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11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30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20" r:id="rId24"/>
    <p:sldId id="321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0" r:id="rId37"/>
    <p:sldId id="315" r:id="rId38"/>
    <p:sldId id="292" r:id="rId39"/>
    <p:sldId id="316" r:id="rId40"/>
    <p:sldId id="294" r:id="rId41"/>
    <p:sldId id="295" r:id="rId42"/>
    <p:sldId id="296" r:id="rId43"/>
    <p:sldId id="317" r:id="rId44"/>
    <p:sldId id="298" r:id="rId45"/>
    <p:sldId id="299" r:id="rId46"/>
    <p:sldId id="300" r:id="rId47"/>
    <p:sldId id="301" r:id="rId48"/>
    <p:sldId id="318" r:id="rId49"/>
    <p:sldId id="303" r:id="rId50"/>
    <p:sldId id="305" r:id="rId51"/>
    <p:sldId id="306" r:id="rId52"/>
    <p:sldId id="307" r:id="rId53"/>
    <p:sldId id="308" r:id="rId54"/>
    <p:sldId id="319" r:id="rId55"/>
    <p:sldId id="322" r:id="rId56"/>
    <p:sldId id="323" r:id="rId57"/>
    <p:sldId id="260" r:id="rId5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31AF-00C1-43C9-A445-65C33224C2A2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2BAA-1AE2-4925-A4F1-5CFC6E7297F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900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7E1CE-BDA1-4458-AD7F-A8E63CFB4F8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634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7E1CE-BDA1-4458-AD7F-A8E63CFB4F8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61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1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1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4" y="1060352"/>
            <a:ext cx="210313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9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1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2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1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1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1" y="1"/>
            <a:ext cx="76201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3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5" y="2059403"/>
            <a:ext cx="64009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7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9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3" y="0"/>
            <a:ext cx="8129017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5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1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6" y="715756"/>
            <a:ext cx="685801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5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0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7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7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399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66A1E7-25CC-43EB-8C52-770BE0922DF0}" type="datetimeFigureOut">
              <a:rPr lang="en-IN" smtClean="0"/>
              <a:pPr/>
              <a:t>17-02-2021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2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9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F6866CB-E383-45DE-9485-6FDCE464EB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5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095500" y="1849438"/>
            <a:ext cx="5905500" cy="666750"/>
          </a:xfrm>
          <a:prstGeom prst="rect">
            <a:avLst/>
          </a:prstGeom>
        </p:spPr>
        <p:txBody>
          <a:bodyPr lIns="74057" tIns="37029" rIns="74057" bIns="37029"/>
          <a:lstStyle/>
          <a:p>
            <a:pPr marL="306153" indent="-306153" algn="ctr" defTabSz="370286">
              <a:spcBef>
                <a:spcPct val="20000"/>
              </a:spcBef>
              <a:defRPr/>
            </a:pPr>
            <a:r>
              <a:rPr lang="en-GB" altLang="en-US" sz="3600" b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 management </a:t>
            </a:r>
            <a:endParaRPr lang="en-GB" alt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06153" indent="-306153" algn="ctr" defTabSz="370286">
              <a:spcBef>
                <a:spcPct val="20000"/>
              </a:spcBef>
              <a:defRPr/>
            </a:pPr>
            <a:r>
              <a:rPr lang="en-GB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                                 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  <p:sp>
        <p:nvSpPr>
          <p:cNvPr id="15363" name="CustomShape 3"/>
          <p:cNvSpPr>
            <a:spLocks noChangeArrowheads="1"/>
          </p:cNvSpPr>
          <p:nvPr/>
        </p:nvSpPr>
        <p:spPr bwMode="auto">
          <a:xfrm>
            <a:off x="2647950" y="2952750"/>
            <a:ext cx="4800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ctr"/>
            <a:r>
              <a:rPr lang="en-IN" altLang="en-US" sz="2000" dirty="0">
                <a:latin typeface="Calibri" pitchFamily="34" charset="0"/>
              </a:rPr>
              <a:t>Prof. </a:t>
            </a:r>
            <a:r>
              <a:rPr lang="en-IN" altLang="en-US" sz="2000" dirty="0" err="1">
                <a:latin typeface="Calibri" pitchFamily="34" charset="0"/>
              </a:rPr>
              <a:t>Durga</a:t>
            </a:r>
            <a:r>
              <a:rPr lang="en-IN" altLang="en-US" sz="2000" dirty="0">
                <a:latin typeface="Calibri" pitchFamily="34" charset="0"/>
              </a:rPr>
              <a:t> Prasad </a:t>
            </a:r>
            <a:r>
              <a:rPr lang="en-IN" altLang="en-US" sz="2000" dirty="0" err="1">
                <a:latin typeface="Calibri" pitchFamily="34" charset="0"/>
              </a:rPr>
              <a:t>Mohapatra</a:t>
            </a:r>
            <a:endParaRPr lang="en-US" altLang="en-US" sz="2000" dirty="0"/>
          </a:p>
          <a:p>
            <a:pPr algn="ctr"/>
            <a:r>
              <a:rPr lang="en-IN" altLang="en-US" sz="2000" dirty="0">
                <a:latin typeface="Calibri" pitchFamily="34" charset="0"/>
              </a:rPr>
              <a:t>Professor</a:t>
            </a:r>
            <a:endParaRPr lang="en-US" altLang="en-US" sz="2000" dirty="0"/>
          </a:p>
          <a:p>
            <a:pPr algn="ctr"/>
            <a:r>
              <a:rPr lang="en-IN" altLang="en-US" sz="2000" err="1">
                <a:latin typeface="Calibri" pitchFamily="34" charset="0"/>
              </a:rPr>
              <a:t>Dept</a:t>
            </a:r>
            <a:r>
              <a:rPr lang="en-IN" altLang="en-US" sz="2000" smtClean="0">
                <a:latin typeface="Calibri" pitchFamily="34" charset="0"/>
              </a:rPr>
              <a:t>. of </a:t>
            </a:r>
            <a:r>
              <a:rPr lang="en-IN" altLang="en-US" sz="2000" dirty="0">
                <a:latin typeface="Calibri" pitchFamily="34" charset="0"/>
              </a:rPr>
              <a:t>CSE, NIT Rourkela</a:t>
            </a: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8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testing group </a:t>
            </a:r>
            <a:r>
              <a:rPr lang="en-US" dirty="0" smtClean="0"/>
              <a:t>activities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699542"/>
            <a:ext cx="7498080" cy="4443958"/>
          </a:xfrm>
        </p:spPr>
        <p:txBody>
          <a:bodyPr>
            <a:noAutofit/>
          </a:bodyPr>
          <a:lstStyle/>
          <a:p>
            <a:pPr marL="603647" algn="just"/>
            <a:r>
              <a:rPr lang="en-US" sz="2400" dirty="0" smtClean="0"/>
              <a:t>Maintenance </a:t>
            </a:r>
            <a:r>
              <a:rPr lang="en-US" sz="2400" dirty="0"/>
              <a:t>and application of test policies</a:t>
            </a:r>
          </a:p>
          <a:p>
            <a:pPr marL="603647" algn="just"/>
            <a:r>
              <a:rPr lang="en-US" sz="2400" dirty="0"/>
              <a:t>Development and application of testing standards</a:t>
            </a:r>
          </a:p>
          <a:p>
            <a:pPr marL="603647" algn="just"/>
            <a:r>
              <a:rPr lang="en-US" sz="2400" dirty="0"/>
              <a:t>Participation in requirement, design and code reviews</a:t>
            </a:r>
          </a:p>
          <a:p>
            <a:pPr marL="603647" algn="just"/>
            <a:r>
              <a:rPr lang="en-US" sz="2400" dirty="0"/>
              <a:t>Test planning</a:t>
            </a:r>
          </a:p>
          <a:p>
            <a:pPr marL="603647" algn="just"/>
            <a:r>
              <a:rPr lang="en-US" sz="2400" dirty="0"/>
              <a:t>Test execution</a:t>
            </a:r>
          </a:p>
          <a:p>
            <a:pPr marL="603647" algn="just"/>
            <a:r>
              <a:rPr lang="en-US" sz="2400" dirty="0"/>
              <a:t>Test measurement</a:t>
            </a:r>
          </a:p>
          <a:p>
            <a:pPr marL="603647" algn="just"/>
            <a:r>
              <a:rPr lang="en-US" sz="2400" dirty="0"/>
              <a:t>Test monitoring</a:t>
            </a:r>
          </a:p>
          <a:p>
            <a:pPr marL="603647" algn="just"/>
            <a:r>
              <a:rPr lang="en-US" sz="2400" dirty="0"/>
              <a:t>Defect tracking</a:t>
            </a:r>
          </a:p>
          <a:p>
            <a:pPr marL="603647" algn="just"/>
            <a:r>
              <a:rPr lang="en-US" sz="2400" dirty="0"/>
              <a:t>Acquisition of testing tools</a:t>
            </a:r>
          </a:p>
          <a:p>
            <a:pPr marL="603647" algn="just"/>
            <a:r>
              <a:rPr lang="en-US" sz="2400" dirty="0"/>
              <a:t>Test reporting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970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Test Organization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rmAutofit fontScale="92500" lnSpcReduction="10000"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 smtClean="0"/>
              <a:t>staff </a:t>
            </a:r>
            <a:r>
              <a:rPr lang="en-US" sz="2600" dirty="0"/>
              <a:t>members of such a testing group are called </a:t>
            </a:r>
            <a:r>
              <a:rPr lang="en-US" sz="2600" b="1" i="1" dirty="0" smtClean="0"/>
              <a:t>test specialists </a:t>
            </a:r>
            <a:r>
              <a:rPr lang="en-US" sz="2600" b="1" i="1" dirty="0"/>
              <a:t>or test engineers or simply testers.</a:t>
            </a:r>
          </a:p>
          <a:p>
            <a:pPr algn="just"/>
            <a:r>
              <a:rPr lang="en-US" sz="2600" dirty="0"/>
              <a:t>A tester is not a developer or an analyst.</a:t>
            </a:r>
          </a:p>
          <a:p>
            <a:pPr algn="just"/>
            <a:r>
              <a:rPr lang="en-US" sz="2600" dirty="0"/>
              <a:t>He does not debug the code or repair.</a:t>
            </a:r>
          </a:p>
          <a:p>
            <a:pPr algn="just"/>
            <a:r>
              <a:rPr lang="en-US" sz="2600" dirty="0"/>
              <a:t>He is responsible for ensuring that testing is </a:t>
            </a:r>
            <a:r>
              <a:rPr lang="en-US" sz="2600" dirty="0" smtClean="0"/>
              <a:t>effective and quality </a:t>
            </a:r>
            <a:r>
              <a:rPr lang="en-US" sz="2600" dirty="0"/>
              <a:t>issues are being addressed.</a:t>
            </a:r>
          </a:p>
          <a:p>
            <a:pPr algn="just"/>
            <a:r>
              <a:rPr lang="en-US" sz="2600" dirty="0"/>
              <a:t>The skills a tester should possess are</a:t>
            </a:r>
          </a:p>
          <a:p>
            <a:pPr marL="726281" algn="just"/>
            <a:r>
              <a:rPr lang="en-US" sz="2200" dirty="0"/>
              <a:t>Personal and Managerial Skills</a:t>
            </a:r>
          </a:p>
          <a:p>
            <a:pPr marL="726281" algn="just"/>
            <a:r>
              <a:rPr lang="en-US" sz="2200" dirty="0"/>
              <a:t>Technical </a:t>
            </a:r>
            <a:r>
              <a:rPr lang="en-US" sz="2200" dirty="0" smtClean="0"/>
              <a:t>Skills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354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498080" cy="699542"/>
          </a:xfrm>
        </p:spPr>
        <p:txBody>
          <a:bodyPr lIns="68580" tIns="34290" rIns="68580" bIns="34290"/>
          <a:lstStyle/>
          <a:p>
            <a:r>
              <a:rPr lang="en-US" dirty="0"/>
              <a:t>Personal and Managerial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673933"/>
            <a:ext cx="7920880" cy="4443958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400" dirty="0"/>
              <a:t>Testers must be able to contribute in policy-making </a:t>
            </a:r>
            <a:r>
              <a:rPr lang="en-US" sz="2400" dirty="0" smtClean="0"/>
              <a:t>and planning </a:t>
            </a:r>
            <a:r>
              <a:rPr lang="en-US" sz="2400" dirty="0"/>
              <a:t>the testing activities.</a:t>
            </a:r>
          </a:p>
          <a:p>
            <a:pPr algn="just"/>
            <a:r>
              <a:rPr lang="en-US" sz="2400" dirty="0" smtClean="0"/>
              <a:t>must </a:t>
            </a:r>
            <a:r>
              <a:rPr lang="en-US" sz="2400" dirty="0"/>
              <a:t>be able to work in a team.</a:t>
            </a:r>
          </a:p>
          <a:p>
            <a:pPr algn="just"/>
            <a:r>
              <a:rPr lang="en-US" sz="2400" dirty="0" smtClean="0"/>
              <a:t>must </a:t>
            </a:r>
            <a:r>
              <a:rPr lang="en-US" sz="2400" dirty="0"/>
              <a:t>be able to organize </a:t>
            </a:r>
            <a:r>
              <a:rPr lang="en-US" sz="2400" dirty="0" smtClean="0"/>
              <a:t>&amp; monitor information, tasks</a:t>
            </a:r>
            <a:r>
              <a:rPr lang="en-US" sz="2400" dirty="0"/>
              <a:t>, and people.</a:t>
            </a:r>
          </a:p>
          <a:p>
            <a:pPr algn="just"/>
            <a:r>
              <a:rPr lang="en-US" sz="2400" dirty="0" smtClean="0"/>
              <a:t>must </a:t>
            </a:r>
            <a:r>
              <a:rPr lang="en-US" sz="2400" dirty="0"/>
              <a:t>be able to interact with other </a:t>
            </a:r>
            <a:r>
              <a:rPr lang="en-US" sz="2400" dirty="0" smtClean="0"/>
              <a:t>engineering professionals</a:t>
            </a:r>
            <a:r>
              <a:rPr lang="en-US" sz="2400" dirty="0"/>
              <a:t>, software quality assurance </a:t>
            </a:r>
            <a:r>
              <a:rPr lang="en-US" sz="2400" dirty="0" smtClean="0"/>
              <a:t>staff, </a:t>
            </a:r>
            <a:r>
              <a:rPr lang="en-US" sz="2400" dirty="0"/>
              <a:t>and clients.</a:t>
            </a:r>
          </a:p>
          <a:p>
            <a:pPr algn="just"/>
            <a:r>
              <a:rPr lang="en-US" sz="2400" dirty="0" smtClean="0"/>
              <a:t>should </a:t>
            </a:r>
            <a:r>
              <a:rPr lang="en-US" sz="2400" dirty="0"/>
              <a:t>be capable of training </a:t>
            </a:r>
            <a:r>
              <a:rPr lang="en-US" sz="2400" dirty="0" smtClean="0"/>
              <a:t>&amp; mentoring new testers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smtClean="0"/>
              <a:t>should </a:t>
            </a:r>
            <a:r>
              <a:rPr lang="en-US" sz="2400" dirty="0"/>
              <a:t>be creative, imaginative, </a:t>
            </a:r>
            <a:r>
              <a:rPr lang="en-US" sz="2400" dirty="0" smtClean="0"/>
              <a:t>and experiment-oriented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smtClean="0"/>
              <a:t>must </a:t>
            </a:r>
            <a:r>
              <a:rPr lang="en-US" sz="2400" dirty="0"/>
              <a:t>have written and oral communication skills.</a:t>
            </a:r>
          </a:p>
        </p:txBody>
      </p:sp>
    </p:spTree>
    <p:extLst>
      <p:ext uri="{BB962C8B-B14F-4D97-AF65-F5344CB8AC3E}">
        <p14:creationId xmlns="" xmlns:p14="http://schemas.microsoft.com/office/powerpoint/2010/main" val="32943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Technical Skills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7" y="915566"/>
            <a:ext cx="7498080" cy="4227934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dirty="0"/>
              <a:t>Testers must be technically sound, capable of </a:t>
            </a:r>
            <a:r>
              <a:rPr lang="en-US" dirty="0" smtClean="0"/>
              <a:t>understanding software </a:t>
            </a:r>
            <a:r>
              <a:rPr lang="en-US" dirty="0"/>
              <a:t>engineering principles and practices.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be good in programming skills.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have an understanding of testing </a:t>
            </a:r>
            <a:r>
              <a:rPr lang="en-US" dirty="0" smtClean="0"/>
              <a:t>basics, principles</a:t>
            </a:r>
            <a:r>
              <a:rPr lang="en-US" dirty="0"/>
              <a:t>, and practices.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have a good understanding and practice </a:t>
            </a:r>
            <a:r>
              <a:rPr lang="en-US" dirty="0" smtClean="0"/>
              <a:t>of testing </a:t>
            </a:r>
            <a:r>
              <a:rPr lang="en-US" dirty="0"/>
              <a:t>strategies and methods to develop test cases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5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0429"/>
            <a:ext cx="7498080" cy="761121"/>
          </a:xfrm>
        </p:spPr>
        <p:txBody>
          <a:bodyPr lIns="68580" tIns="34290" rIns="68580" bIns="34290"/>
          <a:lstStyle/>
          <a:p>
            <a:r>
              <a:rPr lang="en-US" dirty="0"/>
              <a:t>Technical Skills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555526"/>
            <a:ext cx="7498080" cy="4587974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dirty="0" smtClean="0"/>
              <a:t>must </a:t>
            </a:r>
            <a:r>
              <a:rPr lang="en-US" dirty="0"/>
              <a:t>have the ability to plan, design, and execute test cases with the goal of logic coverage.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have technical knowledge of networks, databases, operating systems, etc. needed to work in a project environment.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have the knowledge of </a:t>
            </a:r>
            <a:r>
              <a:rPr lang="en-US" dirty="0" smtClean="0"/>
              <a:t>configuration mgt.</a:t>
            </a:r>
            <a:endParaRPr lang="en-US" dirty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have the knowledge of </a:t>
            </a:r>
            <a:r>
              <a:rPr lang="en-US" dirty="0" smtClean="0"/>
              <a:t>test-ware </a:t>
            </a:r>
            <a:r>
              <a:rPr lang="en-US" dirty="0"/>
              <a:t>and the role </a:t>
            </a:r>
            <a:r>
              <a:rPr lang="en-US" dirty="0" smtClean="0"/>
              <a:t>of each </a:t>
            </a:r>
            <a:r>
              <a:rPr lang="en-US" dirty="0"/>
              <a:t>document in the testing process.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have knowledge about quality issues </a:t>
            </a:r>
            <a:r>
              <a:rPr lang="en-US" dirty="0" smtClean="0"/>
              <a:t>&amp; standards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77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Structure of Testing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75606"/>
            <a:ext cx="7886700" cy="3263504"/>
          </a:xfrm>
        </p:spPr>
        <p:txBody>
          <a:bodyPr lIns="68580" tIns="34290" rIns="68580" bIns="34290">
            <a:normAutofit fontScale="92500"/>
          </a:bodyPr>
          <a:lstStyle/>
          <a:p>
            <a:pPr algn="just"/>
            <a:r>
              <a:rPr lang="en-US" dirty="0"/>
              <a:t>Testing is an important part of any software project.</a:t>
            </a:r>
          </a:p>
          <a:p>
            <a:pPr algn="just"/>
            <a:r>
              <a:rPr lang="en-US" dirty="0"/>
              <a:t>One or two testers are not sufficient to perform testing, especially if the project is too complex and large.</a:t>
            </a:r>
          </a:p>
          <a:p>
            <a:pPr algn="just"/>
            <a:r>
              <a:rPr lang="en-US" dirty="0"/>
              <a:t>Therefore, many testers are required at various levels.</a:t>
            </a:r>
          </a:p>
          <a:p>
            <a:pPr algn="just"/>
            <a:r>
              <a:rPr lang="en-US" dirty="0"/>
              <a:t>Figure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 shows different types of testers in a hierarchy.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83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Structure of Testing </a:t>
            </a:r>
            <a:r>
              <a:rPr lang="en-US" dirty="0" smtClean="0"/>
              <a:t>Group </a:t>
            </a:r>
            <a:r>
              <a:rPr lang="en-US" sz="2700" dirty="0" err="1"/>
              <a:t>contd</a:t>
            </a:r>
            <a:r>
              <a:rPr lang="en-US" sz="2700" dirty="0"/>
              <a:t>…..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9582"/>
            <a:ext cx="5577772" cy="3386065"/>
          </a:xfrm>
        </p:spPr>
      </p:pic>
      <p:sp>
        <p:nvSpPr>
          <p:cNvPr id="5" name="Rectangle 4"/>
          <p:cNvSpPr/>
          <p:nvPr/>
        </p:nvSpPr>
        <p:spPr>
          <a:xfrm>
            <a:off x="2987824" y="4587974"/>
            <a:ext cx="359688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dirty="0">
                <a:solidFill>
                  <a:srgbClr val="401AFF"/>
                </a:solidFill>
                <a:latin typeface="CMSS10"/>
              </a:rPr>
              <a:t>Figure 1: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Testing Group Hierarchy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1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-92546"/>
            <a:ext cx="7498080" cy="709588"/>
          </a:xfrm>
        </p:spPr>
        <p:txBody>
          <a:bodyPr lIns="68580" tIns="34290" rIns="68580" bIns="34290" anchor="ctr">
            <a:normAutofit/>
          </a:bodyPr>
          <a:lstStyle/>
          <a:p>
            <a:r>
              <a:rPr lang="en-US" dirty="0" smtClean="0"/>
              <a:t>Responsibilities of  Test </a:t>
            </a:r>
            <a:r>
              <a:rPr lang="en-US" dirty="0"/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11510"/>
            <a:ext cx="8532440" cy="4731990"/>
          </a:xfrm>
        </p:spPr>
        <p:txBody>
          <a:bodyPr lIns="68580" tIns="34290" rIns="68580" bIns="34290">
            <a:noAutofit/>
          </a:bodyPr>
          <a:lstStyle/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 smtClean="0"/>
              <a:t>He </a:t>
            </a:r>
            <a:r>
              <a:rPr lang="en-US" dirty="0"/>
              <a:t>is the key person in </a:t>
            </a:r>
            <a:r>
              <a:rPr lang="en-US" dirty="0" smtClean="0"/>
              <a:t>testing </a:t>
            </a:r>
            <a:r>
              <a:rPr lang="en-US" dirty="0"/>
              <a:t>group who will interact </a:t>
            </a:r>
            <a:r>
              <a:rPr lang="en-US" dirty="0" smtClean="0"/>
              <a:t>with project </a:t>
            </a:r>
            <a:r>
              <a:rPr lang="en-US" dirty="0"/>
              <a:t>management, quality assurance, and marketing </a:t>
            </a:r>
            <a:r>
              <a:rPr lang="en-US" dirty="0" smtClean="0"/>
              <a:t>staff.</a:t>
            </a:r>
            <a:endParaRPr lang="en-US" dirty="0"/>
          </a:p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/>
              <a:t>Takes responsibility for making test strategies with </a:t>
            </a:r>
            <a:r>
              <a:rPr lang="en-US" dirty="0" smtClean="0"/>
              <a:t>detailed master </a:t>
            </a:r>
            <a:r>
              <a:rPr lang="en-US" dirty="0"/>
              <a:t>planning and schedule.</a:t>
            </a:r>
          </a:p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/>
              <a:t>Interacts with customers regarding quality issues.</a:t>
            </a:r>
          </a:p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/>
              <a:t>Acquires all the testing resources including tools.</a:t>
            </a:r>
          </a:p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  <a:r>
              <a:rPr lang="en-US" dirty="0" smtClean="0"/>
              <a:t>progress </a:t>
            </a:r>
            <a:r>
              <a:rPr lang="en-US" dirty="0"/>
              <a:t>of testing </a:t>
            </a:r>
            <a:r>
              <a:rPr lang="en-US" dirty="0" smtClean="0"/>
              <a:t>&amp; </a:t>
            </a:r>
            <a:r>
              <a:rPr lang="en-US" dirty="0"/>
              <a:t>controls the events.</a:t>
            </a:r>
          </a:p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/>
              <a:t>Participates in all static </a:t>
            </a:r>
            <a:r>
              <a:rPr lang="en-US" dirty="0" smtClean="0"/>
              <a:t>verification </a:t>
            </a:r>
            <a:r>
              <a:rPr lang="en-US" dirty="0"/>
              <a:t>meetings.</a:t>
            </a:r>
          </a:p>
          <a:p>
            <a:pPr marL="726281" indent="-385763" algn="just">
              <a:buFont typeface="Arial" panose="020B0604020202020204" pitchFamily="34" charset="0"/>
              <a:buChar char="•"/>
            </a:pPr>
            <a:r>
              <a:rPr lang="en-US" dirty="0" smtClean="0"/>
              <a:t>Hires and </a:t>
            </a:r>
            <a:r>
              <a:rPr lang="en-US" dirty="0"/>
              <a:t>evaluates the test team members.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4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71549"/>
          </a:xfrm>
        </p:spPr>
        <p:txBody>
          <a:bodyPr lIns="68580" tIns="34290" rIns="68580" bIns="34290"/>
          <a:lstStyle/>
          <a:p>
            <a:pPr marL="0" indent="0"/>
            <a:r>
              <a:rPr lang="en-US" dirty="0"/>
              <a:t>Responsibilities of </a:t>
            </a:r>
            <a:r>
              <a:rPr lang="en-US" dirty="0" smtClean="0"/>
              <a:t> Test </a:t>
            </a:r>
            <a:r>
              <a:rPr lang="en-US" dirty="0"/>
              <a:t>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71550"/>
            <a:ext cx="8208912" cy="4371950"/>
          </a:xfrm>
        </p:spPr>
        <p:txBody>
          <a:bodyPr lIns="68580" tIns="34290" rIns="68580" bIns="34290">
            <a:noAutofit/>
          </a:bodyPr>
          <a:lstStyle/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Planning testing </a:t>
            </a:r>
            <a:r>
              <a:rPr lang="en-US" dirty="0"/>
              <a:t>tasks given by the test manager.</a:t>
            </a:r>
          </a:p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/>
              <a:t>Assigning testing tasks to test engineers who are </a:t>
            </a:r>
            <a:r>
              <a:rPr lang="en-US" dirty="0" smtClean="0"/>
              <a:t>working under </a:t>
            </a:r>
            <a:r>
              <a:rPr lang="en-US" dirty="0"/>
              <a:t>him.</a:t>
            </a:r>
          </a:p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/>
              <a:t>Supervising test engineers. </a:t>
            </a:r>
            <a:r>
              <a:rPr lang="en-US" dirty="0" smtClean="0"/>
              <a:t>(</a:t>
            </a:r>
            <a:r>
              <a:rPr lang="en-US" i="1" dirty="0" smtClean="0"/>
              <a:t>prime responsibility</a:t>
            </a:r>
            <a:r>
              <a:rPr lang="en-US" dirty="0" smtClean="0"/>
              <a:t>) </a:t>
            </a:r>
            <a:endParaRPr lang="en-US" dirty="0"/>
          </a:p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/>
              <a:t>Acquires all the testing resources including tools.</a:t>
            </a:r>
          </a:p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/>
              <a:t>Helping the test engineers in test case design, execution, </a:t>
            </a:r>
            <a:r>
              <a:rPr lang="en-US" dirty="0" smtClean="0"/>
              <a:t>and reporting</a:t>
            </a:r>
            <a:r>
              <a:rPr lang="en-US" dirty="0"/>
              <a:t>.</a:t>
            </a:r>
          </a:p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/>
              <a:t>Providing tool training, if required.</a:t>
            </a:r>
          </a:p>
          <a:p>
            <a:pPr marL="1013221" indent="-457200" algn="just">
              <a:buFont typeface="Arial" panose="020B0604020202020204" pitchFamily="34" charset="0"/>
              <a:buChar char="•"/>
            </a:pPr>
            <a:r>
              <a:rPr lang="en-US" dirty="0"/>
              <a:t>Interacting with customers.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45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dirty="0"/>
              <a:t>Responsibilities of </a:t>
            </a:r>
            <a:r>
              <a:rPr lang="en-US" dirty="0" smtClean="0"/>
              <a:t> Test </a:t>
            </a:r>
            <a:r>
              <a:rPr lang="en-US" dirty="0"/>
              <a:t>Engineers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843558"/>
            <a:ext cx="7886700" cy="3762678"/>
          </a:xfrm>
        </p:spPr>
        <p:txBody>
          <a:bodyPr lIns="68580" tIns="34290" rIns="68580" bIns="34290">
            <a:normAutofit/>
          </a:bodyPr>
          <a:lstStyle/>
          <a:p>
            <a:pPr marL="900017" indent="-457200" algn="just"/>
            <a:r>
              <a:rPr lang="en-US" dirty="0" smtClean="0"/>
              <a:t>Designing </a:t>
            </a:r>
            <a:r>
              <a:rPr lang="en-US" dirty="0"/>
              <a:t>test cases.</a:t>
            </a:r>
          </a:p>
          <a:p>
            <a:pPr marL="900017" indent="-457200" algn="just"/>
            <a:r>
              <a:rPr lang="en-US" dirty="0"/>
              <a:t>Developing test harness.</a:t>
            </a:r>
          </a:p>
          <a:p>
            <a:pPr marL="900017" indent="-457200" algn="just"/>
            <a:r>
              <a:rPr lang="en-US" dirty="0"/>
              <a:t>Set-up test laboratories and environment.</a:t>
            </a:r>
          </a:p>
          <a:p>
            <a:pPr marL="900017" indent="-457200" algn="just"/>
            <a:r>
              <a:rPr lang="en-US" dirty="0"/>
              <a:t>Maintain the test and defect repositories.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6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 algn="just"/>
            <a:r>
              <a:rPr lang="en-US" sz="2400" dirty="0"/>
              <a:t>Test management is concerned with both test resource </a:t>
            </a:r>
            <a:r>
              <a:rPr lang="en-US" sz="2400" dirty="0" smtClean="0"/>
              <a:t>and test </a:t>
            </a:r>
            <a:r>
              <a:rPr lang="en-US" sz="2400" dirty="0"/>
              <a:t>environment management.</a:t>
            </a:r>
          </a:p>
          <a:p>
            <a:pPr algn="just"/>
            <a:r>
              <a:rPr lang="en-US" sz="2400" dirty="0"/>
              <a:t>It is the role of test management to ensure that new </a:t>
            </a:r>
            <a:r>
              <a:rPr lang="en-US" sz="2400" dirty="0" smtClean="0"/>
              <a:t>or modified </a:t>
            </a:r>
            <a:r>
              <a:rPr lang="en-US" sz="2400" dirty="0"/>
              <a:t>service products meet the business requirements </a:t>
            </a:r>
            <a:r>
              <a:rPr lang="en-US" sz="2400" dirty="0" smtClean="0"/>
              <a:t>for which </a:t>
            </a:r>
            <a:r>
              <a:rPr lang="en-US" sz="2400" dirty="0"/>
              <a:t>they have been developed or enhanced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0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Junior Test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31590"/>
            <a:ext cx="7886700" cy="3762678"/>
          </a:xfrm>
        </p:spPr>
        <p:txBody>
          <a:bodyPr lIns="68580" tIns="34290" rIns="68580" bIns="34290">
            <a:normAutofit/>
          </a:bodyPr>
          <a:lstStyle/>
          <a:p>
            <a:pPr algn="just"/>
            <a:r>
              <a:rPr lang="en-US" dirty="0" smtClean="0"/>
              <a:t>Junior </a:t>
            </a:r>
            <a:r>
              <a:rPr lang="en-US" dirty="0"/>
              <a:t>test engineers are newly hired testers.</a:t>
            </a:r>
          </a:p>
          <a:p>
            <a:pPr algn="just"/>
            <a:r>
              <a:rPr lang="en-US" dirty="0"/>
              <a:t>They usually are trained about the test strategy, test </a:t>
            </a:r>
            <a:r>
              <a:rPr lang="en-US" dirty="0" smtClean="0"/>
              <a:t>process, and </a:t>
            </a:r>
            <a:r>
              <a:rPr lang="en-US" dirty="0"/>
              <a:t>testing tools.</a:t>
            </a:r>
          </a:p>
          <a:p>
            <a:pPr algn="just"/>
            <a:r>
              <a:rPr lang="en-US" dirty="0"/>
              <a:t>They participate in test design and execution with </a:t>
            </a:r>
            <a:r>
              <a:rPr lang="en-US" dirty="0" smtClean="0"/>
              <a:t>experienced test </a:t>
            </a:r>
            <a:r>
              <a:rPr lang="en-US" dirty="0"/>
              <a:t>engineers.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0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59582"/>
            <a:ext cx="7498080" cy="3600450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000" dirty="0"/>
              <a:t>According to the test process as discussed in STLC, testing also needs </a:t>
            </a:r>
            <a:r>
              <a:rPr lang="en-US" sz="2000" dirty="0" smtClean="0"/>
              <a:t>planning as </a:t>
            </a:r>
            <a:r>
              <a:rPr lang="en-US" sz="2000" dirty="0"/>
              <a:t>is needed in SDLC. Since software projects become uncontrolled </a:t>
            </a:r>
            <a:r>
              <a:rPr lang="en-US" sz="2000" dirty="0" smtClean="0"/>
              <a:t>if not </a:t>
            </a:r>
            <a:r>
              <a:rPr lang="en-US" sz="2000" dirty="0"/>
              <a:t>planned properly, the testing process is also not effective if not </a:t>
            </a:r>
            <a:r>
              <a:rPr lang="en-US" sz="2000" dirty="0" smtClean="0"/>
              <a:t>planned earlier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Moreover</a:t>
            </a:r>
            <a:r>
              <a:rPr lang="en-US" sz="2000" dirty="0"/>
              <a:t>, if testing is not effective in a software project, it also </a:t>
            </a:r>
            <a:r>
              <a:rPr lang="en-US" sz="2000" dirty="0" smtClean="0"/>
              <a:t>affects the final </a:t>
            </a:r>
            <a:r>
              <a:rPr lang="en-US" sz="2000" dirty="0"/>
              <a:t>software product. Therefore, for a quality software, testing </a:t>
            </a:r>
            <a:r>
              <a:rPr lang="en-US" sz="2000" dirty="0" smtClean="0"/>
              <a:t>activities must </a:t>
            </a:r>
            <a:r>
              <a:rPr lang="en-US" sz="2000" dirty="0"/>
              <a:t>be planned as soon as the project planning starts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 A </a:t>
            </a:r>
            <a:r>
              <a:rPr lang="en-US" sz="2000" i="1" dirty="0"/>
              <a:t>test plan </a:t>
            </a:r>
            <a:r>
              <a:rPr lang="en-US" sz="2000" dirty="0"/>
              <a:t>is </a:t>
            </a:r>
            <a:r>
              <a:rPr lang="en-US" sz="2000" dirty="0" smtClean="0"/>
              <a:t>defined </a:t>
            </a:r>
            <a:r>
              <a:rPr lang="en-US" sz="2000" dirty="0"/>
              <a:t>as a document that describes the scope, </a:t>
            </a:r>
            <a:r>
              <a:rPr lang="en-US" sz="2000" dirty="0" smtClean="0"/>
              <a:t>approach, resources</a:t>
            </a:r>
            <a:r>
              <a:rPr lang="en-US" sz="2000" dirty="0"/>
              <a:t>, and schedule of intended testing activities.</a:t>
            </a:r>
          </a:p>
        </p:txBody>
      </p:sp>
    </p:spTree>
    <p:extLst>
      <p:ext uri="{BB962C8B-B14F-4D97-AF65-F5344CB8AC3E}">
        <p14:creationId xmlns="" xmlns:p14="http://schemas.microsoft.com/office/powerpoint/2010/main" val="40467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Planning    </a:t>
            </a:r>
            <a:r>
              <a:rPr lang="en-US" sz="2400" dirty="0" err="1" smtClean="0"/>
              <a:t>cont</a:t>
            </a:r>
            <a:r>
              <a:rPr lang="en-US" sz="2400" dirty="0" smtClean="0"/>
              <a:t>…..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915566"/>
            <a:ext cx="7498080" cy="4032448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en-US" sz="2000" dirty="0"/>
              <a:t>Test plan is driven </a:t>
            </a:r>
            <a:r>
              <a:rPr lang="en-US" sz="2000" dirty="0" smtClean="0"/>
              <a:t>with the </a:t>
            </a:r>
            <a:r>
              <a:rPr lang="en-US" sz="2000" dirty="0"/>
              <a:t>business goals of the product. In order to meet a set of goals, the test </a:t>
            </a:r>
            <a:r>
              <a:rPr lang="en-US" sz="2000" dirty="0" smtClean="0"/>
              <a:t>plan identifies </a:t>
            </a:r>
            <a:r>
              <a:rPr lang="en-US" sz="2000" dirty="0"/>
              <a:t>the </a:t>
            </a:r>
            <a:r>
              <a:rPr lang="en-US" sz="2000" dirty="0" smtClean="0"/>
              <a:t>followings: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/>
              <a:t>Test items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Features </a:t>
            </a:r>
            <a:r>
              <a:rPr lang="en-US" sz="2000" dirty="0"/>
              <a:t>to be tested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Testing </a:t>
            </a:r>
            <a:r>
              <a:rPr lang="en-US" sz="2000" dirty="0"/>
              <a:t>tasks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Tools </a:t>
            </a:r>
            <a:r>
              <a:rPr lang="en-US" sz="2000" dirty="0"/>
              <a:t>selection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Time </a:t>
            </a:r>
            <a:r>
              <a:rPr lang="en-US" sz="2000" dirty="0"/>
              <a:t>and effort estimate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Who </a:t>
            </a:r>
            <a:r>
              <a:rPr lang="en-US" sz="2000" dirty="0"/>
              <a:t>will do each task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Any </a:t>
            </a:r>
            <a:r>
              <a:rPr lang="en-US" sz="2000" dirty="0"/>
              <a:t>risks</a:t>
            </a:r>
          </a:p>
          <a:p>
            <a:pPr marL="941785" indent="-385763">
              <a:buFont typeface="+mj-lt"/>
              <a:buAutoNum type="arabicParenR"/>
            </a:pPr>
            <a:r>
              <a:rPr lang="en-US" sz="2000" dirty="0" smtClean="0"/>
              <a:t>Milestones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29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-92546"/>
            <a:ext cx="7440132" cy="502002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2000" dirty="0"/>
              <a:t>Test Plan Identifier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Introduction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Test-Item to be tested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Features to be tested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Features not to be tested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Approach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Item Pass/Fail Criteria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Suspension criteria and resumption requirements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Test deliverables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Testing tasks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Environmental needs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Responsibilities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Staffing and training needs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Scheduling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Risks and contingencies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Testing costs</a:t>
            </a:r>
          </a:p>
          <a:p>
            <a:pPr algn="just">
              <a:spcBef>
                <a:spcPts val="0"/>
              </a:spcBef>
            </a:pPr>
            <a:r>
              <a:rPr lang="en-IN" sz="2000" dirty="0"/>
              <a:t>Approvals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19444" y="0"/>
            <a:ext cx="3312368" cy="3918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6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400" dirty="0" smtClean="0"/>
              <a:t>Test Plan Components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325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179"/>
            <a:ext cx="7200800" cy="509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195486"/>
            <a:ext cx="738664" cy="444641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Test Plan Hierarchy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03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562" y="0"/>
            <a:ext cx="8028384" cy="857250"/>
          </a:xfrm>
        </p:spPr>
        <p:txBody>
          <a:bodyPr lIns="68580" tIns="34290" rIns="68580" bIns="34290">
            <a:noAutofit/>
          </a:bodyPr>
          <a:lstStyle/>
          <a:p>
            <a:pPr algn="l"/>
            <a:r>
              <a:rPr lang="en-IN" sz="3200" dirty="0" smtClean="0"/>
              <a:t>Detailed Test Design And Test Specifications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87574"/>
            <a:ext cx="7992888" cy="3939902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IN" sz="2000" b="1" i="1" dirty="0" smtClean="0"/>
              <a:t>The ultimate goal of test management is to get the test cases executed. </a:t>
            </a:r>
          </a:p>
          <a:p>
            <a:pPr algn="just"/>
            <a:r>
              <a:rPr lang="en-IN" sz="2000" dirty="0" smtClean="0"/>
              <a:t>Till now, test planning has not provided the test cases to be executed.</a:t>
            </a:r>
          </a:p>
          <a:p>
            <a:pPr algn="just"/>
            <a:r>
              <a:rPr lang="en-IN" sz="2000" dirty="0" smtClean="0"/>
              <a:t>Detailed test designing for each validation activity maps the requirements or features to the actual test cases to be executed. </a:t>
            </a:r>
          </a:p>
          <a:p>
            <a:pPr algn="just"/>
            <a:r>
              <a:rPr lang="en-IN" sz="2000" dirty="0" smtClean="0"/>
              <a:t>One way to map the features to their test cases is to analyse the following:</a:t>
            </a:r>
          </a:p>
          <a:p>
            <a:pPr marL="649224" lvl="2" indent="0" algn="just">
              <a:buNone/>
            </a:pPr>
            <a:r>
              <a:rPr lang="en-IN" sz="1600" dirty="0" smtClean="0"/>
              <a:t>1. Requirement traceability</a:t>
            </a:r>
          </a:p>
          <a:p>
            <a:pPr marL="649224" lvl="2" indent="0" algn="just">
              <a:buNone/>
            </a:pPr>
            <a:r>
              <a:rPr lang="en-IN" sz="1600" dirty="0" smtClean="0"/>
              <a:t>2. Design traceability</a:t>
            </a:r>
          </a:p>
          <a:p>
            <a:pPr marL="649224" lvl="2" indent="0" algn="just">
              <a:buNone/>
            </a:pPr>
            <a:r>
              <a:rPr lang="en-IN" sz="1600" dirty="0" smtClean="0"/>
              <a:t>3. Code traceability</a:t>
            </a: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26715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7" y="-20538"/>
            <a:ext cx="7498080" cy="857250"/>
          </a:xfrm>
        </p:spPr>
        <p:txBody>
          <a:bodyPr lIns="68580" tIns="34290" rIns="68580" bIns="34290" anchor="ctr">
            <a:noAutofit/>
          </a:bodyPr>
          <a:lstStyle/>
          <a:p>
            <a:r>
              <a:rPr lang="en-IN" dirty="0" smtClean="0"/>
              <a:t>Test Design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120" y="843558"/>
            <a:ext cx="7813376" cy="4176464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en-IN" sz="1900" dirty="0" smtClean="0"/>
              <a:t>A test design specification should have the following components according to IEEE recommendation:</a:t>
            </a:r>
          </a:p>
          <a:p>
            <a:pPr algn="just"/>
            <a:r>
              <a:rPr lang="en-US" sz="2400" b="1" i="1" dirty="0" smtClean="0"/>
              <a:t>Identifier </a:t>
            </a:r>
            <a:r>
              <a:rPr lang="en-US" sz="2400" dirty="0" smtClean="0"/>
              <a:t>A unique identifier is assigned to each test design specification with a reference to its associated test plan.</a:t>
            </a:r>
          </a:p>
          <a:p>
            <a:pPr algn="just"/>
            <a:r>
              <a:rPr lang="en-US" sz="2400" b="1" i="1" dirty="0" smtClean="0"/>
              <a:t>Features to be tested </a:t>
            </a:r>
            <a:r>
              <a:rPr lang="en-US" sz="2400" dirty="0" smtClean="0"/>
              <a:t>The features or requirements to be tested are listed with reference to the items mentioned in SRS/SDD.</a:t>
            </a:r>
          </a:p>
          <a:p>
            <a:pPr algn="just"/>
            <a:r>
              <a:rPr lang="en-US" sz="2400" b="1" i="1" dirty="0" smtClean="0"/>
              <a:t>Approach refinements </a:t>
            </a:r>
            <a:r>
              <a:rPr lang="en-US" sz="2400" dirty="0" smtClean="0"/>
              <a:t>In the test plan, an approach to overall testing was discussed. Here, further details are added to the approach.</a:t>
            </a:r>
          </a:p>
          <a:p>
            <a:pPr algn="just"/>
            <a:r>
              <a:rPr lang="en-US" sz="2400" dirty="0" smtClean="0"/>
              <a:t> For example, special testing techniques to be used for generating test cases are explained.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57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364" y="1085850"/>
            <a:ext cx="8008131" cy="3600450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400" b="1" i="1" dirty="0"/>
              <a:t>Test case </a:t>
            </a:r>
            <a:r>
              <a:rPr lang="en-US" sz="2400" b="1" i="1" dirty="0" smtClean="0"/>
              <a:t>identification </a:t>
            </a:r>
            <a:r>
              <a:rPr lang="en-US" sz="2400" dirty="0"/>
              <a:t>The test cases to be executed for a particular </a:t>
            </a:r>
            <a:r>
              <a:rPr lang="en-US" sz="2400" dirty="0" smtClean="0"/>
              <a:t>feature/ function </a:t>
            </a:r>
            <a:r>
              <a:rPr lang="en-US" sz="2400" dirty="0"/>
              <a:t>are </a:t>
            </a:r>
            <a:r>
              <a:rPr lang="en-US" sz="2400" dirty="0" smtClean="0"/>
              <a:t>identified </a:t>
            </a:r>
            <a:r>
              <a:rPr lang="en-US" sz="2400" dirty="0"/>
              <a:t>here, as shown in </a:t>
            </a:r>
            <a:r>
              <a:rPr lang="en-US" sz="2400" dirty="0" smtClean="0"/>
              <a:t>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Moreover</a:t>
            </a:r>
            <a:r>
              <a:rPr lang="en-US" sz="2400" dirty="0"/>
              <a:t>, test </a:t>
            </a:r>
            <a:r>
              <a:rPr lang="en-US" sz="2400" dirty="0" smtClean="0"/>
              <a:t>procedures are </a:t>
            </a:r>
            <a:r>
              <a:rPr lang="en-US" sz="2400" dirty="0"/>
              <a:t>also </a:t>
            </a:r>
            <a:r>
              <a:rPr lang="en-US" sz="2400" dirty="0" smtClean="0"/>
              <a:t>identified.</a:t>
            </a:r>
          </a:p>
          <a:p>
            <a:pPr marL="457200" indent="-457200" algn="just"/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15766"/>
            <a:ext cx="7712075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7864" y="2260090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IN" dirty="0" smtClean="0"/>
              <a:t>Traceability </a:t>
            </a:r>
            <a:r>
              <a:rPr lang="en-IN" dirty="0"/>
              <a:t>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5472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498080" cy="857250"/>
          </a:xfrm>
        </p:spPr>
        <p:txBody>
          <a:bodyPr lIns="68580" tIns="34290" rIns="68580" bIns="34290" anchor="ctr">
            <a:normAutofit/>
          </a:bodyPr>
          <a:lstStyle/>
          <a:p>
            <a:r>
              <a:rPr lang="en-US" dirty="0" smtClean="0"/>
              <a:t>Test 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15566"/>
            <a:ext cx="7776864" cy="3600450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dirty="0" smtClean="0"/>
              <a:t>The test cases contain input/output information and the test procedures contain the necessary steps to execute the tests. </a:t>
            </a:r>
          </a:p>
          <a:p>
            <a:pPr algn="just"/>
            <a:r>
              <a:rPr lang="en-US" dirty="0" smtClean="0"/>
              <a:t>Each test design specification is associated with test cases and test procedures.</a:t>
            </a:r>
          </a:p>
          <a:p>
            <a:pPr algn="just"/>
            <a:r>
              <a:rPr lang="en-US" dirty="0" smtClean="0"/>
              <a:t> A test case </a:t>
            </a:r>
            <a:r>
              <a:rPr lang="en-US" dirty="0" smtClean="0"/>
              <a:t>may be </a:t>
            </a:r>
            <a:r>
              <a:rPr lang="en-US" dirty="0" smtClean="0"/>
              <a:t>associated with more than one test design specifications.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08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>
            <a:normAutofit/>
          </a:bodyPr>
          <a:lstStyle/>
          <a:p>
            <a:r>
              <a:rPr lang="en-US" dirty="0" smtClean="0"/>
              <a:t>Test 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algn="just"/>
            <a:r>
              <a:rPr lang="en-US" b="1" i="1" dirty="0"/>
              <a:t>Feature pass/fail criteria </a:t>
            </a:r>
            <a:r>
              <a:rPr lang="en-US" dirty="0"/>
              <a:t>The criteria for determining whether the test for </a:t>
            </a:r>
            <a:r>
              <a:rPr lang="en-US" dirty="0" smtClean="0"/>
              <a:t>a feature </a:t>
            </a:r>
            <a:r>
              <a:rPr lang="en-US" dirty="0"/>
              <a:t>has passed or failed, is described.</a:t>
            </a:r>
          </a:p>
        </p:txBody>
      </p:sp>
    </p:spTree>
    <p:extLst>
      <p:ext uri="{BB962C8B-B14F-4D97-AF65-F5344CB8AC3E}">
        <p14:creationId xmlns="" xmlns:p14="http://schemas.microsoft.com/office/powerpoint/2010/main" val="2199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</a:t>
            </a:r>
            <a:r>
              <a:rPr lang="en-US" dirty="0"/>
              <a:t>of test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7954" indent="-297656" algn="just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/>
              <a:t>organization.</a:t>
            </a:r>
          </a:p>
          <a:p>
            <a:pPr marL="767954" indent="-297656" algn="just">
              <a:buFont typeface="+mj-lt"/>
              <a:buAutoNum type="arabicPeriod"/>
            </a:pPr>
            <a:r>
              <a:rPr lang="en-US" dirty="0"/>
              <a:t>Test planning.</a:t>
            </a:r>
          </a:p>
          <a:p>
            <a:pPr marL="767954" indent="-297656" algn="just">
              <a:buFont typeface="+mj-lt"/>
              <a:buAutoNum type="arabicPeriod"/>
            </a:pPr>
            <a:r>
              <a:rPr lang="en-US" dirty="0"/>
              <a:t>Detailed test design and test </a:t>
            </a:r>
            <a:r>
              <a:rPr lang="en-US" dirty="0" smtClean="0"/>
              <a:t>specifications</a:t>
            </a:r>
            <a:r>
              <a:rPr lang="en-US" dirty="0"/>
              <a:t>.</a:t>
            </a:r>
          </a:p>
          <a:p>
            <a:pPr marL="767954" indent="-297656" algn="just">
              <a:buFont typeface="+mj-lt"/>
              <a:buAutoNum type="arabicPeriod"/>
            </a:pPr>
            <a:r>
              <a:rPr lang="en-US" dirty="0"/>
              <a:t>Test monitoring and assessment.</a:t>
            </a:r>
          </a:p>
          <a:p>
            <a:pPr marL="767954" indent="-297656" algn="just">
              <a:buFont typeface="+mj-lt"/>
              <a:buAutoNum type="arabicPeriod"/>
            </a:pPr>
            <a:r>
              <a:rPr lang="en-US" dirty="0"/>
              <a:t>Product quality assurance.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376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>
            <a:normAutofit/>
          </a:bodyPr>
          <a:lstStyle/>
          <a:p>
            <a:r>
              <a:rPr lang="en-US" dirty="0" smtClean="0"/>
              <a:t>Test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85850"/>
            <a:ext cx="7746063" cy="3600450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400" dirty="0"/>
              <a:t>Since the test design </a:t>
            </a:r>
            <a:r>
              <a:rPr lang="en-US" sz="2400" dirty="0" smtClean="0"/>
              <a:t>specifications </a:t>
            </a:r>
            <a:r>
              <a:rPr lang="en-US" sz="2400" dirty="0"/>
              <a:t>have recognized the test cases to be executed</a:t>
            </a:r>
            <a:r>
              <a:rPr lang="en-US" sz="2400" dirty="0" smtClean="0"/>
              <a:t>,  there </a:t>
            </a:r>
            <a:r>
              <a:rPr lang="en-US" sz="2400" dirty="0"/>
              <a:t>is a need to </a:t>
            </a:r>
            <a:r>
              <a:rPr lang="en-US" sz="2400" dirty="0" smtClean="0"/>
              <a:t>define </a:t>
            </a:r>
            <a:r>
              <a:rPr lang="en-US" sz="2400" dirty="0"/>
              <a:t>the test cases with complete </a:t>
            </a:r>
            <a:r>
              <a:rPr lang="en-US" sz="2400" dirty="0" smtClean="0"/>
              <a:t>specifications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test case </a:t>
            </a:r>
            <a:r>
              <a:rPr lang="en-US" sz="2400" dirty="0" smtClean="0"/>
              <a:t>specification </a:t>
            </a:r>
            <a:r>
              <a:rPr lang="en-US" sz="2400" dirty="0"/>
              <a:t>document provides the actual values for input </a:t>
            </a:r>
            <a:r>
              <a:rPr lang="en-US" sz="2400" dirty="0" smtClean="0"/>
              <a:t>with expected </a:t>
            </a:r>
            <a:r>
              <a:rPr lang="en-US" sz="2400" dirty="0"/>
              <a:t>outputs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One test case can be used for many design </a:t>
            </a:r>
            <a:r>
              <a:rPr lang="en-US" sz="2400" dirty="0" smtClean="0"/>
              <a:t>specifications and </a:t>
            </a:r>
            <a:r>
              <a:rPr lang="en-US" sz="2400" dirty="0"/>
              <a:t>may be re-used in other situations.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test case </a:t>
            </a:r>
            <a:r>
              <a:rPr lang="en-US" sz="2400" dirty="0" smtClean="0"/>
              <a:t>specification </a:t>
            </a:r>
            <a:r>
              <a:rPr lang="en-US" sz="2400" dirty="0"/>
              <a:t>should </a:t>
            </a:r>
            <a:r>
              <a:rPr lang="en-US" sz="2400" dirty="0" smtClean="0"/>
              <a:t>have the </a:t>
            </a:r>
            <a:r>
              <a:rPr lang="en-US" sz="2400" dirty="0"/>
              <a:t>following components according to IEEE </a:t>
            </a:r>
            <a:r>
              <a:rPr lang="en-US" sz="2400" dirty="0" smtClean="0"/>
              <a:t>recommendation: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172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>
            <a:normAutofit/>
          </a:bodyPr>
          <a:lstStyle/>
          <a:p>
            <a:r>
              <a:rPr lang="en-US" dirty="0" smtClean="0"/>
              <a:t>Test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818071" cy="3600450"/>
          </a:xfrm>
        </p:spPr>
        <p:txBody>
          <a:bodyPr lIns="68580" tIns="34290" rIns="68580" bIns="34290">
            <a:normAutofit/>
          </a:bodyPr>
          <a:lstStyle/>
          <a:p>
            <a:pPr algn="just"/>
            <a:r>
              <a:rPr lang="en-US" b="1" i="1" dirty="0"/>
              <a:t>Test case </a:t>
            </a:r>
            <a:r>
              <a:rPr lang="en-US" b="1" i="1" dirty="0" smtClean="0"/>
              <a:t>specification identifier </a:t>
            </a:r>
            <a:r>
              <a:rPr lang="en-US" dirty="0"/>
              <a:t>A unique </a:t>
            </a:r>
            <a:r>
              <a:rPr lang="en-US" dirty="0" smtClean="0"/>
              <a:t>identifier </a:t>
            </a:r>
            <a:r>
              <a:rPr lang="en-US" dirty="0"/>
              <a:t>is assigned to each </a:t>
            </a:r>
            <a:r>
              <a:rPr lang="en-US" dirty="0" smtClean="0"/>
              <a:t>test case specification </a:t>
            </a:r>
            <a:r>
              <a:rPr lang="en-US" dirty="0"/>
              <a:t>with a reference to its associated test plan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Purpose </a:t>
            </a:r>
            <a:r>
              <a:rPr lang="en-US" dirty="0"/>
              <a:t>The purpose of designing and executing the test case should be </a:t>
            </a:r>
            <a:r>
              <a:rPr lang="en-US" dirty="0" smtClean="0"/>
              <a:t>mentioned here.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refers to the functionality you want to check with this test case.</a:t>
            </a:r>
          </a:p>
        </p:txBody>
      </p:sp>
    </p:spTree>
    <p:extLst>
      <p:ext uri="{BB962C8B-B14F-4D97-AF65-F5344CB8AC3E}">
        <p14:creationId xmlns="" xmlns:p14="http://schemas.microsoft.com/office/powerpoint/2010/main" val="37751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 anchor="ctr">
            <a:normAutofit/>
          </a:bodyPr>
          <a:lstStyle/>
          <a:p>
            <a:r>
              <a:rPr lang="en-US" dirty="0" smtClean="0"/>
              <a:t>Test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85850"/>
            <a:ext cx="7746063" cy="3600450"/>
          </a:xfrm>
        </p:spPr>
        <p:txBody>
          <a:bodyPr lIns="68580" tIns="34290" rIns="68580" bIns="34290"/>
          <a:lstStyle/>
          <a:p>
            <a:pPr algn="just"/>
            <a:r>
              <a:rPr lang="en-US" b="1" i="1" dirty="0"/>
              <a:t>Test items needed </a:t>
            </a:r>
            <a:r>
              <a:rPr lang="en-US" dirty="0"/>
              <a:t>List the references to related documents that describe </a:t>
            </a:r>
            <a:r>
              <a:rPr lang="en-US" dirty="0" smtClean="0"/>
              <a:t>the items </a:t>
            </a:r>
            <a:r>
              <a:rPr lang="en-US" dirty="0"/>
              <a:t>and features, e.g. SRS, SDD, and user manual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Special environmental needs </a:t>
            </a:r>
            <a:r>
              <a:rPr lang="en-US" dirty="0"/>
              <a:t>In this component, any special requirement </a:t>
            </a:r>
            <a:r>
              <a:rPr lang="en-US" dirty="0" smtClean="0"/>
              <a:t>in the </a:t>
            </a:r>
            <a:r>
              <a:rPr lang="en-US" dirty="0"/>
              <a:t>form of hardware or software is recognized. </a:t>
            </a:r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requirement of tool </a:t>
            </a:r>
            <a:r>
              <a:rPr lang="en-US" dirty="0" smtClean="0"/>
              <a:t>may also </a:t>
            </a:r>
            <a:r>
              <a:rPr lang="en-US" dirty="0"/>
              <a:t>be </a:t>
            </a:r>
            <a:r>
              <a:rPr lang="en-US" dirty="0" smtClean="0"/>
              <a:t>specified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7960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7574"/>
            <a:ext cx="7992888" cy="4057650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b="1" i="1" dirty="0"/>
              <a:t>Special procedural requirements </a:t>
            </a:r>
            <a:r>
              <a:rPr lang="en-US" dirty="0"/>
              <a:t>Describe any special condition or </a:t>
            </a:r>
            <a:r>
              <a:rPr lang="en-US" dirty="0" smtClean="0"/>
              <a:t>constraint to </a:t>
            </a:r>
            <a:r>
              <a:rPr lang="en-US" dirty="0"/>
              <a:t>run the test case, if any.</a:t>
            </a:r>
          </a:p>
          <a:p>
            <a:pPr algn="just"/>
            <a:r>
              <a:rPr lang="en-US" b="1" i="1" dirty="0"/>
              <a:t>Inter-case dependencies </a:t>
            </a:r>
            <a:r>
              <a:rPr lang="en-US" dirty="0"/>
              <a:t>There may be a situation that some test cases </a:t>
            </a:r>
            <a:r>
              <a:rPr lang="en-US" dirty="0" smtClean="0"/>
              <a:t>are dependent </a:t>
            </a:r>
            <a:r>
              <a:rPr lang="en-US" dirty="0"/>
              <a:t>on each other.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previous test cases which should be </a:t>
            </a:r>
            <a:r>
              <a:rPr lang="en-US" dirty="0" smtClean="0"/>
              <a:t>run prior </a:t>
            </a:r>
            <a:r>
              <a:rPr lang="en-US" dirty="0"/>
              <a:t>to the current test case must be </a:t>
            </a:r>
            <a:r>
              <a:rPr lang="en-US" dirty="0" smtClean="0"/>
              <a:t>specified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0779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920880" cy="3862164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400" b="1" i="1" dirty="0"/>
              <a:t>Input </a:t>
            </a:r>
            <a:r>
              <a:rPr lang="en-US" sz="2400" b="1" i="1" dirty="0" smtClean="0"/>
              <a:t>specifications </a:t>
            </a:r>
            <a:r>
              <a:rPr lang="en-US" sz="2400" dirty="0"/>
              <a:t>This component </a:t>
            </a:r>
            <a:r>
              <a:rPr lang="en-US" sz="2400" dirty="0" smtClean="0"/>
              <a:t>specifies </a:t>
            </a:r>
            <a:r>
              <a:rPr lang="en-US" sz="2400" dirty="0"/>
              <a:t>the actual inputs to be given </a:t>
            </a:r>
            <a:r>
              <a:rPr lang="en-US" sz="2400" dirty="0" smtClean="0"/>
              <a:t>while executing </a:t>
            </a:r>
            <a:r>
              <a:rPr lang="en-US" sz="2400" dirty="0"/>
              <a:t>a test case.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important thing while specifying the input values is</a:t>
            </a:r>
          </a:p>
          <a:p>
            <a:pPr algn="just">
              <a:buNone/>
            </a:pPr>
            <a:r>
              <a:rPr lang="en-US" sz="2400" dirty="0" smtClean="0"/>
              <a:t>		- not </a:t>
            </a:r>
            <a:r>
              <a:rPr lang="en-US" sz="2400" dirty="0"/>
              <a:t>to generalize the values, rather </a:t>
            </a:r>
            <a:r>
              <a:rPr lang="en-US" sz="2400" dirty="0" smtClean="0"/>
              <a:t>specific </a:t>
            </a:r>
            <a:r>
              <a:rPr lang="en-US" sz="2400" dirty="0"/>
              <a:t>values should be provided. </a:t>
            </a:r>
            <a:endParaRPr lang="en-US" sz="2400" dirty="0" smtClean="0"/>
          </a:p>
          <a:p>
            <a:pPr algn="just"/>
            <a:r>
              <a:rPr lang="en-US" sz="2400" dirty="0" smtClean="0"/>
              <a:t>For example</a:t>
            </a:r>
            <a:r>
              <a:rPr lang="en-US" sz="2400" dirty="0"/>
              <a:t>, if the input is in angle, then the angle should not be </a:t>
            </a:r>
            <a:r>
              <a:rPr lang="en-US" sz="2400" dirty="0" smtClean="0"/>
              <a:t>specified </a:t>
            </a:r>
            <a:r>
              <a:rPr lang="en-US" sz="2400" dirty="0"/>
              <a:t>as a </a:t>
            </a:r>
            <a:r>
              <a:rPr lang="en-US" sz="2400" dirty="0" smtClean="0"/>
              <a:t>range between </a:t>
            </a:r>
            <a:r>
              <a:rPr lang="en-US" sz="2400" dirty="0"/>
              <a:t>0 and 360, but a </a:t>
            </a:r>
            <a:r>
              <a:rPr lang="en-US" sz="2400" dirty="0" smtClean="0"/>
              <a:t>specific </a:t>
            </a:r>
            <a:r>
              <a:rPr lang="en-US" sz="2400" dirty="0"/>
              <a:t>value like 233 should be </a:t>
            </a:r>
            <a:r>
              <a:rPr lang="en-US" sz="2400" dirty="0" smtClean="0"/>
              <a:t>specified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there </a:t>
            </a:r>
            <a:r>
              <a:rPr lang="en-US" sz="2400" dirty="0" smtClean="0"/>
              <a:t>is any </a:t>
            </a:r>
            <a:r>
              <a:rPr lang="en-US" sz="2400" dirty="0"/>
              <a:t>relationship between two or more input values, it should also be </a:t>
            </a:r>
            <a:r>
              <a:rPr lang="en-US" sz="2400" dirty="0" smtClean="0"/>
              <a:t>specified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66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 lIns="68580" tIns="34290" rIns="68580" bIns="34290"/>
          <a:lstStyle/>
          <a:p>
            <a:r>
              <a:rPr lang="en-US" dirty="0" smtClean="0"/>
              <a:t>Test Case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920880" cy="3600450"/>
          </a:xfrm>
        </p:spPr>
        <p:txBody>
          <a:bodyPr lIns="68580" tIns="34290" rIns="68580" bIns="34290">
            <a:noAutofit/>
          </a:bodyPr>
          <a:lstStyle/>
          <a:p>
            <a:pPr algn="just"/>
            <a:r>
              <a:rPr lang="en-US" sz="2400" b="1" i="1" dirty="0"/>
              <a:t>Test procedure </a:t>
            </a:r>
            <a:r>
              <a:rPr lang="en-US" sz="2400" dirty="0"/>
              <a:t>The step-wise procedure for executing the test case is </a:t>
            </a:r>
            <a:r>
              <a:rPr lang="en-US" sz="2400" dirty="0" smtClean="0"/>
              <a:t>described here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i="1" dirty="0"/>
              <a:t>Output </a:t>
            </a:r>
            <a:r>
              <a:rPr lang="en-US" sz="2400" b="1" i="1" dirty="0" smtClean="0"/>
              <a:t>specifications </a:t>
            </a:r>
            <a:r>
              <a:rPr lang="en-US" sz="2400" dirty="0"/>
              <a:t>Whether a test case is successful or not is </a:t>
            </a:r>
            <a:r>
              <a:rPr lang="en-US" sz="2400" dirty="0" smtClean="0"/>
              <a:t>decided after </a:t>
            </a:r>
            <a:r>
              <a:rPr lang="en-US" sz="2400" dirty="0"/>
              <a:t>comparing the output </a:t>
            </a:r>
            <a:r>
              <a:rPr lang="en-US" sz="2400" dirty="0" smtClean="0"/>
              <a:t>specifications </a:t>
            </a:r>
            <a:r>
              <a:rPr lang="en-US" sz="2400" dirty="0"/>
              <a:t>with the actual outputs achieved.</a:t>
            </a:r>
          </a:p>
          <a:p>
            <a:pPr algn="just"/>
            <a:r>
              <a:rPr lang="en-US" sz="2400" dirty="0"/>
              <a:t>Therefore, the output should be mentioned complete in all respects. </a:t>
            </a:r>
            <a:endParaRPr lang="en-US" sz="2400" dirty="0" smtClean="0"/>
          </a:p>
          <a:p>
            <a:pPr algn="just"/>
            <a:r>
              <a:rPr lang="en-US" sz="2400" dirty="0" smtClean="0"/>
              <a:t>As </a:t>
            </a:r>
            <a:r>
              <a:rPr lang="en-US" sz="2400" dirty="0"/>
              <a:t>in </a:t>
            </a:r>
            <a:r>
              <a:rPr lang="en-US" sz="2400" dirty="0" smtClean="0"/>
              <a:t>the case </a:t>
            </a:r>
            <a:r>
              <a:rPr lang="en-US" sz="2400" dirty="0"/>
              <a:t>of input </a:t>
            </a:r>
            <a:r>
              <a:rPr lang="en-US" sz="2400" dirty="0" smtClean="0"/>
              <a:t>specifications</a:t>
            </a:r>
            <a:r>
              <a:rPr lang="en-US" sz="2400" dirty="0"/>
              <a:t>, output </a:t>
            </a:r>
            <a:r>
              <a:rPr lang="en-US" sz="2400" dirty="0" smtClean="0"/>
              <a:t>specifications </a:t>
            </a:r>
            <a:r>
              <a:rPr lang="en-US" sz="2400" dirty="0"/>
              <a:t>should also be provided </a:t>
            </a:r>
            <a:r>
              <a:rPr lang="en-US" sz="2400" dirty="0" smtClean="0"/>
              <a:t>in specific </a:t>
            </a:r>
            <a:r>
              <a:rPr lang="en-US" sz="2400" dirty="0"/>
              <a:t>values.</a:t>
            </a:r>
          </a:p>
        </p:txBody>
      </p:sp>
    </p:spTree>
    <p:extLst>
      <p:ext uri="{BB962C8B-B14F-4D97-AF65-F5344CB8AC3E}">
        <p14:creationId xmlns="" xmlns:p14="http://schemas.microsoft.com/office/powerpoint/2010/main" val="29504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22692546"/>
              </p:ext>
            </p:extLst>
          </p:nvPr>
        </p:nvGraphicFramePr>
        <p:xfrm>
          <a:off x="1331640" y="1995686"/>
          <a:ext cx="7560839" cy="280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55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906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06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Functionality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Function ID in SRS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Test cases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Login the system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F3.4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View reservation status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F3.5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View train schedule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F3.6 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Reserve seat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F3.7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Cancel seat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F3.8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Exit the system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F3.9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87624" y="1208267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There is a system for railway reservation system. There are </a:t>
            </a:r>
            <a:r>
              <a:rPr lang="en-IN" sz="2000" dirty="0" smtClean="0"/>
              <a:t>many functionalities in </a:t>
            </a:r>
            <a:r>
              <a:rPr lang="en-IN" sz="2000" dirty="0"/>
              <a:t>the system, as given below:</a:t>
            </a:r>
          </a:p>
        </p:txBody>
      </p:sp>
    </p:spTree>
    <p:extLst>
      <p:ext uri="{BB962C8B-B14F-4D97-AF65-F5344CB8AC3E}">
        <p14:creationId xmlns="" xmlns:p14="http://schemas.microsoft.com/office/powerpoint/2010/main" val="36088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7344816" cy="519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40152" y="0"/>
            <a:ext cx="3203848" cy="843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6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smtClean="0">
                <a:solidFill>
                  <a:srgbClr val="C00000"/>
                </a:solidFill>
              </a:rPr>
              <a:t>Test specification to ‘view reservation status’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2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rmAutofit/>
          </a:bodyPr>
          <a:lstStyle/>
          <a:p>
            <a:r>
              <a:rPr lang="en-US" dirty="0" smtClean="0"/>
              <a:t>Test Procedure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818071" cy="3600450"/>
          </a:xfrm>
        </p:spPr>
        <p:txBody>
          <a:bodyPr lIns="68580" tIns="34290" rIns="68580" bIns="34290"/>
          <a:lstStyle/>
          <a:p>
            <a:pPr algn="just"/>
            <a:r>
              <a:rPr lang="en-US" dirty="0"/>
              <a:t>A test procedure is a sequence of steps required to carry out a test case </a:t>
            </a:r>
            <a:r>
              <a:rPr lang="en-US" dirty="0" smtClean="0"/>
              <a:t>or a specific </a:t>
            </a:r>
            <a:r>
              <a:rPr lang="en-US" dirty="0"/>
              <a:t>task.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can be a separate document or merged with a test </a:t>
            </a:r>
            <a:r>
              <a:rPr lang="en-US" dirty="0" smtClean="0"/>
              <a:t>case specification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474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627534"/>
          </a:xfrm>
        </p:spPr>
        <p:txBody>
          <a:bodyPr>
            <a:noAutofit/>
          </a:bodyPr>
          <a:lstStyle/>
          <a:p>
            <a:r>
              <a:rPr lang="en-US" dirty="0"/>
              <a:t>Test Result Specifications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715146"/>
            <a:ext cx="7848871" cy="4341856"/>
          </a:xfrm>
        </p:spPr>
      </p:pic>
    </p:spTree>
    <p:extLst>
      <p:ext uri="{BB962C8B-B14F-4D97-AF65-F5344CB8AC3E}">
        <p14:creationId xmlns="" xmlns:p14="http://schemas.microsoft.com/office/powerpoint/2010/main" val="3988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Test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 algn="just"/>
            <a:r>
              <a:rPr lang="en-US" sz="2400" dirty="0"/>
              <a:t>It is the process of setting up and managing a suitable </a:t>
            </a:r>
            <a:r>
              <a:rPr lang="en-US" sz="2400" dirty="0" smtClean="0"/>
              <a:t>test organizational </a:t>
            </a:r>
            <a:r>
              <a:rPr lang="en-US" sz="2400" dirty="0"/>
              <a:t>structure and </a:t>
            </a:r>
            <a:r>
              <a:rPr lang="en-US" sz="2400" dirty="0" smtClean="0"/>
              <a:t>defining </a:t>
            </a:r>
            <a:r>
              <a:rPr lang="en-US" sz="2400" dirty="0"/>
              <a:t>explicit roles.</a:t>
            </a:r>
          </a:p>
          <a:p>
            <a:pPr algn="just"/>
            <a:r>
              <a:rPr lang="en-US" sz="2400" dirty="0"/>
              <a:t>The project framework under which the testing activities </a:t>
            </a:r>
            <a:r>
              <a:rPr lang="en-US" sz="2400" dirty="0" smtClean="0"/>
              <a:t>will be </a:t>
            </a:r>
            <a:r>
              <a:rPr lang="en-US" sz="2400" dirty="0"/>
              <a:t>carried out is reviewed, high-level test phase plans </a:t>
            </a:r>
            <a:r>
              <a:rPr lang="en-US" sz="2400" dirty="0" smtClean="0"/>
              <a:t>are prepared</a:t>
            </a:r>
            <a:r>
              <a:rPr lang="en-US" sz="2400" dirty="0"/>
              <a:t>, and resource schedules are considered.</a:t>
            </a:r>
          </a:p>
          <a:p>
            <a:pPr algn="just"/>
            <a:r>
              <a:rPr lang="en-US" sz="2400" dirty="0"/>
              <a:t>Test organization also involves the determination </a:t>
            </a:r>
            <a:r>
              <a:rPr lang="en-US" sz="2400" dirty="0" smtClean="0"/>
              <a:t>of configuration </a:t>
            </a:r>
            <a:r>
              <a:rPr lang="en-US" sz="2400" dirty="0"/>
              <a:t>standards and </a:t>
            </a:r>
            <a:r>
              <a:rPr lang="en-US" sz="2400" dirty="0" smtClean="0"/>
              <a:t>defining </a:t>
            </a:r>
            <a:r>
              <a:rPr lang="en-US" sz="2400" dirty="0"/>
              <a:t>the test environment.</a:t>
            </a:r>
          </a:p>
        </p:txBody>
      </p:sp>
    </p:spTree>
    <p:extLst>
      <p:ext uri="{BB962C8B-B14F-4D97-AF65-F5344CB8AC3E}">
        <p14:creationId xmlns="" xmlns:p14="http://schemas.microsoft.com/office/powerpoint/2010/main" val="5191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818071" cy="3600450"/>
          </a:xfrm>
        </p:spPr>
        <p:txBody>
          <a:bodyPr lIns="68580" tIns="34290" rIns="68580" bIns="34290"/>
          <a:lstStyle/>
          <a:p>
            <a:pPr algn="just"/>
            <a:r>
              <a:rPr lang="en-US" b="1" dirty="0"/>
              <a:t>Test </a:t>
            </a:r>
            <a:r>
              <a:rPr lang="en-US" b="1" dirty="0" smtClean="0"/>
              <a:t>Log</a:t>
            </a:r>
          </a:p>
          <a:p>
            <a:pPr algn="just"/>
            <a:r>
              <a:rPr lang="en-US" dirty="0"/>
              <a:t>Test log is a record of the testing events that take place during the test. </a:t>
            </a:r>
            <a:endParaRPr lang="en-US" dirty="0" smtClean="0"/>
          </a:p>
          <a:p>
            <a:pPr algn="just"/>
            <a:r>
              <a:rPr lang="en-US" dirty="0" smtClean="0"/>
              <a:t>Test log </a:t>
            </a:r>
            <a:r>
              <a:rPr lang="en-US" dirty="0"/>
              <a:t>is helpful for bug repair or regression testing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developer gets </a:t>
            </a:r>
            <a:r>
              <a:rPr lang="en-US" dirty="0" smtClean="0"/>
              <a:t>valuable clues </a:t>
            </a:r>
            <a:r>
              <a:rPr lang="en-US" dirty="0"/>
              <a:t>from this test log, as it provides snapshots of failures.</a:t>
            </a:r>
          </a:p>
        </p:txBody>
      </p:sp>
    </p:spTree>
    <p:extLst>
      <p:ext uri="{BB962C8B-B14F-4D97-AF65-F5344CB8AC3E}">
        <p14:creationId xmlns="" xmlns:p14="http://schemas.microsoft.com/office/powerpoint/2010/main" val="38220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920880" cy="3600450"/>
          </a:xfrm>
        </p:spPr>
        <p:txBody>
          <a:bodyPr lIns="68580" tIns="34290" rIns="68580" bIns="34290"/>
          <a:lstStyle/>
          <a:p>
            <a:pPr marL="82296" indent="0" algn="just">
              <a:buNone/>
            </a:pPr>
            <a:r>
              <a:rPr lang="en-US" dirty="0"/>
              <a:t>F</a:t>
            </a:r>
            <a:r>
              <a:rPr lang="en-US" dirty="0" smtClean="0"/>
              <a:t>ormat for preparing </a:t>
            </a:r>
            <a:r>
              <a:rPr lang="en-US" dirty="0"/>
              <a:t>a test log according to </a:t>
            </a:r>
            <a:r>
              <a:rPr lang="en-US" dirty="0" smtClean="0"/>
              <a:t>IEEE: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log </a:t>
            </a:r>
            <a:r>
              <a:rPr lang="en-US" dirty="0" smtClean="0"/>
              <a:t>identifier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Mention </a:t>
            </a:r>
            <a:r>
              <a:rPr lang="en-US" dirty="0"/>
              <a:t>the items to be tested, their version number, </a:t>
            </a:r>
            <a:r>
              <a:rPr lang="en-US" dirty="0" smtClean="0"/>
              <a:t>and the </a:t>
            </a:r>
            <a:r>
              <a:rPr lang="en-US" dirty="0"/>
              <a:t>environment in which testing is being performed.</a:t>
            </a:r>
          </a:p>
        </p:txBody>
      </p:sp>
    </p:spTree>
    <p:extLst>
      <p:ext uri="{BB962C8B-B14F-4D97-AF65-F5344CB8AC3E}">
        <p14:creationId xmlns="" xmlns:p14="http://schemas.microsoft.com/office/powerpoint/2010/main" val="1017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7574"/>
            <a:ext cx="7746063" cy="3790156"/>
          </a:xfrm>
        </p:spPr>
        <p:txBody>
          <a:bodyPr lIns="68580" tIns="34290" rIns="68580" bIns="34290">
            <a:normAutofit/>
          </a:bodyPr>
          <a:lstStyle/>
          <a:p>
            <a:pPr algn="just"/>
            <a:r>
              <a:rPr lang="en-US" dirty="0"/>
              <a:t>Activity </a:t>
            </a:r>
            <a:r>
              <a:rPr lang="en-US" dirty="0" smtClean="0"/>
              <a:t>&amp; </a:t>
            </a:r>
            <a:r>
              <a:rPr lang="en-US" dirty="0"/>
              <a:t>event entries </a:t>
            </a:r>
            <a:r>
              <a:rPr lang="en-US" dirty="0" smtClean="0"/>
              <a:t>- Mention </a:t>
            </a:r>
            <a:r>
              <a:rPr lang="en-US" dirty="0"/>
              <a:t>the </a:t>
            </a:r>
            <a:r>
              <a:rPr lang="en-US" dirty="0" smtClean="0"/>
              <a:t>followings:</a:t>
            </a:r>
            <a:endParaRPr lang="en-US" dirty="0"/>
          </a:p>
          <a:p>
            <a:pPr marL="603504" lvl="2" indent="0" algn="just">
              <a:buNone/>
            </a:pPr>
            <a:r>
              <a:rPr lang="en-US" dirty="0"/>
              <a:t>(i) Date</a:t>
            </a:r>
          </a:p>
          <a:p>
            <a:pPr marL="603504" lvl="2" indent="0" algn="just">
              <a:buNone/>
            </a:pPr>
            <a:r>
              <a:rPr lang="en-US" dirty="0"/>
              <a:t>(ii) Author of the test</a:t>
            </a:r>
          </a:p>
          <a:p>
            <a:pPr marL="603504" lvl="2" indent="0" algn="just">
              <a:buNone/>
            </a:pPr>
            <a:r>
              <a:rPr lang="en-US" dirty="0"/>
              <a:t>(iii) Test case ID</a:t>
            </a:r>
          </a:p>
          <a:p>
            <a:pPr marL="603504" lvl="2" indent="0" algn="just">
              <a:buNone/>
            </a:pPr>
            <a:r>
              <a:rPr lang="en-US" dirty="0"/>
              <a:t>(iv) Name the personnel involved in </a:t>
            </a:r>
            <a:r>
              <a:rPr lang="en-US" dirty="0" smtClean="0"/>
              <a:t>testing</a:t>
            </a:r>
          </a:p>
          <a:p>
            <a:pPr marL="603504" lvl="2" indent="0" algn="just">
              <a:buNone/>
            </a:pPr>
            <a:r>
              <a:rPr lang="en-US" dirty="0"/>
              <a:t>(v) For each execution, record the results and mention pass/fail status</a:t>
            </a:r>
          </a:p>
          <a:p>
            <a:pPr marL="603504" lvl="2" indent="0" algn="just">
              <a:buNone/>
            </a:pPr>
            <a:r>
              <a:rPr lang="en-US" dirty="0"/>
              <a:t>(vi) Report any anomalous unexpected event, before or after the execution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899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0"/>
            <a:ext cx="724351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14804" y="0"/>
            <a:ext cx="365375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Sample test log for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180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23478"/>
            <a:ext cx="7498080" cy="857250"/>
          </a:xfrm>
        </p:spPr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87574"/>
            <a:ext cx="7498080" cy="4104456"/>
          </a:xfrm>
        </p:spPr>
        <p:txBody>
          <a:bodyPr lIns="68580" tIns="34290" rIns="68580" bIns="34290">
            <a:noAutofit/>
          </a:bodyPr>
          <a:lstStyle/>
          <a:p>
            <a:pPr marL="82296" indent="0" algn="just">
              <a:buNone/>
            </a:pPr>
            <a:r>
              <a:rPr lang="en-US" sz="2400" b="1" dirty="0"/>
              <a:t>Test Incident Report</a:t>
            </a:r>
          </a:p>
          <a:p>
            <a:pPr algn="just"/>
            <a:r>
              <a:rPr lang="en-US" sz="2400" dirty="0"/>
              <a:t>This is a form of bug report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It is the report about any unexpected event during</a:t>
            </a:r>
          </a:p>
          <a:p>
            <a:pPr algn="just"/>
            <a:r>
              <a:rPr lang="en-US" sz="2400" dirty="0"/>
              <a:t>testing which needs further investigation to resolve the bug. </a:t>
            </a:r>
            <a:endParaRPr lang="en-US" sz="2400" dirty="0" smtClean="0"/>
          </a:p>
          <a:p>
            <a:pPr algn="just"/>
            <a:r>
              <a:rPr lang="en-US" sz="2400" dirty="0" smtClean="0"/>
              <a:t>Therefore, this </a:t>
            </a:r>
            <a:r>
              <a:rPr lang="en-US" sz="2400" dirty="0"/>
              <a:t>report completely describes the execution of the event.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not only </a:t>
            </a:r>
            <a:r>
              <a:rPr lang="en-US" sz="2400" dirty="0" smtClean="0"/>
              <a:t>reports the </a:t>
            </a:r>
            <a:r>
              <a:rPr lang="en-US" sz="2400" dirty="0"/>
              <a:t>problem that has occurred but also compares the expected output </a:t>
            </a:r>
            <a:r>
              <a:rPr lang="en-US" sz="2400" dirty="0" smtClean="0"/>
              <a:t>with the </a:t>
            </a:r>
            <a:r>
              <a:rPr lang="en-US" sz="2400" dirty="0"/>
              <a:t>actual results. 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049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7574"/>
            <a:ext cx="7776864" cy="3816424"/>
          </a:xfrm>
        </p:spPr>
        <p:txBody>
          <a:bodyPr lIns="68580" tIns="34290" rIns="68580" bIns="34290"/>
          <a:lstStyle/>
          <a:p>
            <a:pPr algn="just"/>
            <a:r>
              <a:rPr lang="en-US" dirty="0" smtClean="0"/>
              <a:t>Components of a test incident report</a:t>
            </a:r>
          </a:p>
          <a:p>
            <a:pPr marL="631825" lvl="2" indent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400" dirty="0" smtClean="0"/>
              <a:t> Test </a:t>
            </a:r>
            <a:r>
              <a:rPr lang="en-US" sz="2400" dirty="0"/>
              <a:t>incident report identifier</a:t>
            </a:r>
          </a:p>
          <a:p>
            <a:pPr marL="631825" lvl="2" indent="0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400" dirty="0" smtClean="0"/>
              <a:t> Summary </a:t>
            </a:r>
            <a:r>
              <a:rPr lang="en-US" sz="2400" dirty="0"/>
              <a:t>- Identify the test items involved, test cases/procedures, &amp;the test log associated with this test.</a:t>
            </a:r>
          </a:p>
        </p:txBody>
      </p:sp>
    </p:spTree>
    <p:extLst>
      <p:ext uri="{BB962C8B-B14F-4D97-AF65-F5344CB8AC3E}">
        <p14:creationId xmlns="" xmlns:p14="http://schemas.microsoft.com/office/powerpoint/2010/main" val="1890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23478"/>
            <a:ext cx="7498080" cy="857250"/>
          </a:xfrm>
        </p:spPr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843558"/>
            <a:ext cx="7498080" cy="3862164"/>
          </a:xfrm>
        </p:spPr>
        <p:txBody>
          <a:bodyPr lIns="68580" tIns="34290" rIns="68580" bIns="34290">
            <a:noAutofit/>
          </a:bodyPr>
          <a:lstStyle/>
          <a:p>
            <a:r>
              <a:rPr lang="en-US" sz="2400" dirty="0"/>
              <a:t>Incident description</a:t>
            </a:r>
            <a:r>
              <a:rPr lang="en-US" sz="2400" b="1" dirty="0"/>
              <a:t> </a:t>
            </a:r>
            <a:r>
              <a:rPr lang="en-US" sz="2400" dirty="0" smtClean="0"/>
              <a:t>-</a:t>
            </a:r>
            <a:r>
              <a:rPr lang="en-US" sz="2400" b="1" dirty="0" smtClean="0"/>
              <a:t> </a:t>
            </a:r>
            <a:r>
              <a:rPr lang="en-US" sz="2400" dirty="0" smtClean="0"/>
              <a:t>It </a:t>
            </a:r>
            <a:r>
              <a:rPr lang="en-US" sz="2400" dirty="0"/>
              <a:t>describes the </a:t>
            </a:r>
            <a:r>
              <a:rPr lang="en-US" sz="2400" dirty="0" smtClean="0"/>
              <a:t>followings:</a:t>
            </a:r>
            <a:endParaRPr lang="en-US" sz="2400" dirty="0"/>
          </a:p>
          <a:p>
            <a:pPr marL="356616" lvl="1" indent="0">
              <a:buNone/>
            </a:pPr>
            <a:r>
              <a:rPr lang="en-US" sz="2000" dirty="0"/>
              <a:t>(i) Date and time</a:t>
            </a:r>
          </a:p>
          <a:p>
            <a:pPr marL="356616" lvl="1" indent="0">
              <a:buNone/>
            </a:pPr>
            <a:r>
              <a:rPr lang="en-US" sz="2000" dirty="0"/>
              <a:t>(ii) Testing personnel </a:t>
            </a:r>
            <a:r>
              <a:rPr lang="en-US" sz="2000" dirty="0" smtClean="0"/>
              <a:t>names</a:t>
            </a:r>
          </a:p>
          <a:p>
            <a:pPr marL="356616" lvl="1" indent="0">
              <a:buNone/>
            </a:pPr>
            <a:r>
              <a:rPr lang="en-US" sz="2000" dirty="0"/>
              <a:t>(iii) Environment</a:t>
            </a:r>
          </a:p>
          <a:p>
            <a:pPr marL="356616" lvl="1" indent="0">
              <a:buNone/>
            </a:pPr>
            <a:r>
              <a:rPr lang="en-US" sz="2000" dirty="0"/>
              <a:t>(iv) Testing inputs</a:t>
            </a:r>
          </a:p>
          <a:p>
            <a:pPr marL="356616" lvl="1" indent="0">
              <a:buNone/>
            </a:pPr>
            <a:r>
              <a:rPr lang="en-US" sz="2000" dirty="0"/>
              <a:t>(v) Expected outputs</a:t>
            </a:r>
          </a:p>
          <a:p>
            <a:pPr marL="356616" lvl="1" indent="0">
              <a:buNone/>
            </a:pPr>
            <a:r>
              <a:rPr lang="en-US" sz="2000" dirty="0"/>
              <a:t>(vi) Actual outputs</a:t>
            </a:r>
          </a:p>
          <a:p>
            <a:pPr marL="356616" lvl="1" indent="0">
              <a:buNone/>
            </a:pPr>
            <a:r>
              <a:rPr lang="en-US" sz="2000" dirty="0"/>
              <a:t>(vii) Anomalies detected during the test</a:t>
            </a:r>
          </a:p>
          <a:p>
            <a:pPr marL="356616" lvl="1" indent="0">
              <a:buNone/>
            </a:pPr>
            <a:r>
              <a:rPr lang="en-US" sz="2000" dirty="0"/>
              <a:t>(viii) Attempts to repeat the same test</a:t>
            </a:r>
          </a:p>
        </p:txBody>
      </p:sp>
    </p:spTree>
    <p:extLst>
      <p:ext uri="{BB962C8B-B14F-4D97-AF65-F5344CB8AC3E}">
        <p14:creationId xmlns="" xmlns:p14="http://schemas.microsoft.com/office/powerpoint/2010/main" val="28301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85850"/>
            <a:ext cx="7746063" cy="3600450"/>
          </a:xfrm>
        </p:spPr>
        <p:txBody>
          <a:bodyPr lIns="68580" tIns="34290" rIns="68580" bIns="34290"/>
          <a:lstStyle/>
          <a:p>
            <a:pPr algn="just"/>
            <a:r>
              <a:rPr lang="en-US" dirty="0"/>
              <a:t>Impact</a:t>
            </a:r>
            <a:r>
              <a:rPr lang="en-US" b="1" dirty="0"/>
              <a:t> </a:t>
            </a:r>
            <a:r>
              <a:rPr lang="en-US" dirty="0" smtClean="0"/>
              <a:t>- The </a:t>
            </a:r>
            <a:r>
              <a:rPr lang="en-US" dirty="0"/>
              <a:t>originator of this report will assign a severity value/rank </a:t>
            </a:r>
            <a:r>
              <a:rPr lang="en-US" dirty="0" smtClean="0"/>
              <a:t>to this </a:t>
            </a:r>
            <a:r>
              <a:rPr lang="en-US" dirty="0"/>
              <a:t>incident so that the developer may know the impact of this </a:t>
            </a:r>
            <a:r>
              <a:rPr lang="en-US" dirty="0" smtClean="0"/>
              <a:t>problem and </a:t>
            </a:r>
            <a:r>
              <a:rPr lang="en-US" dirty="0"/>
              <a:t>debug the critical problem </a:t>
            </a:r>
            <a:r>
              <a:rPr lang="en-US" dirty="0" smtClean="0"/>
              <a:t>first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9399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44" y="0"/>
            <a:ext cx="744562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19664" y="8738"/>
            <a:ext cx="3024336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>
            <a:spAutoFit/>
          </a:bodyPr>
          <a:lstStyle/>
          <a:p>
            <a:pPr algn="ctr"/>
            <a:r>
              <a:rPr lang="en-IN" sz="2000" dirty="0">
                <a:solidFill>
                  <a:schemeClr val="accent5"/>
                </a:solidFill>
              </a:rPr>
              <a:t>Sample test incident report </a:t>
            </a:r>
            <a:endParaRPr lang="en-IN" sz="2000" dirty="0" smtClean="0">
              <a:solidFill>
                <a:schemeClr val="accent5"/>
              </a:solidFill>
            </a:endParaRPr>
          </a:p>
          <a:p>
            <a:pPr algn="ctr"/>
            <a:r>
              <a:rPr lang="en-IN" sz="2000" dirty="0" smtClean="0">
                <a:solidFill>
                  <a:schemeClr val="accent5"/>
                </a:solidFill>
              </a:rPr>
              <a:t>for </a:t>
            </a:r>
            <a:r>
              <a:rPr lang="en-IN" sz="2000" dirty="0">
                <a:solidFill>
                  <a:schemeClr val="accent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42130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51470"/>
            <a:ext cx="7498080" cy="857250"/>
          </a:xfrm>
        </p:spPr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987574"/>
            <a:ext cx="7848872" cy="4006180"/>
          </a:xfrm>
        </p:spPr>
        <p:txBody>
          <a:bodyPr lIns="68580" tIns="34290" rIns="68580" bIns="34290">
            <a:noAutofit/>
          </a:bodyPr>
          <a:lstStyle/>
          <a:p>
            <a:pPr marL="82296" indent="0" algn="just">
              <a:buNone/>
            </a:pPr>
            <a:r>
              <a:rPr lang="en-US" sz="2400" b="1" dirty="0"/>
              <a:t>Test Summary Report</a:t>
            </a:r>
          </a:p>
          <a:p>
            <a:pPr algn="just"/>
            <a:r>
              <a:rPr lang="en-US" sz="2400" dirty="0"/>
              <a:t>It is basically an evaluation report prepared when the testing is over.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dirty="0" smtClean="0"/>
              <a:t>the summary </a:t>
            </a:r>
            <a:r>
              <a:rPr lang="en-US" sz="2400" dirty="0"/>
              <a:t>of all the tests executed for a </a:t>
            </a:r>
            <a:r>
              <a:rPr lang="en-US" sz="2400" dirty="0" smtClean="0"/>
              <a:t>specific </a:t>
            </a:r>
            <a:r>
              <a:rPr lang="en-US" sz="2400" dirty="0"/>
              <a:t>test design </a:t>
            </a:r>
            <a:r>
              <a:rPr lang="en-US" sz="2400" dirty="0" smtClean="0"/>
              <a:t>specification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It can provide </a:t>
            </a:r>
            <a:r>
              <a:rPr lang="en-US" sz="2400" dirty="0"/>
              <a:t>the measurement of how much testing efforts have been applied </a:t>
            </a:r>
            <a:r>
              <a:rPr lang="en-US" sz="2400" dirty="0" smtClean="0"/>
              <a:t>for the </a:t>
            </a:r>
            <a:r>
              <a:rPr lang="en-US" sz="2400" dirty="0"/>
              <a:t>test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It also becomes a historical database for future projects, as it </a:t>
            </a:r>
            <a:r>
              <a:rPr lang="en-US" sz="2400" dirty="0" smtClean="0"/>
              <a:t>provides information </a:t>
            </a:r>
            <a:r>
              <a:rPr lang="en-US" sz="2400" dirty="0"/>
              <a:t>about the particular type of bugs observed.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37255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Test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algn="just"/>
            <a:r>
              <a:rPr lang="en-US" dirty="0" smtClean="0"/>
              <a:t>The requirements definition </a:t>
            </a:r>
            <a:r>
              <a:rPr lang="en-US" dirty="0"/>
              <a:t>and design </a:t>
            </a:r>
            <a:r>
              <a:rPr lang="en-US" dirty="0" smtClean="0"/>
              <a:t>specifications facilitate the identification </a:t>
            </a:r>
            <a:r>
              <a:rPr lang="en-US" dirty="0"/>
              <a:t>of major test items and these </a:t>
            </a:r>
            <a:r>
              <a:rPr lang="en-US" dirty="0" smtClean="0"/>
              <a:t>may necessitate </a:t>
            </a:r>
            <a:r>
              <a:rPr lang="en-US" dirty="0"/>
              <a:t>updating the test strategy.</a:t>
            </a:r>
          </a:p>
          <a:p>
            <a:pPr algn="just"/>
            <a:r>
              <a:rPr lang="en-US" dirty="0"/>
              <a:t>A detailed test plan and schedule is prepared with key </a:t>
            </a:r>
            <a:r>
              <a:rPr lang="en-US" dirty="0" smtClean="0"/>
              <a:t>test responsibilities </a:t>
            </a:r>
            <a:r>
              <a:rPr lang="en-US" dirty="0"/>
              <a:t>being </a:t>
            </a:r>
            <a:r>
              <a:rPr lang="en-US" dirty="0" smtClean="0"/>
              <a:t>indicated.</a:t>
            </a:r>
          </a:p>
        </p:txBody>
      </p:sp>
    </p:spTree>
    <p:extLst>
      <p:ext uri="{BB962C8B-B14F-4D97-AF65-F5344CB8AC3E}">
        <p14:creationId xmlns="" xmlns:p14="http://schemas.microsoft.com/office/powerpoint/2010/main" val="20626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85850"/>
            <a:ext cx="7848872" cy="3600450"/>
          </a:xfrm>
        </p:spPr>
        <p:txBody>
          <a:bodyPr lIns="68580" tIns="34290" rIns="68580" bIns="34290">
            <a:normAutofit/>
          </a:bodyPr>
          <a:lstStyle/>
          <a:p>
            <a:pPr algn="just"/>
            <a:r>
              <a:rPr lang="en-US" dirty="0"/>
              <a:t>A test summary report contains the following </a:t>
            </a:r>
            <a:r>
              <a:rPr lang="en-US" dirty="0" smtClean="0"/>
              <a:t>components:</a:t>
            </a:r>
          </a:p>
          <a:p>
            <a:pPr marL="603504" lvl="2" indent="0" algn="just">
              <a:buNone/>
            </a:pPr>
            <a:r>
              <a:rPr lang="en-US" dirty="0" smtClean="0"/>
              <a:t>1</a:t>
            </a:r>
            <a:r>
              <a:rPr lang="en-US" sz="1800" dirty="0" smtClean="0"/>
              <a:t>.  </a:t>
            </a:r>
            <a:r>
              <a:rPr lang="en-US" b="1" dirty="0"/>
              <a:t>Test summary report </a:t>
            </a:r>
            <a:r>
              <a:rPr lang="en-US" b="1" dirty="0" smtClean="0"/>
              <a:t>identifier</a:t>
            </a:r>
            <a:endParaRPr lang="en-US" b="1" dirty="0"/>
          </a:p>
          <a:p>
            <a:pPr marL="603504" lvl="2" indent="0" algn="just">
              <a:buNone/>
            </a:pPr>
            <a:r>
              <a:rPr lang="en-US" dirty="0" smtClean="0"/>
              <a:t>2.  </a:t>
            </a:r>
            <a:r>
              <a:rPr lang="en-US" b="1" dirty="0"/>
              <a:t>Description </a:t>
            </a:r>
            <a:r>
              <a:rPr lang="en-US" dirty="0"/>
              <a:t>Identify the test items being reported in this report </a:t>
            </a:r>
            <a:r>
              <a:rPr lang="en-US" dirty="0" smtClean="0"/>
              <a:t>with the </a:t>
            </a:r>
            <a:r>
              <a:rPr lang="en-US" dirty="0"/>
              <a:t>test case/procedure ID.</a:t>
            </a:r>
          </a:p>
          <a:p>
            <a:pPr marL="603504" lvl="2" indent="0" algn="just">
              <a:buNone/>
            </a:pPr>
            <a:r>
              <a:rPr lang="en-US" dirty="0" smtClean="0"/>
              <a:t>3. </a:t>
            </a:r>
            <a:r>
              <a:rPr lang="en-US" b="1" dirty="0"/>
              <a:t>Variances </a:t>
            </a:r>
            <a:r>
              <a:rPr lang="en-US" dirty="0"/>
              <a:t>Mention any deviation from the test plans, test procedures</a:t>
            </a:r>
            <a:r>
              <a:rPr lang="en-US" dirty="0" smtClean="0"/>
              <a:t>, if </a:t>
            </a:r>
            <a:r>
              <a:rPr lang="en-US" dirty="0"/>
              <a:t>any.</a:t>
            </a:r>
          </a:p>
        </p:txBody>
      </p:sp>
    </p:spTree>
    <p:extLst>
      <p:ext uri="{BB962C8B-B14F-4D97-AF65-F5344CB8AC3E}">
        <p14:creationId xmlns="" xmlns:p14="http://schemas.microsoft.com/office/powerpoint/2010/main" val="22083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818071" cy="3600450"/>
          </a:xfrm>
        </p:spPr>
        <p:txBody>
          <a:bodyPr lIns="68580" tIns="34290" rIns="68580" bIns="34290"/>
          <a:lstStyle/>
          <a:p>
            <a:pPr algn="just"/>
            <a:r>
              <a:rPr lang="en-US" b="1" dirty="0"/>
              <a:t>Comprehensive statement </a:t>
            </a:r>
            <a:r>
              <a:rPr lang="en-US" dirty="0"/>
              <a:t>The originator of this report </a:t>
            </a:r>
            <a:r>
              <a:rPr lang="en-US" dirty="0" smtClean="0"/>
              <a:t>compares the </a:t>
            </a:r>
            <a:r>
              <a:rPr lang="en-US" dirty="0"/>
              <a:t>comprehensiveness of the testing efforts made with the test plans. </a:t>
            </a:r>
            <a:endParaRPr lang="en-US" dirty="0" smtClean="0"/>
          </a:p>
          <a:p>
            <a:pPr algn="just"/>
            <a:r>
              <a:rPr lang="en-US" dirty="0" smtClean="0"/>
              <a:t>It describes </a:t>
            </a:r>
            <a:r>
              <a:rPr lang="en-US" dirty="0"/>
              <a:t>what has been tested according to the plan and what has </a:t>
            </a:r>
            <a:r>
              <a:rPr lang="en-US" dirty="0" smtClean="0"/>
              <a:t>not been </a:t>
            </a:r>
            <a:r>
              <a:rPr lang="en-US" dirty="0"/>
              <a:t>covered.</a:t>
            </a:r>
          </a:p>
        </p:txBody>
      </p:sp>
    </p:spTree>
    <p:extLst>
      <p:ext uri="{BB962C8B-B14F-4D97-AF65-F5344CB8AC3E}">
        <p14:creationId xmlns="" xmlns:p14="http://schemas.microsoft.com/office/powerpoint/2010/main" val="22033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818071" cy="3600450"/>
          </a:xfrm>
        </p:spPr>
        <p:txBody>
          <a:bodyPr lIns="68580" tIns="34290" rIns="68580" bIns="34290"/>
          <a:lstStyle/>
          <a:p>
            <a:pPr algn="just"/>
            <a:r>
              <a:rPr lang="en-US" b="1" dirty="0"/>
              <a:t>Summary of results </a:t>
            </a:r>
            <a:r>
              <a:rPr lang="en-US" dirty="0"/>
              <a:t>All the results are mentioned here with </a:t>
            </a:r>
            <a:r>
              <a:rPr lang="en-US" dirty="0" smtClean="0"/>
              <a:t>the resolved </a:t>
            </a:r>
            <a:r>
              <a:rPr lang="en-US" dirty="0"/>
              <a:t>incidents and their solutions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Unresolved </a:t>
            </a:r>
            <a:r>
              <a:rPr lang="en-US" dirty="0"/>
              <a:t>incidents are </a:t>
            </a:r>
            <a:r>
              <a:rPr lang="en-US" dirty="0" smtClean="0"/>
              <a:t>also reported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Evaluation </a:t>
            </a:r>
            <a:r>
              <a:rPr lang="en-US" dirty="0"/>
              <a:t>Mention the status of the test results. If the status is fail</a:t>
            </a:r>
            <a:r>
              <a:rPr lang="en-US" dirty="0" smtClean="0"/>
              <a:t>,  then </a:t>
            </a:r>
            <a:r>
              <a:rPr lang="en-US" dirty="0"/>
              <a:t>mention its impact and severity level.</a:t>
            </a:r>
          </a:p>
        </p:txBody>
      </p:sp>
    </p:spTree>
    <p:extLst>
      <p:ext uri="{BB962C8B-B14F-4D97-AF65-F5344CB8AC3E}">
        <p14:creationId xmlns="" xmlns:p14="http://schemas.microsoft.com/office/powerpoint/2010/main" val="2817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Test Result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85850"/>
            <a:ext cx="7818071" cy="3600450"/>
          </a:xfrm>
        </p:spPr>
        <p:txBody>
          <a:bodyPr lIns="68580" tIns="34290" rIns="68580" bIns="34290"/>
          <a:lstStyle/>
          <a:p>
            <a:pPr algn="just"/>
            <a:r>
              <a:rPr lang="en-US" b="1" dirty="0"/>
              <a:t>Summary of activities </a:t>
            </a:r>
            <a:r>
              <a:rPr lang="en-US" dirty="0"/>
              <a:t>All testing execution activities and events </a:t>
            </a:r>
            <a:r>
              <a:rPr lang="en-US" dirty="0" smtClean="0"/>
              <a:t>are mentioned </a:t>
            </a:r>
            <a:r>
              <a:rPr lang="en-US" dirty="0"/>
              <a:t>with resource consumption, actual task durations, etc.</a:t>
            </a:r>
          </a:p>
          <a:p>
            <a:pPr algn="just"/>
            <a:r>
              <a:rPr lang="en-US" b="1" dirty="0" smtClean="0"/>
              <a:t>Approvals </a:t>
            </a:r>
            <a:r>
              <a:rPr lang="en-US" dirty="0"/>
              <a:t>List the names of the persons who approve this </a:t>
            </a:r>
            <a:r>
              <a:rPr lang="en-US" dirty="0" smtClean="0"/>
              <a:t>document with </a:t>
            </a:r>
            <a:r>
              <a:rPr lang="en-US" dirty="0"/>
              <a:t>their signatures and dates.</a:t>
            </a:r>
          </a:p>
        </p:txBody>
      </p:sp>
    </p:spTree>
    <p:extLst>
      <p:ext uri="{BB962C8B-B14F-4D97-AF65-F5344CB8AC3E}">
        <p14:creationId xmlns="" xmlns:p14="http://schemas.microsoft.com/office/powerpoint/2010/main" val="9033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47" y="1"/>
            <a:ext cx="810545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48264" y="8739"/>
            <a:ext cx="219573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>
            <a:spAutoFit/>
          </a:bodyPr>
          <a:lstStyle/>
          <a:p>
            <a:pPr algn="ctr"/>
            <a:r>
              <a:rPr lang="en-IN" dirty="0">
                <a:solidFill>
                  <a:schemeClr val="accent5"/>
                </a:solidFill>
              </a:rPr>
              <a:t>Test summary report </a:t>
            </a:r>
            <a:r>
              <a:rPr lang="en-IN" dirty="0" smtClean="0">
                <a:solidFill>
                  <a:schemeClr val="accent5"/>
                </a:solidFill>
              </a:rPr>
              <a:t>for </a:t>
            </a:r>
            <a:r>
              <a:rPr lang="en-IN" dirty="0">
                <a:solidFill>
                  <a:schemeClr val="accent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1341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171450"/>
            <a:ext cx="7770813" cy="869950"/>
          </a:xfrm>
        </p:spPr>
        <p:txBody>
          <a:bodyPr lIns="18000" tIns="46800" rIns="18000" bIns="46800"/>
          <a:lstStyle/>
          <a:p>
            <a:pPr algn="ctr">
              <a:spcBef>
                <a:spcPts val="1625"/>
              </a:spcBef>
              <a:defRPr/>
            </a:pPr>
            <a:r>
              <a:rPr lang="en-GB" altLang="en-US" sz="3200" dirty="0" smtClean="0"/>
              <a:t>Summary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895350"/>
            <a:ext cx="8305800" cy="4248150"/>
          </a:xfrm>
        </p:spPr>
        <p:txBody>
          <a:bodyPr lIns="18000" tIns="46800" rIns="18000" bIns="46800">
            <a:normAutofit/>
          </a:bodyPr>
          <a:lstStyle/>
          <a:p>
            <a:pPr>
              <a:spcBef>
                <a:spcPts val="888"/>
              </a:spcBef>
            </a:pPr>
            <a:r>
              <a:rPr lang="en-US" altLang="en-US" dirty="0" smtClean="0"/>
              <a:t>Discussed the key elements of test management.</a:t>
            </a:r>
            <a:endParaRPr lang="en-US" altLang="en-US" dirty="0" smtClean="0"/>
          </a:p>
          <a:p>
            <a:pPr>
              <a:spcBef>
                <a:spcPts val="888"/>
              </a:spcBef>
            </a:pPr>
            <a:r>
              <a:rPr lang="en-US" altLang="en-US" dirty="0" smtClean="0"/>
              <a:t>Presented the structure of testing group.</a:t>
            </a:r>
            <a:endParaRPr lang="en-US" altLang="en-US" dirty="0" smtClean="0"/>
          </a:p>
          <a:p>
            <a:pPr>
              <a:spcBef>
                <a:spcPts val="888"/>
              </a:spcBef>
            </a:pPr>
            <a:r>
              <a:rPr lang="en-GB" altLang="en-US" dirty="0" smtClean="0"/>
              <a:t>Explained </a:t>
            </a:r>
            <a:r>
              <a:rPr lang="en-GB" altLang="en-US" dirty="0" smtClean="0"/>
              <a:t>the details of test planning.</a:t>
            </a:r>
            <a:endParaRPr lang="en-GB" altLang="en-US" dirty="0" smtClean="0"/>
          </a:p>
          <a:p>
            <a:pPr>
              <a:spcBef>
                <a:spcPts val="888"/>
              </a:spcBef>
            </a:pPr>
            <a:r>
              <a:rPr lang="en-GB" altLang="en-US" dirty="0" smtClean="0"/>
              <a:t>Discussed </a:t>
            </a:r>
            <a:r>
              <a:rPr lang="en-GB" altLang="en-US" dirty="0" smtClean="0"/>
              <a:t>detailed test design and test specifications.</a:t>
            </a:r>
          </a:p>
          <a:p>
            <a:pPr>
              <a:spcBef>
                <a:spcPts val="888"/>
              </a:spcBef>
            </a:pPr>
            <a:r>
              <a:rPr lang="en-GB" altLang="en-US" dirty="0" smtClean="0"/>
              <a:t>Presented various testing reports such as</a:t>
            </a:r>
          </a:p>
          <a:p>
            <a:pPr lvl="1">
              <a:spcBef>
                <a:spcPts val="888"/>
              </a:spcBef>
            </a:pPr>
            <a:r>
              <a:rPr lang="en-GB" altLang="en-US" dirty="0" smtClean="0"/>
              <a:t>Test log</a:t>
            </a:r>
          </a:p>
          <a:p>
            <a:pPr lvl="1">
              <a:spcBef>
                <a:spcPts val="888"/>
              </a:spcBef>
            </a:pPr>
            <a:r>
              <a:rPr lang="en-GB" altLang="en-US" dirty="0" smtClean="0"/>
              <a:t>Test incidence report</a:t>
            </a:r>
          </a:p>
          <a:p>
            <a:pPr lvl="1">
              <a:spcBef>
                <a:spcPts val="888"/>
              </a:spcBef>
            </a:pPr>
            <a:r>
              <a:rPr lang="en-GB" altLang="en-US" dirty="0" smtClean="0"/>
              <a:t>Test summary report</a:t>
            </a:r>
            <a:endParaRPr lang="en-GB" altLang="en-US" dirty="0" smtClean="0"/>
          </a:p>
          <a:p>
            <a:pPr>
              <a:spcBef>
                <a:spcPts val="888"/>
              </a:spcBef>
            </a:pPr>
            <a:endParaRPr lang="en-GB" altLang="en-US" dirty="0" smtClean="0"/>
          </a:p>
          <a:p>
            <a:pPr>
              <a:spcBef>
                <a:spcPts val="888"/>
              </a:spcBef>
            </a:pPr>
            <a:endParaRPr lang="en-GB" altLang="en-US" dirty="0" smtClean="0"/>
          </a:p>
        </p:txBody>
      </p:sp>
      <p:sp>
        <p:nvSpPr>
          <p:cNvPr id="210946" name="Slide Number Placeholder 5"/>
          <p:cNvSpPr>
            <a:spLocks noGrp="1"/>
          </p:cNvSpPr>
          <p:nvPr>
            <p:ph type="sldNum" sz="quarter" idx="429496729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DE27220-F61F-4E94-B772-D733B5CE2D8F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125" y="209550"/>
            <a:ext cx="7864475" cy="646113"/>
          </a:xfrm>
          <a:prstGeom prst="rect">
            <a:avLst/>
          </a:prstGeom>
        </p:spPr>
        <p:txBody>
          <a:bodyPr lIns="15119" tIns="39308" rIns="15119" bIns="39308" anchor="ctr"/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altLang="en-US" sz="3200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047750"/>
            <a:ext cx="7848600" cy="2103952"/>
          </a:xfrm>
          <a:prstGeom prst="rect">
            <a:avLst/>
          </a:prstGeom>
        </p:spPr>
        <p:txBody>
          <a:bodyPr lIns="102404" tIns="51202" rIns="102404" bIns="51202">
            <a:spAutoFit/>
          </a:bodyPr>
          <a:lstStyle/>
          <a:p>
            <a:pPr marL="384015" indent="-384015" algn="just">
              <a:buFont typeface="+mj-lt"/>
              <a:buAutoNum type="arabicPeriod"/>
              <a:defRPr/>
            </a:pPr>
            <a:r>
              <a:rPr lang="en-GB" altLang="en-US" sz="2800" dirty="0" err="1" smtClean="0">
                <a:latin typeface="+mn-lt"/>
              </a:rPr>
              <a:t>Naresh</a:t>
            </a:r>
            <a:r>
              <a:rPr lang="en-GB" altLang="en-US" sz="2800" dirty="0" smtClean="0">
                <a:latin typeface="+mn-lt"/>
              </a:rPr>
              <a:t> </a:t>
            </a:r>
            <a:r>
              <a:rPr lang="en-GB" altLang="en-US" sz="2800" dirty="0" err="1">
                <a:latin typeface="+mn-lt"/>
              </a:rPr>
              <a:t>Chauhan</a:t>
            </a:r>
            <a:r>
              <a:rPr lang="en-GB" altLang="en-US" sz="2800" dirty="0">
                <a:latin typeface="+mn-lt"/>
              </a:rPr>
              <a:t>, Software Testing: Principles and Practices, (Chapter – </a:t>
            </a:r>
            <a:r>
              <a:rPr lang="en-GB" altLang="en-US" sz="2800" dirty="0" smtClean="0">
                <a:latin typeface="+mn-lt"/>
              </a:rPr>
              <a:t>9), </a:t>
            </a:r>
            <a:r>
              <a:rPr lang="en-GB" altLang="en-US" sz="2800" dirty="0">
                <a:latin typeface="+mn-lt"/>
              </a:rPr>
              <a:t>Second Edition, Oxford University Press,  2016.</a:t>
            </a:r>
            <a:endParaRPr lang="en-GB" altLang="en-US" sz="2800" dirty="0">
              <a:latin typeface="+mn-lt"/>
            </a:endParaRPr>
          </a:p>
          <a:p>
            <a:pPr marL="384015" indent="-384015" algn="just">
              <a:buFont typeface="+mj-lt"/>
              <a:buAutoNum type="arabicPeriod"/>
              <a:defRPr/>
            </a:pPr>
            <a:endParaRPr lang="en-GB" altLang="en-US" sz="2800" dirty="0">
              <a:latin typeface="+mn-lt"/>
            </a:endParaRPr>
          </a:p>
          <a:p>
            <a:pPr algn="just">
              <a:defRPr/>
            </a:pPr>
            <a:endParaRPr lang="en-GB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n-IN" sz="4400" dirty="0" smtClean="0"/>
          </a:p>
          <a:p>
            <a:pPr marL="82296" indent="0" algn="ctr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="" xmlns:p14="http://schemas.microsoft.com/office/powerpoint/2010/main" val="828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858120" cy="857250"/>
          </a:xfrm>
        </p:spPr>
        <p:txBody>
          <a:bodyPr lIns="68580" tIns="34290" rIns="68580" bIns="34290">
            <a:noAutofit/>
          </a:bodyPr>
          <a:lstStyle/>
          <a:p>
            <a:r>
              <a:rPr lang="en-US" dirty="0"/>
              <a:t>Detailed test design and test </a:t>
            </a:r>
            <a:r>
              <a:rPr lang="en-US" dirty="0" smtClean="0"/>
              <a:t>specifications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algn="just"/>
            <a:r>
              <a:rPr lang="en-US" dirty="0"/>
              <a:t>A detailed design is the process of designing a meaningful </a:t>
            </a:r>
            <a:r>
              <a:rPr lang="en-US" dirty="0" smtClean="0"/>
              <a:t>and useful </a:t>
            </a:r>
            <a:r>
              <a:rPr lang="en-US" dirty="0"/>
              <a:t>structure for the tests as a whole.</a:t>
            </a:r>
          </a:p>
          <a:p>
            <a:pPr algn="just"/>
            <a:r>
              <a:rPr lang="en-US" dirty="0"/>
              <a:t>It </a:t>
            </a:r>
            <a:r>
              <a:rPr lang="en-US" dirty="0" smtClean="0"/>
              <a:t>specifies </a:t>
            </a:r>
            <a:r>
              <a:rPr lang="en-US" dirty="0"/>
              <a:t>the details of the test approach for a </a:t>
            </a:r>
            <a:r>
              <a:rPr lang="en-US" dirty="0" smtClean="0"/>
              <a:t>software functionality </a:t>
            </a:r>
            <a:r>
              <a:rPr lang="en-US" dirty="0"/>
              <a:t>or feature and identifying the associated </a:t>
            </a:r>
            <a:r>
              <a:rPr lang="en-US" dirty="0" smtClean="0"/>
              <a:t>test 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113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Test monitoring and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algn="just"/>
            <a:r>
              <a:rPr lang="en-US" dirty="0"/>
              <a:t>It is the ongoing monitoring and assessment to check </a:t>
            </a:r>
            <a:r>
              <a:rPr lang="en-US" dirty="0" smtClean="0"/>
              <a:t>the integrity </a:t>
            </a:r>
            <a:r>
              <a:rPr lang="en-US" dirty="0"/>
              <a:t>of development and construction.</a:t>
            </a:r>
          </a:p>
          <a:p>
            <a:pPr algn="just"/>
            <a:r>
              <a:rPr lang="en-US" dirty="0"/>
              <a:t>The status of </a:t>
            </a:r>
            <a:r>
              <a:rPr lang="en-US" dirty="0" smtClean="0"/>
              <a:t>configuration </a:t>
            </a:r>
            <a:r>
              <a:rPr lang="en-US" dirty="0"/>
              <a:t>items should be reviewed </a:t>
            </a:r>
            <a:r>
              <a:rPr lang="en-US" dirty="0" smtClean="0"/>
              <a:t>against the </a:t>
            </a:r>
            <a:r>
              <a:rPr lang="en-US" dirty="0"/>
              <a:t>phase plans and the test progress reports prepared, </a:t>
            </a:r>
            <a:r>
              <a:rPr lang="en-US" dirty="0" smtClean="0"/>
              <a:t>to ensure </a:t>
            </a:r>
            <a:r>
              <a:rPr lang="en-US" dirty="0"/>
              <a:t>the </a:t>
            </a:r>
            <a:r>
              <a:rPr lang="en-US" dirty="0" smtClean="0"/>
              <a:t>verification </a:t>
            </a:r>
            <a:r>
              <a:rPr lang="en-US" dirty="0"/>
              <a:t>and validation activities are correct.</a:t>
            </a:r>
          </a:p>
        </p:txBody>
      </p:sp>
    </p:spTree>
    <p:extLst>
      <p:ext uri="{BB962C8B-B14F-4D97-AF65-F5344CB8AC3E}">
        <p14:creationId xmlns="" xmlns:p14="http://schemas.microsoft.com/office/powerpoint/2010/main" val="42801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Product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algn="just"/>
            <a:r>
              <a:rPr lang="en-US" dirty="0"/>
              <a:t>The decision to negotiate the acceptance testing program </a:t>
            </a:r>
            <a:r>
              <a:rPr lang="en-US" dirty="0" smtClean="0"/>
              <a:t>and the </a:t>
            </a:r>
            <a:r>
              <a:rPr lang="en-US" dirty="0"/>
              <a:t>release and commissioning of the service product </a:t>
            </a:r>
            <a:r>
              <a:rPr lang="en-US" dirty="0" smtClean="0"/>
              <a:t>is subject </a:t>
            </a:r>
            <a:r>
              <a:rPr lang="en-US" dirty="0"/>
              <a:t>to the 'product assurance' role being </a:t>
            </a:r>
            <a:r>
              <a:rPr lang="en-US" dirty="0" smtClean="0"/>
              <a:t>satisfied </a:t>
            </a:r>
            <a:r>
              <a:rPr lang="en-US" dirty="0"/>
              <a:t>with </a:t>
            </a:r>
            <a:r>
              <a:rPr lang="en-US" dirty="0" smtClean="0"/>
              <a:t>the outcome </a:t>
            </a:r>
            <a:r>
              <a:rPr lang="en-US" dirty="0"/>
              <a:t>of the </a:t>
            </a:r>
            <a:r>
              <a:rPr lang="en-US" dirty="0" smtClean="0"/>
              <a:t>verification </a:t>
            </a:r>
            <a:r>
              <a:rPr lang="en-US" dirty="0"/>
              <a:t>and validation activities.</a:t>
            </a:r>
          </a:p>
          <a:p>
            <a:pPr algn="just"/>
            <a:r>
              <a:rPr lang="en-US" dirty="0"/>
              <a:t>Product assurance may oversee some of the test activity </a:t>
            </a:r>
            <a:r>
              <a:rPr lang="en-US" dirty="0" smtClean="0"/>
              <a:t>and may </a:t>
            </a:r>
            <a:r>
              <a:rPr lang="en-US" dirty="0"/>
              <a:t>participate in process reviews.</a:t>
            </a:r>
          </a:p>
        </p:txBody>
      </p:sp>
    </p:spTree>
    <p:extLst>
      <p:ext uri="{BB962C8B-B14F-4D97-AF65-F5344CB8AC3E}">
        <p14:creationId xmlns="" xmlns:p14="http://schemas.microsoft.com/office/powerpoint/2010/main" val="41974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Test Organization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rmAutofit/>
          </a:bodyPr>
          <a:lstStyle/>
          <a:p>
            <a:pPr algn="just"/>
            <a:r>
              <a:rPr lang="en-US" dirty="0"/>
              <a:t>Since testing is viewed as a process, it must have </a:t>
            </a:r>
            <a:r>
              <a:rPr lang="en-US" dirty="0" smtClean="0"/>
              <a:t>an organization </a:t>
            </a:r>
            <a:r>
              <a:rPr lang="en-US" dirty="0"/>
              <a:t>such that a testing group works for better </a:t>
            </a:r>
            <a:r>
              <a:rPr lang="en-US" dirty="0" smtClean="0"/>
              <a:t>testing and </a:t>
            </a:r>
            <a:r>
              <a:rPr lang="en-US" dirty="0"/>
              <a:t>high quality software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1375" y="2433251"/>
            <a:ext cx="2062168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MSS12"/>
              </a:rPr>
              <a:t>Test Organization 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37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9517B-7D19-49B5-825B-BDBD2412D6D2}"/>
</file>

<file path=customXml/itemProps2.xml><?xml version="1.0" encoding="utf-8"?>
<ds:datastoreItem xmlns:ds="http://schemas.openxmlformats.org/officeDocument/2006/customXml" ds:itemID="{7D4AC7BF-304D-4F96-9F28-8D5F365374D6}"/>
</file>

<file path=customXml/itemProps3.xml><?xml version="1.0" encoding="utf-8"?>
<ds:datastoreItem xmlns:ds="http://schemas.openxmlformats.org/officeDocument/2006/customXml" ds:itemID="{29065252-D19A-4C14-876B-7F7AD97F3C53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2658</Words>
  <Application>Microsoft Office PowerPoint</Application>
  <PresentationFormat>On-screen Show (16:9)</PresentationFormat>
  <Paragraphs>308</Paragraphs>
  <Slides>57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Solstice</vt:lpstr>
      <vt:lpstr>Slide 1</vt:lpstr>
      <vt:lpstr>Test Management</vt:lpstr>
      <vt:lpstr>Key elements of test management</vt:lpstr>
      <vt:lpstr>Test organization</vt:lpstr>
      <vt:lpstr>Test planning</vt:lpstr>
      <vt:lpstr>Detailed test design and test specifications </vt:lpstr>
      <vt:lpstr>Test monitoring and assessment</vt:lpstr>
      <vt:lpstr>Product quality assurance</vt:lpstr>
      <vt:lpstr>Test Organization I</vt:lpstr>
      <vt:lpstr>The testing group activities: </vt:lpstr>
      <vt:lpstr>Test Organization II</vt:lpstr>
      <vt:lpstr>Personal and Managerial Skills</vt:lpstr>
      <vt:lpstr>Technical Skills I</vt:lpstr>
      <vt:lpstr>Technical Skills II</vt:lpstr>
      <vt:lpstr>Structure of Testing Group</vt:lpstr>
      <vt:lpstr>Structure of Testing Group contd…..</vt:lpstr>
      <vt:lpstr>Responsibilities of  Test Manager</vt:lpstr>
      <vt:lpstr>Responsibilities of  Test Leader</vt:lpstr>
      <vt:lpstr>Responsibilities of  Test Engineers </vt:lpstr>
      <vt:lpstr>Junior Test Engineers</vt:lpstr>
      <vt:lpstr>Test Planning</vt:lpstr>
      <vt:lpstr>Test Planning    cont…..</vt:lpstr>
      <vt:lpstr>Slide 23</vt:lpstr>
      <vt:lpstr>Slide 24</vt:lpstr>
      <vt:lpstr>Detailed Test Design And Test Specifications</vt:lpstr>
      <vt:lpstr>Test Design Specification</vt:lpstr>
      <vt:lpstr>Test Design Specification</vt:lpstr>
      <vt:lpstr>Test Design Specification</vt:lpstr>
      <vt:lpstr>Test Design Specification</vt:lpstr>
      <vt:lpstr>Test Case Specifications</vt:lpstr>
      <vt:lpstr>Test Case Specifications</vt:lpstr>
      <vt:lpstr>Test Case Specifications</vt:lpstr>
      <vt:lpstr>Test Case Specifications</vt:lpstr>
      <vt:lpstr>Test Case Specifications</vt:lpstr>
      <vt:lpstr>Test Case Specifications</vt:lpstr>
      <vt:lpstr>Example</vt:lpstr>
      <vt:lpstr>Slide 37</vt:lpstr>
      <vt:lpstr>Test Procedure Specifications</vt:lpstr>
      <vt:lpstr>Test Result Specifications</vt:lpstr>
      <vt:lpstr>Test Result Specifications</vt:lpstr>
      <vt:lpstr>Test Result Specifications</vt:lpstr>
      <vt:lpstr>Test Result Specifications</vt:lpstr>
      <vt:lpstr>Slide 43</vt:lpstr>
      <vt:lpstr>Test Result Specifications</vt:lpstr>
      <vt:lpstr>Test Result Specifications</vt:lpstr>
      <vt:lpstr>Test Result Specifications</vt:lpstr>
      <vt:lpstr>Test Result Specifications</vt:lpstr>
      <vt:lpstr>Slide 48</vt:lpstr>
      <vt:lpstr>Test Result Specifications</vt:lpstr>
      <vt:lpstr>Test Result Specifications</vt:lpstr>
      <vt:lpstr>Test Result Specifications</vt:lpstr>
      <vt:lpstr>Test Result Specifications</vt:lpstr>
      <vt:lpstr>Test Result Specifications</vt:lpstr>
      <vt:lpstr>Slide 54</vt:lpstr>
      <vt:lpstr>Summary</vt:lpstr>
      <vt:lpstr>Slide 56</vt:lpstr>
      <vt:lpstr>Slide 57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27</cp:revision>
  <dcterms:created xsi:type="dcterms:W3CDTF">2019-02-06T11:58:19Z</dcterms:created>
  <dcterms:modified xsi:type="dcterms:W3CDTF">2021-02-17T18:40:45Z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