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40.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presentation.xml" ContentType="application/vnd.openxmlformats-officedocument.presentationml.presentation.main+xml"/>
  <Override PartName="/ppt/slides/slide3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17.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16.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38.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7.xml" ContentType="application/vnd.openxmlformats-officedocument.presentationml.slideLayout+xml"/>
  <Override PartName="/ppt/slideLayouts/slideLayout20.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14.xml" ContentType="application/vnd.openxmlformats-officedocument.presentationml.slideLayout+xml"/>
  <Override PartName="/ppt/slideLayouts/slideLayout5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23.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6" r:id="rId2"/>
    <p:sldMasterId id="2147483694" r:id="rId3"/>
    <p:sldMasterId id="2147483705" r:id="rId4"/>
    <p:sldMasterId id="2147483708" r:id="rId5"/>
    <p:sldMasterId id="2147483711" r:id="rId6"/>
    <p:sldMasterId id="2147483722" r:id="rId7"/>
    <p:sldMasterId id="2147483725" r:id="rId8"/>
    <p:sldMasterId id="2147483728" r:id="rId9"/>
    <p:sldMasterId id="2147483739" r:id="rId10"/>
  </p:sldMasterIdLst>
  <p:notesMasterIdLst>
    <p:notesMasterId r:id="rId54"/>
  </p:notesMasterIdLst>
  <p:sldIdLst>
    <p:sldId id="256" r:id="rId11"/>
    <p:sldId id="406" r:id="rId12"/>
    <p:sldId id="407" r:id="rId13"/>
    <p:sldId id="408" r:id="rId14"/>
    <p:sldId id="409" r:id="rId15"/>
    <p:sldId id="410" r:id="rId16"/>
    <p:sldId id="411" r:id="rId17"/>
    <p:sldId id="412" r:id="rId18"/>
    <p:sldId id="413" r:id="rId19"/>
    <p:sldId id="403" r:id="rId20"/>
    <p:sldId id="404" r:id="rId21"/>
    <p:sldId id="405"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400" r:id="rId37"/>
    <p:sldId id="272" r:id="rId38"/>
    <p:sldId id="273" r:id="rId39"/>
    <p:sldId id="401" r:id="rId40"/>
    <p:sldId id="274" r:id="rId41"/>
    <p:sldId id="275" r:id="rId42"/>
    <p:sldId id="276" r:id="rId43"/>
    <p:sldId id="277" r:id="rId44"/>
    <p:sldId id="278" r:id="rId45"/>
    <p:sldId id="281" r:id="rId46"/>
    <p:sldId id="283" r:id="rId47"/>
    <p:sldId id="284" r:id="rId48"/>
    <p:sldId id="285" r:id="rId49"/>
    <p:sldId id="286" r:id="rId50"/>
    <p:sldId id="414" r:id="rId51"/>
    <p:sldId id="415" r:id="rId52"/>
    <p:sldId id="402"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140" y="-26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customXml" Target="../customXml/item3.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customXml" Target="../customXml/item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79"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80"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81"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82" name="PlaceHolder 5"/>
          <p:cNvSpPr>
            <a:spLocks noGrp="1"/>
          </p:cNvSpPr>
          <p:nvPr>
            <p:ph type="sldNum"/>
          </p:nvPr>
        </p:nvSpPr>
        <p:spPr>
          <a:xfrm>
            <a:off x="4278960" y="10157400"/>
            <a:ext cx="3280680" cy="534240"/>
          </a:xfrm>
          <a:prstGeom prst="rect">
            <a:avLst/>
          </a:prstGeom>
        </p:spPr>
        <p:txBody>
          <a:bodyPr lIns="0" tIns="0" rIns="0" bIns="0" anchor="b"/>
          <a:lstStyle/>
          <a:p>
            <a:pPr algn="r"/>
            <a:fld id="{E58A282A-8D29-4A7B-ACBC-F9F8C0BE6E63}" type="slidenum">
              <a:rPr lang="en-IN" sz="1400">
                <a:latin typeface="Times New Roman"/>
              </a:rPr>
              <a:pPr algn="r"/>
              <a:t>‹#›</a:t>
            </a:fld>
            <a:endParaRPr/>
          </a:p>
        </p:txBody>
      </p:sp>
    </p:spTree>
    <p:extLst>
      <p:ext uri="{BB962C8B-B14F-4D97-AF65-F5344CB8AC3E}">
        <p14:creationId xmlns:p14="http://schemas.microsoft.com/office/powerpoint/2010/main" xmlns="" val="126940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081125" y="799612"/>
            <a:ext cx="5231652" cy="3943399"/>
          </a:xfrm>
          <a:prstGeom prst="rect">
            <a:avLst/>
          </a:prstGeom>
          <a:solidFill>
            <a:srgbClr val="FFFFFF"/>
          </a:solidFill>
          <a:ln w="9525">
            <a:solidFill>
              <a:srgbClr val="000000"/>
            </a:solidFill>
            <a:miter lim="800000"/>
            <a:headEnd/>
            <a:tailEnd/>
          </a:ln>
        </p:spPr>
        <p:txBody>
          <a:bodyPr wrap="none" lIns="89729" tIns="44865" rIns="89729" bIns="44865" anchor="ctr"/>
          <a:lstStyle/>
          <a:p>
            <a:pPr defTabSz="447139">
              <a:lnSpc>
                <a:spcPct val="86000"/>
              </a:lnSpc>
            </a:pPr>
            <a:endParaRPr lang="en-US" altLang="en-US" sz="2400" dirty="0">
              <a:solidFill>
                <a:schemeClr val="bg1"/>
              </a:solidFill>
              <a:latin typeface="Times New Roman" pitchFamily="18" charset="0"/>
            </a:endParaRPr>
          </a:p>
        </p:txBody>
      </p:sp>
      <p:sp>
        <p:nvSpPr>
          <p:cNvPr id="56323" name="Rectangle 3"/>
          <p:cNvSpPr>
            <a:spLocks noGrp="1" noChangeArrowheads="1"/>
          </p:cNvSpPr>
          <p:nvPr>
            <p:ph type="body"/>
          </p:nvPr>
        </p:nvSpPr>
        <p:spPr>
          <a:xfrm>
            <a:off x="1144813" y="5003822"/>
            <a:ext cx="5108937" cy="4040227"/>
          </a:xfrm>
          <a:noFill/>
          <a:ln/>
        </p:spPr>
        <p:txBody>
          <a:bodyPr wrap="none" anchor="ct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2863" y="347663"/>
            <a:ext cx="7478713" cy="4208462"/>
          </a:xfrm>
          <a:prstGeom prst="rect">
            <a:avLst/>
          </a:prstGeom>
          <a:solidFill>
            <a:srgbClr val="FFFFFF"/>
          </a:solidFill>
          <a:ln>
            <a:solidFill>
              <a:srgbClr val="000000"/>
            </a:solidFill>
            <a:miter lim="800000"/>
          </a:ln>
        </p:spPr>
      </p:sp>
      <p:sp>
        <p:nvSpPr>
          <p:cNvPr id="57347" name="Text Box 3"/>
          <p:cNvSpPr txBox="1">
            <a:spLocks noChangeArrowheads="1"/>
          </p:cNvSpPr>
          <p:nvPr/>
        </p:nvSpPr>
        <p:spPr bwMode="auto">
          <a:xfrm>
            <a:off x="542116" y="4964779"/>
            <a:ext cx="6312777" cy="4669609"/>
          </a:xfrm>
          <a:prstGeom prst="rect">
            <a:avLst/>
          </a:prstGeom>
          <a:noFill/>
          <a:ln w="9525">
            <a:noFill/>
            <a:miter lim="800000"/>
            <a:headEnd/>
            <a:tailEnd/>
          </a:ln>
        </p:spPr>
        <p:txBody>
          <a:bodyPr lIns="0" tIns="0" rIns="0" bIns="0"/>
          <a:lstStyle/>
          <a:p>
            <a:pPr defTabSz="1023588"/>
            <a:endParaRPr lang="en-US" altLang="en-US" sz="2600" dirty="0">
              <a:latin typeface="Arial Black"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2863" y="347663"/>
            <a:ext cx="7478713" cy="4208462"/>
          </a:xfrm>
          <a:prstGeom prst="rect">
            <a:avLst/>
          </a:prstGeom>
          <a:solidFill>
            <a:srgbClr val="FFFFFF"/>
          </a:solidFill>
          <a:ln>
            <a:solidFill>
              <a:srgbClr val="000000"/>
            </a:solidFill>
            <a:miter lim="800000"/>
          </a:ln>
        </p:spPr>
      </p:sp>
      <p:sp>
        <p:nvSpPr>
          <p:cNvPr id="54275" name="Text Box 3"/>
          <p:cNvSpPr txBox="1">
            <a:spLocks noChangeArrowheads="1"/>
          </p:cNvSpPr>
          <p:nvPr/>
        </p:nvSpPr>
        <p:spPr bwMode="auto">
          <a:xfrm>
            <a:off x="542116" y="4964779"/>
            <a:ext cx="6312777" cy="4669609"/>
          </a:xfrm>
          <a:prstGeom prst="rect">
            <a:avLst/>
          </a:prstGeom>
          <a:noFill/>
          <a:ln w="9525">
            <a:noFill/>
            <a:miter lim="800000"/>
            <a:headEnd/>
            <a:tailEnd/>
          </a:ln>
        </p:spPr>
        <p:txBody>
          <a:bodyPr lIns="0" tIns="0" rIns="0" bIns="0"/>
          <a:lstStyle/>
          <a:p>
            <a:pPr defTabSz="1023588"/>
            <a:endParaRPr lang="en-US" altLang="en-US" sz="2600" dirty="0">
              <a:latin typeface="Arial Black"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2863" y="347663"/>
            <a:ext cx="7478713" cy="4208462"/>
          </a:xfrm>
          <a:prstGeom prst="rect">
            <a:avLst/>
          </a:prstGeom>
          <a:solidFill>
            <a:srgbClr val="FFFFFF"/>
          </a:solidFill>
          <a:ln>
            <a:solidFill>
              <a:srgbClr val="000000"/>
            </a:solidFill>
            <a:miter lim="800000"/>
          </a:ln>
        </p:spPr>
      </p:sp>
      <p:sp>
        <p:nvSpPr>
          <p:cNvPr id="55299" name="Text Box 3"/>
          <p:cNvSpPr txBox="1">
            <a:spLocks noChangeArrowheads="1"/>
          </p:cNvSpPr>
          <p:nvPr/>
        </p:nvSpPr>
        <p:spPr bwMode="auto">
          <a:xfrm>
            <a:off x="542116" y="4964779"/>
            <a:ext cx="6312777" cy="4669609"/>
          </a:xfrm>
          <a:prstGeom prst="rect">
            <a:avLst/>
          </a:prstGeom>
          <a:noFill/>
          <a:ln w="9525">
            <a:noFill/>
            <a:miter lim="800000"/>
            <a:headEnd/>
            <a:tailEnd/>
          </a:ln>
        </p:spPr>
        <p:txBody>
          <a:bodyPr lIns="0" tIns="0" rIns="0" bIns="0"/>
          <a:lstStyle/>
          <a:p>
            <a:pPr defTabSz="1023588"/>
            <a:endParaRPr lang="en-US" altLang="en-US" sz="2600" dirty="0">
              <a:latin typeface="Arial Black"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CustomShape 1"/>
          <p:cNvSpPr/>
          <p:nvPr/>
        </p:nvSpPr>
        <p:spPr>
          <a:xfrm>
            <a:off x="502920" y="4316040"/>
            <a:ext cx="5855040" cy="4059000"/>
          </a:xfrm>
          <a:prstGeom prst="rect">
            <a:avLst/>
          </a:prstGeom>
          <a:noFill/>
          <a:ln w="9360">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1"/>
          <p:cNvSpPr>
            <a:spLocks noGrp="1" noRot="1" noChangeAspect="1" noChangeArrowheads="1" noTextEdit="1"/>
          </p:cNvSpPr>
          <p:nvPr>
            <p:ph type="sldImg"/>
          </p:nvPr>
        </p:nvSpPr>
        <p:spPr>
          <a:xfrm>
            <a:off x="381000" y="685800"/>
            <a:ext cx="6096000" cy="3429000"/>
          </a:xfrm>
          <a:prstGeom prst="rect">
            <a:avLst/>
          </a:prstGeom>
          <a:ln/>
        </p:spPr>
      </p:sp>
      <p:sp>
        <p:nvSpPr>
          <p:cNvPr id="211971" name="Text Box 2"/>
          <p:cNvSpPr txBox="1">
            <a:spLocks noChangeArrowheads="1"/>
          </p:cNvSpPr>
          <p:nvPr/>
        </p:nvSpPr>
        <p:spPr bwMode="auto">
          <a:xfrm>
            <a:off x="503238" y="4316413"/>
            <a:ext cx="5854700" cy="4059237"/>
          </a:xfrm>
          <a:prstGeom prst="rect">
            <a:avLst/>
          </a:prstGeom>
          <a:noFill/>
          <a:ln w="9525">
            <a:noFill/>
            <a:miter lim="800000"/>
            <a:headEnd/>
            <a:tailEnd/>
          </a:ln>
        </p:spPr>
        <p:txBody>
          <a:bodyPr lIns="0" tIns="0" rIns="0" bIns="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4AB02A5-4FE5-49D9-9E24-09F23B90C450}" type="datetimeFigureOut">
              <a:rPr lang="en-US" smtClean="0"/>
              <a:pPr/>
              <a:t>1/29/2021</a:t>
            </a:fld>
            <a:endParaRPr lang="en-US"/>
          </a:p>
        </p:txBody>
      </p:sp>
      <p:sp>
        <p:nvSpPr>
          <p:cNvPr id="20" name="Footer Placeholder 19"/>
          <p:cNvSpPr>
            <a:spLocks noGrp="1"/>
          </p:cNvSpPr>
          <p:nvPr>
            <p:ph type="ftr" sz="quarter" idx="11"/>
          </p:nvPr>
        </p:nvSpPr>
        <p:spPr/>
        <p:txBody>
          <a:bodyPr/>
          <a:lstStyle>
            <a:extLst/>
          </a:lstStyle>
          <a:p>
            <a:endParaRPr kumimoji="0" lang="en-US"/>
          </a:p>
        </p:txBody>
      </p:sp>
      <p:sp>
        <p:nvSpPr>
          <p:cNvPr id="10" name="Slide Number Placeholder 9"/>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normAutofit/>
          </a:bodyPr>
          <a:lstStyle>
            <a:lvl1pPr algn="l">
              <a:defRPr sz="3600"/>
            </a:lvl1pPr>
            <a:extLst/>
          </a:lstStyle>
          <a:p>
            <a:r>
              <a:rPr kumimoji="0" lang="en-US" smtClean="0"/>
              <a:t>Click to edit Master title style</a:t>
            </a:r>
            <a:endParaRPr kumimoji="0" lang="en-US" dirty="0"/>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0"/>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0" name="Rectangle 9"/>
          <p:cNvSpPr/>
          <p:nvPr/>
        </p:nvSpPr>
        <p:spPr bwMode="invGray">
          <a:xfrm>
            <a:off x="2286000" y="1"/>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ormAutofit/>
          </a:bodyPr>
          <a:lstStyle>
            <a:lvl1pPr algn="ctr">
              <a:defRPr sz="3600"/>
            </a:lvl1pPr>
            <a:extLst/>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1435608" y="1143000"/>
            <a:ext cx="7555992"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4AB02A5-4FE5-49D9-9E24-09F23B90C450}" type="datetimeFigureOut">
              <a:rPr lang="en-US" smtClean="0"/>
              <a:pPr/>
              <a:t>1/29/2021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6294C92D-0306-4E69-9CD3-20855E849650}"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6" name="Rectangle 5"/>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4"/>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lnSpc>
                <a:spcPct val="100000"/>
              </a:lnSpc>
            </a:pPr>
            <a:r>
              <a:rPr lang="en-IN" sz="1200" smtClean="0">
                <a:solidFill>
                  <a:srgbClr val="8B8B8B"/>
                </a:solidFill>
                <a:latin typeface="Calibri"/>
              </a:rPr>
              <a:t>06/03/18</a:t>
            </a:r>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7"/>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90"/>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52.xml"/><Relationship Id="rId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6.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40.xml"/><Relationship Id="rId1" Type="http://schemas.openxmlformats.org/officeDocument/2006/relationships/slideLayout" Target="../slideLayouts/slideLayout3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9.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0" r:id="rId1"/>
    <p:sldLayoutId id="2147483693"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dirty="0"/>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43311109-1F47-4745-9269-F613E9DAC307}"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0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18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18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0"/>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8" y="15828"/>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40"/>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8"/>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lnSpc>
                <a:spcPct val="100000"/>
              </a:lnSpc>
            </a:pPr>
            <a:r>
              <a:rPr lang="en-IN" sz="1200" smtClean="0">
                <a:solidFill>
                  <a:srgbClr val="8B8B8B"/>
                </a:solidFill>
                <a:latin typeface="Calibri"/>
              </a:rPr>
              <a:t>06/03/18</a:t>
            </a:r>
            <a:endParaRPr lang="en-IN"/>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lgn="r">
              <a:lnSpc>
                <a:spcPct val="100000"/>
              </a:lnSpc>
            </a:pPr>
            <a:fld id="{257022F1-C60D-45F3-B5AD-6B06FE379946}" type="slidenum">
              <a:rPr lang="en-IN" sz="1200" smtClean="0">
                <a:solidFill>
                  <a:srgbClr val="8B8B8B"/>
                </a:solidFill>
                <a:latin typeface="Calibri"/>
              </a:rPr>
              <a:pPr algn="r">
                <a:lnSpc>
                  <a:spcPct val="100000"/>
                </a:lnSpc>
              </a:pPr>
              <a:t>‹#›</a:t>
            </a:fld>
            <a:endParaRPr lang="en-IN"/>
          </a:p>
        </p:txBody>
      </p:sp>
      <p:sp>
        <p:nvSpPr>
          <p:cNvPr id="15" name="Rectangle 14"/>
          <p:cNvSpPr/>
          <p:nvPr/>
        </p:nvSpPr>
        <p:spPr bwMode="invGray">
          <a:xfrm>
            <a:off x="1014984" y="-40"/>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85800" y="1597860"/>
            <a:ext cx="7772040" cy="1102140"/>
          </a:xfrm>
          <a:prstGeom prst="rect">
            <a:avLst/>
          </a:prstGeom>
        </p:spPr>
        <p:txBody>
          <a:bodyPr anchor="ctr"/>
          <a:lstStyle/>
          <a:p>
            <a:pPr algn="ctr">
              <a:lnSpc>
                <a:spcPct val="100000"/>
              </a:lnSpc>
            </a:pPr>
            <a:r>
              <a:rPr lang="en-US" sz="4400" dirty="0" smtClean="0">
                <a:solidFill>
                  <a:srgbClr val="000000"/>
                </a:solidFill>
                <a:latin typeface="Calibri"/>
              </a:rPr>
              <a:t>Unit Validation Testing </a:t>
            </a:r>
            <a:endParaRPr dirty="0"/>
          </a:p>
        </p:txBody>
      </p:sp>
      <p:sp>
        <p:nvSpPr>
          <p:cNvPr id="84" name="TextShape 2"/>
          <p:cNvSpPr txBox="1"/>
          <p:nvPr/>
        </p:nvSpPr>
        <p:spPr>
          <a:xfrm>
            <a:off x="1371600" y="2914650"/>
            <a:ext cx="6400440" cy="1314090"/>
          </a:xfrm>
          <a:prstGeom prst="rect">
            <a:avLst/>
          </a:prstGeom>
        </p:spPr>
        <p:txBody>
          <a:bodyPr/>
          <a:lstStyle/>
          <a:p>
            <a:pPr algn="ctr">
              <a:lnSpc>
                <a:spcPct val="100000"/>
              </a:lnSpc>
            </a:pPr>
            <a:r>
              <a:rPr lang="en-IN" sz="3200">
                <a:solidFill>
                  <a:srgbClr val="8B8B8B"/>
                </a:solidFill>
                <a:latin typeface="Calibri"/>
              </a:rPr>
              <a:t>.</a:t>
            </a:r>
            <a:endParaRPr/>
          </a:p>
        </p:txBody>
      </p:sp>
      <p:sp>
        <p:nvSpPr>
          <p:cNvPr id="85" name="CustomShape 3"/>
          <p:cNvSpPr/>
          <p:nvPr/>
        </p:nvSpPr>
        <p:spPr>
          <a:xfrm>
            <a:off x="2133720" y="3143340"/>
            <a:ext cx="4800240" cy="1333410"/>
          </a:xfrm>
          <a:prstGeom prst="rect">
            <a:avLst/>
          </a:prstGeom>
          <a:noFill/>
          <a:ln>
            <a:noFill/>
          </a:ln>
        </p:spPr>
        <p:txBody>
          <a:bodyPr lIns="90000" tIns="45000" rIns="90000" bIns="45000"/>
          <a:lstStyle/>
          <a:p>
            <a:pPr algn="ctr">
              <a:lnSpc>
                <a:spcPct val="100000"/>
              </a:lnSpc>
            </a:pPr>
            <a:r>
              <a:rPr lang="en-IN" sz="2400" dirty="0" err="1">
                <a:solidFill>
                  <a:srgbClr val="000000"/>
                </a:solidFill>
                <a:latin typeface="Calibri"/>
              </a:rPr>
              <a:t>Prof.</a:t>
            </a:r>
            <a:r>
              <a:rPr lang="en-IN" sz="2400" dirty="0">
                <a:solidFill>
                  <a:srgbClr val="000000"/>
                </a:solidFill>
                <a:latin typeface="Calibri"/>
              </a:rPr>
              <a:t> </a:t>
            </a:r>
            <a:r>
              <a:rPr lang="en-IN" sz="2400" dirty="0" err="1">
                <a:solidFill>
                  <a:srgbClr val="000000"/>
                </a:solidFill>
                <a:latin typeface="Calibri"/>
              </a:rPr>
              <a:t>Durga</a:t>
            </a:r>
            <a:r>
              <a:rPr lang="en-IN" sz="2400" dirty="0">
                <a:solidFill>
                  <a:srgbClr val="000000"/>
                </a:solidFill>
                <a:latin typeface="Calibri"/>
              </a:rPr>
              <a:t> Prasad </a:t>
            </a:r>
            <a:r>
              <a:rPr lang="en-IN" sz="2400" dirty="0" err="1">
                <a:solidFill>
                  <a:srgbClr val="000000"/>
                </a:solidFill>
                <a:latin typeface="Calibri"/>
              </a:rPr>
              <a:t>Mohapatra</a:t>
            </a:r>
            <a:endParaRPr dirty="0"/>
          </a:p>
          <a:p>
            <a:pPr algn="ctr">
              <a:lnSpc>
                <a:spcPct val="100000"/>
              </a:lnSpc>
            </a:pPr>
            <a:r>
              <a:rPr lang="en-IN" sz="2400" dirty="0" smtClean="0">
                <a:solidFill>
                  <a:srgbClr val="000000"/>
                </a:solidFill>
                <a:latin typeface="Calibri"/>
              </a:rPr>
              <a:t>Professor</a:t>
            </a:r>
            <a:endParaRPr dirty="0"/>
          </a:p>
          <a:p>
            <a:pPr algn="ctr">
              <a:lnSpc>
                <a:spcPct val="100000"/>
              </a:lnSpc>
            </a:pPr>
            <a:r>
              <a:rPr lang="en-IN" sz="2400" dirty="0" err="1">
                <a:solidFill>
                  <a:srgbClr val="000000"/>
                </a:solidFill>
                <a:latin typeface="Calibri"/>
              </a:rPr>
              <a:t>Dept.of</a:t>
            </a:r>
            <a:r>
              <a:rPr lang="en-IN" sz="2400" dirty="0">
                <a:solidFill>
                  <a:srgbClr val="000000"/>
                </a:solidFill>
                <a:latin typeface="Calibri"/>
              </a:rPr>
              <a:t> CSE, NIT Rourkela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54240" y="135015"/>
            <a:ext cx="6635520" cy="669670"/>
          </a:xfrm>
        </p:spPr>
        <p:txBody>
          <a:bodyPr lIns="12054" tIns="31339" rIns="12054" bIns="31339">
            <a:normAutofit/>
          </a:bodyPr>
          <a:lstStyle/>
          <a:p>
            <a:pPr algn="ctr" defTabSz="555429">
              <a:spcBef>
                <a:spcPts val="537"/>
              </a:spcBef>
            </a:pPr>
            <a:r>
              <a:rPr lang="en-GB" altLang="en-US" sz="3200" dirty="0" smtClean="0"/>
              <a:t>Verification versus Validation</a:t>
            </a:r>
          </a:p>
        </p:txBody>
      </p:sp>
      <p:sp>
        <p:nvSpPr>
          <p:cNvPr id="53251" name="Rectangle 3"/>
          <p:cNvSpPr>
            <a:spLocks noGrp="1" noChangeArrowheads="1"/>
          </p:cNvSpPr>
          <p:nvPr>
            <p:ph type="body" idx="1"/>
          </p:nvPr>
        </p:nvSpPr>
        <p:spPr>
          <a:xfrm>
            <a:off x="1066800" y="1047750"/>
            <a:ext cx="7848600" cy="4095750"/>
          </a:xfrm>
        </p:spPr>
        <p:txBody>
          <a:bodyPr lIns="12054" tIns="31339" rIns="12054" bIns="31339" rtlCol="0">
            <a:normAutofit fontScale="92500"/>
          </a:bodyPr>
          <a:lstStyle/>
          <a:p>
            <a:pPr marL="208306" indent="-208306" algn="just" defTabSz="555484">
              <a:lnSpc>
                <a:spcPct val="120000"/>
              </a:lnSpc>
              <a:spcBef>
                <a:spcPts val="364"/>
              </a:spcBef>
              <a:spcAft>
                <a:spcPts val="364"/>
              </a:spcAft>
              <a:defRPr/>
            </a:pPr>
            <a:r>
              <a:rPr lang="en-GB" altLang="en-US" dirty="0"/>
              <a:t>Verification is the process of determining:</a:t>
            </a:r>
          </a:p>
          <a:p>
            <a:pPr marL="451331" lvl="1" indent="-173588" algn="just" defTabSz="555484">
              <a:lnSpc>
                <a:spcPct val="120000"/>
              </a:lnSpc>
              <a:spcBef>
                <a:spcPts val="364"/>
              </a:spcBef>
              <a:spcAft>
                <a:spcPts val="364"/>
              </a:spcAft>
              <a:defRPr/>
            </a:pPr>
            <a:r>
              <a:rPr lang="en-GB" altLang="en-US" dirty="0" smtClean="0">
                <a:solidFill>
                  <a:srgbClr val="0000FF"/>
                </a:solidFill>
              </a:rPr>
              <a:t>Whether output</a:t>
            </a:r>
            <a:r>
              <a:rPr lang="en-GB" altLang="en-US" dirty="0">
                <a:solidFill>
                  <a:srgbClr val="0000FF"/>
                </a:solidFill>
              </a:rPr>
              <a:t> of </a:t>
            </a:r>
            <a:r>
              <a:rPr lang="en-GB" altLang="en-US" dirty="0" smtClean="0">
                <a:solidFill>
                  <a:srgbClr val="0000FF"/>
                </a:solidFill>
              </a:rPr>
              <a:t>one phase of</a:t>
            </a:r>
            <a:r>
              <a:rPr lang="en-GB" altLang="en-US" dirty="0">
                <a:solidFill>
                  <a:srgbClr val="0000FF"/>
                </a:solidFill>
              </a:rPr>
              <a:t> </a:t>
            </a:r>
            <a:r>
              <a:rPr lang="en-GB" altLang="en-US" dirty="0" smtClean="0">
                <a:solidFill>
                  <a:srgbClr val="0000FF"/>
                </a:solidFill>
              </a:rPr>
              <a:t>development</a:t>
            </a:r>
            <a:r>
              <a:rPr lang="en-GB" altLang="en-US" dirty="0">
                <a:solidFill>
                  <a:srgbClr val="0000FF"/>
                </a:solidFill>
              </a:rPr>
              <a:t> </a:t>
            </a:r>
            <a:r>
              <a:rPr lang="en-GB" altLang="en-US" dirty="0" smtClean="0">
                <a:solidFill>
                  <a:srgbClr val="0000FF"/>
                </a:solidFill>
              </a:rPr>
              <a:t>conforms to its previous phase.</a:t>
            </a:r>
          </a:p>
          <a:p>
            <a:pPr marL="451331" lvl="1" indent="-173588" algn="just" defTabSz="555484">
              <a:lnSpc>
                <a:spcPct val="120000"/>
              </a:lnSpc>
              <a:spcBef>
                <a:spcPts val="364"/>
              </a:spcBef>
              <a:spcAft>
                <a:spcPts val="364"/>
              </a:spcAft>
              <a:defRPr/>
            </a:pPr>
            <a:endParaRPr lang="en-GB" altLang="en-US" dirty="0" smtClean="0">
              <a:solidFill>
                <a:srgbClr val="0000FF"/>
              </a:solidFill>
            </a:endParaRPr>
          </a:p>
          <a:p>
            <a:pPr marL="208306" indent="-208306" algn="just" defTabSz="555484">
              <a:lnSpc>
                <a:spcPct val="120000"/>
              </a:lnSpc>
              <a:spcBef>
                <a:spcPts val="364"/>
              </a:spcBef>
              <a:spcAft>
                <a:spcPts val="364"/>
              </a:spcAft>
              <a:defRPr/>
            </a:pPr>
            <a:r>
              <a:rPr lang="en-GB" altLang="en-US" dirty="0"/>
              <a:t>Validation is the process of determining:</a:t>
            </a:r>
            <a:endParaRPr lang="en-GB" altLang="en-US" dirty="0" smtClean="0"/>
          </a:p>
          <a:p>
            <a:pPr marL="451331" lvl="1" indent="-173588" algn="just" defTabSz="555484">
              <a:lnSpc>
                <a:spcPct val="120000"/>
              </a:lnSpc>
              <a:spcBef>
                <a:spcPts val="364"/>
              </a:spcBef>
              <a:spcAft>
                <a:spcPts val="364"/>
              </a:spcAft>
              <a:defRPr/>
            </a:pPr>
            <a:r>
              <a:rPr lang="en-GB" altLang="en-US" sz="2200" dirty="0">
                <a:solidFill>
                  <a:srgbClr val="0000FF"/>
                </a:solidFill>
              </a:rPr>
              <a:t>Whether a fully developed system conforms to its </a:t>
            </a:r>
            <a:r>
              <a:rPr lang="en-GB" altLang="en-US" sz="1900" dirty="0">
                <a:solidFill>
                  <a:srgbClr val="0000FF"/>
                </a:solidFill>
              </a:rPr>
              <a:t>SRS </a:t>
            </a:r>
            <a:r>
              <a:rPr lang="en-GB" altLang="en-US" sz="2200" dirty="0" smtClean="0">
                <a:solidFill>
                  <a:srgbClr val="0000FF"/>
                </a:solidFill>
              </a:rPr>
              <a:t>document, i.e. </a:t>
            </a:r>
            <a:r>
              <a:rPr lang="en-IN" altLang="en-US" sz="2200" dirty="0" smtClean="0">
                <a:solidFill>
                  <a:srgbClr val="0000FF"/>
                </a:solidFill>
              </a:rPr>
              <a:t>the module that has been prepared till now is in conformance with the requirements which were set initially in the SRS or user manual.</a:t>
            </a:r>
          </a:p>
          <a:p>
            <a:pPr marL="451331" lvl="1" indent="-173588" algn="just" defTabSz="555484">
              <a:lnSpc>
                <a:spcPct val="120000"/>
              </a:lnSpc>
              <a:spcBef>
                <a:spcPts val="364"/>
              </a:spcBef>
              <a:spcAft>
                <a:spcPts val="364"/>
              </a:spcAft>
              <a:defRPr/>
            </a:pPr>
            <a:endParaRPr lang="en-GB" altLang="en-US" dirty="0">
              <a:solidFill>
                <a:srgbClr val="FFFF00"/>
              </a:solidFill>
            </a:endParaRPr>
          </a:p>
        </p:txBody>
      </p:sp>
      <p:sp>
        <p:nvSpPr>
          <p:cNvPr id="14340" name="Slide Number Placeholder 3"/>
          <p:cNvSpPr>
            <a:spLocks noGrp="1"/>
          </p:cNvSpPr>
          <p:nvPr>
            <p:ph type="sldNum" sz="quarter" idx="4294967295"/>
          </p:nvPr>
        </p:nvSpPr>
        <p:spPr bwMode="auto">
          <a:xfrm>
            <a:off x="3124800" y="4218923"/>
            <a:ext cx="2894400" cy="205222"/>
          </a:xfrm>
          <a:prstGeom prst="rect">
            <a:avLst/>
          </a:prstGeom>
          <a:noFill/>
          <a:ln>
            <a:miter lim="800000"/>
            <a:headEnd/>
            <a:tailEnd/>
          </a:ln>
        </p:spPr>
        <p:txBody>
          <a:bodyPr lIns="74057" tIns="37029" rIns="74057" bIns="37029"/>
          <a:lstStyle/>
          <a:p>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fld id="{70E7A90C-DBAD-4253-91DC-002D5EA08B46}" type="slidenum">
              <a:rPr lang="en-GB" altLang="en-US" sz="900">
                <a:latin typeface="Arial" charset="0"/>
              </a:rPr>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t>10</a:t>
            </a:fld>
            <a:endParaRPr lang="en-GB" altLang="en-US" sz="9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wipe(down)">
                                      <p:cBhvr>
                                        <p:cTn id="7" dur="500"/>
                                        <p:tgtEl>
                                          <p:spTgt spid="53251">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3251">
                                            <p:txEl>
                                              <p:pRg st="4" end="4"/>
                                            </p:txEl>
                                          </p:spTgt>
                                        </p:tgtEl>
                                        <p:attrNameLst>
                                          <p:attrName>style.visibility</p:attrName>
                                        </p:attrNameLst>
                                      </p:cBhvr>
                                      <p:to>
                                        <p:strVal val="visible"/>
                                      </p:to>
                                    </p:set>
                                    <p:animEffect transition="in" filter="wipe(down)">
                                      <p:cBhvr>
                                        <p:cTn id="10"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8960" y="135015"/>
            <a:ext cx="6166080" cy="669670"/>
          </a:xfrm>
        </p:spPr>
        <p:txBody>
          <a:bodyPr lIns="12054" tIns="31339" rIns="12054" bIns="31339" rtlCol="0">
            <a:normAutofit/>
          </a:bodyPr>
          <a:lstStyle/>
          <a:p>
            <a:pPr defTabSz="555484">
              <a:spcBef>
                <a:spcPts val="539"/>
              </a:spcBef>
              <a:defRPr/>
            </a:pPr>
            <a:r>
              <a:rPr lang="en-GB" altLang="en-US" sz="3000" dirty="0"/>
              <a:t>Verification versus Validation</a:t>
            </a:r>
          </a:p>
        </p:txBody>
      </p:sp>
      <p:sp>
        <p:nvSpPr>
          <p:cNvPr id="54275" name="Rectangle 3"/>
          <p:cNvSpPr>
            <a:spLocks noGrp="1" noChangeArrowheads="1"/>
          </p:cNvSpPr>
          <p:nvPr>
            <p:ph type="body" idx="1"/>
          </p:nvPr>
        </p:nvSpPr>
        <p:spPr>
          <a:xfrm>
            <a:off x="1143000" y="1123950"/>
            <a:ext cx="7696200" cy="3328909"/>
          </a:xfrm>
        </p:spPr>
        <p:txBody>
          <a:bodyPr lIns="12054" tIns="31339" rIns="12054" bIns="31339"/>
          <a:lstStyle/>
          <a:p>
            <a:pPr marL="208286" indent="-208286" defTabSz="555429">
              <a:lnSpc>
                <a:spcPct val="140000"/>
              </a:lnSpc>
              <a:spcBef>
                <a:spcPts val="1093"/>
              </a:spcBef>
              <a:spcAft>
                <a:spcPts val="1093"/>
              </a:spcAft>
            </a:pPr>
            <a:r>
              <a:rPr lang="en-GB" altLang="en-US" sz="2900" dirty="0" smtClean="0"/>
              <a:t>Verification is concerned with phase containment of errors:</a:t>
            </a:r>
          </a:p>
          <a:p>
            <a:pPr marL="451287" lvl="1" indent="-173572" defTabSz="555429">
              <a:lnSpc>
                <a:spcPct val="140000"/>
              </a:lnSpc>
              <a:spcBef>
                <a:spcPts val="1093"/>
              </a:spcBef>
              <a:spcAft>
                <a:spcPts val="1093"/>
              </a:spcAft>
            </a:pPr>
            <a:r>
              <a:rPr lang="en-GB" altLang="en-US" sz="2700" dirty="0" smtClean="0">
                <a:solidFill>
                  <a:srgbClr val="0000CC"/>
                </a:solidFill>
              </a:rPr>
              <a:t>Whereas, the aim of validation is that the final product is error free.</a:t>
            </a:r>
          </a:p>
        </p:txBody>
      </p:sp>
      <p:sp>
        <p:nvSpPr>
          <p:cNvPr id="15364" name="Slide Number Placeholder 3"/>
          <p:cNvSpPr>
            <a:spLocks noGrp="1"/>
          </p:cNvSpPr>
          <p:nvPr>
            <p:ph type="sldNum" sz="quarter" idx="4294967295"/>
          </p:nvPr>
        </p:nvSpPr>
        <p:spPr bwMode="auto">
          <a:xfrm>
            <a:off x="3124800" y="4218923"/>
            <a:ext cx="2894400" cy="205222"/>
          </a:xfrm>
          <a:prstGeom prst="rect">
            <a:avLst/>
          </a:prstGeom>
          <a:noFill/>
          <a:ln>
            <a:miter lim="800000"/>
            <a:headEnd/>
            <a:tailEnd/>
          </a:ln>
        </p:spPr>
        <p:txBody>
          <a:bodyPr lIns="74057" tIns="37029" rIns="74057" bIns="37029"/>
          <a:lstStyle/>
          <a:p>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fld id="{B82C238E-639A-41B7-8414-841DCE8E875B}" type="slidenum">
              <a:rPr lang="en-GB" altLang="en-US" sz="900">
                <a:latin typeface="Arial" charset="0"/>
              </a:rPr>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t>11</a:t>
            </a:fld>
            <a:endParaRPr lang="en-GB" altLang="en-US" sz="900" dirty="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 calcmode="lin" valueType="num">
                                      <p:cBhvr additive="base">
                                        <p:cTn id="7"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54240" y="225744"/>
            <a:ext cx="7508760" cy="630786"/>
          </a:xfrm>
        </p:spPr>
        <p:txBody>
          <a:bodyPr lIns="74057" tIns="37029" rIns="74057" bIns="37029">
            <a:noAutofit/>
          </a:bodyPr>
          <a:lstStyle/>
          <a:p>
            <a:pPr algn="ctr"/>
            <a:r>
              <a:rPr lang="en-US" altLang="en-US" sz="3200" dirty="0" smtClean="0"/>
              <a:t>Verification and Validation Techniques</a:t>
            </a:r>
          </a:p>
        </p:txBody>
      </p:sp>
      <p:sp>
        <p:nvSpPr>
          <p:cNvPr id="16387" name="Content Placeholder 2"/>
          <p:cNvSpPr>
            <a:spLocks noGrp="1"/>
          </p:cNvSpPr>
          <p:nvPr>
            <p:ph idx="1"/>
          </p:nvPr>
        </p:nvSpPr>
        <p:spPr>
          <a:xfrm>
            <a:off x="1219200" y="1352550"/>
            <a:ext cx="4370400" cy="2730527"/>
          </a:xfrm>
        </p:spPr>
        <p:txBody>
          <a:bodyPr lIns="74057" tIns="37029" rIns="74057" bIns="37029"/>
          <a:lstStyle/>
          <a:p>
            <a:pPr>
              <a:lnSpc>
                <a:spcPct val="130000"/>
              </a:lnSpc>
              <a:spcAft>
                <a:spcPts val="729"/>
              </a:spcAft>
            </a:pPr>
            <a:r>
              <a:rPr lang="en-US" altLang="en-US" sz="2400" dirty="0" smtClean="0"/>
              <a:t>Review</a:t>
            </a:r>
          </a:p>
          <a:p>
            <a:pPr>
              <a:lnSpc>
                <a:spcPct val="130000"/>
              </a:lnSpc>
              <a:spcAft>
                <a:spcPts val="729"/>
              </a:spcAft>
            </a:pPr>
            <a:r>
              <a:rPr lang="en-US" altLang="en-US" sz="2400" dirty="0" smtClean="0"/>
              <a:t>Simulation</a:t>
            </a:r>
          </a:p>
          <a:p>
            <a:pPr>
              <a:lnSpc>
                <a:spcPct val="130000"/>
              </a:lnSpc>
              <a:spcAft>
                <a:spcPts val="729"/>
              </a:spcAft>
            </a:pPr>
            <a:r>
              <a:rPr lang="en-US" altLang="en-US" sz="2400" dirty="0" smtClean="0"/>
              <a:t>Unit testing </a:t>
            </a:r>
          </a:p>
          <a:p>
            <a:pPr>
              <a:lnSpc>
                <a:spcPct val="130000"/>
              </a:lnSpc>
              <a:spcAft>
                <a:spcPts val="729"/>
              </a:spcAft>
            </a:pPr>
            <a:r>
              <a:rPr lang="en-US" altLang="en-US" sz="2400" dirty="0" smtClean="0"/>
              <a:t>Integration testing</a:t>
            </a:r>
          </a:p>
        </p:txBody>
      </p:sp>
      <p:sp>
        <p:nvSpPr>
          <p:cNvPr id="16388" name="Slide Number Placeholder 3"/>
          <p:cNvSpPr>
            <a:spLocks noGrp="1"/>
          </p:cNvSpPr>
          <p:nvPr>
            <p:ph type="sldNum" sz="quarter" idx="4294967295"/>
          </p:nvPr>
        </p:nvSpPr>
        <p:spPr bwMode="auto">
          <a:xfrm>
            <a:off x="3124800" y="4218923"/>
            <a:ext cx="2894400" cy="205222"/>
          </a:xfrm>
          <a:prstGeom prst="rect">
            <a:avLst/>
          </a:prstGeom>
          <a:noFill/>
          <a:ln>
            <a:miter lim="800000"/>
            <a:headEnd/>
            <a:tailEnd/>
          </a:ln>
        </p:spPr>
        <p:txBody>
          <a:bodyPr lIns="74057" tIns="37029" rIns="74057" bIns="37029"/>
          <a:lstStyle/>
          <a:p>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fld id="{DF4E5CCD-D772-4D7F-852D-5D607009381E}" type="slidenum">
              <a:rPr lang="en-GB" altLang="en-US" sz="900">
                <a:latin typeface="Arial" charset="0"/>
              </a:rPr>
              <a:pPr>
                <a:tabLst>
                  <a:tab pos="0" algn="l"/>
                  <a:tab pos="277715" algn="l"/>
                  <a:tab pos="555429" algn="l"/>
                  <a:tab pos="833144" algn="l"/>
                  <a:tab pos="1110859" algn="l"/>
                  <a:tab pos="1388574" algn="l"/>
                  <a:tab pos="1666288" algn="l"/>
                  <a:tab pos="1944003" algn="l"/>
                  <a:tab pos="2221718" algn="l"/>
                  <a:tab pos="2499432" algn="l"/>
                  <a:tab pos="2777147" algn="l"/>
                  <a:tab pos="3054862" algn="l"/>
                  <a:tab pos="3332577" algn="l"/>
                  <a:tab pos="3610291" algn="l"/>
                  <a:tab pos="3888006" algn="l"/>
                  <a:tab pos="4165721" algn="l"/>
                  <a:tab pos="4443435" algn="l"/>
                  <a:tab pos="4721150" algn="l"/>
                  <a:tab pos="4998865" algn="l"/>
                  <a:tab pos="5276579" algn="l"/>
                  <a:tab pos="5554294" algn="l"/>
                </a:tabLst>
              </a:pPr>
              <a:t>12</a:t>
            </a:fld>
            <a:endParaRPr lang="en-GB" altLang="en-US" sz="900" dirty="0">
              <a:latin typeface="Arial" charset="0"/>
            </a:endParaRPr>
          </a:p>
        </p:txBody>
      </p:sp>
      <p:sp>
        <p:nvSpPr>
          <p:cNvPr id="5" name="Content Placeholder 2"/>
          <p:cNvSpPr txBox="1">
            <a:spLocks/>
          </p:cNvSpPr>
          <p:nvPr/>
        </p:nvSpPr>
        <p:spPr bwMode="auto">
          <a:xfrm>
            <a:off x="4675680" y="1405228"/>
            <a:ext cx="2953440" cy="2808295"/>
          </a:xfrm>
          <a:prstGeom prst="rect">
            <a:avLst/>
          </a:prstGeom>
          <a:noFill/>
          <a:ln w="9525">
            <a:noFill/>
            <a:round/>
            <a:headEnd/>
            <a:tailEnd/>
          </a:ln>
        </p:spPr>
        <p:txBody>
          <a:bodyPr lIns="61228" tIns="30614" rIns="61228" bIns="30614"/>
          <a:lstStyle/>
          <a:p>
            <a:pPr marL="225666" indent="-225666">
              <a:lnSpc>
                <a:spcPct val="91000"/>
              </a:lnSpc>
              <a:spcBef>
                <a:spcPts val="592"/>
              </a:spcBef>
              <a:buFont typeface="Comic Sans MS" pitchFamily="66" charset="0"/>
              <a:buChar char="•"/>
              <a:defRPr/>
            </a:pPr>
            <a:r>
              <a:rPr lang="en-US" sz="2400" kern="0" dirty="0"/>
              <a:t>System testing</a:t>
            </a:r>
          </a:p>
        </p:txBody>
      </p:sp>
      <p:cxnSp>
        <p:nvCxnSpPr>
          <p:cNvPr id="16390" name="Straight Connector 6"/>
          <p:cNvCxnSpPr>
            <a:cxnSpLocks noChangeShapeType="1"/>
          </p:cNvCxnSpPr>
          <p:nvPr/>
        </p:nvCxnSpPr>
        <p:spPr bwMode="auto">
          <a:xfrm rot="5400000">
            <a:off x="2691921" y="2765451"/>
            <a:ext cx="3032958" cy="1440"/>
          </a:xfrm>
          <a:prstGeom prst="line">
            <a:avLst/>
          </a:prstGeom>
          <a:noFill/>
          <a:ln w="12700" algn="ctr">
            <a:solidFill>
              <a:srgbClr val="0000CC"/>
            </a:solidFill>
            <a:round/>
            <a:headEnd/>
            <a:tailEn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124080" y="4767390"/>
            <a:ext cx="2895120" cy="273510"/>
          </a:xfrm>
          <a:prstGeom prst="rect">
            <a:avLst/>
          </a:prstGeom>
        </p:spPr>
        <p:txBody>
          <a:bodyPr anchor="ctr"/>
          <a:lstStyle/>
          <a:p>
            <a:pPr algn="ctr">
              <a:lnSpc>
                <a:spcPct val="100000"/>
              </a:lnSpc>
            </a:pPr>
            <a:fld id="{14C59DEF-BFC6-49E1-91DA-E9A9C71683C2}" type="slidenum">
              <a:rPr lang="en-IN" sz="1200">
                <a:solidFill>
                  <a:srgbClr val="8B8B8B"/>
                </a:solidFill>
                <a:latin typeface="Calibri"/>
              </a:rPr>
              <a:pPr algn="ctr">
                <a:lnSpc>
                  <a:spcPct val="100000"/>
                </a:lnSpc>
              </a:pPr>
              <a:t>13</a:t>
            </a:fld>
            <a:endParaRPr/>
          </a:p>
        </p:txBody>
      </p:sp>
      <p:sp>
        <p:nvSpPr>
          <p:cNvPr id="90" name="TextShape 2"/>
          <p:cNvSpPr txBox="1"/>
          <p:nvPr/>
        </p:nvSpPr>
        <p:spPr>
          <a:xfrm>
            <a:off x="457920" y="-32400"/>
            <a:ext cx="8222040" cy="1328400"/>
          </a:xfrm>
          <a:prstGeom prst="rect">
            <a:avLst/>
          </a:prstGeom>
        </p:spPr>
        <p:txBody>
          <a:bodyPr lIns="18000" tIns="46800" rIns="18000" bIns="46800" anchor="ctr"/>
          <a:lstStyle/>
          <a:p>
            <a:pPr>
              <a:lnSpc>
                <a:spcPct val="100000"/>
              </a:lnSpc>
            </a:pPr>
            <a:r>
              <a:rPr lang="en-US" sz="4400">
                <a:solidFill>
                  <a:srgbClr val="000000"/>
                </a:solidFill>
                <a:latin typeface="Calibri"/>
              </a:rPr>
              <a:t> </a:t>
            </a:r>
            <a:endParaRPr/>
          </a:p>
        </p:txBody>
      </p:sp>
      <p:sp>
        <p:nvSpPr>
          <p:cNvPr id="91" name="TextShape 3"/>
          <p:cNvSpPr txBox="1"/>
          <p:nvPr/>
        </p:nvSpPr>
        <p:spPr>
          <a:xfrm>
            <a:off x="1066800" y="193905"/>
            <a:ext cx="8001000" cy="4846995"/>
          </a:xfrm>
          <a:prstGeom prst="rect">
            <a:avLst/>
          </a:prstGeom>
        </p:spPr>
        <p:txBody>
          <a:bodyPr lIns="18000" tIns="46800" rIns="18000" bIns="46800"/>
          <a:lstStyle/>
          <a:p>
            <a:pPr algn="just">
              <a:lnSpc>
                <a:spcPct val="105000"/>
              </a:lnSpc>
              <a:buFont typeface="Arial"/>
              <a:buChar char="•"/>
            </a:pPr>
            <a:r>
              <a:rPr lang="en-US" sz="2800" dirty="0">
                <a:solidFill>
                  <a:srgbClr val="000000"/>
                </a:solidFill>
              </a:rPr>
              <a:t>Software validation is achieved by a series of black-box tests that demonstrate  conformity with requirements.</a:t>
            </a:r>
            <a:endParaRPr sz="2800" dirty="0"/>
          </a:p>
          <a:p>
            <a:pPr algn="just">
              <a:lnSpc>
                <a:spcPct val="105000"/>
              </a:lnSpc>
              <a:buFont typeface="Arial"/>
              <a:buChar char="•"/>
            </a:pPr>
            <a:r>
              <a:rPr lang="en-US" sz="2800" dirty="0">
                <a:solidFill>
                  <a:srgbClr val="000000"/>
                </a:solidFill>
              </a:rPr>
              <a:t>Both test plan and test procedure are designed to ensure that</a:t>
            </a:r>
            <a:endParaRPr sz="2800" dirty="0"/>
          </a:p>
          <a:p>
            <a:pPr lvl="2" algn="just">
              <a:lnSpc>
                <a:spcPct val="105000"/>
              </a:lnSpc>
              <a:buFont typeface="Arial"/>
              <a:buChar char="•"/>
            </a:pPr>
            <a:r>
              <a:rPr lang="en-US" sz="2800" dirty="0">
                <a:solidFill>
                  <a:srgbClr val="FF0000"/>
                </a:solidFill>
              </a:rPr>
              <a:t>Functional requirements are satisfied</a:t>
            </a:r>
            <a:endParaRPr sz="2800" dirty="0">
              <a:solidFill>
                <a:srgbClr val="FF0000"/>
              </a:solidFill>
            </a:endParaRPr>
          </a:p>
          <a:p>
            <a:pPr lvl="2" algn="just">
              <a:lnSpc>
                <a:spcPct val="105000"/>
              </a:lnSpc>
              <a:buFont typeface="Arial"/>
              <a:buChar char="•"/>
            </a:pPr>
            <a:r>
              <a:rPr lang="en-US" sz="2800" dirty="0" smtClean="0">
                <a:solidFill>
                  <a:srgbClr val="FF0000"/>
                </a:solidFill>
              </a:rPr>
              <a:t>Behavioral </a:t>
            </a:r>
            <a:r>
              <a:rPr lang="en-US" sz="2800" dirty="0">
                <a:solidFill>
                  <a:srgbClr val="FF0000"/>
                </a:solidFill>
              </a:rPr>
              <a:t>characteristics achieved</a:t>
            </a:r>
            <a:endParaRPr sz="2800" dirty="0">
              <a:solidFill>
                <a:srgbClr val="FF0000"/>
              </a:solidFill>
            </a:endParaRPr>
          </a:p>
          <a:p>
            <a:pPr lvl="2" algn="just">
              <a:lnSpc>
                <a:spcPct val="105000"/>
              </a:lnSpc>
              <a:buFont typeface="Arial"/>
              <a:buChar char="•"/>
            </a:pPr>
            <a:r>
              <a:rPr lang="en-US" sz="2800" dirty="0">
                <a:solidFill>
                  <a:srgbClr val="FF0000"/>
                </a:solidFill>
              </a:rPr>
              <a:t>Performance requirements attained</a:t>
            </a:r>
            <a:endParaRPr sz="2800"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Content Placeholder 5"/>
          <p:cNvPicPr/>
          <p:nvPr/>
        </p:nvPicPr>
        <p:blipFill>
          <a:blip r:embed="rId2" cstate="print"/>
          <a:stretch>
            <a:fillRect/>
          </a:stretch>
        </p:blipFill>
        <p:spPr>
          <a:xfrm>
            <a:off x="609600" y="438150"/>
            <a:ext cx="8415960" cy="4705080"/>
          </a:xfrm>
          <a:prstGeom prst="rect">
            <a:avLst/>
          </a:prstGeom>
          <a:ln>
            <a:noFill/>
          </a:ln>
        </p:spPr>
      </p:pic>
      <p:sp>
        <p:nvSpPr>
          <p:cNvPr id="94" name="TextShape 2"/>
          <p:cNvSpPr txBox="1"/>
          <p:nvPr/>
        </p:nvSpPr>
        <p:spPr>
          <a:xfrm>
            <a:off x="3124080" y="4767390"/>
            <a:ext cx="2895120" cy="273510"/>
          </a:xfrm>
          <a:prstGeom prst="rect">
            <a:avLst/>
          </a:prstGeom>
        </p:spPr>
        <p:txBody>
          <a:bodyPr anchor="ctr"/>
          <a:lstStyle/>
          <a:p>
            <a:pPr algn="ctr">
              <a:lnSpc>
                <a:spcPct val="100000"/>
              </a:lnSpc>
            </a:pPr>
            <a:fld id="{4AC34CEF-1E7C-446F-B4BD-D9CA2368749F}" type="slidenum">
              <a:rPr lang="en-IN" sz="1200">
                <a:solidFill>
                  <a:srgbClr val="8B8B8B"/>
                </a:solidFill>
                <a:latin typeface="Calibri"/>
              </a:rPr>
              <a:pPr algn="ctr">
                <a:lnSpc>
                  <a:spcPct val="100000"/>
                </a:lnSpc>
              </a:pPr>
              <a:t>14</a:t>
            </a:fld>
            <a:endParaRPr/>
          </a:p>
        </p:txBody>
      </p:sp>
      <p:sp>
        <p:nvSpPr>
          <p:cNvPr id="5" name="TextShape 1"/>
          <p:cNvSpPr txBox="1"/>
          <p:nvPr/>
        </p:nvSpPr>
        <p:spPr>
          <a:xfrm>
            <a:off x="4191360" y="-19050"/>
            <a:ext cx="2133240" cy="457200"/>
          </a:xfrm>
          <a:prstGeom prst="rect">
            <a:avLst/>
          </a:prstGeom>
        </p:spPr>
        <p:txBody>
          <a:bodyPr anchor="ctr"/>
          <a:lstStyle/>
          <a:p>
            <a:pPr algn="ctr">
              <a:lnSpc>
                <a:spcPct val="100000"/>
              </a:lnSpc>
            </a:pPr>
            <a:r>
              <a:rPr lang="en-US" sz="3200" dirty="0">
                <a:solidFill>
                  <a:srgbClr val="000000"/>
                </a:solidFill>
                <a:latin typeface="Calibri"/>
              </a:rPr>
              <a:t> </a:t>
            </a:r>
            <a:r>
              <a:rPr lang="en-US" sz="2400" dirty="0">
                <a:solidFill>
                  <a:schemeClr val="tx2"/>
                </a:solidFill>
                <a:effectLst>
                  <a:outerShdw blurRad="38100" dist="38100" dir="2700000" algn="tl">
                    <a:srgbClr val="000000">
                      <a:alpha val="43137"/>
                    </a:srgbClr>
                  </a:outerShdw>
                </a:effectLst>
                <a:latin typeface="+mj-lt"/>
              </a:rPr>
              <a:t>V&amp;V activities</a:t>
            </a:r>
            <a:endParaRPr sz="12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09600" y="18974"/>
            <a:ext cx="8229240" cy="647776"/>
          </a:xfrm>
          <a:prstGeom prst="rect">
            <a:avLst/>
          </a:prstGeom>
        </p:spPr>
        <p:txBody>
          <a:bodyPr anchor="ctr"/>
          <a:lstStyle/>
          <a:p>
            <a:pPr algn="ctr">
              <a:lnSpc>
                <a:spcPct val="100000"/>
              </a:lnSpc>
            </a:pPr>
            <a:r>
              <a:rPr lang="en-US" sz="3600" dirty="0" smtClean="0">
                <a:solidFill>
                  <a:schemeClr val="tx2"/>
                </a:solidFill>
                <a:effectLst>
                  <a:outerShdw blurRad="38100" dist="38100" dir="2700000" algn="tl">
                    <a:srgbClr val="000000">
                      <a:alpha val="43137"/>
                    </a:srgbClr>
                  </a:outerShdw>
                </a:effectLst>
                <a:latin typeface="+mj-lt"/>
              </a:rPr>
              <a:t>Unit Validation Testing</a:t>
            </a:r>
            <a:endParaRPr lang="en-US" sz="1400" dirty="0">
              <a:solidFill>
                <a:schemeClr val="tx2"/>
              </a:solidFill>
              <a:effectLst>
                <a:outerShdw blurRad="38100" dist="38100" dir="2700000" algn="tl">
                  <a:srgbClr val="000000">
                    <a:alpha val="43137"/>
                  </a:srgbClr>
                </a:outerShdw>
              </a:effectLst>
              <a:latin typeface="+mj-lt"/>
            </a:endParaRPr>
          </a:p>
        </p:txBody>
      </p:sp>
      <p:sp>
        <p:nvSpPr>
          <p:cNvPr id="96" name="TextShape 2"/>
          <p:cNvSpPr txBox="1"/>
          <p:nvPr/>
        </p:nvSpPr>
        <p:spPr>
          <a:xfrm>
            <a:off x="914760" y="805295"/>
            <a:ext cx="8229240" cy="4343400"/>
          </a:xfrm>
          <a:prstGeom prst="rect">
            <a:avLst/>
          </a:prstGeom>
        </p:spPr>
        <p:txBody>
          <a:bodyPr/>
          <a:lstStyle/>
          <a:p>
            <a:pPr algn="just">
              <a:lnSpc>
                <a:spcPct val="100000"/>
              </a:lnSpc>
              <a:buFont typeface="Arial"/>
              <a:buChar char="•"/>
            </a:pPr>
            <a:r>
              <a:rPr lang="en-US" sz="2800" dirty="0">
                <a:solidFill>
                  <a:srgbClr val="000000"/>
                </a:solidFill>
              </a:rPr>
              <a:t>Since unit is the smallest building block of the software system, it is the first piece of system to be validated. Before we validate the entire software, units or modules must be validated.</a:t>
            </a:r>
            <a:endParaRPr sz="2800" dirty="0"/>
          </a:p>
          <a:p>
            <a:pPr algn="just">
              <a:lnSpc>
                <a:spcPct val="100000"/>
              </a:lnSpc>
              <a:buFont typeface="Arial"/>
              <a:buChar char="•"/>
            </a:pPr>
            <a:r>
              <a:rPr lang="en-US" sz="2800" dirty="0">
                <a:solidFill>
                  <a:srgbClr val="000000"/>
                </a:solidFill>
              </a:rPr>
              <a:t>Unit testing is normally considered an adjunct to the coding step.</a:t>
            </a:r>
            <a:endParaRPr sz="2800" dirty="0"/>
          </a:p>
          <a:p>
            <a:pPr algn="just">
              <a:lnSpc>
                <a:spcPct val="100000"/>
              </a:lnSpc>
              <a:buFont typeface="Arial"/>
              <a:buChar char="•"/>
            </a:pPr>
            <a:r>
              <a:rPr lang="en-US" sz="2800" dirty="0">
                <a:solidFill>
                  <a:srgbClr val="000000"/>
                </a:solidFill>
              </a:rPr>
              <a:t>Units must also be validated to ensure that every unit of software has been built in the right manner in conformance with user requirements.</a:t>
            </a:r>
            <a:endParaRPr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2"/>
          <p:cNvSpPr txBox="1"/>
          <p:nvPr/>
        </p:nvSpPr>
        <p:spPr>
          <a:xfrm>
            <a:off x="990600" y="1088966"/>
            <a:ext cx="8153400" cy="3692583"/>
          </a:xfrm>
          <a:prstGeom prst="rect">
            <a:avLst/>
          </a:prstGeom>
        </p:spPr>
        <p:txBody>
          <a:bodyPr/>
          <a:lstStyle/>
          <a:p>
            <a:pPr algn="just">
              <a:lnSpc>
                <a:spcPct val="100000"/>
              </a:lnSpc>
              <a:buFont typeface="Arial"/>
              <a:buChar char="•"/>
            </a:pPr>
            <a:r>
              <a:rPr lang="en-US" sz="2800" dirty="0">
                <a:solidFill>
                  <a:srgbClr val="000000"/>
                </a:solidFill>
              </a:rPr>
              <a:t>Unit tests ensure that the software meets at least a baseline level of functionality prior to integration and system testing.</a:t>
            </a:r>
            <a:endParaRPr sz="2800" dirty="0"/>
          </a:p>
          <a:p>
            <a:pPr algn="just">
              <a:lnSpc>
                <a:spcPct val="100000"/>
              </a:lnSpc>
              <a:buFont typeface="Arial"/>
              <a:buChar char="•"/>
            </a:pPr>
            <a:r>
              <a:rPr lang="en-US" sz="2800" dirty="0">
                <a:solidFill>
                  <a:srgbClr val="000000"/>
                </a:solidFill>
              </a:rPr>
              <a:t>While developing the software, if the developer detects and removes the bug, it offers significant savings of time and costs.</a:t>
            </a:r>
            <a:endParaRPr sz="2800" dirty="0"/>
          </a:p>
          <a:p>
            <a:pPr algn="just">
              <a:lnSpc>
                <a:spcPct val="100000"/>
              </a:lnSpc>
              <a:buFont typeface="Arial"/>
              <a:buChar char="•"/>
            </a:pPr>
            <a:r>
              <a:rPr lang="en-US" sz="2800" dirty="0">
                <a:solidFill>
                  <a:srgbClr val="000000"/>
                </a:solidFill>
              </a:rPr>
              <a:t>This type of testing is largely based on </a:t>
            </a:r>
            <a:r>
              <a:rPr lang="en-US" sz="2800" dirty="0">
                <a:solidFill>
                  <a:srgbClr val="FF0000"/>
                </a:solidFill>
              </a:rPr>
              <a:t>black-box techniques</a:t>
            </a:r>
            <a:r>
              <a:rPr lang="en-US" sz="2800" dirty="0">
                <a:solidFill>
                  <a:srgbClr val="000000"/>
                </a:solidFill>
              </a:rPr>
              <a:t>.</a:t>
            </a:r>
            <a:endParaRPr sz="2800" dirty="0"/>
          </a:p>
        </p:txBody>
      </p:sp>
      <p:sp>
        <p:nvSpPr>
          <p:cNvPr id="4" name="TextShape 1"/>
          <p:cNvSpPr txBox="1"/>
          <p:nvPr/>
        </p:nvSpPr>
        <p:spPr>
          <a:xfrm>
            <a:off x="609600" y="133350"/>
            <a:ext cx="8229240" cy="647776"/>
          </a:xfrm>
          <a:prstGeom prst="rect">
            <a:avLst/>
          </a:prstGeom>
        </p:spPr>
        <p:txBody>
          <a:bodyPr anchor="ctr"/>
          <a:lstStyle/>
          <a:p>
            <a:pPr algn="ctr">
              <a:lnSpc>
                <a:spcPct val="100000"/>
              </a:lnSpc>
            </a:pPr>
            <a:r>
              <a:rPr lang="en-US" sz="3600" dirty="0" smtClean="0">
                <a:solidFill>
                  <a:schemeClr val="tx2"/>
                </a:solidFill>
                <a:effectLst>
                  <a:outerShdw blurRad="38100" dist="38100" dir="2700000" algn="tl">
                    <a:srgbClr val="000000">
                      <a:alpha val="43137"/>
                    </a:srgbClr>
                  </a:outerShdw>
                </a:effectLst>
                <a:latin typeface="+mj-lt"/>
              </a:rPr>
              <a:t>Unit Validation Testing   </a:t>
            </a:r>
            <a:r>
              <a:rPr lang="en-US" sz="3600" dirty="0" err="1" smtClean="0">
                <a:solidFill>
                  <a:schemeClr val="tx2"/>
                </a:solidFill>
                <a:effectLst>
                  <a:outerShdw blurRad="38100" dist="38100" dir="2700000" algn="tl">
                    <a:srgbClr val="000000">
                      <a:alpha val="43137"/>
                    </a:srgbClr>
                  </a:outerShdw>
                </a:effectLst>
                <a:latin typeface="+mj-lt"/>
              </a:rPr>
              <a:t>Cont</a:t>
            </a:r>
            <a:r>
              <a:rPr lang="en-US" sz="3600" dirty="0" smtClean="0">
                <a:solidFill>
                  <a:schemeClr val="tx2"/>
                </a:solidFill>
                <a:effectLst>
                  <a:outerShdw blurRad="38100" dist="38100" dir="2700000" algn="tl">
                    <a:srgbClr val="000000">
                      <a:alpha val="43137"/>
                    </a:srgbClr>
                  </a:outerShdw>
                </a:effectLst>
                <a:latin typeface="+mj-lt"/>
              </a:rPr>
              <a:t>…</a:t>
            </a:r>
            <a:endParaRPr lang="en-US" sz="1400" dirty="0">
              <a:solidFill>
                <a:schemeClr val="tx2"/>
              </a:solidFill>
              <a:effectLst>
                <a:outerShdw blurRad="38100" dist="38100" dir="2700000" algn="tl">
                  <a:srgbClr val="000000">
                    <a:alpha val="43137"/>
                  </a:srgbClr>
                </a:outerShdw>
              </a:effectLst>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14570"/>
            <a:ext cx="8229240" cy="33579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Module</a:t>
            </a:r>
            <a:endParaRPr sz="1400" dirty="0">
              <a:solidFill>
                <a:schemeClr val="tx2"/>
              </a:solidFill>
              <a:effectLst>
                <a:outerShdw blurRad="38100" dist="38100" dir="2700000" algn="tl">
                  <a:srgbClr val="000000">
                    <a:alpha val="43137"/>
                  </a:srgbClr>
                </a:outerShdw>
              </a:effectLst>
              <a:latin typeface="+mj-lt"/>
            </a:endParaRPr>
          </a:p>
        </p:txBody>
      </p:sp>
      <p:sp>
        <p:nvSpPr>
          <p:cNvPr id="100" name="TextShape 2"/>
          <p:cNvSpPr txBox="1"/>
          <p:nvPr/>
        </p:nvSpPr>
        <p:spPr>
          <a:xfrm>
            <a:off x="945753" y="514351"/>
            <a:ext cx="8229240" cy="4572000"/>
          </a:xfrm>
          <a:prstGeom prst="rect">
            <a:avLst/>
          </a:prstGeom>
        </p:spPr>
        <p:txBody>
          <a:bodyPr/>
          <a:lstStyle/>
          <a:p>
            <a:pPr algn="just">
              <a:lnSpc>
                <a:spcPct val="100000"/>
              </a:lnSpc>
              <a:buFont typeface="Arial"/>
              <a:buChar char="•"/>
            </a:pPr>
            <a:r>
              <a:rPr lang="en-US" sz="2800" dirty="0">
                <a:solidFill>
                  <a:srgbClr val="000000"/>
                </a:solidFill>
              </a:rPr>
              <a:t>Software is divided into modules but a module is not an isolated entity.</a:t>
            </a:r>
            <a:endParaRPr sz="2800" dirty="0"/>
          </a:p>
          <a:p>
            <a:pPr algn="just">
              <a:lnSpc>
                <a:spcPct val="100000"/>
              </a:lnSpc>
              <a:buFont typeface="Arial"/>
              <a:buChar char="•"/>
            </a:pPr>
            <a:r>
              <a:rPr lang="en-US" sz="2800" dirty="0">
                <a:solidFill>
                  <a:srgbClr val="000000"/>
                </a:solidFill>
              </a:rPr>
              <a:t>The module under consideration might be getting some inputs from another module or the module is calling some other module.</a:t>
            </a:r>
            <a:endParaRPr sz="2800" dirty="0"/>
          </a:p>
          <a:p>
            <a:pPr algn="just">
              <a:lnSpc>
                <a:spcPct val="100000"/>
              </a:lnSpc>
              <a:buFont typeface="Arial"/>
              <a:buChar char="•"/>
            </a:pPr>
            <a:r>
              <a:rPr lang="en-US" sz="2800" dirty="0">
                <a:solidFill>
                  <a:srgbClr val="000000"/>
                </a:solidFill>
              </a:rPr>
              <a:t>It means that a module is not independent and cannot be tested in isolation. </a:t>
            </a:r>
            <a:endParaRPr sz="2800" dirty="0"/>
          </a:p>
          <a:p>
            <a:pPr algn="just">
              <a:lnSpc>
                <a:spcPct val="100000"/>
              </a:lnSpc>
              <a:buFont typeface="Arial"/>
              <a:buChar char="•"/>
            </a:pPr>
            <a:r>
              <a:rPr lang="en-US" sz="2800" dirty="0">
                <a:solidFill>
                  <a:srgbClr val="000000"/>
                </a:solidFill>
              </a:rPr>
              <a:t>While testing the module, all its interfaces must be simulated if the interfaced modules are not ready at the time of testing the module under consideration.</a:t>
            </a:r>
            <a:endParaRPr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57150"/>
            <a:ext cx="8229240" cy="68934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Drivers</a:t>
            </a:r>
            <a:endParaRPr sz="1400" dirty="0">
              <a:solidFill>
                <a:schemeClr val="tx2"/>
              </a:solidFill>
              <a:effectLst>
                <a:outerShdw blurRad="38100" dist="38100" dir="2700000" algn="tl">
                  <a:srgbClr val="000000">
                    <a:alpha val="43137"/>
                  </a:srgbClr>
                </a:outerShdw>
              </a:effectLst>
              <a:latin typeface="+mj-lt"/>
            </a:endParaRPr>
          </a:p>
        </p:txBody>
      </p:sp>
      <p:sp>
        <p:nvSpPr>
          <p:cNvPr id="102" name="TextShape 2"/>
          <p:cNvSpPr txBox="1"/>
          <p:nvPr/>
        </p:nvSpPr>
        <p:spPr>
          <a:xfrm>
            <a:off x="787400" y="666750"/>
            <a:ext cx="8229240" cy="4191000"/>
          </a:xfrm>
          <a:prstGeom prst="rect">
            <a:avLst/>
          </a:prstGeom>
        </p:spPr>
        <p:txBody>
          <a:bodyPr/>
          <a:lstStyle/>
          <a:p>
            <a:pPr lvl="1" algn="just">
              <a:lnSpc>
                <a:spcPct val="100000"/>
              </a:lnSpc>
              <a:buFont typeface="Arial"/>
              <a:buChar char="•"/>
            </a:pPr>
            <a:r>
              <a:rPr lang="en-US" sz="2400" dirty="0" smtClean="0">
                <a:solidFill>
                  <a:srgbClr val="000000"/>
                </a:solidFill>
              </a:rPr>
              <a:t>Software </a:t>
            </a:r>
            <a:r>
              <a:rPr lang="en-US" sz="2400" dirty="0">
                <a:solidFill>
                  <a:srgbClr val="000000"/>
                </a:solidFill>
              </a:rPr>
              <a:t>test drivers are programs which simulate the behaviors of software components (or modules) that are the control modules of a under test module.</a:t>
            </a:r>
            <a:endParaRPr sz="2400" dirty="0"/>
          </a:p>
          <a:p>
            <a:pPr lvl="1" algn="just">
              <a:lnSpc>
                <a:spcPct val="100000"/>
              </a:lnSpc>
              <a:buFont typeface="Arial"/>
              <a:buChar char="•"/>
            </a:pPr>
            <a:r>
              <a:rPr lang="en-US" sz="2400" dirty="0" smtClean="0">
                <a:solidFill>
                  <a:srgbClr val="000000"/>
                </a:solidFill>
              </a:rPr>
              <a:t> Control </a:t>
            </a:r>
            <a:r>
              <a:rPr lang="en-US" sz="2400" dirty="0">
                <a:solidFill>
                  <a:srgbClr val="000000"/>
                </a:solidFill>
              </a:rPr>
              <a:t>the test </a:t>
            </a:r>
            <a:r>
              <a:rPr lang="en-US" sz="2400" dirty="0" smtClean="0">
                <a:solidFill>
                  <a:srgbClr val="000000"/>
                </a:solidFill>
              </a:rPr>
              <a:t>cases.</a:t>
            </a:r>
          </a:p>
          <a:p>
            <a:pPr lvl="1" algn="just">
              <a:lnSpc>
                <a:spcPct val="100000"/>
              </a:lnSpc>
              <a:buFont typeface="Arial"/>
              <a:buChar char="•"/>
            </a:pPr>
            <a:r>
              <a:rPr lang="en-US" sz="2400" dirty="0">
                <a:solidFill>
                  <a:srgbClr val="000000"/>
                </a:solidFill>
              </a:rPr>
              <a:t>A driver module should contain the non-local data structures accessed by the module under test. </a:t>
            </a:r>
          </a:p>
          <a:p>
            <a:pPr lvl="1" algn="just">
              <a:lnSpc>
                <a:spcPct val="100000"/>
              </a:lnSpc>
              <a:buFont typeface="Arial"/>
              <a:buChar char="•"/>
            </a:pPr>
            <a:r>
              <a:rPr lang="en-US" sz="2400" dirty="0">
                <a:solidFill>
                  <a:srgbClr val="000000"/>
                </a:solidFill>
              </a:rPr>
              <a:t>Additionally, it should also have the code to call the different functions of the unit under test with appropriate parameter values for testing</a:t>
            </a:r>
            <a:r>
              <a:rPr lang="en-US" sz="2400" dirty="0" smtClean="0">
                <a:solidFill>
                  <a:srgbClr val="000000"/>
                </a:solidFill>
              </a:rPr>
              <a:t>.</a:t>
            </a:r>
          </a:p>
          <a:p>
            <a:pPr lvl="1" algn="just">
              <a:lnSpc>
                <a:spcPct val="100000"/>
              </a:lnSpc>
              <a:buFont typeface="Arial"/>
              <a:buChar char="•"/>
            </a:pPr>
            <a:r>
              <a:rPr lang="en-US" sz="2400" dirty="0" smtClean="0">
                <a:solidFill>
                  <a:srgbClr val="000000"/>
                </a:solidFill>
              </a:rPr>
              <a:t> The </a:t>
            </a:r>
            <a:r>
              <a:rPr lang="en-US" sz="2400" dirty="0">
                <a:solidFill>
                  <a:srgbClr val="000000"/>
                </a:solidFill>
              </a:rPr>
              <a:t>driver module may print or interpret the </a:t>
            </a:r>
            <a:r>
              <a:rPr lang="en-US" sz="2400" dirty="0" smtClean="0">
                <a:solidFill>
                  <a:srgbClr val="000000"/>
                </a:solidFill>
              </a:rPr>
              <a:t>results </a:t>
            </a:r>
            <a:r>
              <a:rPr lang="en-US" sz="2400" dirty="0">
                <a:solidFill>
                  <a:srgbClr val="000000"/>
                </a:solidFill>
              </a:rPr>
              <a:t>produced by the module under testing</a:t>
            </a:r>
            <a:r>
              <a:rPr lang="en-US" sz="2400" dirty="0" smtClean="0">
                <a:solidFill>
                  <a:srgbClr val="000000"/>
                </a:solidFill>
              </a:rPr>
              <a:t>.</a:t>
            </a:r>
          </a:p>
          <a:p>
            <a:pPr lvl="1" algn="just">
              <a:lnSpc>
                <a:spcPct val="100000"/>
              </a:lnSpc>
              <a:buFont typeface="Arial"/>
              <a:buChar char="•"/>
            </a:pPr>
            <a:endParaRP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Example</a:t>
            </a:r>
            <a:endParaRPr sz="1400" dirty="0">
              <a:solidFill>
                <a:schemeClr val="tx2"/>
              </a:solidFill>
              <a:effectLst>
                <a:outerShdw blurRad="38100" dist="38100" dir="2700000" algn="tl">
                  <a:srgbClr val="000000">
                    <a:alpha val="43137"/>
                  </a:srgbClr>
                </a:outerShdw>
              </a:effectLst>
              <a:latin typeface="+mj-lt"/>
            </a:endParaRPr>
          </a:p>
        </p:txBody>
      </p:sp>
      <p:sp>
        <p:nvSpPr>
          <p:cNvPr id="104" name="TextShape 2"/>
          <p:cNvSpPr txBox="1"/>
          <p:nvPr/>
        </p:nvSpPr>
        <p:spPr>
          <a:xfrm>
            <a:off x="990960" y="1062990"/>
            <a:ext cx="8153040" cy="3394170"/>
          </a:xfrm>
          <a:prstGeom prst="rect">
            <a:avLst/>
          </a:prstGeom>
        </p:spPr>
        <p:txBody>
          <a:bodyPr/>
          <a:lstStyle/>
          <a:p>
            <a:pPr algn="just">
              <a:lnSpc>
                <a:spcPct val="100000"/>
              </a:lnSpc>
              <a:buFont typeface="Arial"/>
              <a:buChar char="•"/>
            </a:pPr>
            <a:r>
              <a:rPr lang="en-US" sz="2800" dirty="0">
                <a:solidFill>
                  <a:srgbClr val="000000"/>
                </a:solidFill>
              </a:rPr>
              <a:t>For example, see the design hierarchy of the modules in Figure </a:t>
            </a:r>
            <a:r>
              <a:rPr lang="en-US" sz="2800" dirty="0">
                <a:solidFill>
                  <a:srgbClr val="000000"/>
                </a:solidFill>
                <a:latin typeface="Arial" pitchFamily="34" charset="0"/>
                <a:cs typeface="Arial" pitchFamily="34" charset="0"/>
              </a:rPr>
              <a:t>1</a:t>
            </a:r>
            <a:r>
              <a:rPr lang="en-US" sz="2800" dirty="0">
                <a:solidFill>
                  <a:srgbClr val="000000"/>
                </a:solidFill>
              </a:rPr>
              <a:t>.</a:t>
            </a:r>
            <a:endParaRPr sz="2800" dirty="0"/>
          </a:p>
          <a:p>
            <a:pPr algn="just">
              <a:lnSpc>
                <a:spcPct val="100000"/>
              </a:lnSpc>
              <a:buFont typeface="Arial"/>
              <a:buChar char="•"/>
            </a:pPr>
            <a:r>
              <a:rPr lang="en-US" sz="2800" dirty="0">
                <a:solidFill>
                  <a:srgbClr val="000000"/>
                </a:solidFill>
              </a:rPr>
              <a:t>Suppose module B is under test. In the hierarchy, module A is a superordinate of module B. </a:t>
            </a:r>
            <a:endParaRPr sz="2800" dirty="0"/>
          </a:p>
          <a:p>
            <a:pPr algn="just">
              <a:lnSpc>
                <a:spcPct val="100000"/>
              </a:lnSpc>
              <a:buFont typeface="Arial"/>
              <a:buChar char="•"/>
            </a:pPr>
            <a:r>
              <a:rPr lang="en-US" sz="2800" dirty="0">
                <a:solidFill>
                  <a:srgbClr val="000000"/>
                </a:solidFill>
              </a:rPr>
              <a:t>Suppose module A is not ready and B has to be unit tested.</a:t>
            </a:r>
            <a:endParaRPr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486080" y="1656894"/>
            <a:ext cx="5857920" cy="1114677"/>
          </a:xfrm>
          <a:solidFill>
            <a:srgbClr val="FFFF99"/>
          </a:solidFill>
          <a:ln>
            <a:solidFill>
              <a:srgbClr val="FF0000"/>
            </a:solidFill>
          </a:ln>
        </p:spPr>
        <p:txBody>
          <a:bodyPr lIns="61223" tIns="30611" rIns="61223" bIns="30611"/>
          <a:lstStyle/>
          <a:p>
            <a:pPr algn="ctr" defTabSz="610716">
              <a:tabLst>
                <a:tab pos="0" algn="l"/>
                <a:tab pos="277715" algn="l"/>
                <a:tab pos="554144" algn="l"/>
                <a:tab pos="833144" algn="l"/>
                <a:tab pos="1110859" algn="l"/>
                <a:tab pos="1388574" algn="l"/>
                <a:tab pos="1663717" algn="l"/>
                <a:tab pos="1944003" algn="l"/>
                <a:tab pos="2221718" algn="l"/>
                <a:tab pos="2499432" algn="l"/>
                <a:tab pos="2773290" algn="l"/>
                <a:tab pos="3054862" algn="l"/>
                <a:tab pos="3332577" algn="l"/>
                <a:tab pos="3607720" algn="l"/>
                <a:tab pos="3885435" algn="l"/>
                <a:tab pos="4165721" algn="l"/>
                <a:tab pos="4443435" algn="l"/>
                <a:tab pos="4718579" algn="l"/>
                <a:tab pos="4996293" algn="l"/>
                <a:tab pos="5276579" algn="l"/>
                <a:tab pos="5554294" algn="l"/>
              </a:tabLst>
            </a:pPr>
            <a:r>
              <a:rPr lang="en-GB" altLang="en-US" sz="4900" dirty="0" smtClean="0">
                <a:solidFill>
                  <a:srgbClr val="0000FF"/>
                </a:solidFill>
              </a:rPr>
              <a:t>Testing  Levels</a:t>
            </a:r>
            <a:endParaRPr lang="en-GB" altLang="en-US" sz="1500" dirty="0" smtClean="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206010"/>
            <a:ext cx="8534400" cy="994140"/>
          </a:xfrm>
          <a:prstGeom prst="rect">
            <a:avLst/>
          </a:prstGeom>
        </p:spPr>
        <p:txBody>
          <a:bodyPr anchor="ctr"/>
          <a:lstStyle/>
          <a:p>
            <a:pPr algn="ctr">
              <a:lnSpc>
                <a:spcPct val="100000"/>
              </a:lnSpc>
            </a:pPr>
            <a:r>
              <a:rPr lang="en-IN" sz="3600" dirty="0" smtClean="0">
                <a:solidFill>
                  <a:srgbClr val="000000"/>
                </a:solidFill>
                <a:effectLst>
                  <a:outerShdw blurRad="38100" dist="38100" dir="2700000" algn="tl">
                    <a:srgbClr val="000000">
                      <a:alpha val="43137"/>
                    </a:srgbClr>
                  </a:outerShdw>
                </a:effectLst>
              </a:rPr>
              <a:t> Design Hierarchy of an example system</a:t>
            </a:r>
            <a:endParaRPr lang="en-IN" sz="3600" dirty="0">
              <a:effectLst>
                <a:outerShdw blurRad="38100" dist="38100" dir="2700000" algn="tl">
                  <a:srgbClr val="000000">
                    <a:alpha val="43137"/>
                  </a:srgbClr>
                </a:outerShdw>
              </a:effectLst>
            </a:endParaRPr>
          </a:p>
        </p:txBody>
      </p:sp>
      <p:sp>
        <p:nvSpPr>
          <p:cNvPr id="106" name="TextShape 2"/>
          <p:cNvSpPr txBox="1"/>
          <p:nvPr/>
        </p:nvSpPr>
        <p:spPr>
          <a:xfrm>
            <a:off x="1066800" y="-1731"/>
            <a:ext cx="7619640" cy="744681"/>
          </a:xfrm>
          <a:prstGeom prst="rect">
            <a:avLst/>
          </a:prstGeom>
        </p:spPr>
        <p:txBody>
          <a:bodyPr/>
          <a:lstStyle/>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sz="3600" dirty="0">
              <a:effectLst>
                <a:outerShdw blurRad="38100" dist="38100" dir="2700000" algn="tl">
                  <a:srgbClr val="000000">
                    <a:alpha val="43137"/>
                  </a:srgbClr>
                </a:outerShdw>
              </a:effectLst>
              <a:latin typeface="+mj-lt"/>
            </a:endParaRPr>
          </a:p>
          <a:p>
            <a:pPr algn="ctr">
              <a:lnSpc>
                <a:spcPct val="100000"/>
              </a:lnSpc>
            </a:pPr>
            <a:endParaRPr lang="en-US" sz="3600" dirty="0" smtClean="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smtClean="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smtClean="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smtClean="0">
              <a:solidFill>
                <a:srgbClr val="000000"/>
              </a:solidFill>
              <a:effectLst>
                <a:outerShdw blurRad="38100" dist="38100" dir="2700000" algn="tl">
                  <a:srgbClr val="000000">
                    <a:alpha val="43137"/>
                  </a:srgbClr>
                </a:outerShdw>
              </a:effectLst>
              <a:latin typeface="+mj-lt"/>
            </a:endParaRPr>
          </a:p>
          <a:p>
            <a:pPr algn="ctr">
              <a:lnSpc>
                <a:spcPct val="100000"/>
              </a:lnSpc>
            </a:pPr>
            <a:endParaRPr lang="en-US" sz="3600" dirty="0">
              <a:solidFill>
                <a:srgbClr val="000000"/>
              </a:solidFill>
              <a:effectLst>
                <a:outerShdw blurRad="38100" dist="38100" dir="2700000" algn="tl">
                  <a:srgbClr val="000000">
                    <a:alpha val="43137"/>
                  </a:srgbClr>
                </a:outerShdw>
              </a:effectLst>
              <a:latin typeface="+mj-lt"/>
            </a:endParaRPr>
          </a:p>
        </p:txBody>
      </p:sp>
      <p:pic>
        <p:nvPicPr>
          <p:cNvPr id="107" name="Picture 5"/>
          <p:cNvPicPr/>
          <p:nvPr/>
        </p:nvPicPr>
        <p:blipFill>
          <a:blip r:embed="rId2" cstate="print"/>
          <a:stretch>
            <a:fillRect/>
          </a:stretch>
        </p:blipFill>
        <p:spPr>
          <a:xfrm>
            <a:off x="1447800" y="1504950"/>
            <a:ext cx="6933960" cy="3429000"/>
          </a:xfrm>
          <a:prstGeom prst="rect">
            <a:avLst/>
          </a:prstGeom>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Calibri"/>
              </a:rPr>
              <a:t>Example</a:t>
            </a:r>
            <a:endParaRPr sz="1400" dirty="0">
              <a:solidFill>
                <a:schemeClr val="tx2"/>
              </a:solidFill>
              <a:effectLst>
                <a:outerShdw blurRad="38100" dist="38100" dir="2700000" algn="tl">
                  <a:srgbClr val="000000">
                    <a:alpha val="43137"/>
                  </a:srgbClr>
                </a:outerShdw>
              </a:effectLst>
            </a:endParaRPr>
          </a:p>
        </p:txBody>
      </p:sp>
      <p:sp>
        <p:nvSpPr>
          <p:cNvPr id="109" name="TextShape 2"/>
          <p:cNvSpPr txBox="1"/>
          <p:nvPr/>
        </p:nvSpPr>
        <p:spPr>
          <a:xfrm>
            <a:off x="990600" y="1200150"/>
            <a:ext cx="5181600" cy="2819400"/>
          </a:xfrm>
          <a:prstGeom prst="rect">
            <a:avLst/>
          </a:prstGeom>
        </p:spPr>
        <p:txBody>
          <a:bodyPr/>
          <a:lstStyle/>
          <a:p>
            <a:pPr algn="just">
              <a:lnSpc>
                <a:spcPct val="100000"/>
              </a:lnSpc>
              <a:buFont typeface="Arial"/>
              <a:buChar char="•"/>
            </a:pPr>
            <a:r>
              <a:rPr lang="en-US" sz="2800" dirty="0">
                <a:solidFill>
                  <a:srgbClr val="000000"/>
                </a:solidFill>
              </a:rPr>
              <a:t>A driver module is needed which will simulate module A in the sense that it passes the required inputs to module B and acts as main program for module B.</a:t>
            </a:r>
            <a:endParaRPr sz="2800" dirty="0"/>
          </a:p>
          <a:p>
            <a:pPr>
              <a:lnSpc>
                <a:spcPct val="100000"/>
              </a:lnSpc>
            </a:pPr>
            <a:endParaRPr sz="2800" dirty="0"/>
          </a:p>
          <a:p>
            <a:pPr algn="ctr">
              <a:lnSpc>
                <a:spcPct val="100000"/>
              </a:lnSpc>
            </a:pPr>
            <a:endParaRPr lang="en-US" sz="2800" dirty="0" smtClean="0">
              <a:solidFill>
                <a:srgbClr val="000000"/>
              </a:solidFill>
            </a:endParaRPr>
          </a:p>
          <a:p>
            <a:pPr lvl="5" algn="ctr"/>
            <a:endParaRPr dirty="0"/>
          </a:p>
          <a:p>
            <a:pPr>
              <a:lnSpc>
                <a:spcPct val="100000"/>
              </a:lnSpc>
            </a:pPr>
            <a:endParaRPr sz="2800" dirty="0"/>
          </a:p>
        </p:txBody>
      </p:sp>
      <p:pic>
        <p:nvPicPr>
          <p:cNvPr id="110" name="Picture 3"/>
          <p:cNvPicPr/>
          <p:nvPr/>
        </p:nvPicPr>
        <p:blipFill>
          <a:blip r:embed="rId2" cstate="print"/>
          <a:stretch>
            <a:fillRect/>
          </a:stretch>
        </p:blipFill>
        <p:spPr>
          <a:xfrm>
            <a:off x="6324600" y="1062990"/>
            <a:ext cx="2514600" cy="3470339"/>
          </a:xfrm>
          <a:prstGeom prst="rect">
            <a:avLst/>
          </a:prstGeom>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Calibri"/>
              </a:rPr>
              <a:t>Drivers </a:t>
            </a:r>
            <a:endParaRPr sz="1400" dirty="0">
              <a:solidFill>
                <a:schemeClr val="tx2"/>
              </a:solidFill>
              <a:effectLst>
                <a:outerShdw blurRad="38100" dist="38100" dir="2700000" algn="tl">
                  <a:srgbClr val="000000">
                    <a:alpha val="43137"/>
                  </a:srgbClr>
                </a:outerShdw>
              </a:effectLst>
            </a:endParaRPr>
          </a:p>
        </p:txBody>
      </p:sp>
      <p:sp>
        <p:nvSpPr>
          <p:cNvPr id="112" name="TextShape 2"/>
          <p:cNvSpPr txBox="1"/>
          <p:nvPr/>
        </p:nvSpPr>
        <p:spPr>
          <a:xfrm>
            <a:off x="921687" y="971550"/>
            <a:ext cx="8229240" cy="3394170"/>
          </a:xfrm>
          <a:prstGeom prst="rect">
            <a:avLst/>
          </a:prstGeom>
        </p:spPr>
        <p:txBody>
          <a:bodyPr/>
          <a:lstStyle/>
          <a:p>
            <a:pPr algn="just">
              <a:lnSpc>
                <a:spcPct val="100000"/>
              </a:lnSpc>
              <a:buFont typeface="Arial"/>
              <a:buChar char="•"/>
            </a:pPr>
            <a:r>
              <a:rPr lang="en-US" sz="2800" dirty="0">
                <a:solidFill>
                  <a:srgbClr val="000000"/>
                </a:solidFill>
              </a:rPr>
              <a:t>Test driver is supporting the code and data used to provide an environment for testing a part of a system in isolation. </a:t>
            </a:r>
            <a:endParaRPr lang="en-US" sz="2800" dirty="0" smtClean="0">
              <a:solidFill>
                <a:srgbClr val="000000"/>
              </a:solidFill>
            </a:endParaRP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rPr>
              <a:t>In fact, it drives the unit being tested by creating necessary ‘inputs’ required for the unit and then invokes the unit.</a:t>
            </a:r>
            <a:endParaRPr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74518" y="3117"/>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Drivers</a:t>
            </a:r>
            <a:endParaRPr sz="1400" dirty="0">
              <a:solidFill>
                <a:schemeClr val="tx2"/>
              </a:solidFill>
              <a:effectLst>
                <a:outerShdw blurRad="38100" dist="38100" dir="2700000" algn="tl">
                  <a:srgbClr val="000000">
                    <a:alpha val="43137"/>
                  </a:srgbClr>
                </a:outerShdw>
              </a:effectLst>
              <a:latin typeface="+mj-lt"/>
            </a:endParaRPr>
          </a:p>
        </p:txBody>
      </p:sp>
      <p:sp>
        <p:nvSpPr>
          <p:cNvPr id="114" name="TextShape 2"/>
          <p:cNvSpPr txBox="1"/>
          <p:nvPr/>
        </p:nvSpPr>
        <p:spPr>
          <a:xfrm>
            <a:off x="1066800" y="1062990"/>
            <a:ext cx="8077200" cy="3394170"/>
          </a:xfrm>
          <a:prstGeom prst="rect">
            <a:avLst/>
          </a:prstGeom>
        </p:spPr>
        <p:txBody>
          <a:bodyPr/>
          <a:lstStyle/>
          <a:p>
            <a:pPr algn="just">
              <a:lnSpc>
                <a:spcPct val="100000"/>
              </a:lnSpc>
              <a:buFont typeface="Arial"/>
              <a:buChar char="•"/>
            </a:pPr>
            <a:r>
              <a:rPr lang="en-US" sz="2800" dirty="0">
                <a:solidFill>
                  <a:srgbClr val="000000"/>
                </a:solidFill>
              </a:rPr>
              <a:t>A test driver may take inputs in the following form and call the unit to be tested</a:t>
            </a:r>
            <a:r>
              <a:rPr lang="en-US" sz="2800" dirty="0" smtClean="0">
                <a:solidFill>
                  <a:srgbClr val="000000"/>
                </a:solidFill>
              </a:rPr>
              <a:t>:</a:t>
            </a:r>
          </a:p>
          <a:p>
            <a:pPr algn="just">
              <a:lnSpc>
                <a:spcPct val="100000"/>
              </a:lnSpc>
              <a:buFont typeface="Arial"/>
              <a:buChar char="•"/>
            </a:pPr>
            <a:endParaRPr sz="2800" dirty="0"/>
          </a:p>
          <a:p>
            <a:pPr algn="just">
              <a:lnSpc>
                <a:spcPct val="100000"/>
              </a:lnSpc>
            </a:pPr>
            <a:r>
              <a:rPr lang="en-US" sz="2800" dirty="0">
                <a:solidFill>
                  <a:srgbClr val="000000"/>
                </a:solidFill>
                <a:latin typeface="Arial" pitchFamily="34" charset="0"/>
                <a:cs typeface="Arial" pitchFamily="34" charset="0"/>
              </a:rPr>
              <a:t>1.</a:t>
            </a:r>
            <a:r>
              <a:rPr lang="en-US" sz="2800" dirty="0">
                <a:solidFill>
                  <a:srgbClr val="000000"/>
                </a:solidFill>
              </a:rPr>
              <a:t> It may hard-code the inputs as parameters of the calling unit.</a:t>
            </a:r>
            <a:endParaRPr sz="2800" dirty="0"/>
          </a:p>
          <a:p>
            <a:pPr algn="just">
              <a:lnSpc>
                <a:spcPct val="100000"/>
              </a:lnSpc>
            </a:pPr>
            <a:r>
              <a:rPr lang="en-US" sz="2800" dirty="0">
                <a:solidFill>
                  <a:srgbClr val="000000"/>
                </a:solidFill>
              </a:rPr>
              <a:t>2. It may take the inputs from the user.</a:t>
            </a:r>
            <a:endParaRPr sz="2800" dirty="0"/>
          </a:p>
          <a:p>
            <a:pPr algn="just">
              <a:lnSpc>
                <a:spcPct val="100000"/>
              </a:lnSpc>
            </a:pPr>
            <a:r>
              <a:rPr lang="en-US" sz="2800" dirty="0">
                <a:solidFill>
                  <a:srgbClr val="000000"/>
                </a:solidFill>
              </a:rPr>
              <a:t>3. It may read the inputs from a </a:t>
            </a:r>
            <a:r>
              <a:rPr lang="en-US" sz="2800" dirty="0" smtClean="0">
                <a:solidFill>
                  <a:srgbClr val="000000"/>
                </a:solidFill>
              </a:rPr>
              <a:t>file</a:t>
            </a:r>
            <a:r>
              <a:rPr lang="en-US" sz="2800" dirty="0">
                <a:solidFill>
                  <a:srgbClr val="000000"/>
                </a:solidFill>
              </a:rPr>
              <a:t>.</a:t>
            </a:r>
            <a:endParaRPr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Drivers</a:t>
            </a:r>
            <a:endParaRPr sz="1400" dirty="0">
              <a:solidFill>
                <a:schemeClr val="tx2"/>
              </a:solidFill>
              <a:effectLst>
                <a:outerShdw blurRad="38100" dist="38100" dir="2700000" algn="tl">
                  <a:srgbClr val="000000">
                    <a:alpha val="43137"/>
                  </a:srgbClr>
                </a:outerShdw>
              </a:effectLst>
              <a:latin typeface="+mj-lt"/>
            </a:endParaRPr>
          </a:p>
        </p:txBody>
      </p:sp>
      <p:sp>
        <p:nvSpPr>
          <p:cNvPr id="116" name="TextShape 2"/>
          <p:cNvSpPr txBox="1"/>
          <p:nvPr/>
        </p:nvSpPr>
        <p:spPr>
          <a:xfrm>
            <a:off x="990600" y="1205345"/>
            <a:ext cx="8077200" cy="3394170"/>
          </a:xfrm>
          <a:prstGeom prst="rect">
            <a:avLst/>
          </a:prstGeom>
        </p:spPr>
        <p:txBody>
          <a:bodyPr/>
          <a:lstStyle/>
          <a:p>
            <a:pPr algn="just">
              <a:lnSpc>
                <a:spcPct val="100000"/>
              </a:lnSpc>
              <a:buFont typeface="Arial"/>
              <a:buChar char="•"/>
            </a:pPr>
            <a:r>
              <a:rPr lang="en-US" sz="2800" dirty="0">
                <a:solidFill>
                  <a:srgbClr val="000000"/>
                </a:solidFill>
              </a:rPr>
              <a:t>A test driver provides the following facilities to a unit to be tested</a:t>
            </a:r>
            <a:r>
              <a:rPr lang="en-US" sz="2800" dirty="0" smtClean="0">
                <a:solidFill>
                  <a:srgbClr val="000000"/>
                </a:solidFill>
              </a:rPr>
              <a:t>:</a:t>
            </a:r>
          </a:p>
          <a:p>
            <a:pPr algn="just">
              <a:lnSpc>
                <a:spcPct val="100000"/>
              </a:lnSpc>
            </a:pPr>
            <a:r>
              <a:rPr lang="en-US" sz="2800" dirty="0" smtClean="0">
                <a:solidFill>
                  <a:srgbClr val="000000"/>
                </a:solidFill>
                <a:latin typeface="Arial" pitchFamily="34" charset="0"/>
                <a:cs typeface="Arial" pitchFamily="34" charset="0"/>
              </a:rPr>
              <a:t>1</a:t>
            </a:r>
            <a:r>
              <a:rPr lang="en-US" sz="2800" dirty="0">
                <a:solidFill>
                  <a:srgbClr val="000000"/>
                </a:solidFill>
              </a:rPr>
              <a:t>.  Initializes the environment desired for testing.</a:t>
            </a:r>
            <a:endParaRPr sz="2800" dirty="0"/>
          </a:p>
          <a:p>
            <a:pPr algn="just">
              <a:lnSpc>
                <a:spcPct val="100000"/>
              </a:lnSpc>
            </a:pPr>
            <a:r>
              <a:rPr lang="en-US" sz="2800" dirty="0">
                <a:solidFill>
                  <a:srgbClr val="000000"/>
                </a:solidFill>
              </a:rPr>
              <a:t>2.  Provides simulated inputs in the required format to the units to be tested.</a:t>
            </a:r>
            <a:endParaRPr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Drivers</a:t>
            </a:r>
            <a:endParaRPr sz="1400" dirty="0">
              <a:solidFill>
                <a:schemeClr val="tx2"/>
              </a:solidFill>
              <a:effectLst>
                <a:outerShdw blurRad="38100" dist="38100" dir="2700000" algn="tl">
                  <a:srgbClr val="000000">
                    <a:alpha val="43137"/>
                  </a:srgbClr>
                </a:outerShdw>
              </a:effectLst>
              <a:latin typeface="+mj-lt"/>
            </a:endParaRPr>
          </a:p>
        </p:txBody>
      </p:sp>
      <p:sp>
        <p:nvSpPr>
          <p:cNvPr id="118" name="TextShape 2"/>
          <p:cNvSpPr txBox="1"/>
          <p:nvPr/>
        </p:nvSpPr>
        <p:spPr>
          <a:xfrm>
            <a:off x="1066800" y="1215736"/>
            <a:ext cx="8001000" cy="3394170"/>
          </a:xfrm>
          <a:prstGeom prst="rect">
            <a:avLst/>
          </a:prstGeom>
        </p:spPr>
        <p:txBody>
          <a:bodyPr/>
          <a:lstStyle/>
          <a:p>
            <a:pPr algn="just">
              <a:lnSpc>
                <a:spcPct val="100000"/>
              </a:lnSpc>
              <a:buFont typeface="Arial"/>
              <a:buChar char="•"/>
            </a:pPr>
            <a:r>
              <a:rPr lang="en-US" sz="2800" dirty="0">
                <a:solidFill>
                  <a:srgbClr val="000000"/>
                </a:solidFill>
              </a:rPr>
              <a:t>Projects where commercial drivers are not available, specialized drivers need to be developed. </a:t>
            </a:r>
            <a:endParaRPr lang="en-US" sz="2800" dirty="0" smtClean="0">
              <a:solidFill>
                <a:srgbClr val="000000"/>
              </a:solidFill>
            </a:endParaRP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rPr>
              <a:t>This happens mainly in defense projects where projects are developed for a special application.</a:t>
            </a:r>
            <a:endParaRPr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1480445" y="57150"/>
            <a:ext cx="6182750" cy="483743"/>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Stubs</a:t>
            </a:r>
            <a:endParaRPr sz="1400" dirty="0">
              <a:solidFill>
                <a:schemeClr val="tx2"/>
              </a:solidFill>
              <a:effectLst>
                <a:outerShdw blurRad="38100" dist="38100" dir="2700000" algn="tl">
                  <a:srgbClr val="000000">
                    <a:alpha val="43137"/>
                  </a:srgbClr>
                </a:outerShdw>
              </a:effectLst>
              <a:latin typeface="+mj-lt"/>
            </a:endParaRPr>
          </a:p>
        </p:txBody>
      </p:sp>
      <p:sp>
        <p:nvSpPr>
          <p:cNvPr id="120" name="TextShape 2"/>
          <p:cNvSpPr txBox="1"/>
          <p:nvPr/>
        </p:nvSpPr>
        <p:spPr>
          <a:xfrm>
            <a:off x="914760" y="725642"/>
            <a:ext cx="8229240" cy="4208308"/>
          </a:xfrm>
          <a:prstGeom prst="rect">
            <a:avLst/>
          </a:prstGeom>
        </p:spPr>
        <p:txBody>
          <a:bodyPr/>
          <a:lstStyle/>
          <a:p>
            <a:pPr algn="just">
              <a:lnSpc>
                <a:spcPct val="100000"/>
              </a:lnSpc>
              <a:buFont typeface="Arial"/>
              <a:buChar char="•"/>
            </a:pPr>
            <a:r>
              <a:rPr lang="en-US" sz="2400" dirty="0">
                <a:solidFill>
                  <a:srgbClr val="000000"/>
                </a:solidFill>
              </a:rPr>
              <a:t>The module under testing may also call some other module which is not ready at the time of testing. </a:t>
            </a:r>
            <a:endParaRPr lang="en-US" sz="2400" dirty="0" smtClean="0">
              <a:solidFill>
                <a:srgbClr val="000000"/>
              </a:solidFill>
            </a:endParaRP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Therefore, these modules need to be simulated for testing</a:t>
            </a:r>
            <a:r>
              <a:rPr lang="en-US" sz="2400" dirty="0" smtClean="0">
                <a:solidFill>
                  <a:srgbClr val="000000"/>
                </a:solidFill>
              </a:rPr>
              <a:t>.</a:t>
            </a: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 In most cases, dummy modules instead of actual modules, which are not ready, are prepared for these subordinate modules. </a:t>
            </a:r>
            <a:endParaRPr lang="en-US" sz="2400" dirty="0" smtClean="0">
              <a:solidFill>
                <a:srgbClr val="000000"/>
              </a:solidFill>
            </a:endParaRP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These dummy modules are called </a:t>
            </a:r>
            <a:r>
              <a:rPr lang="en-US" sz="2400" i="1" dirty="0">
                <a:solidFill>
                  <a:srgbClr val="000000"/>
                </a:solidFill>
              </a:rPr>
              <a:t>stubs</a:t>
            </a:r>
            <a:r>
              <a:rPr lang="en-US" sz="2400" dirty="0">
                <a:solidFill>
                  <a:srgbClr val="000000"/>
                </a:solidFill>
              </a:rPr>
              <a:t>.</a:t>
            </a:r>
            <a:endParaRPr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33350"/>
            <a:ext cx="7498080" cy="384572"/>
          </a:xfrm>
        </p:spPr>
        <p:txBody>
          <a:bodyPr>
            <a:normAutofit fontScale="90000"/>
          </a:bodyPr>
          <a:lstStyle/>
          <a:p>
            <a:pPr algn="ctr"/>
            <a:r>
              <a:rPr lang="en-IN" dirty="0" smtClean="0">
                <a:effectLst>
                  <a:outerShdw blurRad="38100" dist="38100" dir="2700000" algn="tl">
                    <a:srgbClr val="000000">
                      <a:alpha val="43137"/>
                    </a:srgbClr>
                  </a:outerShdw>
                </a:effectLst>
              </a:rPr>
              <a:t>Stub </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96112" y="895350"/>
            <a:ext cx="8247888" cy="3600450"/>
          </a:xfrm>
        </p:spPr>
        <p:txBody>
          <a:bodyPr>
            <a:normAutofit/>
          </a:bodyPr>
          <a:lstStyle/>
          <a:p>
            <a:pPr algn="just"/>
            <a:r>
              <a:rPr lang="en-IN" dirty="0" smtClean="0"/>
              <a:t>A </a:t>
            </a:r>
            <a:r>
              <a:rPr lang="en-IN" dirty="0"/>
              <a:t>stub </a:t>
            </a:r>
            <a:r>
              <a:rPr lang="en-IN" dirty="0" smtClean="0"/>
              <a:t>is </a:t>
            </a:r>
            <a:r>
              <a:rPr lang="en-IN" dirty="0"/>
              <a:t>a dummy procedure that has the same I/O parameters </a:t>
            </a:r>
            <a:r>
              <a:rPr lang="en-IN" dirty="0" smtClean="0"/>
              <a:t>as the </a:t>
            </a:r>
            <a:r>
              <a:rPr lang="en-IN" dirty="0"/>
              <a:t>function called by the unit under test but has a highly </a:t>
            </a:r>
            <a:r>
              <a:rPr lang="en-IN" dirty="0" smtClean="0"/>
              <a:t>simplified behaviour</a:t>
            </a:r>
            <a:r>
              <a:rPr lang="en-IN" dirty="0"/>
              <a:t>. </a:t>
            </a:r>
            <a:endParaRPr lang="en-IN" dirty="0" smtClean="0"/>
          </a:p>
          <a:p>
            <a:pPr algn="just"/>
            <a:endParaRPr lang="en-IN" dirty="0" smtClean="0"/>
          </a:p>
          <a:p>
            <a:pPr algn="just"/>
            <a:r>
              <a:rPr lang="en-IN" dirty="0" smtClean="0"/>
              <a:t>For </a:t>
            </a:r>
            <a:r>
              <a:rPr lang="en-IN" dirty="0"/>
              <a:t>example, a stub procedure may produce the </a:t>
            </a:r>
            <a:r>
              <a:rPr lang="en-IN" dirty="0" smtClean="0"/>
              <a:t>expected behaviour </a:t>
            </a:r>
            <a:r>
              <a:rPr lang="en-IN" dirty="0"/>
              <a:t>using a simple table look up mechanism.</a:t>
            </a:r>
          </a:p>
          <a:p>
            <a:pPr algn="just"/>
            <a:endParaRPr lang="en-IN" dirty="0"/>
          </a:p>
        </p:txBody>
      </p:sp>
    </p:spTree>
    <p:extLst>
      <p:ext uri="{BB962C8B-B14F-4D97-AF65-F5344CB8AC3E}">
        <p14:creationId xmlns:p14="http://schemas.microsoft.com/office/powerpoint/2010/main" xmlns="" val="3570464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Calibri"/>
              </a:rPr>
              <a:t>Stubs</a:t>
            </a:r>
            <a:endParaRPr sz="1400" dirty="0">
              <a:solidFill>
                <a:schemeClr val="tx2"/>
              </a:solidFill>
              <a:effectLst>
                <a:outerShdw blurRad="38100" dist="38100" dir="2700000" algn="tl">
                  <a:srgbClr val="000000">
                    <a:alpha val="43137"/>
                  </a:srgbClr>
                </a:outerShdw>
              </a:effectLst>
            </a:endParaRPr>
          </a:p>
        </p:txBody>
      </p:sp>
      <p:sp>
        <p:nvSpPr>
          <p:cNvPr id="122" name="TextShape 2"/>
          <p:cNvSpPr txBox="1"/>
          <p:nvPr/>
        </p:nvSpPr>
        <p:spPr>
          <a:xfrm>
            <a:off x="990600" y="1078576"/>
            <a:ext cx="8153400" cy="3394170"/>
          </a:xfrm>
          <a:prstGeom prst="rect">
            <a:avLst/>
          </a:prstGeom>
        </p:spPr>
        <p:txBody>
          <a:bodyPr/>
          <a:lstStyle/>
          <a:p>
            <a:pPr algn="just">
              <a:lnSpc>
                <a:spcPct val="100000"/>
              </a:lnSpc>
              <a:buFont typeface="Arial"/>
              <a:buChar char="•"/>
            </a:pPr>
            <a:r>
              <a:rPr lang="en-US" sz="2800" dirty="0">
                <a:solidFill>
                  <a:srgbClr val="000000"/>
                </a:solidFill>
              </a:rPr>
              <a:t>Thus, a stub can be defined as a piece of software that works similar to a unit which is referenced by the unit being tested, but it is much simpler than the actual unit</a:t>
            </a:r>
            <a:r>
              <a:rPr lang="en-US" sz="2800" dirty="0" smtClean="0">
                <a:solidFill>
                  <a:srgbClr val="000000"/>
                </a:solidFill>
              </a:rPr>
              <a:t>.</a:t>
            </a: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rPr>
              <a:t> A stub works as a ‘stand-in’ for the subordinate unit and provides the minimum required behavior for that unit.</a:t>
            </a:r>
            <a:endParaRPr sz="2800" dirty="0"/>
          </a:p>
          <a:p>
            <a:pPr algn="just">
              <a:lnSpc>
                <a:spcPct val="100000"/>
              </a:lnSpc>
            </a:pPr>
            <a:endParaRPr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7200" y="0"/>
            <a:ext cx="8229240" cy="68934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Calibri"/>
              </a:rPr>
              <a:t>Stubs</a:t>
            </a:r>
            <a:endParaRPr sz="1400" dirty="0">
              <a:solidFill>
                <a:schemeClr val="tx2"/>
              </a:solidFill>
              <a:effectLst>
                <a:outerShdw blurRad="38100" dist="38100" dir="2700000" algn="tl">
                  <a:srgbClr val="000000">
                    <a:alpha val="43137"/>
                  </a:srgbClr>
                </a:outerShdw>
              </a:effectLst>
            </a:endParaRPr>
          </a:p>
        </p:txBody>
      </p:sp>
      <p:sp>
        <p:nvSpPr>
          <p:cNvPr id="124" name="TextShape 2"/>
          <p:cNvSpPr txBox="1"/>
          <p:nvPr/>
        </p:nvSpPr>
        <p:spPr>
          <a:xfrm>
            <a:off x="927460" y="723052"/>
            <a:ext cx="8229240" cy="4420447"/>
          </a:xfrm>
          <a:prstGeom prst="rect">
            <a:avLst/>
          </a:prstGeom>
        </p:spPr>
        <p:txBody>
          <a:bodyPr/>
          <a:lstStyle/>
          <a:p>
            <a:pPr algn="just">
              <a:lnSpc>
                <a:spcPct val="100000"/>
              </a:lnSpc>
              <a:buFont typeface="Arial"/>
              <a:buChar char="•"/>
            </a:pPr>
            <a:r>
              <a:rPr lang="en-US" sz="2800" dirty="0">
                <a:solidFill>
                  <a:srgbClr val="000000"/>
                </a:solidFill>
              </a:rPr>
              <a:t>For example, consider Figure </a:t>
            </a:r>
            <a:r>
              <a:rPr lang="en-US" sz="2800" dirty="0">
                <a:solidFill>
                  <a:srgbClr val="000000"/>
                </a:solidFill>
                <a:latin typeface="Calibri" pitchFamily="34" charset="0"/>
                <a:cs typeface="Calibri" pitchFamily="34" charset="0"/>
              </a:rPr>
              <a:t>1</a:t>
            </a:r>
            <a:r>
              <a:rPr lang="en-US" sz="2800" dirty="0">
                <a:solidFill>
                  <a:srgbClr val="000000"/>
                </a:solidFill>
              </a:rPr>
              <a:t> again. Module B under test needs to call module D and module E. But they are not ready. </a:t>
            </a:r>
            <a:endParaRPr lang="en-US" sz="2800" dirty="0" smtClean="0">
              <a:solidFill>
                <a:srgbClr val="000000"/>
              </a:solidFill>
            </a:endParaRP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rPr>
              <a:t>So there must be some skeletal structure in their place so that they act as dummy modules in place of the actual modules. </a:t>
            </a:r>
            <a:endParaRPr lang="en-US" sz="2800" dirty="0" smtClean="0">
              <a:solidFill>
                <a:srgbClr val="000000"/>
              </a:solidFill>
            </a:endParaRPr>
          </a:p>
          <a:p>
            <a:pPr algn="just">
              <a:lnSpc>
                <a:spcPct val="100000"/>
              </a:lnSpc>
              <a:buFont typeface="Arial"/>
              <a:buChar char="•"/>
            </a:pPr>
            <a:endParaRPr sz="2800" dirty="0"/>
          </a:p>
          <a:p>
            <a:pPr algn="just">
              <a:lnSpc>
                <a:spcPct val="100000"/>
              </a:lnSpc>
              <a:buFont typeface="Arial"/>
              <a:buChar char="•"/>
            </a:pPr>
            <a:r>
              <a:rPr lang="en-US" sz="2800" dirty="0">
                <a:solidFill>
                  <a:srgbClr val="000000"/>
                </a:solidFill>
              </a:rPr>
              <a:t>Therefore, stubs are designed for module D and module E,  as shown in Figure 3.</a:t>
            </a:r>
            <a:endParaRP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56000" y="212783"/>
            <a:ext cx="5830560" cy="645908"/>
          </a:xfrm>
        </p:spPr>
        <p:txBody>
          <a:bodyPr lIns="12054" tIns="31339" rIns="12054" bIns="31339" rtlCol="0">
            <a:normAutofit/>
          </a:bodyPr>
          <a:lstStyle/>
          <a:p>
            <a:pPr algn="ctr" defTabSz="555484">
              <a:spcBef>
                <a:spcPts val="1087"/>
              </a:spcBef>
              <a:defRPr/>
            </a:pPr>
            <a:r>
              <a:rPr lang="en-GB" altLang="en-US" sz="3300" dirty="0"/>
              <a:t>4 Testing  Levels</a:t>
            </a:r>
          </a:p>
        </p:txBody>
      </p:sp>
      <p:sp>
        <p:nvSpPr>
          <p:cNvPr id="16387" name="Rectangle 3"/>
          <p:cNvSpPr>
            <a:spLocks noGrp="1" noChangeArrowheads="1"/>
          </p:cNvSpPr>
          <p:nvPr>
            <p:ph type="body" idx="1"/>
          </p:nvPr>
        </p:nvSpPr>
        <p:spPr>
          <a:xfrm>
            <a:off x="1143000" y="1123950"/>
            <a:ext cx="8686080" cy="3352800"/>
          </a:xfrm>
        </p:spPr>
        <p:txBody>
          <a:bodyPr lIns="12054" tIns="31339" rIns="12054" bIns="31339">
            <a:normAutofit fontScale="55000" lnSpcReduction="20000"/>
          </a:bodyPr>
          <a:lstStyle/>
          <a:p>
            <a:pPr marL="208286" indent="-208286" defTabSz="555429">
              <a:lnSpc>
                <a:spcPct val="130000"/>
              </a:lnSpc>
              <a:spcBef>
                <a:spcPts val="972"/>
              </a:spcBef>
              <a:spcAft>
                <a:spcPts val="972"/>
              </a:spcAft>
            </a:pPr>
            <a:r>
              <a:rPr lang="en-GB" altLang="en-US" sz="4500" dirty="0" smtClean="0"/>
              <a:t>Software  tested at  4 levels:</a:t>
            </a:r>
          </a:p>
          <a:p>
            <a:pPr marL="451287" lvl="1" indent="-173572" defTabSz="555429">
              <a:lnSpc>
                <a:spcPct val="130000"/>
              </a:lnSpc>
              <a:spcBef>
                <a:spcPts val="972"/>
              </a:spcBef>
              <a:spcAft>
                <a:spcPts val="972"/>
              </a:spcAft>
            </a:pPr>
            <a:r>
              <a:rPr lang="en-GB" altLang="en-US" sz="4400" dirty="0" smtClean="0">
                <a:solidFill>
                  <a:srgbClr val="0000CC"/>
                </a:solidFill>
              </a:rPr>
              <a:t>Unit testing</a:t>
            </a:r>
          </a:p>
          <a:p>
            <a:pPr marL="451287" lvl="1" indent="-173572" defTabSz="555429">
              <a:lnSpc>
                <a:spcPct val="130000"/>
              </a:lnSpc>
              <a:spcBef>
                <a:spcPts val="972"/>
              </a:spcBef>
              <a:spcAft>
                <a:spcPts val="972"/>
              </a:spcAft>
            </a:pPr>
            <a:r>
              <a:rPr lang="en-GB" altLang="en-US" sz="4400" dirty="0" smtClean="0">
                <a:solidFill>
                  <a:srgbClr val="0000CC"/>
                </a:solidFill>
              </a:rPr>
              <a:t>Integration testing</a:t>
            </a:r>
          </a:p>
          <a:p>
            <a:pPr marL="451287" lvl="1" indent="-173572" defTabSz="555429">
              <a:lnSpc>
                <a:spcPct val="130000"/>
              </a:lnSpc>
              <a:spcBef>
                <a:spcPts val="972"/>
              </a:spcBef>
              <a:spcAft>
                <a:spcPts val="972"/>
              </a:spcAft>
            </a:pPr>
            <a:r>
              <a:rPr lang="en-GB" altLang="en-US" sz="4400" dirty="0" smtClean="0">
                <a:solidFill>
                  <a:srgbClr val="0000CC"/>
                </a:solidFill>
              </a:rPr>
              <a:t>System testing</a:t>
            </a:r>
          </a:p>
          <a:p>
            <a:pPr marL="451287" lvl="1" indent="-173572" defTabSz="555429">
              <a:lnSpc>
                <a:spcPct val="130000"/>
              </a:lnSpc>
              <a:spcBef>
                <a:spcPts val="972"/>
              </a:spcBef>
              <a:spcAft>
                <a:spcPts val="972"/>
              </a:spcAft>
            </a:pPr>
            <a:r>
              <a:rPr lang="en-GB" altLang="en-US" sz="4400" dirty="0" smtClean="0">
                <a:solidFill>
                  <a:srgbClr val="0000CC"/>
                </a:solidFill>
              </a:rPr>
              <a:t>Regression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wipe(down)">
                                      <p:cBhvr>
                                        <p:cTn id="7" dur="500"/>
                                        <p:tgtEl>
                                          <p:spTgt spid="163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wipe(down)">
                                      <p:cBhvr>
                                        <p:cTn id="12" dur="500"/>
                                        <p:tgtEl>
                                          <p:spTgt spid="16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wipe(down)">
                                      <p:cBhvr>
                                        <p:cTn id="17" dur="500"/>
                                        <p:tgtEl>
                                          <p:spTgt spid="163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wipe(down)">
                                      <p:cBhvr>
                                        <p:cTn id="22"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Example</a:t>
            </a:r>
            <a:endParaRPr sz="1400" dirty="0">
              <a:solidFill>
                <a:schemeClr val="tx2"/>
              </a:solidFill>
              <a:effectLst>
                <a:outerShdw blurRad="38100" dist="38100" dir="2700000" algn="tl">
                  <a:srgbClr val="000000">
                    <a:alpha val="43137"/>
                  </a:srgbClr>
                </a:outerShdw>
              </a:effectLst>
              <a:latin typeface="+mj-lt"/>
            </a:endParaRPr>
          </a:p>
        </p:txBody>
      </p:sp>
      <p:sp>
        <p:nvSpPr>
          <p:cNvPr id="106" name="TextShape 2"/>
          <p:cNvSpPr txBox="1"/>
          <p:nvPr/>
        </p:nvSpPr>
        <p:spPr>
          <a:xfrm>
            <a:off x="1066800" y="-1732"/>
            <a:ext cx="7619640" cy="1697085"/>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lang="en-US" sz="3200" dirty="0" smtClean="0">
              <a:solidFill>
                <a:srgbClr val="000000"/>
              </a:solidFill>
              <a:latin typeface="Calibri"/>
            </a:endParaRPr>
          </a:p>
          <a:p>
            <a:pPr algn="ctr">
              <a:lnSpc>
                <a:spcPct val="100000"/>
              </a:lnSpc>
            </a:pPr>
            <a:endParaRPr lang="en-US" sz="3200" dirty="0">
              <a:solidFill>
                <a:srgbClr val="000000"/>
              </a:solidFill>
              <a:latin typeface="Calibri"/>
            </a:endParaRPr>
          </a:p>
          <a:p>
            <a:pPr algn="ctr">
              <a:lnSpc>
                <a:spcPct val="100000"/>
              </a:lnSpc>
            </a:pPr>
            <a:endParaRPr lang="en-US" sz="3200" dirty="0" smtClean="0">
              <a:solidFill>
                <a:srgbClr val="000000"/>
              </a:solidFill>
              <a:latin typeface="Calibri"/>
            </a:endParaRPr>
          </a:p>
          <a:p>
            <a:pPr algn="ctr">
              <a:lnSpc>
                <a:spcPct val="100000"/>
              </a:lnSpc>
            </a:pPr>
            <a:endParaRPr lang="en-US" sz="2000" dirty="0" smtClean="0">
              <a:solidFill>
                <a:srgbClr val="000000"/>
              </a:solidFill>
              <a:latin typeface="Calibri"/>
            </a:endParaRPr>
          </a:p>
          <a:p>
            <a:pPr algn="ctr">
              <a:lnSpc>
                <a:spcPct val="100000"/>
              </a:lnSpc>
            </a:pPr>
            <a:endParaRPr lang="en-US" sz="2000" dirty="0">
              <a:solidFill>
                <a:srgbClr val="000000"/>
              </a:solidFill>
              <a:latin typeface="Calibri"/>
            </a:endParaRPr>
          </a:p>
          <a:p>
            <a:pPr algn="ctr">
              <a:lnSpc>
                <a:spcPct val="100000"/>
              </a:lnSpc>
            </a:pPr>
            <a:endParaRPr lang="en-US" sz="2000" dirty="0" smtClean="0">
              <a:solidFill>
                <a:srgbClr val="000000"/>
              </a:solidFill>
              <a:latin typeface="Calibri"/>
            </a:endParaRPr>
          </a:p>
          <a:p>
            <a:pPr algn="ctr">
              <a:lnSpc>
                <a:spcPct val="100000"/>
              </a:lnSpc>
            </a:pPr>
            <a:endParaRPr lang="en-US" sz="2000" dirty="0">
              <a:solidFill>
                <a:srgbClr val="000000"/>
              </a:solidFill>
              <a:latin typeface="Calibri"/>
            </a:endParaRPr>
          </a:p>
        </p:txBody>
      </p:sp>
      <p:pic>
        <p:nvPicPr>
          <p:cNvPr id="107" name="Picture 5"/>
          <p:cNvPicPr/>
          <p:nvPr/>
        </p:nvPicPr>
        <p:blipFill>
          <a:blip r:embed="rId2" cstate="print"/>
          <a:stretch>
            <a:fillRect/>
          </a:stretch>
        </p:blipFill>
        <p:spPr>
          <a:xfrm>
            <a:off x="1447800" y="1051020"/>
            <a:ext cx="6933960" cy="2892329"/>
          </a:xfrm>
          <a:prstGeom prst="rect">
            <a:avLst/>
          </a:prstGeom>
          <a:ln>
            <a:noFill/>
          </a:ln>
        </p:spPr>
      </p:pic>
    </p:spTree>
    <p:extLst>
      <p:ext uri="{BB962C8B-B14F-4D97-AF65-F5344CB8AC3E}">
        <p14:creationId xmlns:p14="http://schemas.microsoft.com/office/powerpoint/2010/main" xmlns="" val="29728047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Calibri"/>
              </a:rPr>
              <a:t>Example</a:t>
            </a:r>
            <a:endParaRPr sz="1400" dirty="0">
              <a:solidFill>
                <a:schemeClr val="tx2"/>
              </a:solidFill>
              <a:effectLst>
                <a:outerShdw blurRad="38100" dist="38100" dir="2700000" algn="tl">
                  <a:srgbClr val="000000">
                    <a:alpha val="43137"/>
                  </a:srgbClr>
                </a:outerShdw>
              </a:effectLst>
            </a:endParaRPr>
          </a:p>
        </p:txBody>
      </p:sp>
      <p:sp>
        <p:nvSpPr>
          <p:cNvPr id="126" name="TextShape 2"/>
          <p:cNvSpPr txBox="1"/>
          <p:nvPr/>
        </p:nvSpPr>
        <p:spPr>
          <a:xfrm>
            <a:off x="457200" y="1200150"/>
            <a:ext cx="8229240" cy="3657600"/>
          </a:xfrm>
          <a:prstGeom prst="rect">
            <a:avLst/>
          </a:prstGeom>
        </p:spPr>
        <p:txBody>
          <a:bodyPr/>
          <a:lstStyle/>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dirty="0"/>
          </a:p>
          <a:p>
            <a:pPr algn="ctr">
              <a:lnSpc>
                <a:spcPct val="100000"/>
              </a:lnSpc>
            </a:pPr>
            <a:endParaRPr lang="en-US" sz="3200" dirty="0" smtClean="0">
              <a:solidFill>
                <a:srgbClr val="000000"/>
              </a:solidFill>
              <a:latin typeface="Calibri"/>
            </a:endParaRPr>
          </a:p>
          <a:p>
            <a:pPr algn="ctr">
              <a:lnSpc>
                <a:spcPct val="100000"/>
              </a:lnSpc>
            </a:pPr>
            <a:endParaRPr lang="en-US" sz="3200" dirty="0">
              <a:solidFill>
                <a:srgbClr val="000000"/>
              </a:solidFill>
              <a:latin typeface="Calibri"/>
            </a:endParaRPr>
          </a:p>
          <a:p>
            <a:pPr algn="ctr">
              <a:lnSpc>
                <a:spcPct val="100000"/>
              </a:lnSpc>
            </a:pPr>
            <a:endParaRPr lang="en-US" sz="2400" dirty="0" smtClean="0">
              <a:solidFill>
                <a:srgbClr val="000000"/>
              </a:solidFill>
              <a:latin typeface="Calibri"/>
            </a:endParaRPr>
          </a:p>
          <a:p>
            <a:pPr algn="ctr">
              <a:lnSpc>
                <a:spcPct val="100000"/>
              </a:lnSpc>
            </a:pPr>
            <a:endParaRPr sz="1400" dirty="0"/>
          </a:p>
        </p:txBody>
      </p:sp>
      <p:pic>
        <p:nvPicPr>
          <p:cNvPr id="127" name="Picture 3"/>
          <p:cNvPicPr/>
          <p:nvPr/>
        </p:nvPicPr>
        <p:blipFill>
          <a:blip r:embed="rId2" cstate="print"/>
          <a:stretch>
            <a:fillRect/>
          </a:stretch>
        </p:blipFill>
        <p:spPr>
          <a:xfrm>
            <a:off x="1790640" y="1352550"/>
            <a:ext cx="5562360" cy="2286000"/>
          </a:xfrm>
          <a:prstGeom prst="rect">
            <a:avLst/>
          </a:prstGeom>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Stubs</a:t>
            </a:r>
            <a:endParaRPr sz="1400" dirty="0">
              <a:solidFill>
                <a:schemeClr val="tx2"/>
              </a:solidFill>
              <a:effectLst>
                <a:outerShdw blurRad="38100" dist="38100" dir="2700000" algn="tl">
                  <a:srgbClr val="000000">
                    <a:alpha val="43137"/>
                  </a:srgbClr>
                </a:outerShdw>
              </a:effectLst>
              <a:latin typeface="+mj-lt"/>
            </a:endParaRPr>
          </a:p>
        </p:txBody>
      </p:sp>
      <p:sp>
        <p:nvSpPr>
          <p:cNvPr id="129" name="TextShape 2"/>
          <p:cNvSpPr txBox="1"/>
          <p:nvPr/>
        </p:nvSpPr>
        <p:spPr>
          <a:xfrm>
            <a:off x="1066800" y="1026622"/>
            <a:ext cx="8001000" cy="3394170"/>
          </a:xfrm>
          <a:prstGeom prst="rect">
            <a:avLst/>
          </a:prstGeom>
        </p:spPr>
        <p:txBody>
          <a:bodyPr/>
          <a:lstStyle/>
          <a:p>
            <a:pPr algn="just">
              <a:lnSpc>
                <a:spcPct val="100000"/>
              </a:lnSpc>
              <a:buFont typeface="Arial"/>
              <a:buChar char="•"/>
            </a:pPr>
            <a:r>
              <a:rPr lang="en-US" sz="2800" dirty="0">
                <a:solidFill>
                  <a:srgbClr val="000000"/>
                </a:solidFill>
              </a:rPr>
              <a:t>Stubs have the following characteristics:</a:t>
            </a:r>
            <a:endParaRPr sz="2800" dirty="0"/>
          </a:p>
          <a:p>
            <a:pPr algn="just">
              <a:lnSpc>
                <a:spcPct val="100000"/>
              </a:lnSpc>
            </a:pPr>
            <a:endParaRPr sz="2800" dirty="0"/>
          </a:p>
          <a:p>
            <a:pPr algn="just">
              <a:lnSpc>
                <a:spcPct val="100000"/>
              </a:lnSpc>
            </a:pPr>
            <a:r>
              <a:rPr lang="en-US" sz="2800" dirty="0">
                <a:solidFill>
                  <a:srgbClr val="000000"/>
                </a:solidFill>
                <a:latin typeface="Arial" pitchFamily="34" charset="0"/>
                <a:cs typeface="Arial" pitchFamily="34" charset="0"/>
              </a:rPr>
              <a:t>1</a:t>
            </a:r>
            <a:r>
              <a:rPr lang="en-US" sz="2800" dirty="0">
                <a:solidFill>
                  <a:srgbClr val="000000"/>
                </a:solidFill>
              </a:rPr>
              <a:t>. Stub is a place holder for the actual module to be called. Therefore, it is not designed with the functionalities performed by the actual module. It is a reduced implementation of the actual module.</a:t>
            </a:r>
            <a:endParaRPr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Stubs</a:t>
            </a:r>
            <a:endParaRPr sz="3600" dirty="0">
              <a:solidFill>
                <a:schemeClr val="tx2"/>
              </a:solidFill>
              <a:effectLst>
                <a:outerShdw blurRad="38100" dist="38100" dir="2700000" algn="tl">
                  <a:srgbClr val="000000">
                    <a:alpha val="43137"/>
                  </a:srgbClr>
                </a:outerShdw>
              </a:effectLst>
              <a:latin typeface="+mj-lt"/>
            </a:endParaRPr>
          </a:p>
        </p:txBody>
      </p:sp>
      <p:sp>
        <p:nvSpPr>
          <p:cNvPr id="131" name="TextShape 2"/>
          <p:cNvSpPr txBox="1"/>
          <p:nvPr/>
        </p:nvSpPr>
        <p:spPr>
          <a:xfrm>
            <a:off x="990600" y="1057795"/>
            <a:ext cx="8153400" cy="3394170"/>
          </a:xfrm>
          <a:prstGeom prst="rect">
            <a:avLst/>
          </a:prstGeom>
        </p:spPr>
        <p:txBody>
          <a:bodyPr/>
          <a:lstStyle/>
          <a:p>
            <a:pPr algn="just">
              <a:lnSpc>
                <a:spcPct val="100000"/>
              </a:lnSpc>
            </a:pPr>
            <a:r>
              <a:rPr lang="en-US" sz="2800" dirty="0">
                <a:solidFill>
                  <a:srgbClr val="000000"/>
                </a:solidFill>
              </a:rPr>
              <a:t>2. It does not perform any action of its own and returns to the calling unit  (which is being tested</a:t>
            </a:r>
            <a:r>
              <a:rPr lang="en-US" sz="2800" dirty="0" smtClean="0">
                <a:solidFill>
                  <a:srgbClr val="000000"/>
                </a:solidFill>
              </a:rPr>
              <a:t>).</a:t>
            </a:r>
          </a:p>
          <a:p>
            <a:pPr algn="just">
              <a:lnSpc>
                <a:spcPct val="100000"/>
              </a:lnSpc>
            </a:pPr>
            <a:endParaRPr sz="2800" dirty="0"/>
          </a:p>
          <a:p>
            <a:pPr algn="just">
              <a:lnSpc>
                <a:spcPct val="100000"/>
              </a:lnSpc>
            </a:pPr>
            <a:r>
              <a:rPr lang="en-US" sz="2800" dirty="0">
                <a:solidFill>
                  <a:srgbClr val="000000"/>
                </a:solidFill>
              </a:rPr>
              <a:t>3. We may include a display instruction as a trace message in the body of stub. The idea is that the module to be called is working </a:t>
            </a:r>
            <a:r>
              <a:rPr lang="en-US" sz="2800" dirty="0" smtClean="0">
                <a:solidFill>
                  <a:srgbClr val="000000"/>
                </a:solidFill>
              </a:rPr>
              <a:t>fine </a:t>
            </a:r>
            <a:r>
              <a:rPr lang="en-US" sz="2800" dirty="0">
                <a:solidFill>
                  <a:srgbClr val="000000"/>
                </a:solidFill>
              </a:rPr>
              <a:t>by accepting the input parameters.</a:t>
            </a:r>
            <a:endParaRPr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06010"/>
            <a:ext cx="8229240" cy="856980"/>
          </a:xfrm>
          <a:prstGeom prst="rect">
            <a:avLst/>
          </a:prstGeom>
        </p:spPr>
        <p:txBody>
          <a:bodyPr anchor="ctr"/>
          <a:lstStyle/>
          <a:p>
            <a:pPr algn="ctr"/>
            <a:r>
              <a:rPr lang="en-US" sz="3600" dirty="0">
                <a:solidFill>
                  <a:schemeClr val="tx2"/>
                </a:solidFill>
                <a:effectLst>
                  <a:outerShdw blurRad="38100" dist="38100" dir="2700000" algn="tl">
                    <a:srgbClr val="000000">
                      <a:alpha val="43137"/>
                    </a:srgbClr>
                  </a:outerShdw>
                </a:effectLst>
                <a:latin typeface="+mj-lt"/>
              </a:rPr>
              <a:t>Stubs</a:t>
            </a:r>
            <a:endParaRPr sz="3600" dirty="0">
              <a:solidFill>
                <a:schemeClr val="tx2"/>
              </a:solidFill>
              <a:effectLst>
                <a:outerShdw blurRad="38100" dist="38100" dir="2700000" algn="tl">
                  <a:srgbClr val="000000">
                    <a:alpha val="43137"/>
                  </a:srgbClr>
                </a:outerShdw>
              </a:effectLst>
              <a:latin typeface="+mj-lt"/>
            </a:endParaRPr>
          </a:p>
        </p:txBody>
      </p:sp>
      <p:sp>
        <p:nvSpPr>
          <p:cNvPr id="133" name="TextShape 2"/>
          <p:cNvSpPr txBox="1"/>
          <p:nvPr/>
        </p:nvSpPr>
        <p:spPr>
          <a:xfrm>
            <a:off x="1066800" y="1200150"/>
            <a:ext cx="8001000" cy="3394170"/>
          </a:xfrm>
          <a:prstGeom prst="rect">
            <a:avLst/>
          </a:prstGeom>
        </p:spPr>
        <p:txBody>
          <a:bodyPr/>
          <a:lstStyle/>
          <a:p>
            <a:pPr algn="just">
              <a:lnSpc>
                <a:spcPct val="100000"/>
              </a:lnSpc>
            </a:pPr>
            <a:r>
              <a:rPr lang="en-US" sz="2800" dirty="0">
                <a:solidFill>
                  <a:srgbClr val="000000"/>
                </a:solidFill>
              </a:rPr>
              <a:t>4. A constant or null must be returned from the body of stub to the calling module</a:t>
            </a:r>
            <a:r>
              <a:rPr lang="en-US" sz="2800" dirty="0" smtClean="0">
                <a:solidFill>
                  <a:srgbClr val="000000"/>
                </a:solidFill>
              </a:rPr>
              <a:t>.</a:t>
            </a:r>
          </a:p>
          <a:p>
            <a:pPr algn="just">
              <a:lnSpc>
                <a:spcPct val="100000"/>
              </a:lnSpc>
            </a:pPr>
            <a:endParaRPr sz="2800" dirty="0"/>
          </a:p>
          <a:p>
            <a:pPr algn="just">
              <a:lnSpc>
                <a:spcPct val="100000"/>
              </a:lnSpc>
            </a:pPr>
            <a:r>
              <a:rPr lang="en-US" sz="2800" dirty="0">
                <a:solidFill>
                  <a:srgbClr val="000000"/>
                </a:solidFill>
              </a:rPr>
              <a:t>5.  Stub may simulate exceptions or abnormal conditions, if required.</a:t>
            </a:r>
            <a:endParaRPr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40467"/>
            <a:ext cx="8229240" cy="613140"/>
          </a:xfrm>
          <a:prstGeom prst="rect">
            <a:avLst/>
          </a:prstGeom>
        </p:spPr>
        <p:txBody>
          <a:bodyPr anchor="ctr"/>
          <a:lstStyle/>
          <a:p>
            <a:pPr algn="ctr">
              <a:lnSpc>
                <a:spcPct val="100000"/>
              </a:lnSpc>
            </a:pPr>
            <a:r>
              <a:rPr lang="en-US" sz="3200" dirty="0">
                <a:solidFill>
                  <a:schemeClr val="tx2"/>
                </a:solidFill>
                <a:effectLst>
                  <a:outerShdw blurRad="38100" dist="38100" dir="2700000" algn="tl">
                    <a:srgbClr val="000000">
                      <a:alpha val="43137"/>
                    </a:srgbClr>
                  </a:outerShdw>
                </a:effectLst>
                <a:latin typeface="+mj-lt"/>
              </a:rPr>
              <a:t>Benefits of Designing Stubs and Drivers</a:t>
            </a:r>
            <a:endParaRPr sz="1200" dirty="0">
              <a:solidFill>
                <a:schemeClr val="tx2"/>
              </a:solidFill>
              <a:effectLst>
                <a:outerShdw blurRad="38100" dist="38100" dir="2700000" algn="tl">
                  <a:srgbClr val="000000">
                    <a:alpha val="43137"/>
                  </a:srgbClr>
                </a:outerShdw>
              </a:effectLst>
              <a:latin typeface="+mj-lt"/>
            </a:endParaRPr>
          </a:p>
        </p:txBody>
      </p:sp>
      <p:sp>
        <p:nvSpPr>
          <p:cNvPr id="135" name="TextShape 2"/>
          <p:cNvSpPr txBox="1"/>
          <p:nvPr/>
        </p:nvSpPr>
        <p:spPr>
          <a:xfrm>
            <a:off x="907833" y="650797"/>
            <a:ext cx="8229240" cy="4690148"/>
          </a:xfrm>
          <a:prstGeom prst="rect">
            <a:avLst/>
          </a:prstGeom>
        </p:spPr>
        <p:txBody>
          <a:bodyPr/>
          <a:lstStyle/>
          <a:p>
            <a:pPr algn="just">
              <a:lnSpc>
                <a:spcPct val="100000"/>
              </a:lnSpc>
            </a:pPr>
            <a:r>
              <a:rPr lang="en-US" sz="2400" dirty="0" smtClean="0">
                <a:solidFill>
                  <a:srgbClr val="000000"/>
                </a:solidFill>
                <a:latin typeface="Arial" pitchFamily="34" charset="0"/>
                <a:cs typeface="Arial" pitchFamily="34" charset="0"/>
              </a:rPr>
              <a:t>1</a:t>
            </a:r>
            <a:r>
              <a:rPr lang="en-US" sz="2400" dirty="0" smtClean="0">
                <a:solidFill>
                  <a:srgbClr val="000000"/>
                </a:solidFill>
              </a:rPr>
              <a:t>. Stubs </a:t>
            </a:r>
            <a:r>
              <a:rPr lang="en-US" sz="2400" dirty="0">
                <a:solidFill>
                  <a:srgbClr val="000000"/>
                </a:solidFill>
              </a:rPr>
              <a:t>allow the programmer to call a method in the code being developed, even if the method does not have the desired behavior yet</a:t>
            </a:r>
            <a:r>
              <a:rPr lang="en-US" sz="2400" dirty="0" smtClean="0">
                <a:solidFill>
                  <a:srgbClr val="000000"/>
                </a:solidFill>
              </a:rPr>
              <a:t>.</a:t>
            </a:r>
          </a:p>
          <a:p>
            <a:pPr algn="just">
              <a:lnSpc>
                <a:spcPct val="100000"/>
              </a:lnSpc>
            </a:pPr>
            <a:endParaRPr sz="2400" dirty="0"/>
          </a:p>
          <a:p>
            <a:pPr algn="just">
              <a:lnSpc>
                <a:spcPct val="100000"/>
              </a:lnSpc>
            </a:pPr>
            <a:r>
              <a:rPr lang="en-US" sz="2400" dirty="0">
                <a:solidFill>
                  <a:srgbClr val="000000"/>
                </a:solidFill>
              </a:rPr>
              <a:t>2. By using stubs and drivers effectively, we can cut down our total debugging and testing time by testing small parts of a program individually, helping us to narrow down problems before they expand</a:t>
            </a:r>
            <a:r>
              <a:rPr lang="en-US" sz="2400" dirty="0" smtClean="0">
                <a:solidFill>
                  <a:srgbClr val="000000"/>
                </a:solidFill>
              </a:rPr>
              <a:t>.</a:t>
            </a:r>
          </a:p>
          <a:p>
            <a:pPr algn="just">
              <a:lnSpc>
                <a:spcPct val="100000"/>
              </a:lnSpc>
            </a:pPr>
            <a:endParaRPr lang="en-US" sz="2400" dirty="0" smtClean="0">
              <a:solidFill>
                <a:srgbClr val="000000"/>
              </a:solidFill>
            </a:endParaRPr>
          </a:p>
          <a:p>
            <a:pPr algn="just"/>
            <a:r>
              <a:rPr lang="en-US" sz="2400" dirty="0">
                <a:solidFill>
                  <a:srgbClr val="000000"/>
                </a:solidFill>
              </a:rPr>
              <a:t>3. Stubs and drivers can also be an effective tool for demonstrating progress in a business environment.</a:t>
            </a:r>
            <a:endParaRPr lang="en-US" sz="2400" dirty="0"/>
          </a:p>
          <a:p>
            <a:pPr algn="just">
              <a:lnSpc>
                <a:spcPct val="100000"/>
              </a:lnSpc>
            </a:pPr>
            <a:endParaRPr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533400" y="38370"/>
            <a:ext cx="8229240" cy="628380"/>
          </a:xfrm>
          <a:prstGeom prst="rect">
            <a:avLst/>
          </a:prstGeom>
        </p:spPr>
        <p:txBody>
          <a:bodyPr anchor="ctr"/>
          <a:lstStyle/>
          <a:p>
            <a:pPr algn="ctr">
              <a:lnSpc>
                <a:spcPct val="100000"/>
              </a:lnSpc>
            </a:pPr>
            <a:r>
              <a:rPr lang="en-US" sz="3600" dirty="0" smtClean="0">
                <a:solidFill>
                  <a:schemeClr val="tx2"/>
                </a:solidFill>
                <a:latin typeface="+mj-lt"/>
              </a:rPr>
              <a:t> </a:t>
            </a:r>
            <a:endParaRPr sz="3600" dirty="0">
              <a:solidFill>
                <a:schemeClr val="tx2"/>
              </a:solidFill>
              <a:latin typeface="+mj-lt"/>
            </a:endParaRPr>
          </a:p>
        </p:txBody>
      </p:sp>
      <p:sp>
        <p:nvSpPr>
          <p:cNvPr id="141" name="TextShape 2"/>
          <p:cNvSpPr txBox="1"/>
          <p:nvPr/>
        </p:nvSpPr>
        <p:spPr>
          <a:xfrm>
            <a:off x="914760" y="-19050"/>
            <a:ext cx="8229240" cy="4927414"/>
          </a:xfrm>
          <a:prstGeom prst="rect">
            <a:avLst/>
          </a:prstGeom>
        </p:spPr>
        <p:txBody>
          <a:bodyPr/>
          <a:lstStyle/>
          <a:p>
            <a:pPr algn="just">
              <a:lnSpc>
                <a:spcPct val="100000"/>
              </a:lnSpc>
              <a:buFont typeface="Arial"/>
              <a:buChar char="•"/>
            </a:pPr>
            <a:r>
              <a:rPr lang="en-US" sz="2400" dirty="0">
                <a:solidFill>
                  <a:srgbClr val="000000"/>
                </a:solidFill>
              </a:rPr>
              <a:t>However, drivers and stubs represent overheads also. Overhead of designing them may increase the time and cost of the entire software system. </a:t>
            </a:r>
            <a:endParaRPr lang="en-US" sz="2400" dirty="0" smtClean="0">
              <a:solidFill>
                <a:srgbClr val="000000"/>
              </a:solidFill>
            </a:endParaRP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Therefore,  they must be designed simple to keep overheads low</a:t>
            </a:r>
            <a:r>
              <a:rPr lang="en-US" sz="2400" dirty="0" smtClean="0">
                <a:solidFill>
                  <a:srgbClr val="000000"/>
                </a:solidFill>
              </a:rPr>
              <a:t>.</a:t>
            </a: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 Stubs and drivers are generally prepared by the developer of the module under testing. </a:t>
            </a:r>
            <a:endParaRPr lang="en-US" sz="2400" dirty="0" smtClean="0">
              <a:solidFill>
                <a:srgbClr val="000000"/>
              </a:solidFill>
            </a:endParaRP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Developers use them at the time of unit verification. </a:t>
            </a:r>
            <a:endParaRPr lang="en-US" sz="2400" dirty="0" smtClean="0">
              <a:solidFill>
                <a:srgbClr val="000000"/>
              </a:solidFill>
            </a:endParaRPr>
          </a:p>
          <a:p>
            <a:pPr algn="just">
              <a:lnSpc>
                <a:spcPct val="100000"/>
              </a:lnSpc>
              <a:buFont typeface="Arial"/>
              <a:buChar char="•"/>
            </a:pPr>
            <a:endParaRPr sz="2400" dirty="0"/>
          </a:p>
          <a:p>
            <a:pPr algn="just">
              <a:lnSpc>
                <a:spcPct val="100000"/>
              </a:lnSpc>
              <a:buFont typeface="Arial"/>
              <a:buChar char="•"/>
            </a:pPr>
            <a:r>
              <a:rPr lang="en-US" sz="2400" dirty="0">
                <a:solidFill>
                  <a:srgbClr val="000000"/>
                </a:solidFill>
              </a:rPr>
              <a:t>But they can also be used by any other person who is validating the unit.</a:t>
            </a:r>
            <a:endParaRPr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3117"/>
            <a:ext cx="8229240" cy="663633"/>
          </a:xfrm>
          <a:prstGeom prst="rect">
            <a:avLst/>
          </a:prstGeom>
        </p:spPr>
        <p:txBody>
          <a:bodyPr anchor="ctr"/>
          <a:lstStyle/>
          <a:p>
            <a:pPr algn="ctr">
              <a:lnSpc>
                <a:spcPct val="100000"/>
              </a:lnSpc>
            </a:pPr>
            <a:r>
              <a:rPr lang="en-US" sz="3600" dirty="0">
                <a:solidFill>
                  <a:schemeClr val="tx2"/>
                </a:solidFill>
                <a:latin typeface="+mj-lt"/>
              </a:rPr>
              <a:t>Example</a:t>
            </a:r>
            <a:endParaRPr sz="1400" dirty="0">
              <a:solidFill>
                <a:schemeClr val="tx2"/>
              </a:solidFill>
              <a:latin typeface="+mj-lt"/>
            </a:endParaRPr>
          </a:p>
        </p:txBody>
      </p:sp>
      <p:sp>
        <p:nvSpPr>
          <p:cNvPr id="146" name="TextShape 2"/>
          <p:cNvSpPr txBox="1"/>
          <p:nvPr/>
        </p:nvSpPr>
        <p:spPr>
          <a:xfrm>
            <a:off x="1600200" y="661554"/>
            <a:ext cx="5867400" cy="4481945"/>
          </a:xfrm>
          <a:prstGeom prst="rect">
            <a:avLst/>
          </a:prstGeom>
        </p:spPr>
        <p:txBody>
          <a:bodyPr/>
          <a:lstStyle/>
          <a:p>
            <a:pPr>
              <a:lnSpc>
                <a:spcPct val="100000"/>
              </a:lnSpc>
            </a:pPr>
            <a:r>
              <a:rPr lang="en-US" dirty="0">
                <a:solidFill>
                  <a:srgbClr val="000000"/>
                </a:solidFill>
                <a:cs typeface="Calibri" pitchFamily="34" charset="0"/>
              </a:rPr>
              <a:t>Consider the following program:</a:t>
            </a:r>
            <a:endParaRPr dirty="0">
              <a:cs typeface="Calibri" pitchFamily="34" charset="0"/>
            </a:endParaRPr>
          </a:p>
          <a:p>
            <a:pPr>
              <a:lnSpc>
                <a:spcPct val="100000"/>
              </a:lnSpc>
            </a:pPr>
            <a:r>
              <a:rPr lang="en-US" dirty="0">
                <a:solidFill>
                  <a:srgbClr val="000000"/>
                </a:solidFill>
                <a:cs typeface="Calibri" pitchFamily="34" charset="0"/>
              </a:rPr>
              <a:t>     main()</a:t>
            </a:r>
            <a:endParaRPr dirty="0">
              <a:cs typeface="Calibri" pitchFamily="34" charset="0"/>
            </a:endParaRPr>
          </a:p>
          <a:p>
            <a:pPr>
              <a:lnSpc>
                <a:spcPct val="100000"/>
              </a:lnSpc>
            </a:pPr>
            <a:r>
              <a:rPr lang="en-US" dirty="0">
                <a:solidFill>
                  <a:srgbClr val="000000"/>
                </a:solidFill>
                <a:cs typeface="Calibri" pitchFamily="34" charset="0"/>
              </a:rPr>
              <a:t>        {</a:t>
            </a:r>
            <a:endParaRPr dirty="0">
              <a:cs typeface="Calibri" pitchFamily="34" charset="0"/>
            </a:endParaRPr>
          </a:p>
          <a:p>
            <a:pPr>
              <a:lnSpc>
                <a:spcPct val="100000"/>
              </a:lnSpc>
            </a:pPr>
            <a:r>
              <a:rPr lang="en-US" dirty="0">
                <a:solidFill>
                  <a:srgbClr val="000000"/>
                </a:solidFill>
                <a:cs typeface="Calibri" pitchFamily="34" charset="0"/>
              </a:rPr>
              <a:t>	</a:t>
            </a:r>
            <a:r>
              <a:rPr lang="en-US" dirty="0" err="1">
                <a:solidFill>
                  <a:srgbClr val="000000"/>
                </a:solidFill>
                <a:cs typeface="Calibri" pitchFamily="34" charset="0"/>
              </a:rPr>
              <a:t>Int</a:t>
            </a:r>
            <a:r>
              <a:rPr lang="en-US" dirty="0">
                <a:solidFill>
                  <a:srgbClr val="000000"/>
                </a:solidFill>
                <a:cs typeface="Calibri" pitchFamily="34" charset="0"/>
              </a:rPr>
              <a:t>  a, b, c, sum, diff</a:t>
            </a:r>
            <a:r>
              <a:rPr lang="en-US" dirty="0" smtClean="0">
                <a:solidFill>
                  <a:srgbClr val="000000"/>
                </a:solidFill>
                <a:cs typeface="Calibri" pitchFamily="34" charset="0"/>
              </a:rPr>
              <a:t>, </a:t>
            </a:r>
            <a:r>
              <a:rPr lang="en-US" dirty="0" err="1" smtClean="0">
                <a:solidFill>
                  <a:srgbClr val="000000"/>
                </a:solidFill>
                <a:cs typeface="Calibri" pitchFamily="34" charset="0"/>
              </a:rPr>
              <a:t>mul</a:t>
            </a:r>
            <a:r>
              <a:rPr lang="en-US" dirty="0">
                <a:solidFill>
                  <a:srgbClr val="000000"/>
                </a:solidFill>
                <a:cs typeface="Calibri" pitchFamily="34" charset="0"/>
              </a:rPr>
              <a:t>;</a:t>
            </a:r>
            <a:endParaRPr dirty="0">
              <a:cs typeface="Calibri" pitchFamily="34" charset="0"/>
            </a:endParaRPr>
          </a:p>
          <a:p>
            <a:pPr>
              <a:lnSpc>
                <a:spcPct val="100000"/>
              </a:lnSpc>
            </a:pPr>
            <a:r>
              <a:rPr lang="en-US" dirty="0">
                <a:solidFill>
                  <a:srgbClr val="000000"/>
                </a:solidFill>
                <a:cs typeface="Calibri" pitchFamily="34" charset="0"/>
              </a:rPr>
              <a:t>	</a:t>
            </a:r>
            <a:r>
              <a:rPr lang="en-US" dirty="0" err="1">
                <a:solidFill>
                  <a:srgbClr val="000000"/>
                </a:solidFill>
                <a:cs typeface="Calibri" pitchFamily="34" charset="0"/>
              </a:rPr>
              <a:t>scanf</a:t>
            </a:r>
            <a:r>
              <a:rPr lang="en-US" dirty="0">
                <a:solidFill>
                  <a:srgbClr val="000000"/>
                </a:solidFill>
                <a:cs typeface="Calibri" pitchFamily="34" charset="0"/>
              </a:rPr>
              <a:t>(“%d %d %d”, &amp;a, &amp;b, &amp;c);</a:t>
            </a:r>
            <a:endParaRPr dirty="0">
              <a:cs typeface="Calibri" pitchFamily="34" charset="0"/>
            </a:endParaRPr>
          </a:p>
          <a:p>
            <a:pPr>
              <a:lnSpc>
                <a:spcPct val="100000"/>
              </a:lnSpc>
            </a:pPr>
            <a:r>
              <a:rPr lang="en-US" dirty="0">
                <a:solidFill>
                  <a:srgbClr val="000000"/>
                </a:solidFill>
                <a:cs typeface="Calibri" pitchFamily="34" charset="0"/>
              </a:rPr>
              <a:t>	sum = </a:t>
            </a:r>
            <a:r>
              <a:rPr lang="en-US" dirty="0" err="1">
                <a:solidFill>
                  <a:srgbClr val="000000"/>
                </a:solidFill>
                <a:cs typeface="Calibri" pitchFamily="34" charset="0"/>
              </a:rPr>
              <a:t>calsum</a:t>
            </a:r>
            <a:r>
              <a:rPr lang="en-US" dirty="0">
                <a:solidFill>
                  <a:srgbClr val="000000"/>
                </a:solidFill>
                <a:cs typeface="Calibri" pitchFamily="34" charset="0"/>
              </a:rPr>
              <a:t>(</a:t>
            </a:r>
            <a:r>
              <a:rPr lang="en-US" dirty="0" err="1">
                <a:solidFill>
                  <a:srgbClr val="000000"/>
                </a:solidFill>
                <a:cs typeface="Calibri" pitchFamily="34" charset="0"/>
              </a:rPr>
              <a:t>a,b,c</a:t>
            </a:r>
            <a:r>
              <a:rPr lang="en-US" dirty="0">
                <a:solidFill>
                  <a:srgbClr val="000000"/>
                </a:solidFill>
                <a:cs typeface="Calibri" pitchFamily="34" charset="0"/>
              </a:rPr>
              <a:t>);</a:t>
            </a:r>
            <a:endParaRPr dirty="0">
              <a:cs typeface="Calibri" pitchFamily="34" charset="0"/>
            </a:endParaRPr>
          </a:p>
          <a:p>
            <a:pPr>
              <a:lnSpc>
                <a:spcPct val="100000"/>
              </a:lnSpc>
            </a:pPr>
            <a:r>
              <a:rPr lang="en-US" dirty="0">
                <a:solidFill>
                  <a:srgbClr val="000000"/>
                </a:solidFill>
                <a:cs typeface="Calibri" pitchFamily="34" charset="0"/>
              </a:rPr>
              <a:t>	diff = </a:t>
            </a:r>
            <a:r>
              <a:rPr lang="en-US" dirty="0" err="1">
                <a:solidFill>
                  <a:srgbClr val="000000"/>
                </a:solidFill>
                <a:cs typeface="Calibri" pitchFamily="34" charset="0"/>
              </a:rPr>
              <a:t>caldiff</a:t>
            </a:r>
            <a:r>
              <a:rPr lang="en-US" dirty="0">
                <a:solidFill>
                  <a:srgbClr val="000000"/>
                </a:solidFill>
                <a:cs typeface="Calibri" pitchFamily="34" charset="0"/>
              </a:rPr>
              <a:t>(</a:t>
            </a:r>
            <a:r>
              <a:rPr lang="en-US" dirty="0" err="1">
                <a:solidFill>
                  <a:srgbClr val="000000"/>
                </a:solidFill>
                <a:cs typeface="Calibri" pitchFamily="34" charset="0"/>
              </a:rPr>
              <a:t>a,b,c</a:t>
            </a:r>
            <a:r>
              <a:rPr lang="en-US" dirty="0">
                <a:solidFill>
                  <a:srgbClr val="000000"/>
                </a:solidFill>
                <a:cs typeface="Calibri" pitchFamily="34" charset="0"/>
              </a:rPr>
              <a:t>);</a:t>
            </a:r>
            <a:endParaRPr dirty="0">
              <a:cs typeface="Calibri" pitchFamily="34" charset="0"/>
            </a:endParaRPr>
          </a:p>
          <a:p>
            <a:pPr>
              <a:lnSpc>
                <a:spcPct val="100000"/>
              </a:lnSpc>
            </a:pPr>
            <a:r>
              <a:rPr lang="en-US" dirty="0">
                <a:solidFill>
                  <a:srgbClr val="000000"/>
                </a:solidFill>
                <a:cs typeface="Calibri" pitchFamily="34" charset="0"/>
              </a:rPr>
              <a:t>	</a:t>
            </a:r>
            <a:r>
              <a:rPr lang="en-US" dirty="0" err="1">
                <a:solidFill>
                  <a:srgbClr val="000000"/>
                </a:solidFill>
                <a:cs typeface="Calibri" pitchFamily="34" charset="0"/>
              </a:rPr>
              <a:t>mul</a:t>
            </a:r>
            <a:r>
              <a:rPr lang="en-US" dirty="0">
                <a:solidFill>
                  <a:srgbClr val="000000"/>
                </a:solidFill>
                <a:cs typeface="Calibri" pitchFamily="34" charset="0"/>
              </a:rPr>
              <a:t> = </a:t>
            </a:r>
            <a:r>
              <a:rPr lang="en-US" dirty="0" err="1">
                <a:solidFill>
                  <a:srgbClr val="000000"/>
                </a:solidFill>
                <a:cs typeface="Calibri" pitchFamily="34" charset="0"/>
              </a:rPr>
              <a:t>calmul</a:t>
            </a:r>
            <a:r>
              <a:rPr lang="en-US" dirty="0">
                <a:solidFill>
                  <a:srgbClr val="000000"/>
                </a:solidFill>
                <a:cs typeface="Calibri" pitchFamily="34" charset="0"/>
              </a:rPr>
              <a:t>(</a:t>
            </a:r>
            <a:r>
              <a:rPr lang="en-US" dirty="0" err="1">
                <a:solidFill>
                  <a:srgbClr val="000000"/>
                </a:solidFill>
                <a:cs typeface="Calibri" pitchFamily="34" charset="0"/>
              </a:rPr>
              <a:t>a,b,c</a:t>
            </a:r>
            <a:r>
              <a:rPr lang="en-US" dirty="0">
                <a:solidFill>
                  <a:srgbClr val="000000"/>
                </a:solidFill>
                <a:cs typeface="Calibri" pitchFamily="34" charset="0"/>
              </a:rPr>
              <a:t>);</a:t>
            </a:r>
            <a:endParaRPr dirty="0">
              <a:cs typeface="Calibri" pitchFamily="34" charset="0"/>
            </a:endParaRPr>
          </a:p>
          <a:p>
            <a:pPr>
              <a:lnSpc>
                <a:spcPct val="100000"/>
              </a:lnSpc>
            </a:pPr>
            <a:r>
              <a:rPr lang="en-US" dirty="0">
                <a:solidFill>
                  <a:srgbClr val="000000"/>
                </a:solidFill>
                <a:cs typeface="Calibri" pitchFamily="34" charset="0"/>
              </a:rPr>
              <a:t>	</a:t>
            </a:r>
            <a:r>
              <a:rPr lang="en-US" dirty="0" err="1">
                <a:solidFill>
                  <a:srgbClr val="000000"/>
                </a:solidFill>
                <a:cs typeface="Calibri" pitchFamily="34" charset="0"/>
              </a:rPr>
              <a:t>printf</a:t>
            </a:r>
            <a:r>
              <a:rPr lang="en-US" dirty="0">
                <a:solidFill>
                  <a:srgbClr val="000000"/>
                </a:solidFill>
                <a:cs typeface="Calibri" pitchFamily="34" charset="0"/>
              </a:rPr>
              <a:t>(“%d %d %d”, sum, diff, </a:t>
            </a:r>
            <a:r>
              <a:rPr lang="en-US" dirty="0" err="1">
                <a:solidFill>
                  <a:srgbClr val="000000"/>
                </a:solidFill>
                <a:cs typeface="Calibri" pitchFamily="34" charset="0"/>
              </a:rPr>
              <a:t>mul</a:t>
            </a:r>
            <a:r>
              <a:rPr lang="en-US" dirty="0">
                <a:solidFill>
                  <a:srgbClr val="000000"/>
                </a:solidFill>
                <a:cs typeface="Calibri" pitchFamily="34" charset="0"/>
              </a:rPr>
              <a:t>);</a:t>
            </a:r>
            <a:endParaRPr dirty="0">
              <a:cs typeface="Calibri" pitchFamily="34" charset="0"/>
            </a:endParaRPr>
          </a:p>
          <a:p>
            <a:pPr>
              <a:lnSpc>
                <a:spcPct val="100000"/>
              </a:lnSpc>
            </a:pPr>
            <a:r>
              <a:rPr lang="en-US" dirty="0">
                <a:solidFill>
                  <a:srgbClr val="000000"/>
                </a:solidFill>
                <a:cs typeface="Calibri" pitchFamily="34" charset="0"/>
              </a:rPr>
              <a:t>        }</a:t>
            </a:r>
            <a:endParaRPr dirty="0">
              <a:cs typeface="Calibri" pitchFamily="34" charset="0"/>
            </a:endParaRPr>
          </a:p>
          <a:p>
            <a:pPr>
              <a:lnSpc>
                <a:spcPct val="100000"/>
              </a:lnSpc>
            </a:pPr>
            <a:r>
              <a:rPr lang="en-US" dirty="0" smtClean="0">
                <a:solidFill>
                  <a:srgbClr val="000000"/>
                </a:solidFill>
                <a:cs typeface="Calibri" pitchFamily="34" charset="0"/>
              </a:rPr>
              <a:t>   </a:t>
            </a:r>
            <a:r>
              <a:rPr lang="en-US" dirty="0" err="1" smtClean="0">
                <a:solidFill>
                  <a:srgbClr val="000000"/>
                </a:solidFill>
                <a:cs typeface="Calibri" pitchFamily="34" charset="0"/>
              </a:rPr>
              <a:t>calsum</a:t>
            </a:r>
            <a:r>
              <a:rPr lang="en-US" dirty="0" smtClean="0">
                <a:solidFill>
                  <a:srgbClr val="000000"/>
                </a:solidFill>
                <a:cs typeface="Calibri" pitchFamily="34" charset="0"/>
              </a:rPr>
              <a:t>(</a:t>
            </a:r>
            <a:r>
              <a:rPr lang="en-US" dirty="0" err="1" smtClean="0">
                <a:solidFill>
                  <a:srgbClr val="000000"/>
                </a:solidFill>
                <a:cs typeface="Calibri" pitchFamily="34" charset="0"/>
              </a:rPr>
              <a:t>int</a:t>
            </a:r>
            <a:r>
              <a:rPr lang="en-US" dirty="0" smtClean="0">
                <a:solidFill>
                  <a:srgbClr val="000000"/>
                </a:solidFill>
                <a:cs typeface="Calibri" pitchFamily="34" charset="0"/>
              </a:rPr>
              <a:t> </a:t>
            </a:r>
            <a:r>
              <a:rPr lang="en-US" dirty="0">
                <a:solidFill>
                  <a:srgbClr val="000000"/>
                </a:solidFill>
                <a:cs typeface="Calibri" pitchFamily="34" charset="0"/>
              </a:rPr>
              <a:t>x, </a:t>
            </a:r>
            <a:r>
              <a:rPr lang="en-US" dirty="0" err="1">
                <a:solidFill>
                  <a:srgbClr val="000000"/>
                </a:solidFill>
                <a:cs typeface="Calibri" pitchFamily="34" charset="0"/>
              </a:rPr>
              <a:t>int</a:t>
            </a:r>
            <a:r>
              <a:rPr lang="en-US" dirty="0">
                <a:solidFill>
                  <a:srgbClr val="000000"/>
                </a:solidFill>
                <a:cs typeface="Calibri" pitchFamily="34" charset="0"/>
              </a:rPr>
              <a:t> y, </a:t>
            </a:r>
            <a:r>
              <a:rPr lang="en-US" dirty="0" err="1">
                <a:solidFill>
                  <a:srgbClr val="000000"/>
                </a:solidFill>
                <a:cs typeface="Calibri" pitchFamily="34" charset="0"/>
              </a:rPr>
              <a:t>int</a:t>
            </a:r>
            <a:r>
              <a:rPr lang="en-US" dirty="0">
                <a:solidFill>
                  <a:srgbClr val="000000"/>
                </a:solidFill>
                <a:cs typeface="Calibri" pitchFamily="34" charset="0"/>
              </a:rPr>
              <a:t> z)</a:t>
            </a:r>
            <a:endParaRPr dirty="0">
              <a:cs typeface="Calibri" pitchFamily="34" charset="0"/>
            </a:endParaRPr>
          </a:p>
          <a:p>
            <a:pPr>
              <a:lnSpc>
                <a:spcPct val="100000"/>
              </a:lnSpc>
            </a:pPr>
            <a:r>
              <a:rPr lang="en-US" dirty="0">
                <a:solidFill>
                  <a:srgbClr val="000000"/>
                </a:solidFill>
                <a:cs typeface="Calibri" pitchFamily="34" charset="0"/>
              </a:rPr>
              <a:t>         {</a:t>
            </a:r>
            <a:endParaRPr dirty="0">
              <a:cs typeface="Calibri" pitchFamily="34" charset="0"/>
            </a:endParaRPr>
          </a:p>
          <a:p>
            <a:pPr>
              <a:lnSpc>
                <a:spcPct val="100000"/>
              </a:lnSpc>
            </a:pPr>
            <a:r>
              <a:rPr lang="en-US" dirty="0">
                <a:solidFill>
                  <a:srgbClr val="000000"/>
                </a:solidFill>
                <a:cs typeface="Calibri" pitchFamily="34" charset="0"/>
              </a:rPr>
              <a:t>	</a:t>
            </a:r>
            <a:r>
              <a:rPr lang="en-US" dirty="0" err="1">
                <a:solidFill>
                  <a:srgbClr val="000000"/>
                </a:solidFill>
                <a:cs typeface="Calibri" pitchFamily="34" charset="0"/>
              </a:rPr>
              <a:t>int</a:t>
            </a:r>
            <a:r>
              <a:rPr lang="en-US" dirty="0">
                <a:solidFill>
                  <a:srgbClr val="000000"/>
                </a:solidFill>
                <a:cs typeface="Calibri" pitchFamily="34" charset="0"/>
              </a:rPr>
              <a:t> d;</a:t>
            </a:r>
            <a:endParaRPr dirty="0">
              <a:cs typeface="Calibri" pitchFamily="34" charset="0"/>
            </a:endParaRPr>
          </a:p>
          <a:p>
            <a:pPr>
              <a:lnSpc>
                <a:spcPct val="100000"/>
              </a:lnSpc>
            </a:pPr>
            <a:r>
              <a:rPr lang="en-US" dirty="0">
                <a:solidFill>
                  <a:srgbClr val="000000"/>
                </a:solidFill>
                <a:cs typeface="Calibri" pitchFamily="34" charset="0"/>
              </a:rPr>
              <a:t>	d = x + y + z;</a:t>
            </a:r>
            <a:endParaRPr dirty="0">
              <a:cs typeface="Calibri" pitchFamily="34" charset="0"/>
            </a:endParaRPr>
          </a:p>
          <a:p>
            <a:pPr>
              <a:lnSpc>
                <a:spcPct val="100000"/>
              </a:lnSpc>
            </a:pPr>
            <a:r>
              <a:rPr lang="en-US" dirty="0">
                <a:solidFill>
                  <a:srgbClr val="000000"/>
                </a:solidFill>
                <a:cs typeface="Calibri" pitchFamily="34" charset="0"/>
              </a:rPr>
              <a:t>	return(d);</a:t>
            </a:r>
            <a:endParaRPr dirty="0">
              <a:cs typeface="Calibri" pitchFamily="34" charset="0"/>
            </a:endParaRPr>
          </a:p>
          <a:p>
            <a:pPr>
              <a:lnSpc>
                <a:spcPct val="100000"/>
              </a:lnSpc>
            </a:pPr>
            <a:r>
              <a:rPr lang="en-US" dirty="0">
                <a:solidFill>
                  <a:srgbClr val="000000"/>
                </a:solidFill>
                <a:cs typeface="Calibri" pitchFamily="34" charset="0"/>
              </a:rPr>
              <a:t>          }</a:t>
            </a:r>
            <a:endParaRPr dirty="0">
              <a:cs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effectLst>
                  <a:outerShdw blurRad="38100" dist="38100" dir="2700000" algn="tl">
                    <a:srgbClr val="000000">
                      <a:alpha val="43137"/>
                    </a:srgbClr>
                  </a:outerShdw>
                </a:effectLst>
                <a:latin typeface="+mj-lt"/>
              </a:rPr>
              <a:t>Example</a:t>
            </a:r>
            <a:endParaRPr sz="1400" dirty="0">
              <a:solidFill>
                <a:schemeClr val="tx2"/>
              </a:solidFill>
              <a:effectLst>
                <a:outerShdw blurRad="38100" dist="38100" dir="2700000" algn="tl">
                  <a:srgbClr val="000000">
                    <a:alpha val="43137"/>
                  </a:srgbClr>
                </a:outerShdw>
              </a:effectLst>
              <a:latin typeface="+mj-lt"/>
            </a:endParaRPr>
          </a:p>
        </p:txBody>
      </p:sp>
      <p:sp>
        <p:nvSpPr>
          <p:cNvPr id="148" name="TextShape 2"/>
          <p:cNvSpPr txBox="1"/>
          <p:nvPr/>
        </p:nvSpPr>
        <p:spPr>
          <a:xfrm>
            <a:off x="1143000" y="1194955"/>
            <a:ext cx="7893267" cy="3394170"/>
          </a:xfrm>
          <a:prstGeom prst="rect">
            <a:avLst/>
          </a:prstGeom>
        </p:spPr>
        <p:txBody>
          <a:bodyPr/>
          <a:lstStyle/>
          <a:p>
            <a:pPr marL="457200" indent="-457200" algn="just">
              <a:lnSpc>
                <a:spcPct val="100000"/>
              </a:lnSpc>
              <a:buAutoNum type="alphaLcParenBoth"/>
            </a:pPr>
            <a:r>
              <a:rPr lang="en-US" sz="2400" dirty="0" smtClean="0">
                <a:solidFill>
                  <a:srgbClr val="000000"/>
                </a:solidFill>
              </a:rPr>
              <a:t>Suppose </a:t>
            </a:r>
            <a:r>
              <a:rPr lang="en-US" sz="2400" dirty="0">
                <a:solidFill>
                  <a:srgbClr val="000000"/>
                </a:solidFill>
              </a:rPr>
              <a:t>main() module is not ready for the testing of </a:t>
            </a:r>
            <a:r>
              <a:rPr lang="en-US" sz="2400" dirty="0" err="1">
                <a:solidFill>
                  <a:srgbClr val="000000"/>
                </a:solidFill>
              </a:rPr>
              <a:t>calsum</a:t>
            </a:r>
            <a:r>
              <a:rPr lang="en-US" sz="2400" dirty="0">
                <a:solidFill>
                  <a:srgbClr val="000000"/>
                </a:solidFill>
              </a:rPr>
              <a:t>() module.  Design a driver module for main</a:t>
            </a:r>
            <a:r>
              <a:rPr lang="en-US" sz="2400" dirty="0" smtClean="0">
                <a:solidFill>
                  <a:srgbClr val="000000"/>
                </a:solidFill>
              </a:rPr>
              <a:t>().</a:t>
            </a:r>
          </a:p>
          <a:p>
            <a:pPr marL="457200" indent="-457200" algn="just">
              <a:lnSpc>
                <a:spcPct val="100000"/>
              </a:lnSpc>
              <a:buAutoNum type="alphaLcParenBoth"/>
            </a:pPr>
            <a:endParaRPr sz="2400" dirty="0"/>
          </a:p>
          <a:p>
            <a:pPr algn="just">
              <a:lnSpc>
                <a:spcPct val="100000"/>
              </a:lnSpc>
            </a:pPr>
            <a:r>
              <a:rPr lang="en-US" sz="2400" dirty="0">
                <a:solidFill>
                  <a:srgbClr val="000000"/>
                </a:solidFill>
              </a:rPr>
              <a:t>(b) Modules </a:t>
            </a:r>
            <a:r>
              <a:rPr lang="en-US" sz="2400" dirty="0" err="1">
                <a:solidFill>
                  <a:srgbClr val="000000"/>
                </a:solidFill>
              </a:rPr>
              <a:t>caldiff</a:t>
            </a:r>
            <a:r>
              <a:rPr lang="en-US" sz="2400" dirty="0">
                <a:solidFill>
                  <a:srgbClr val="000000"/>
                </a:solidFill>
              </a:rPr>
              <a:t>() and </a:t>
            </a:r>
            <a:r>
              <a:rPr lang="en-US" sz="2400" dirty="0" err="1">
                <a:solidFill>
                  <a:srgbClr val="000000"/>
                </a:solidFill>
              </a:rPr>
              <a:t>calmul</a:t>
            </a:r>
            <a:r>
              <a:rPr lang="en-US" sz="2400" dirty="0">
                <a:solidFill>
                  <a:srgbClr val="000000"/>
                </a:solidFill>
              </a:rPr>
              <a:t>() are not ready when called in main().  Design stubs for these two modules.</a:t>
            </a:r>
            <a:endParaRPr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206010"/>
            <a:ext cx="8229240" cy="856980"/>
          </a:xfrm>
          <a:prstGeom prst="rect">
            <a:avLst/>
          </a:prstGeom>
        </p:spPr>
        <p:txBody>
          <a:bodyPr anchor="ctr"/>
          <a:lstStyle/>
          <a:p>
            <a:pPr algn="ctr">
              <a:lnSpc>
                <a:spcPct val="100000"/>
              </a:lnSpc>
            </a:pPr>
            <a:r>
              <a:rPr lang="en-US" sz="3600" dirty="0">
                <a:solidFill>
                  <a:schemeClr val="tx2"/>
                </a:solidFill>
                <a:latin typeface="+mj-lt"/>
              </a:rPr>
              <a:t>Solution</a:t>
            </a:r>
            <a:endParaRPr sz="1400" dirty="0">
              <a:solidFill>
                <a:schemeClr val="tx2"/>
              </a:solidFill>
              <a:latin typeface="+mj-lt"/>
            </a:endParaRPr>
          </a:p>
        </p:txBody>
      </p:sp>
      <p:pic>
        <p:nvPicPr>
          <p:cNvPr id="150" name="Content Placeholder 3"/>
          <p:cNvPicPr/>
          <p:nvPr/>
        </p:nvPicPr>
        <p:blipFill>
          <a:blip r:embed="rId2" cstate="print"/>
          <a:stretch>
            <a:fillRect/>
          </a:stretch>
        </p:blipFill>
        <p:spPr>
          <a:xfrm>
            <a:off x="1074924" y="1150767"/>
            <a:ext cx="7992876" cy="3457377"/>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668960" y="9721"/>
            <a:ext cx="6168960" cy="855450"/>
          </a:xfrm>
        </p:spPr>
        <p:txBody>
          <a:bodyPr lIns="74057" tIns="37029" rIns="74057" bIns="37029">
            <a:normAutofit/>
          </a:bodyPr>
          <a:lstStyle/>
          <a:p>
            <a:pPr algn="ctr">
              <a:defRPr/>
            </a:pPr>
            <a:r>
              <a:rPr lang="en-US" altLang="ko-KR" sz="3200" dirty="0">
                <a:ea typeface="Gulim" pitchFamily="34" charset="-127"/>
              </a:rPr>
              <a:t>Test  Levels</a:t>
            </a:r>
          </a:p>
        </p:txBody>
      </p:sp>
      <p:sp>
        <p:nvSpPr>
          <p:cNvPr id="25604" name="Rectangle 3"/>
          <p:cNvSpPr>
            <a:spLocks noGrp="1" noChangeArrowheads="1"/>
          </p:cNvSpPr>
          <p:nvPr>
            <p:ph type="body" idx="1"/>
          </p:nvPr>
        </p:nvSpPr>
        <p:spPr>
          <a:xfrm>
            <a:off x="1066800" y="742950"/>
            <a:ext cx="9144000" cy="3886200"/>
          </a:xfrm>
        </p:spPr>
        <p:txBody>
          <a:bodyPr lIns="74057" tIns="37029" rIns="74057" bIns="37029">
            <a:normAutofit fontScale="85000" lnSpcReduction="20000"/>
          </a:bodyPr>
          <a:lstStyle/>
          <a:p>
            <a:pPr>
              <a:lnSpc>
                <a:spcPct val="125000"/>
              </a:lnSpc>
              <a:spcBef>
                <a:spcPts val="486"/>
              </a:spcBef>
              <a:spcAft>
                <a:spcPts val="972"/>
              </a:spcAft>
            </a:pPr>
            <a:r>
              <a:rPr lang="en-GB" altLang="en-US" b="1" dirty="0" smtClean="0">
                <a:solidFill>
                  <a:srgbClr val="0000CC"/>
                </a:solidFill>
              </a:rPr>
              <a:t>Unit testing</a:t>
            </a:r>
          </a:p>
          <a:p>
            <a:pPr lvl="1">
              <a:lnSpc>
                <a:spcPct val="125000"/>
              </a:lnSpc>
              <a:spcBef>
                <a:spcPts val="486"/>
              </a:spcBef>
              <a:spcAft>
                <a:spcPts val="972"/>
              </a:spcAft>
            </a:pPr>
            <a:r>
              <a:rPr lang="en-GB" altLang="en-US" sz="1900" dirty="0" smtClean="0"/>
              <a:t>Test each module (unit, or component) independently</a:t>
            </a:r>
          </a:p>
          <a:p>
            <a:pPr lvl="1">
              <a:lnSpc>
                <a:spcPct val="125000"/>
              </a:lnSpc>
              <a:spcBef>
                <a:spcPts val="486"/>
              </a:spcBef>
              <a:spcAft>
                <a:spcPts val="972"/>
              </a:spcAft>
            </a:pPr>
            <a:r>
              <a:rPr lang="en-GB" altLang="en-US" sz="1900" b="1" dirty="0" smtClean="0">
                <a:solidFill>
                  <a:srgbClr val="006600"/>
                </a:solidFill>
              </a:rPr>
              <a:t>Mostly done by developers of the modules</a:t>
            </a:r>
          </a:p>
          <a:p>
            <a:pPr>
              <a:lnSpc>
                <a:spcPct val="125000"/>
              </a:lnSpc>
              <a:spcBef>
                <a:spcPts val="486"/>
              </a:spcBef>
              <a:spcAft>
                <a:spcPts val="972"/>
              </a:spcAft>
            </a:pPr>
            <a:r>
              <a:rPr lang="en-GB" altLang="en-US" b="1" dirty="0" smtClean="0">
                <a:solidFill>
                  <a:srgbClr val="0000CC"/>
                </a:solidFill>
              </a:rPr>
              <a:t>Integration and system testing</a:t>
            </a:r>
          </a:p>
          <a:p>
            <a:pPr lvl="1">
              <a:lnSpc>
                <a:spcPct val="125000"/>
              </a:lnSpc>
              <a:spcBef>
                <a:spcPts val="486"/>
              </a:spcBef>
              <a:spcAft>
                <a:spcPts val="972"/>
              </a:spcAft>
            </a:pPr>
            <a:r>
              <a:rPr lang="en-GB" altLang="en-US" sz="1900" dirty="0" smtClean="0"/>
              <a:t>Test the system as a whole</a:t>
            </a:r>
          </a:p>
          <a:p>
            <a:pPr lvl="1">
              <a:lnSpc>
                <a:spcPct val="125000"/>
              </a:lnSpc>
              <a:spcBef>
                <a:spcPts val="486"/>
              </a:spcBef>
              <a:spcAft>
                <a:spcPts val="972"/>
              </a:spcAft>
            </a:pPr>
            <a:r>
              <a:rPr lang="en-GB" altLang="en-US" sz="1900" b="1" dirty="0" smtClean="0">
                <a:solidFill>
                  <a:srgbClr val="006600"/>
                </a:solidFill>
              </a:rPr>
              <a:t>Often done by separate testing or QA team</a:t>
            </a:r>
          </a:p>
          <a:p>
            <a:pPr>
              <a:lnSpc>
                <a:spcPct val="125000"/>
              </a:lnSpc>
              <a:spcBef>
                <a:spcPts val="486"/>
              </a:spcBef>
              <a:spcAft>
                <a:spcPts val="972"/>
              </a:spcAft>
            </a:pPr>
            <a:r>
              <a:rPr lang="en-GB" altLang="en-US" b="1" dirty="0" smtClean="0">
                <a:solidFill>
                  <a:srgbClr val="0000CC"/>
                </a:solidFill>
              </a:rPr>
              <a:t>Acceptance testing</a:t>
            </a:r>
          </a:p>
          <a:p>
            <a:pPr lvl="1">
              <a:lnSpc>
                <a:spcPct val="125000"/>
              </a:lnSpc>
              <a:spcBef>
                <a:spcPts val="486"/>
              </a:spcBef>
              <a:spcAft>
                <a:spcPts val="972"/>
              </a:spcAft>
            </a:pPr>
            <a:r>
              <a:rPr lang="en-GB" altLang="en-US" sz="1900" b="1" dirty="0" smtClean="0">
                <a:solidFill>
                  <a:srgbClr val="006600"/>
                </a:solidFill>
              </a:rPr>
              <a:t>Validation of system functions by the  customer</a:t>
            </a:r>
            <a:endParaRPr lang="en-US" altLang="ko-KR" sz="1500" b="1" dirty="0" smtClean="0">
              <a:solidFill>
                <a:srgbClr val="006600"/>
              </a:solidFill>
              <a:ea typeface="Gulim"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 calcmode="lin" valueType="num">
                                      <p:cBhvr additive="base">
                                        <p:cTn id="7"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anim calcmode="lin" valueType="num">
                                      <p:cBhvr additive="base">
                                        <p:cTn id="11"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anim calcmode="lin" valueType="num">
                                      <p:cBhvr additive="base">
                                        <p:cTn id="17" dur="5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4">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604">
                                            <p:txEl>
                                              <p:pRg st="5" end="5"/>
                                            </p:txEl>
                                          </p:spTgt>
                                        </p:tgtEl>
                                        <p:attrNameLst>
                                          <p:attrName>style.visibility</p:attrName>
                                        </p:attrNameLst>
                                      </p:cBhvr>
                                      <p:to>
                                        <p:strVal val="visible"/>
                                      </p:to>
                                    </p:set>
                                    <p:anim calcmode="lin" valueType="num">
                                      <p:cBhvr additive="base">
                                        <p:cTn id="21" dur="500" fill="hold"/>
                                        <p:tgtEl>
                                          <p:spTgt spid="2560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5604">
                                            <p:txEl>
                                              <p:pRg st="7" end="7"/>
                                            </p:txEl>
                                          </p:spTgt>
                                        </p:tgtEl>
                                        <p:attrNameLst>
                                          <p:attrName>style.visibility</p:attrName>
                                        </p:attrNameLst>
                                      </p:cBhvr>
                                      <p:to>
                                        <p:strVal val="visible"/>
                                      </p:to>
                                    </p:set>
                                    <p:animEffect transition="in" filter="wipe(down)">
                                      <p:cBhvr>
                                        <p:cTn id="27" dur="500"/>
                                        <p:tgtEl>
                                          <p:spTgt spid="2560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457200" y="206010"/>
            <a:ext cx="8229240" cy="428490"/>
          </a:xfrm>
          <a:prstGeom prst="rect">
            <a:avLst/>
          </a:prstGeom>
        </p:spPr>
        <p:txBody>
          <a:bodyPr anchor="ctr"/>
          <a:lstStyle/>
          <a:p>
            <a:pPr algn="ctr">
              <a:lnSpc>
                <a:spcPct val="100000"/>
              </a:lnSpc>
            </a:pPr>
            <a:r>
              <a:rPr lang="en-US" sz="3600" dirty="0">
                <a:solidFill>
                  <a:schemeClr val="tx2"/>
                </a:solidFill>
              </a:rPr>
              <a:t>Solution</a:t>
            </a:r>
            <a:endParaRPr sz="1400" dirty="0">
              <a:solidFill>
                <a:schemeClr val="tx2"/>
              </a:solidFill>
            </a:endParaRPr>
          </a:p>
        </p:txBody>
      </p:sp>
      <p:pic>
        <p:nvPicPr>
          <p:cNvPr id="152" name="Content Placeholder 3"/>
          <p:cNvPicPr/>
          <p:nvPr/>
        </p:nvPicPr>
        <p:blipFill>
          <a:blip r:embed="rId2" cstate="print"/>
          <a:stretch>
            <a:fillRect/>
          </a:stretch>
        </p:blipFill>
        <p:spPr>
          <a:xfrm>
            <a:off x="1447920" y="971550"/>
            <a:ext cx="6857640" cy="3811838"/>
          </a:xfrm>
          <a:prstGeom prst="rect">
            <a:avLst/>
          </a:prstGeom>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1"/>
          <p:cNvSpPr>
            <a:spLocks noGrp="1" noChangeArrowheads="1"/>
          </p:cNvSpPr>
          <p:nvPr>
            <p:ph type="title"/>
          </p:nvPr>
        </p:nvSpPr>
        <p:spPr>
          <a:xfrm>
            <a:off x="1143001" y="171451"/>
            <a:ext cx="7770813" cy="869156"/>
          </a:xfrm>
        </p:spPr>
        <p:txBody>
          <a:bodyPr lIns="18000" tIns="46800" rIns="18000" bIns="46800" anchor="ctr">
            <a:normAutofit/>
          </a:bodyPr>
          <a:lstStyle/>
          <a:p>
            <a:pPr algn="ctr">
              <a:spcBef>
                <a:spcPts val="1625"/>
              </a:spcBef>
            </a:pPr>
            <a:r>
              <a:rPr lang="en-GB" altLang="en-US" sz="3200" dirty="0" smtClean="0"/>
              <a:t>Summary</a:t>
            </a:r>
          </a:p>
        </p:txBody>
      </p:sp>
      <p:sp>
        <p:nvSpPr>
          <p:cNvPr id="210948" name="Rectangle 2"/>
          <p:cNvSpPr>
            <a:spLocks noGrp="1" noChangeArrowheads="1"/>
          </p:cNvSpPr>
          <p:nvPr>
            <p:ph idx="1"/>
          </p:nvPr>
        </p:nvSpPr>
        <p:spPr>
          <a:xfrm>
            <a:off x="685800" y="1028700"/>
            <a:ext cx="8153400" cy="3524250"/>
          </a:xfrm>
        </p:spPr>
        <p:txBody>
          <a:bodyPr lIns="18000" tIns="46800" rIns="18000" bIns="46800">
            <a:normAutofit/>
          </a:bodyPr>
          <a:lstStyle/>
          <a:p>
            <a:pPr>
              <a:spcBef>
                <a:spcPts val="888"/>
              </a:spcBef>
            </a:pPr>
            <a:r>
              <a:rPr lang="en-GB" altLang="en-US" dirty="0" smtClean="0"/>
              <a:t>Discussed different levels of testing.</a:t>
            </a:r>
          </a:p>
          <a:p>
            <a:pPr>
              <a:spcBef>
                <a:spcPts val="888"/>
              </a:spcBef>
            </a:pPr>
            <a:r>
              <a:rPr lang="en-GB" altLang="en-US" dirty="0" smtClean="0"/>
              <a:t>Explained </a:t>
            </a:r>
            <a:r>
              <a:rPr lang="en-GB" altLang="en-US" dirty="0" smtClean="0"/>
              <a:t>Verification </a:t>
            </a:r>
            <a:r>
              <a:rPr lang="en-GB" altLang="en-US" dirty="0" smtClean="0"/>
              <a:t>vs. Validation.</a:t>
            </a:r>
          </a:p>
          <a:p>
            <a:pPr>
              <a:spcBef>
                <a:spcPts val="888"/>
              </a:spcBef>
            </a:pPr>
            <a:r>
              <a:rPr lang="en-GB" altLang="en-US" dirty="0" smtClean="0"/>
              <a:t>Presented V &amp; V activities.</a:t>
            </a:r>
          </a:p>
          <a:p>
            <a:pPr>
              <a:spcBef>
                <a:spcPts val="888"/>
              </a:spcBef>
            </a:pPr>
            <a:r>
              <a:rPr lang="en-GB" altLang="en-US" dirty="0" smtClean="0"/>
              <a:t>Discussed unit validation testing.</a:t>
            </a:r>
            <a:endParaRPr lang="en-GB" altLang="en-US" sz="2800" dirty="0" smtClean="0">
              <a:solidFill>
                <a:srgbClr val="0000FF"/>
              </a:solidFill>
            </a:endParaRPr>
          </a:p>
          <a:p>
            <a:pPr>
              <a:spcBef>
                <a:spcPts val="888"/>
              </a:spcBef>
            </a:pPr>
            <a:r>
              <a:rPr lang="en-GB" altLang="en-US" dirty="0" smtClean="0"/>
              <a:t>Explained the concept of Drivers and Stubs with an example.</a:t>
            </a:r>
          </a:p>
          <a:p>
            <a:pPr>
              <a:spcBef>
                <a:spcPts val="888"/>
              </a:spcBef>
            </a:pPr>
            <a:endParaRPr lang="en-GB" altLang="en-US" dirty="0" smtClean="0"/>
          </a:p>
        </p:txBody>
      </p:sp>
      <p:sp>
        <p:nvSpPr>
          <p:cNvPr id="210946" name="Slide Number Placeholder 5"/>
          <p:cNvSpPr>
            <a:spLocks noGrp="1"/>
          </p:cNvSpPr>
          <p:nvPr>
            <p:ph type="sldNum" sz="quarter" idx="12"/>
          </p:nvPr>
        </p:nvSpPr>
        <p:spPr>
          <a:noFill/>
          <a:ln>
            <a:miter lim="800000"/>
            <a:headEnd/>
            <a:tailEnd/>
          </a:ln>
        </p:spPr>
        <p:txBody>
          <a:bodyPr/>
          <a:lstStyle/>
          <a:p>
            <a:fld id="{BE35271B-3A0C-4DC3-901A-A58819C265DA}" type="slidenum">
              <a:rPr lang="en-US" altLang="en-US"/>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27760" y="209551"/>
            <a:ext cx="7863840" cy="646331"/>
          </a:xfrm>
          <a:prstGeom prst="rect">
            <a:avLst/>
          </a:prstGeom>
        </p:spPr>
        <p:txBody>
          <a:bodyPr vert="horz" wrap="square" lIns="15119" tIns="39308" rIns="15119" bIns="39308" numCol="1" anchor="ctr" anchorCtr="0" compatLnSpc="1">
            <a:prstTxWarp prst="textNoShape">
              <a:avLst/>
            </a:prstTxWarp>
            <a:noAutofit/>
          </a:bodyPr>
          <a:lstStyle>
            <a:lvl1pPr algn="ctr" fontAlgn="base">
              <a:spcBef>
                <a:spcPts val="806"/>
              </a:spcBef>
              <a:spcAft>
                <a:spcPct val="0"/>
              </a:spcAft>
              <a:defRPr sz="3600">
                <a:solidFill>
                  <a:srgbClr val="572314"/>
                </a:solidFill>
                <a:effectLst>
                  <a:outerShdw blurRad="50000" dist="30000" dir="5400000" algn="tl" rotWithShape="0">
                    <a:srgbClr val="000000">
                      <a:alpha val="30000"/>
                    </a:srgbClr>
                  </a:outerShdw>
                </a:effectLst>
                <a:latin typeface="+mj-lt"/>
                <a:ea typeface="+mj-ea"/>
                <a:cs typeface="+mj-cs"/>
              </a:defRPr>
            </a:lvl1pPr>
            <a:lvl2pPr fontAlgn="base">
              <a:spcBef>
                <a:spcPct val="0"/>
              </a:spcBef>
              <a:spcAft>
                <a:spcPct val="0"/>
              </a:spcAft>
              <a:defRPr sz="4300">
                <a:solidFill>
                  <a:srgbClr val="572314"/>
                </a:solidFill>
                <a:latin typeface="Gill Sans MT" pitchFamily="34" charset="0"/>
              </a:defRPr>
            </a:lvl2pPr>
            <a:lvl3pPr fontAlgn="base">
              <a:spcBef>
                <a:spcPct val="0"/>
              </a:spcBef>
              <a:spcAft>
                <a:spcPct val="0"/>
              </a:spcAft>
              <a:defRPr sz="4300">
                <a:solidFill>
                  <a:srgbClr val="572314"/>
                </a:solidFill>
                <a:latin typeface="Gill Sans MT" pitchFamily="34" charset="0"/>
              </a:defRPr>
            </a:lvl3pPr>
            <a:lvl4pPr fontAlgn="base">
              <a:spcBef>
                <a:spcPct val="0"/>
              </a:spcBef>
              <a:spcAft>
                <a:spcPct val="0"/>
              </a:spcAft>
              <a:defRPr sz="4300">
                <a:solidFill>
                  <a:srgbClr val="572314"/>
                </a:solidFill>
                <a:latin typeface="Gill Sans MT" pitchFamily="34" charset="0"/>
              </a:defRPr>
            </a:lvl4pPr>
            <a:lvl5pPr fontAlgn="base">
              <a:spcBef>
                <a:spcPct val="0"/>
              </a:spcBef>
              <a:spcAft>
                <a:spcPct val="0"/>
              </a:spcAft>
              <a:defRPr sz="4300">
                <a:solidFill>
                  <a:srgbClr val="572314"/>
                </a:solidFill>
                <a:latin typeface="Gill Sans MT" pitchFamily="34" charset="0"/>
              </a:defRPr>
            </a:lvl5pPr>
            <a:lvl6pPr marL="457200" fontAlgn="base">
              <a:spcBef>
                <a:spcPct val="0"/>
              </a:spcBef>
              <a:spcAft>
                <a:spcPct val="0"/>
              </a:spcAft>
              <a:defRPr sz="4300">
                <a:solidFill>
                  <a:srgbClr val="572314"/>
                </a:solidFill>
                <a:latin typeface="Gill Sans MT" pitchFamily="34" charset="0"/>
              </a:defRPr>
            </a:lvl6pPr>
            <a:lvl7pPr marL="914400" fontAlgn="base">
              <a:spcBef>
                <a:spcPct val="0"/>
              </a:spcBef>
              <a:spcAft>
                <a:spcPct val="0"/>
              </a:spcAft>
              <a:defRPr sz="4300">
                <a:solidFill>
                  <a:srgbClr val="572314"/>
                </a:solidFill>
                <a:latin typeface="Gill Sans MT" pitchFamily="34" charset="0"/>
              </a:defRPr>
            </a:lvl7pPr>
            <a:lvl8pPr marL="1371600" fontAlgn="base">
              <a:spcBef>
                <a:spcPct val="0"/>
              </a:spcBef>
              <a:spcAft>
                <a:spcPct val="0"/>
              </a:spcAft>
              <a:defRPr sz="4300">
                <a:solidFill>
                  <a:srgbClr val="572314"/>
                </a:solidFill>
                <a:latin typeface="Gill Sans MT" pitchFamily="34" charset="0"/>
              </a:defRPr>
            </a:lvl8pPr>
            <a:lvl9pPr marL="1828800" fontAlgn="base">
              <a:spcBef>
                <a:spcPct val="0"/>
              </a:spcBef>
              <a:spcAft>
                <a:spcPct val="0"/>
              </a:spcAft>
              <a:defRPr sz="4300">
                <a:solidFill>
                  <a:srgbClr val="572314"/>
                </a:solidFill>
                <a:latin typeface="Gill Sans MT" pitchFamily="34" charset="0"/>
              </a:defRPr>
            </a:lvl9pPr>
            <a:extLst/>
          </a:lstStyle>
          <a:p>
            <a:r>
              <a:rPr lang="en-US" altLang="en-US" sz="3200" dirty="0"/>
              <a:t>References </a:t>
            </a:r>
          </a:p>
        </p:txBody>
      </p:sp>
      <p:sp>
        <p:nvSpPr>
          <p:cNvPr id="3" name="Rectangle 2"/>
          <p:cNvSpPr/>
          <p:nvPr/>
        </p:nvSpPr>
        <p:spPr>
          <a:xfrm>
            <a:off x="1143000" y="1047750"/>
            <a:ext cx="7848600" cy="3396613"/>
          </a:xfrm>
          <a:prstGeom prst="rect">
            <a:avLst/>
          </a:prstGeom>
        </p:spPr>
        <p:txBody>
          <a:bodyPr wrap="square" lIns="102404" tIns="51202" rIns="102404" bIns="51202">
            <a:spAutoFit/>
          </a:bodyPr>
          <a:lstStyle/>
          <a:p>
            <a:pPr marL="384015" indent="-384015" algn="just">
              <a:buFont typeface="+mj-lt"/>
              <a:buAutoNum type="arabicPeriod"/>
            </a:pPr>
            <a:r>
              <a:rPr lang="en-GB" altLang="en-US" sz="2800" dirty="0" err="1" smtClean="0">
                <a:latin typeface="+mn-lt"/>
              </a:rPr>
              <a:t>Rajib</a:t>
            </a:r>
            <a:r>
              <a:rPr lang="en-GB" altLang="en-US" sz="2800" dirty="0" smtClean="0">
                <a:latin typeface="+mn-lt"/>
              </a:rPr>
              <a:t> Mall, Fundamentals of Software Engineering, (Chapter – 10), Fifth Edition, PHI Learning Pvt. Ltd., 2018.</a:t>
            </a:r>
          </a:p>
          <a:p>
            <a:pPr marL="384015" indent="-384015" algn="just">
              <a:buFont typeface="+mj-lt"/>
              <a:buAutoNum type="arabicPeriod"/>
            </a:pPr>
            <a:r>
              <a:rPr lang="en-GB" altLang="en-US" sz="2800" dirty="0" err="1" smtClean="0">
                <a:latin typeface="+mn-lt"/>
              </a:rPr>
              <a:t>Naresh</a:t>
            </a:r>
            <a:r>
              <a:rPr lang="en-GB" altLang="en-US" sz="2800" dirty="0" smtClean="0">
                <a:latin typeface="+mn-lt"/>
              </a:rPr>
              <a:t> </a:t>
            </a:r>
            <a:r>
              <a:rPr lang="en-GB" altLang="en-US" sz="2800" dirty="0" err="1" smtClean="0">
                <a:latin typeface="+mn-lt"/>
              </a:rPr>
              <a:t>Chauhan</a:t>
            </a:r>
            <a:r>
              <a:rPr lang="en-GB" altLang="en-US" sz="2800" dirty="0" smtClean="0">
                <a:latin typeface="+mn-lt"/>
              </a:rPr>
              <a:t>, Software Testing: Principles and Practices, (Chapter – 7), Second Edition, Oxford University Press,  2016.</a:t>
            </a:r>
          </a:p>
          <a:p>
            <a:pPr marL="384015" indent="-384015" algn="just">
              <a:buFont typeface="+mj-lt"/>
              <a:buAutoNum type="arabicPeriod"/>
            </a:pPr>
            <a:endParaRPr lang="en-GB" altLang="en-US" sz="2800" dirty="0" smtClean="0">
              <a:latin typeface="+mn-lt"/>
            </a:endParaRPr>
          </a:p>
          <a:p>
            <a:pPr algn="just"/>
            <a:endParaRPr lang="en-GB" altLang="en-US" dirty="0" smtClean="0">
              <a:solidFill>
                <a:prstClr val="black"/>
              </a:solidFill>
            </a:endParaRPr>
          </a:p>
        </p:txBody>
      </p:sp>
    </p:spTree>
    <p:extLst>
      <p:ext uri="{BB962C8B-B14F-4D97-AF65-F5344CB8AC3E}">
        <p14:creationId xmlns:p14="http://schemas.microsoft.com/office/powerpoint/2010/main" xmlns="" val="352680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038350"/>
            <a:ext cx="7498080" cy="857250"/>
          </a:xfrm>
        </p:spPr>
        <p:txBody>
          <a:bodyPr>
            <a:noAutofit/>
          </a:bodyPr>
          <a:lstStyle/>
          <a:p>
            <a:pPr algn="ctr"/>
            <a:r>
              <a:rPr lang="en-US" sz="5400" dirty="0" smtClean="0"/>
              <a:t>Thank You</a:t>
            </a:r>
            <a:endParaRPr lang="en-US" sz="5400" dirty="0"/>
          </a:p>
        </p:txBody>
      </p:sp>
    </p:spTree>
    <p:extLst>
      <p:ext uri="{BB962C8B-B14F-4D97-AF65-F5344CB8AC3E}">
        <p14:creationId xmlns:p14="http://schemas.microsoft.com/office/powerpoint/2010/main" xmlns="" val="2374530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406881" y="77768"/>
            <a:ext cx="6171840" cy="643748"/>
          </a:xfrm>
        </p:spPr>
        <p:txBody>
          <a:bodyPr lIns="74057" tIns="37029" rIns="74057" bIns="37029">
            <a:normAutofit/>
          </a:bodyPr>
          <a:lstStyle/>
          <a:p>
            <a:pPr algn="ctr" eaLnBrk="1" hangingPunct="1"/>
            <a:r>
              <a:rPr lang="en-US" altLang="en-US" sz="3200" dirty="0" smtClean="0"/>
              <a:t>Levels of Testing</a:t>
            </a:r>
          </a:p>
        </p:txBody>
      </p:sp>
      <p:grpSp>
        <p:nvGrpSpPr>
          <p:cNvPr id="2" name="Group 25"/>
          <p:cNvGrpSpPr>
            <a:grpSpLocks/>
          </p:cNvGrpSpPr>
          <p:nvPr/>
        </p:nvGrpSpPr>
        <p:grpSpPr bwMode="auto">
          <a:xfrm>
            <a:off x="789120" y="873813"/>
            <a:ext cx="7499579" cy="3387244"/>
            <a:chOff x="849312" y="1417637"/>
            <a:chExt cx="7729952" cy="5693871"/>
          </a:xfrm>
        </p:grpSpPr>
        <p:sp>
          <p:nvSpPr>
            <p:cNvPr id="20487" name="Text Box 5"/>
            <p:cNvSpPr txBox="1">
              <a:spLocks noChangeArrowheads="1"/>
            </p:cNvSpPr>
            <p:nvPr/>
          </p:nvSpPr>
          <p:spPr bwMode="auto">
            <a:xfrm>
              <a:off x="1209287" y="1428135"/>
              <a:ext cx="1228030" cy="904373"/>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What users</a:t>
              </a:r>
            </a:p>
            <a:p>
              <a:r>
                <a:rPr lang="en-US" altLang="en-US" sz="1500" b="1" dirty="0"/>
                <a:t>really need</a:t>
              </a:r>
            </a:p>
          </p:txBody>
        </p:sp>
        <p:sp>
          <p:nvSpPr>
            <p:cNvPr id="20488" name="Text Box 6"/>
            <p:cNvSpPr txBox="1">
              <a:spLocks noChangeArrowheads="1"/>
            </p:cNvSpPr>
            <p:nvPr/>
          </p:nvSpPr>
          <p:spPr bwMode="auto">
            <a:xfrm>
              <a:off x="1107756" y="2939822"/>
              <a:ext cx="1460335"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Requirements</a:t>
              </a:r>
            </a:p>
          </p:txBody>
        </p:sp>
        <p:sp>
          <p:nvSpPr>
            <p:cNvPr id="20489" name="Text Box 7"/>
            <p:cNvSpPr txBox="1">
              <a:spLocks noChangeArrowheads="1"/>
            </p:cNvSpPr>
            <p:nvPr/>
          </p:nvSpPr>
          <p:spPr bwMode="auto">
            <a:xfrm>
              <a:off x="1515421" y="4115576"/>
              <a:ext cx="786880"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Design</a:t>
              </a:r>
            </a:p>
          </p:txBody>
        </p:sp>
        <p:sp>
          <p:nvSpPr>
            <p:cNvPr id="20490" name="Text Box 8"/>
            <p:cNvSpPr txBox="1">
              <a:spLocks noChangeArrowheads="1"/>
            </p:cNvSpPr>
            <p:nvPr/>
          </p:nvSpPr>
          <p:spPr bwMode="auto">
            <a:xfrm>
              <a:off x="1623106" y="5375312"/>
              <a:ext cx="653049"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Code</a:t>
              </a:r>
            </a:p>
          </p:txBody>
        </p:sp>
        <p:sp>
          <p:nvSpPr>
            <p:cNvPr id="20491" name="Line 9"/>
            <p:cNvSpPr>
              <a:spLocks noChangeShapeType="1"/>
            </p:cNvSpPr>
            <p:nvPr/>
          </p:nvSpPr>
          <p:spPr bwMode="auto">
            <a:xfrm flipH="1">
              <a:off x="2058460" y="2104195"/>
              <a:ext cx="10769" cy="835626"/>
            </a:xfrm>
            <a:prstGeom prst="line">
              <a:avLst/>
            </a:prstGeom>
            <a:noFill/>
            <a:ln w="38100">
              <a:solidFill>
                <a:srgbClr val="FF0000"/>
              </a:solidFill>
              <a:round/>
              <a:headEnd/>
              <a:tailEnd type="triangle" w="med" len="med"/>
            </a:ln>
          </p:spPr>
          <p:txBody>
            <a:bodyPr lIns="75604" tIns="37801" rIns="75604" bIns="37801"/>
            <a:lstStyle/>
            <a:p>
              <a:endParaRPr lang="en-IN"/>
            </a:p>
          </p:txBody>
        </p:sp>
        <p:sp>
          <p:nvSpPr>
            <p:cNvPr id="20492" name="Line 10"/>
            <p:cNvSpPr>
              <a:spLocks noChangeShapeType="1"/>
            </p:cNvSpPr>
            <p:nvPr/>
          </p:nvSpPr>
          <p:spPr bwMode="auto">
            <a:xfrm>
              <a:off x="2058460" y="3359733"/>
              <a:ext cx="0" cy="755843"/>
            </a:xfrm>
            <a:prstGeom prst="line">
              <a:avLst/>
            </a:prstGeom>
            <a:noFill/>
            <a:ln w="38100">
              <a:solidFill>
                <a:srgbClr val="FF0000"/>
              </a:solidFill>
              <a:round/>
              <a:headEnd/>
              <a:tailEnd type="triangle" w="med" len="med"/>
            </a:ln>
          </p:spPr>
          <p:txBody>
            <a:bodyPr lIns="75604" tIns="37801" rIns="75604" bIns="37801"/>
            <a:lstStyle/>
            <a:p>
              <a:endParaRPr lang="en-IN"/>
            </a:p>
          </p:txBody>
        </p:sp>
        <p:sp>
          <p:nvSpPr>
            <p:cNvPr id="20493" name="Line 11"/>
            <p:cNvSpPr>
              <a:spLocks noChangeShapeType="1"/>
            </p:cNvSpPr>
            <p:nvPr/>
          </p:nvSpPr>
          <p:spPr bwMode="auto">
            <a:xfrm flipH="1">
              <a:off x="2058460" y="4541786"/>
              <a:ext cx="10769" cy="833527"/>
            </a:xfrm>
            <a:prstGeom prst="line">
              <a:avLst/>
            </a:prstGeom>
            <a:noFill/>
            <a:ln w="38100">
              <a:solidFill>
                <a:srgbClr val="FF0000"/>
              </a:solidFill>
              <a:round/>
              <a:headEnd/>
              <a:tailEnd type="triangle" w="med" len="med"/>
            </a:ln>
          </p:spPr>
          <p:txBody>
            <a:bodyPr lIns="75604" tIns="37801" rIns="75604" bIns="37801"/>
            <a:lstStyle/>
            <a:p>
              <a:endParaRPr lang="en-IN"/>
            </a:p>
          </p:txBody>
        </p:sp>
        <p:sp>
          <p:nvSpPr>
            <p:cNvPr id="20494" name="Text Box 12"/>
            <p:cNvSpPr txBox="1">
              <a:spLocks noChangeArrowheads="1"/>
            </p:cNvSpPr>
            <p:nvPr/>
          </p:nvSpPr>
          <p:spPr bwMode="auto">
            <a:xfrm>
              <a:off x="7158112" y="1417637"/>
              <a:ext cx="1300728" cy="904373"/>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Acceptance </a:t>
              </a:r>
            </a:p>
            <a:p>
              <a:r>
                <a:rPr lang="en-US" altLang="en-US" sz="1500" b="1" dirty="0"/>
                <a:t>testing</a:t>
              </a:r>
            </a:p>
          </p:txBody>
        </p:sp>
        <p:sp>
          <p:nvSpPr>
            <p:cNvPr id="20495" name="Text Box 13"/>
            <p:cNvSpPr txBox="1">
              <a:spLocks noChangeArrowheads="1"/>
            </p:cNvSpPr>
            <p:nvPr/>
          </p:nvSpPr>
          <p:spPr bwMode="auto">
            <a:xfrm>
              <a:off x="6964279" y="2939822"/>
              <a:ext cx="1528737"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System testing</a:t>
              </a:r>
            </a:p>
          </p:txBody>
        </p:sp>
        <p:sp>
          <p:nvSpPr>
            <p:cNvPr id="20496" name="Text Box 14"/>
            <p:cNvSpPr txBox="1">
              <a:spLocks noChangeArrowheads="1"/>
            </p:cNvSpPr>
            <p:nvPr/>
          </p:nvSpPr>
          <p:spPr bwMode="auto">
            <a:xfrm>
              <a:off x="6691989" y="4115576"/>
              <a:ext cx="1887275"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Integration testing</a:t>
              </a:r>
            </a:p>
          </p:txBody>
        </p:sp>
        <p:sp>
          <p:nvSpPr>
            <p:cNvPr id="20497" name="Text Box 15"/>
            <p:cNvSpPr txBox="1">
              <a:spLocks noChangeArrowheads="1"/>
            </p:cNvSpPr>
            <p:nvPr/>
          </p:nvSpPr>
          <p:spPr bwMode="auto">
            <a:xfrm>
              <a:off x="7182725" y="5408905"/>
              <a:ext cx="1259422"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Unit testing</a:t>
              </a:r>
            </a:p>
          </p:txBody>
        </p:sp>
        <p:sp>
          <p:nvSpPr>
            <p:cNvPr id="20498" name="Line 16"/>
            <p:cNvSpPr>
              <a:spLocks noChangeShapeType="1"/>
            </p:cNvSpPr>
            <p:nvPr/>
          </p:nvSpPr>
          <p:spPr bwMode="auto">
            <a:xfrm>
              <a:off x="8088817" y="2104195"/>
              <a:ext cx="0" cy="835626"/>
            </a:xfrm>
            <a:prstGeom prst="line">
              <a:avLst/>
            </a:prstGeom>
            <a:noFill/>
            <a:ln w="38100">
              <a:solidFill>
                <a:srgbClr val="FF0000"/>
              </a:solidFill>
              <a:round/>
              <a:headEnd type="triangle" w="med" len="med"/>
              <a:tailEnd/>
            </a:ln>
          </p:spPr>
          <p:txBody>
            <a:bodyPr lIns="75604" tIns="37801" rIns="75604" bIns="37801"/>
            <a:lstStyle/>
            <a:p>
              <a:endParaRPr lang="en-IN"/>
            </a:p>
          </p:txBody>
        </p:sp>
        <p:sp>
          <p:nvSpPr>
            <p:cNvPr id="20499" name="Line 17"/>
            <p:cNvSpPr>
              <a:spLocks noChangeShapeType="1"/>
            </p:cNvSpPr>
            <p:nvPr/>
          </p:nvSpPr>
          <p:spPr bwMode="auto">
            <a:xfrm>
              <a:off x="8088817" y="3359733"/>
              <a:ext cx="0" cy="755843"/>
            </a:xfrm>
            <a:prstGeom prst="line">
              <a:avLst/>
            </a:prstGeom>
            <a:noFill/>
            <a:ln w="38100">
              <a:solidFill>
                <a:srgbClr val="FF0000"/>
              </a:solidFill>
              <a:round/>
              <a:headEnd type="triangle" w="med" len="med"/>
              <a:tailEnd/>
            </a:ln>
          </p:spPr>
          <p:txBody>
            <a:bodyPr lIns="75604" tIns="37801" rIns="75604" bIns="37801"/>
            <a:lstStyle/>
            <a:p>
              <a:endParaRPr lang="en-IN"/>
            </a:p>
          </p:txBody>
        </p:sp>
        <p:sp>
          <p:nvSpPr>
            <p:cNvPr id="20500" name="Line 18"/>
            <p:cNvSpPr>
              <a:spLocks noChangeShapeType="1"/>
            </p:cNvSpPr>
            <p:nvPr/>
          </p:nvSpPr>
          <p:spPr bwMode="auto">
            <a:xfrm flipH="1">
              <a:off x="8088817" y="4535488"/>
              <a:ext cx="0" cy="844024"/>
            </a:xfrm>
            <a:prstGeom prst="line">
              <a:avLst/>
            </a:prstGeom>
            <a:noFill/>
            <a:ln w="38100">
              <a:solidFill>
                <a:srgbClr val="FF0000"/>
              </a:solidFill>
              <a:round/>
              <a:headEnd type="triangle" w="med" len="med"/>
              <a:tailEnd/>
            </a:ln>
          </p:spPr>
          <p:txBody>
            <a:bodyPr lIns="75604" tIns="37801" rIns="75604" bIns="37801"/>
            <a:lstStyle/>
            <a:p>
              <a:endParaRPr lang="en-IN"/>
            </a:p>
          </p:txBody>
        </p:sp>
        <p:sp>
          <p:nvSpPr>
            <p:cNvPr id="20501" name="Line 19"/>
            <p:cNvSpPr>
              <a:spLocks noChangeShapeType="1"/>
            </p:cNvSpPr>
            <p:nvPr/>
          </p:nvSpPr>
          <p:spPr bwMode="auto">
            <a:xfrm flipV="1">
              <a:off x="2449203" y="5608364"/>
              <a:ext cx="4724293" cy="0"/>
            </a:xfrm>
            <a:prstGeom prst="line">
              <a:avLst/>
            </a:prstGeom>
            <a:noFill/>
            <a:ln w="38100">
              <a:solidFill>
                <a:srgbClr val="FF0000"/>
              </a:solidFill>
              <a:prstDash val="dash"/>
              <a:round/>
              <a:headEnd type="triangle" w="lg" len="lg"/>
              <a:tailEnd type="triangle" w="lg" len="lg"/>
            </a:ln>
          </p:spPr>
          <p:txBody>
            <a:bodyPr lIns="75604" tIns="37801" rIns="75604" bIns="37801"/>
            <a:lstStyle/>
            <a:p>
              <a:endParaRPr lang="en-IN"/>
            </a:p>
          </p:txBody>
        </p:sp>
        <p:sp>
          <p:nvSpPr>
            <p:cNvPr id="20502" name="Line 20"/>
            <p:cNvSpPr>
              <a:spLocks noChangeShapeType="1"/>
            </p:cNvSpPr>
            <p:nvPr/>
          </p:nvSpPr>
          <p:spPr bwMode="auto">
            <a:xfrm flipV="1">
              <a:off x="2601500" y="4312935"/>
              <a:ext cx="3962806" cy="0"/>
            </a:xfrm>
            <a:prstGeom prst="line">
              <a:avLst/>
            </a:prstGeom>
            <a:noFill/>
            <a:ln w="38100">
              <a:solidFill>
                <a:srgbClr val="FF0000"/>
              </a:solidFill>
              <a:prstDash val="dash"/>
              <a:round/>
              <a:headEnd type="triangle" w="lg" len="lg"/>
              <a:tailEnd type="triangle" w="lg" len="lg"/>
            </a:ln>
          </p:spPr>
          <p:txBody>
            <a:bodyPr lIns="75604" tIns="37801" rIns="75604" bIns="37801"/>
            <a:lstStyle/>
            <a:p>
              <a:endParaRPr lang="en-IN"/>
            </a:p>
          </p:txBody>
        </p:sp>
        <p:sp>
          <p:nvSpPr>
            <p:cNvPr id="20503" name="Line 21"/>
            <p:cNvSpPr>
              <a:spLocks noChangeShapeType="1"/>
            </p:cNvSpPr>
            <p:nvPr/>
          </p:nvSpPr>
          <p:spPr bwMode="auto">
            <a:xfrm>
              <a:off x="3172230" y="3107786"/>
              <a:ext cx="3698209" cy="0"/>
            </a:xfrm>
            <a:prstGeom prst="line">
              <a:avLst/>
            </a:prstGeom>
            <a:noFill/>
            <a:ln w="38100">
              <a:solidFill>
                <a:srgbClr val="FF0000"/>
              </a:solidFill>
              <a:prstDash val="dash"/>
              <a:round/>
              <a:headEnd type="triangle" w="lg" len="lg"/>
              <a:tailEnd type="triangle" w="lg" len="lg"/>
            </a:ln>
          </p:spPr>
          <p:txBody>
            <a:bodyPr lIns="75604" tIns="37801" rIns="75604" bIns="37801"/>
            <a:lstStyle/>
            <a:p>
              <a:endParaRPr lang="en-IN"/>
            </a:p>
          </p:txBody>
        </p:sp>
        <p:sp>
          <p:nvSpPr>
            <p:cNvPr id="20504" name="Line 22"/>
            <p:cNvSpPr>
              <a:spLocks noChangeShapeType="1"/>
            </p:cNvSpPr>
            <p:nvPr/>
          </p:nvSpPr>
          <p:spPr bwMode="auto">
            <a:xfrm>
              <a:off x="3096851" y="1797659"/>
              <a:ext cx="4001264" cy="0"/>
            </a:xfrm>
            <a:prstGeom prst="line">
              <a:avLst/>
            </a:prstGeom>
            <a:noFill/>
            <a:ln w="38100">
              <a:solidFill>
                <a:srgbClr val="FF0000"/>
              </a:solidFill>
              <a:prstDash val="dash"/>
              <a:round/>
              <a:headEnd type="triangle" w="lg" len="lg"/>
              <a:tailEnd type="triangle" w="lg" len="lg"/>
            </a:ln>
          </p:spPr>
          <p:txBody>
            <a:bodyPr lIns="75604" tIns="37801" rIns="75604" bIns="37801"/>
            <a:lstStyle/>
            <a:p>
              <a:endParaRPr lang="en-IN"/>
            </a:p>
          </p:txBody>
        </p:sp>
        <p:sp>
          <p:nvSpPr>
            <p:cNvPr id="20505" name="Line 11"/>
            <p:cNvSpPr>
              <a:spLocks noChangeShapeType="1"/>
            </p:cNvSpPr>
            <p:nvPr/>
          </p:nvSpPr>
          <p:spPr bwMode="auto">
            <a:xfrm>
              <a:off x="2058460" y="5767931"/>
              <a:ext cx="0" cy="755843"/>
            </a:xfrm>
            <a:prstGeom prst="line">
              <a:avLst/>
            </a:prstGeom>
            <a:noFill/>
            <a:ln w="38100">
              <a:solidFill>
                <a:srgbClr val="FF0000"/>
              </a:solidFill>
              <a:round/>
              <a:headEnd/>
              <a:tailEnd type="triangle" w="med" len="med"/>
            </a:ln>
          </p:spPr>
          <p:txBody>
            <a:bodyPr lIns="75604" tIns="37801" rIns="75604" bIns="37801"/>
            <a:lstStyle/>
            <a:p>
              <a:endParaRPr lang="en-IN"/>
            </a:p>
          </p:txBody>
        </p:sp>
        <p:sp>
          <p:nvSpPr>
            <p:cNvPr id="20506" name="Text Box 8"/>
            <p:cNvSpPr txBox="1">
              <a:spLocks noChangeArrowheads="1"/>
            </p:cNvSpPr>
            <p:nvPr/>
          </p:nvSpPr>
          <p:spPr bwMode="auto">
            <a:xfrm>
              <a:off x="849312" y="6530073"/>
              <a:ext cx="2090627" cy="516350"/>
            </a:xfrm>
            <a:prstGeom prst="rect">
              <a:avLst/>
            </a:prstGeom>
            <a:solidFill>
              <a:srgbClr val="FFFF00"/>
            </a:solidFill>
            <a:ln w="9525">
              <a:solidFill>
                <a:srgbClr val="FF0000"/>
              </a:solidFill>
              <a:miter lim="800000"/>
              <a:headEnd/>
              <a:tailEnd/>
            </a:ln>
          </p:spPr>
          <p:txBody>
            <a:bodyPr lIns="75604" tIns="37801" rIns="75604" bIns="37801">
              <a:spAutoFit/>
            </a:bodyPr>
            <a:lstStyle/>
            <a:p>
              <a:r>
                <a:rPr lang="en-US" altLang="en-US" sz="1500" b="1" dirty="0"/>
                <a:t>Maintenance</a:t>
              </a:r>
            </a:p>
          </p:txBody>
        </p:sp>
        <p:sp>
          <p:nvSpPr>
            <p:cNvPr id="20507" name="Text Box 15"/>
            <p:cNvSpPr txBox="1">
              <a:spLocks noChangeArrowheads="1"/>
            </p:cNvSpPr>
            <p:nvPr/>
          </p:nvSpPr>
          <p:spPr bwMode="auto">
            <a:xfrm>
              <a:off x="6696605" y="6595158"/>
              <a:ext cx="1843986" cy="516350"/>
            </a:xfrm>
            <a:prstGeom prst="rect">
              <a:avLst/>
            </a:prstGeom>
            <a:solidFill>
              <a:srgbClr val="FFFF00"/>
            </a:solidFill>
            <a:ln w="9525">
              <a:solidFill>
                <a:srgbClr val="FF0000"/>
              </a:solidFill>
              <a:miter lim="800000"/>
              <a:headEnd/>
              <a:tailEnd/>
            </a:ln>
          </p:spPr>
          <p:txBody>
            <a:bodyPr wrap="none" lIns="75604" tIns="37801" rIns="75604" bIns="37801">
              <a:spAutoFit/>
            </a:bodyPr>
            <a:lstStyle/>
            <a:p>
              <a:r>
                <a:rPr lang="en-US" altLang="en-US" sz="1500" b="1" dirty="0"/>
                <a:t>Regression Testing</a:t>
              </a:r>
            </a:p>
          </p:txBody>
        </p:sp>
        <p:sp>
          <p:nvSpPr>
            <p:cNvPr id="20508" name="Line 19"/>
            <p:cNvSpPr>
              <a:spLocks noChangeShapeType="1"/>
            </p:cNvSpPr>
            <p:nvPr/>
          </p:nvSpPr>
          <p:spPr bwMode="auto">
            <a:xfrm>
              <a:off x="2906095" y="6719033"/>
              <a:ext cx="3696670" cy="0"/>
            </a:xfrm>
            <a:prstGeom prst="line">
              <a:avLst/>
            </a:prstGeom>
            <a:noFill/>
            <a:ln w="38100">
              <a:solidFill>
                <a:srgbClr val="FF0000"/>
              </a:solidFill>
              <a:prstDash val="dash"/>
              <a:round/>
              <a:headEnd type="triangle" w="lg" len="lg"/>
              <a:tailEnd type="triangle" w="lg" len="lg"/>
            </a:ln>
          </p:spPr>
          <p:txBody>
            <a:bodyPr lIns="75604" tIns="37801" rIns="75604" bIns="37801"/>
            <a:lstStyle/>
            <a:p>
              <a:endParaRPr lang="en-IN"/>
            </a:p>
          </p:txBody>
        </p:sp>
      </p:grpSp>
      <p:sp>
        <p:nvSpPr>
          <p:cNvPr id="20484" name="Text Box 13"/>
          <p:cNvSpPr txBox="1">
            <a:spLocks noChangeArrowheads="1"/>
          </p:cNvSpPr>
          <p:nvPr/>
        </p:nvSpPr>
        <p:spPr bwMode="auto">
          <a:xfrm rot="-1686248">
            <a:off x="3340800" y="1666907"/>
            <a:ext cx="2547360" cy="261883"/>
          </a:xfrm>
          <a:prstGeom prst="rect">
            <a:avLst/>
          </a:prstGeom>
          <a:solidFill>
            <a:srgbClr val="FFC000"/>
          </a:solidFill>
          <a:ln w="9525">
            <a:solidFill>
              <a:srgbClr val="FF0000"/>
            </a:solidFill>
            <a:miter lim="800000"/>
            <a:headEnd/>
            <a:tailEnd/>
          </a:ln>
        </p:spPr>
        <p:txBody>
          <a:bodyPr lIns="61232" tIns="30615" rIns="61232" bIns="30615">
            <a:spAutoFit/>
          </a:bodyPr>
          <a:lstStyle/>
          <a:p>
            <a:pPr algn="ctr"/>
            <a:r>
              <a:rPr lang="en-US" altLang="en-US" sz="1300" b="1" dirty="0"/>
              <a:t>System testing</a:t>
            </a:r>
          </a:p>
        </p:txBody>
      </p:sp>
      <p:sp>
        <p:nvSpPr>
          <p:cNvPr id="20485" name="Text Box 14"/>
          <p:cNvSpPr txBox="1">
            <a:spLocks noChangeArrowheads="1"/>
          </p:cNvSpPr>
          <p:nvPr/>
        </p:nvSpPr>
        <p:spPr bwMode="auto">
          <a:xfrm rot="-1713141">
            <a:off x="3448800" y="2500755"/>
            <a:ext cx="1923840" cy="261883"/>
          </a:xfrm>
          <a:prstGeom prst="rect">
            <a:avLst/>
          </a:prstGeom>
          <a:solidFill>
            <a:srgbClr val="FFC000"/>
          </a:solidFill>
          <a:ln w="9525">
            <a:solidFill>
              <a:srgbClr val="FF0000"/>
            </a:solidFill>
            <a:miter lim="800000"/>
            <a:headEnd/>
            <a:tailEnd/>
          </a:ln>
        </p:spPr>
        <p:txBody>
          <a:bodyPr lIns="61232" tIns="30615" rIns="61232" bIns="30615">
            <a:spAutoFit/>
          </a:bodyPr>
          <a:lstStyle/>
          <a:p>
            <a:r>
              <a:rPr lang="en-US" altLang="en-US" sz="1300" b="1" dirty="0"/>
              <a:t>Integration testing</a:t>
            </a:r>
          </a:p>
        </p:txBody>
      </p:sp>
      <p:sp>
        <p:nvSpPr>
          <p:cNvPr id="20486" name="Text Box 14"/>
          <p:cNvSpPr txBox="1">
            <a:spLocks noChangeArrowheads="1"/>
          </p:cNvSpPr>
          <p:nvPr/>
        </p:nvSpPr>
        <p:spPr bwMode="auto">
          <a:xfrm rot="-1713141">
            <a:off x="3877921" y="3162865"/>
            <a:ext cx="1339200" cy="261883"/>
          </a:xfrm>
          <a:prstGeom prst="rect">
            <a:avLst/>
          </a:prstGeom>
          <a:solidFill>
            <a:srgbClr val="FFC000"/>
          </a:solidFill>
          <a:ln w="9525">
            <a:solidFill>
              <a:srgbClr val="FF0000"/>
            </a:solidFill>
            <a:miter lim="800000"/>
            <a:headEnd/>
            <a:tailEnd/>
          </a:ln>
        </p:spPr>
        <p:txBody>
          <a:bodyPr lIns="61232" tIns="30615" rIns="61232" bIns="30615">
            <a:spAutoFit/>
          </a:bodyPr>
          <a:lstStyle/>
          <a:p>
            <a:r>
              <a:rPr lang="en-US" altLang="en-US" sz="1300" b="1" dirty="0"/>
              <a:t>Unit  testing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Unit testing</a:t>
            </a:r>
            <a:endParaRPr lang="en-IN" dirty="0"/>
          </a:p>
        </p:txBody>
      </p:sp>
      <p:sp>
        <p:nvSpPr>
          <p:cNvPr id="3" name="Content Placeholder 2"/>
          <p:cNvSpPr>
            <a:spLocks noGrp="1"/>
          </p:cNvSpPr>
          <p:nvPr>
            <p:ph idx="1"/>
          </p:nvPr>
        </p:nvSpPr>
        <p:spPr>
          <a:xfrm>
            <a:off x="914400" y="1085850"/>
            <a:ext cx="8001000" cy="3600450"/>
          </a:xfrm>
        </p:spPr>
        <p:txBody>
          <a:bodyPr>
            <a:normAutofit/>
          </a:bodyPr>
          <a:lstStyle/>
          <a:p>
            <a:pPr algn="just"/>
            <a:r>
              <a:rPr lang="en-IN" dirty="0"/>
              <a:t>Unit testing is undertaken after a module has been coded and reviewed.</a:t>
            </a:r>
          </a:p>
          <a:p>
            <a:pPr algn="just"/>
            <a:r>
              <a:rPr lang="en-IN" dirty="0"/>
              <a:t>This activity is typically undertaken by the coder of the module </a:t>
            </a:r>
            <a:r>
              <a:rPr lang="en-IN" dirty="0" smtClean="0"/>
              <a:t>himself in </a:t>
            </a:r>
            <a:r>
              <a:rPr lang="en-IN" dirty="0"/>
              <a:t>the coding phase. </a:t>
            </a:r>
            <a:endParaRPr lang="en-IN" dirty="0" smtClean="0"/>
          </a:p>
          <a:p>
            <a:pPr algn="just"/>
            <a:r>
              <a:rPr lang="en-IN" dirty="0" smtClean="0"/>
              <a:t>Before </a:t>
            </a:r>
            <a:r>
              <a:rPr lang="en-IN" dirty="0"/>
              <a:t>carrying out unit testing, the unit test </a:t>
            </a:r>
            <a:r>
              <a:rPr lang="en-IN" dirty="0" smtClean="0"/>
              <a:t>cases have </a:t>
            </a:r>
            <a:r>
              <a:rPr lang="en-IN" dirty="0"/>
              <a:t>to be designed and the test environment for the unit under </a:t>
            </a:r>
            <a:r>
              <a:rPr lang="en-IN" dirty="0" smtClean="0"/>
              <a:t>test has </a:t>
            </a:r>
            <a:r>
              <a:rPr lang="en-IN" dirty="0"/>
              <a:t>to be </a:t>
            </a:r>
            <a:r>
              <a:rPr lang="en-IN" dirty="0" smtClean="0"/>
              <a:t>developed.</a:t>
            </a:r>
            <a:endParaRPr lang="en-IN" dirty="0"/>
          </a:p>
        </p:txBody>
      </p:sp>
    </p:spTree>
    <p:extLst>
      <p:ext uri="{BB962C8B-B14F-4D97-AF65-F5344CB8AC3E}">
        <p14:creationId xmlns:p14="http://schemas.microsoft.com/office/powerpoint/2010/main" xmlns="" val="3129370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Driver and stub modules</a:t>
            </a:r>
          </a:p>
        </p:txBody>
      </p:sp>
      <p:sp>
        <p:nvSpPr>
          <p:cNvPr id="3" name="Content Placeholder 2"/>
          <p:cNvSpPr>
            <a:spLocks noGrp="1"/>
          </p:cNvSpPr>
          <p:nvPr>
            <p:ph idx="1"/>
          </p:nvPr>
        </p:nvSpPr>
        <p:spPr>
          <a:xfrm>
            <a:off x="914400" y="1085850"/>
            <a:ext cx="8083296" cy="3600450"/>
          </a:xfrm>
        </p:spPr>
        <p:txBody>
          <a:bodyPr>
            <a:normAutofit fontScale="85000" lnSpcReduction="20000"/>
          </a:bodyPr>
          <a:lstStyle/>
          <a:p>
            <a:pPr algn="just"/>
            <a:r>
              <a:rPr lang="en-IN" dirty="0"/>
              <a:t>In order to test a single module, we need a complete environment </a:t>
            </a:r>
            <a:r>
              <a:rPr lang="en-IN" dirty="0" smtClean="0"/>
              <a:t>to provide </a:t>
            </a:r>
            <a:r>
              <a:rPr lang="en-IN" dirty="0"/>
              <a:t>all relevant code that is necessary for execution of the </a:t>
            </a:r>
            <a:r>
              <a:rPr lang="en-IN" dirty="0" smtClean="0"/>
              <a:t>module. </a:t>
            </a:r>
          </a:p>
          <a:p>
            <a:pPr algn="just"/>
            <a:r>
              <a:rPr lang="en-IN" dirty="0" smtClean="0"/>
              <a:t>Besides </a:t>
            </a:r>
            <a:r>
              <a:rPr lang="en-IN" dirty="0"/>
              <a:t>the module under test, the following are needed to </a:t>
            </a:r>
            <a:r>
              <a:rPr lang="en-IN" dirty="0" smtClean="0"/>
              <a:t>test the </a:t>
            </a:r>
            <a:r>
              <a:rPr lang="en-IN" dirty="0"/>
              <a:t>module:</a:t>
            </a:r>
          </a:p>
          <a:p>
            <a:pPr algn="just">
              <a:buFont typeface="Wingdings" panose="05000000000000000000" pitchFamily="2" charset="2"/>
              <a:buChar char="§"/>
            </a:pPr>
            <a:r>
              <a:rPr lang="en-IN" dirty="0">
                <a:solidFill>
                  <a:srgbClr val="FF0000"/>
                </a:solidFill>
              </a:rPr>
              <a:t>The procedures belonging to other modules that the module under </a:t>
            </a:r>
            <a:r>
              <a:rPr lang="en-IN" dirty="0" smtClean="0">
                <a:solidFill>
                  <a:srgbClr val="FF0000"/>
                </a:solidFill>
              </a:rPr>
              <a:t>test calls</a:t>
            </a:r>
            <a:r>
              <a:rPr lang="en-IN" dirty="0">
                <a:solidFill>
                  <a:srgbClr val="FF0000"/>
                </a:solidFill>
              </a:rPr>
              <a:t>.</a:t>
            </a:r>
          </a:p>
          <a:p>
            <a:pPr algn="just">
              <a:buFont typeface="Wingdings" panose="05000000000000000000" pitchFamily="2" charset="2"/>
              <a:buChar char="§"/>
            </a:pPr>
            <a:r>
              <a:rPr lang="en-IN" dirty="0">
                <a:solidFill>
                  <a:srgbClr val="FF0000"/>
                </a:solidFill>
              </a:rPr>
              <a:t>Non-local data structures that the module accesses.</a:t>
            </a:r>
          </a:p>
          <a:p>
            <a:pPr algn="just">
              <a:buFont typeface="Wingdings" panose="05000000000000000000" pitchFamily="2" charset="2"/>
              <a:buChar char="§"/>
            </a:pPr>
            <a:r>
              <a:rPr lang="en-IN" dirty="0">
                <a:solidFill>
                  <a:srgbClr val="FF0000"/>
                </a:solidFill>
              </a:rPr>
              <a:t>A procedure to call the functions of the module under test </a:t>
            </a:r>
            <a:r>
              <a:rPr lang="en-IN" dirty="0" smtClean="0">
                <a:solidFill>
                  <a:srgbClr val="FF0000"/>
                </a:solidFill>
              </a:rPr>
              <a:t>with appropriate </a:t>
            </a:r>
            <a:r>
              <a:rPr lang="en-IN" dirty="0">
                <a:solidFill>
                  <a:srgbClr val="FF0000"/>
                </a:solidFill>
              </a:rPr>
              <a:t>parameters.</a:t>
            </a:r>
          </a:p>
        </p:txBody>
      </p:sp>
    </p:spTree>
    <p:extLst>
      <p:ext uri="{BB962C8B-B14F-4D97-AF65-F5344CB8AC3E}">
        <p14:creationId xmlns:p14="http://schemas.microsoft.com/office/powerpoint/2010/main" xmlns="" val="833332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a:xfrm>
            <a:off x="1060704" y="1085850"/>
            <a:ext cx="8083296" cy="3600450"/>
          </a:xfrm>
        </p:spPr>
        <p:txBody>
          <a:bodyPr>
            <a:normAutofit fontScale="92500" lnSpcReduction="10000"/>
          </a:bodyPr>
          <a:lstStyle/>
          <a:p>
            <a:pPr algn="just"/>
            <a:r>
              <a:rPr lang="en-IN" dirty="0"/>
              <a:t>Modules required to provide the necessary environment (which either </a:t>
            </a:r>
            <a:r>
              <a:rPr lang="en-IN" dirty="0" smtClean="0"/>
              <a:t>call or </a:t>
            </a:r>
            <a:r>
              <a:rPr lang="en-IN" dirty="0"/>
              <a:t>are called by the module under test) are usually not available until </a:t>
            </a:r>
            <a:r>
              <a:rPr lang="en-IN" dirty="0" smtClean="0"/>
              <a:t>they too </a:t>
            </a:r>
            <a:r>
              <a:rPr lang="en-IN" dirty="0"/>
              <a:t>have been unit tested. </a:t>
            </a:r>
            <a:endParaRPr lang="en-IN" dirty="0" smtClean="0"/>
          </a:p>
          <a:p>
            <a:pPr algn="just"/>
            <a:r>
              <a:rPr lang="en-IN" dirty="0" smtClean="0"/>
              <a:t>In </a:t>
            </a:r>
            <a:r>
              <a:rPr lang="en-IN" dirty="0"/>
              <a:t>this context, stubs and drivers are designed </a:t>
            </a:r>
            <a:r>
              <a:rPr lang="en-IN" dirty="0" smtClean="0"/>
              <a:t>to provide </a:t>
            </a:r>
            <a:r>
              <a:rPr lang="en-IN" dirty="0"/>
              <a:t>the complete environment for </a:t>
            </a:r>
            <a:r>
              <a:rPr lang="en-IN" dirty="0" smtClean="0"/>
              <a:t>a module </a:t>
            </a:r>
            <a:r>
              <a:rPr lang="en-IN" dirty="0"/>
              <a:t>so that testing can be </a:t>
            </a:r>
            <a:r>
              <a:rPr lang="en-IN" dirty="0" smtClean="0"/>
              <a:t>carried out.</a:t>
            </a:r>
          </a:p>
          <a:p>
            <a:pPr lvl="0" algn="just"/>
            <a:r>
              <a:rPr lang="en-IN" dirty="0">
                <a:solidFill>
                  <a:prstClr val="black"/>
                </a:solidFill>
              </a:rPr>
              <a:t>The role of stub and driver modules is pictorially shown in </a:t>
            </a:r>
            <a:r>
              <a:rPr lang="en-IN" sz="2600" dirty="0">
                <a:solidFill>
                  <a:prstClr val="black"/>
                </a:solidFill>
              </a:rPr>
              <a:t>the following </a:t>
            </a:r>
            <a:r>
              <a:rPr lang="en-IN" dirty="0">
                <a:solidFill>
                  <a:prstClr val="black"/>
                </a:solidFill>
              </a:rPr>
              <a:t>Figure.</a:t>
            </a:r>
          </a:p>
          <a:p>
            <a:pPr algn="just"/>
            <a:endParaRPr lang="en-IN" dirty="0" smtClean="0"/>
          </a:p>
          <a:p>
            <a:pPr algn="just"/>
            <a:endParaRPr lang="en-IN" dirty="0"/>
          </a:p>
        </p:txBody>
      </p:sp>
    </p:spTree>
    <p:extLst>
      <p:ext uri="{BB962C8B-B14F-4D97-AF65-F5344CB8AC3E}">
        <p14:creationId xmlns:p14="http://schemas.microsoft.com/office/powerpoint/2010/main" xmlns="" val="3309275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8"/>
            <a:ext cx="8001000" cy="857250"/>
          </a:xfrm>
        </p:spPr>
        <p:txBody>
          <a:bodyPr>
            <a:noAutofit/>
          </a:bodyPr>
          <a:lstStyle/>
          <a:p>
            <a:r>
              <a:rPr lang="en-IN" sz="2800" dirty="0"/>
              <a:t>Unit testing with the help of driver and stub modules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4600" y="1352550"/>
            <a:ext cx="4502727" cy="3610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55203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0.xml><?xml version="1.0" encoding="utf-8"?>
<a:theme xmlns:a="http://schemas.openxmlformats.org/drawingml/2006/main" name="6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2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5.xml><?xml version="1.0" encoding="utf-8"?>
<a:theme xmlns:a="http://schemas.openxmlformats.org/drawingml/2006/main" name="3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1_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7.xml><?xml version="1.0" encoding="utf-8"?>
<a:theme xmlns:a="http://schemas.openxmlformats.org/drawingml/2006/main" name="4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8.xml><?xml version="1.0" encoding="utf-8"?>
<a:theme xmlns:a="http://schemas.openxmlformats.org/drawingml/2006/main" name="5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9.xml><?xml version="1.0" encoding="utf-8"?>
<a:theme xmlns:a="http://schemas.openxmlformats.org/drawingml/2006/main" name="2_Theme1">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7ED58A85A796449BBD3B81601E2D75" ma:contentTypeVersion="2" ma:contentTypeDescription="Create a new document." ma:contentTypeScope="" ma:versionID="7a80211e67dc5eff737ad815ad8bfc69">
  <xsd:schema xmlns:xsd="http://www.w3.org/2001/XMLSchema" xmlns:xs="http://www.w3.org/2001/XMLSchema" xmlns:p="http://schemas.microsoft.com/office/2006/metadata/properties" xmlns:ns2="e16f1f74-0040-4e09-b045-6473ea824ee0" targetNamespace="http://schemas.microsoft.com/office/2006/metadata/properties" ma:root="true" ma:fieldsID="609a2d98ef4e1edbb864db9af53991fb" ns2:_="">
    <xsd:import namespace="e16f1f74-0040-4e09-b045-6473ea824e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6f1f74-0040-4e09-b045-6473ea824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EA4B02-6FDE-4EF9-A320-C2266643330B}"/>
</file>

<file path=customXml/itemProps2.xml><?xml version="1.0" encoding="utf-8"?>
<ds:datastoreItem xmlns:ds="http://schemas.openxmlformats.org/officeDocument/2006/customXml" ds:itemID="{2FEC69F5-2509-47DD-B98A-34C39A623B3C}"/>
</file>

<file path=customXml/itemProps3.xml><?xml version="1.0" encoding="utf-8"?>
<ds:datastoreItem xmlns:ds="http://schemas.openxmlformats.org/officeDocument/2006/customXml" ds:itemID="{C8E06A4B-C245-451A-ACF4-A2B7BFFA7EEF}"/>
</file>

<file path=docProps/app.xml><?xml version="1.0" encoding="utf-8"?>
<Properties xmlns="http://schemas.openxmlformats.org/officeDocument/2006/extended-properties" xmlns:vt="http://schemas.openxmlformats.org/officeDocument/2006/docPropsVTypes">
  <TotalTime>288</TotalTime>
  <Words>1760</Words>
  <Application>Microsoft Office PowerPoint</Application>
  <PresentationFormat>On-screen Show (16:9)</PresentationFormat>
  <Paragraphs>241</Paragraphs>
  <Slides>43</Slides>
  <Notes>6</Notes>
  <HiddenSlides>0</HiddenSlides>
  <MMClips>0</MMClips>
  <ScaleCrop>false</ScaleCrop>
  <HeadingPairs>
    <vt:vector size="4" baseType="variant">
      <vt:variant>
        <vt:lpstr>Theme</vt:lpstr>
      </vt:variant>
      <vt:variant>
        <vt:i4>10</vt:i4>
      </vt:variant>
      <vt:variant>
        <vt:lpstr>Slide Titles</vt:lpstr>
      </vt:variant>
      <vt:variant>
        <vt:i4>43</vt:i4>
      </vt:variant>
    </vt:vector>
  </HeadingPairs>
  <TitlesOfParts>
    <vt:vector size="53" baseType="lpstr">
      <vt:lpstr>Solstice</vt:lpstr>
      <vt:lpstr>1_Solstice</vt:lpstr>
      <vt:lpstr>Theme1</vt:lpstr>
      <vt:lpstr>2_Solstice</vt:lpstr>
      <vt:lpstr>3_Solstice</vt:lpstr>
      <vt:lpstr>1_Theme1</vt:lpstr>
      <vt:lpstr>4_Solstice</vt:lpstr>
      <vt:lpstr>5_Solstice</vt:lpstr>
      <vt:lpstr>2_Theme1</vt:lpstr>
      <vt:lpstr>6_Solstice</vt:lpstr>
      <vt:lpstr>Slide 1</vt:lpstr>
      <vt:lpstr>Testing  Levels</vt:lpstr>
      <vt:lpstr>4 Testing  Levels</vt:lpstr>
      <vt:lpstr>Test  Levels</vt:lpstr>
      <vt:lpstr>Levels of Testing</vt:lpstr>
      <vt:lpstr>Unit testing</vt:lpstr>
      <vt:lpstr>Driver and stub modules</vt:lpstr>
      <vt:lpstr> </vt:lpstr>
      <vt:lpstr>Unit testing with the help of driver and stub modules</vt:lpstr>
      <vt:lpstr>Verification versus Validation</vt:lpstr>
      <vt:lpstr>Verification versus Validation</vt:lpstr>
      <vt:lpstr>Verification and Validation Techniques</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Stub </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Summary</vt:lpstr>
      <vt:lpstr>Slide 42</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D7</dc:creator>
  <cp:lastModifiedBy>Dr. D.P. Mohapatra</cp:lastModifiedBy>
  <cp:revision>45</cp:revision>
  <dcterms:modified xsi:type="dcterms:W3CDTF">2021-01-29T03:33:32Z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0x0101007E7ED58A85A796449BBD3B81601E2D75</vt:lpwstr>
  </property>
</Properties>
</file>