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4" r:id="rId3"/>
    <p:sldId id="270" r:id="rId4"/>
    <p:sldId id="272" r:id="rId5"/>
    <p:sldId id="273" r:id="rId6"/>
    <p:sldId id="274" r:id="rId7"/>
    <p:sldId id="275" r:id="rId8"/>
    <p:sldId id="276" r:id="rId9"/>
    <p:sldId id="277" r:id="rId10"/>
    <p:sldId id="278" r:id="rId11"/>
    <p:sldId id="279" r:id="rId12"/>
    <p:sldId id="286" r:id="rId13"/>
    <p:sldId id="257" r:id="rId14"/>
    <p:sldId id="288" r:id="rId15"/>
    <p:sldId id="258" r:id="rId16"/>
    <p:sldId id="259" r:id="rId17"/>
    <p:sldId id="260" r:id="rId18"/>
    <p:sldId id="261" r:id="rId19"/>
    <p:sldId id="262" r:id="rId20"/>
    <p:sldId id="263" r:id="rId21"/>
    <p:sldId id="285" r:id="rId22"/>
    <p:sldId id="265" r:id="rId23"/>
    <p:sldId id="266" r:id="rId24"/>
    <p:sldId id="267" r:id="rId25"/>
    <p:sldId id="268" r:id="rId26"/>
    <p:sldId id="281"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00"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5/5/2020</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762000" y="1574738"/>
            <a:ext cx="8153400" cy="1102140"/>
          </a:xfrm>
          <a:prstGeom prst="rect">
            <a:avLst/>
          </a:prstGeom>
        </p:spPr>
        <p:txBody>
          <a:bodyPr anchor="ctr"/>
          <a:lstStyle/>
          <a:p>
            <a:pPr algn="r">
              <a:lnSpc>
                <a:spcPct val="100000"/>
              </a:lnSpc>
            </a:pPr>
            <a:r>
              <a:rPr lang="en-US" sz="4400" dirty="0" smtClean="0">
                <a:solidFill>
                  <a:srgbClr val="000000"/>
                </a:solidFill>
                <a:latin typeface="Calibri"/>
              </a:rPr>
              <a:t>Testing Object-Oriented Software   </a:t>
            </a:r>
            <a:r>
              <a:rPr lang="en-US" sz="4400" dirty="0" err="1" smtClean="0">
                <a:solidFill>
                  <a:srgbClr val="000000"/>
                </a:solidFill>
                <a:latin typeface="Calibri"/>
              </a:rPr>
              <a:t>cont</a:t>
            </a:r>
            <a:r>
              <a:rPr lang="en-US" sz="4400" dirty="0" smtClean="0">
                <a:solidFill>
                  <a:srgbClr val="000000"/>
                </a:solidFill>
                <a:latin typeface="Calibri"/>
              </a:rPr>
              <a:t> …</a:t>
            </a:r>
            <a:endParaRPr dirty="0"/>
          </a:p>
        </p:txBody>
      </p:sp>
      <p:sp>
        <p:nvSpPr>
          <p:cNvPr id="84" name="TextShape 2"/>
          <p:cNvSpPr txBox="1"/>
          <p:nvPr/>
        </p:nvSpPr>
        <p:spPr>
          <a:xfrm>
            <a:off x="1371600" y="2914650"/>
            <a:ext cx="6400440" cy="1314090"/>
          </a:xfrm>
          <a:prstGeom prst="rect">
            <a:avLst/>
          </a:prstGeom>
        </p:spPr>
        <p:txBody>
          <a:bodyPr/>
          <a:lstStyle/>
          <a:p>
            <a:pPr algn="ctr">
              <a:lnSpc>
                <a:spcPct val="100000"/>
              </a:lnSpc>
            </a:pPr>
            <a:r>
              <a:rPr lang="en-IN" sz="3200">
                <a:solidFill>
                  <a:srgbClr val="8B8B8B"/>
                </a:solidFill>
                <a:latin typeface="Calibri"/>
              </a:rPr>
              <a:t>.</a:t>
            </a:r>
            <a:endParaRPr/>
          </a:p>
        </p:txBody>
      </p:sp>
      <p:sp>
        <p:nvSpPr>
          <p:cNvPr id="85" name="CustomShape 3"/>
          <p:cNvSpPr/>
          <p:nvPr/>
        </p:nvSpPr>
        <p:spPr>
          <a:xfrm>
            <a:off x="914400" y="3143340"/>
            <a:ext cx="8153400" cy="2000160"/>
          </a:xfrm>
          <a:prstGeom prst="rect">
            <a:avLst/>
          </a:prstGeom>
          <a:noFill/>
          <a:ln>
            <a:noFill/>
          </a:ln>
        </p:spPr>
        <p:txBody>
          <a:bodyPr lIns="90000" tIns="45000" rIns="90000" bIns="45000"/>
          <a:lstStyle/>
          <a:p>
            <a:pPr algn="ctr">
              <a:lnSpc>
                <a:spcPct val="100000"/>
              </a:lnSpc>
            </a:pPr>
            <a:r>
              <a:rPr lang="en-IN" sz="2800" dirty="0" smtClean="0">
                <a:solidFill>
                  <a:srgbClr val="000000"/>
                </a:solidFill>
                <a:latin typeface="Calibri"/>
              </a:rPr>
              <a:t>Prof. Durga Prasad </a:t>
            </a:r>
            <a:r>
              <a:rPr lang="en-IN" sz="2800" dirty="0">
                <a:solidFill>
                  <a:srgbClr val="000000"/>
                </a:solidFill>
                <a:latin typeface="Calibri"/>
              </a:rPr>
              <a:t>Mohapatra</a:t>
            </a:r>
            <a:endParaRPr sz="2800" dirty="0"/>
          </a:p>
          <a:p>
            <a:pPr algn="ctr">
              <a:lnSpc>
                <a:spcPct val="100000"/>
              </a:lnSpc>
            </a:pPr>
            <a:r>
              <a:rPr lang="en-IN" sz="2800" dirty="0">
                <a:solidFill>
                  <a:srgbClr val="000000"/>
                </a:solidFill>
                <a:latin typeface="Calibri"/>
              </a:rPr>
              <a:t>Professor </a:t>
            </a:r>
            <a:endParaRPr lang="en-IN" sz="2800" dirty="0" smtClean="0">
              <a:solidFill>
                <a:srgbClr val="000000"/>
              </a:solidFill>
              <a:latin typeface="Calibri"/>
            </a:endParaRPr>
          </a:p>
          <a:p>
            <a:pPr algn="ctr">
              <a:lnSpc>
                <a:spcPct val="100000"/>
              </a:lnSpc>
            </a:pPr>
            <a:r>
              <a:rPr lang="en-IN" sz="2800" dirty="0" smtClean="0">
                <a:solidFill>
                  <a:srgbClr val="000000"/>
                </a:solidFill>
                <a:latin typeface="Calibri"/>
              </a:rPr>
              <a:t>Dept. Of </a:t>
            </a:r>
            <a:r>
              <a:rPr lang="en-IN" sz="2800" dirty="0">
                <a:solidFill>
                  <a:srgbClr val="000000"/>
                </a:solidFill>
                <a:latin typeface="Calibri"/>
              </a:rPr>
              <a:t>CSE, NIT Rourkela</a:t>
            </a:r>
            <a:endParaRPr sz="2800" dirty="0"/>
          </a:p>
        </p:txBody>
      </p:sp>
    </p:spTree>
    <p:extLst>
      <p:ext uri="{BB962C8B-B14F-4D97-AF65-F5344CB8AC3E}">
        <p14:creationId xmlns:p14="http://schemas.microsoft.com/office/powerpoint/2010/main" xmlns="" val="7080212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8001000" cy="857250"/>
          </a:xfrm>
        </p:spPr>
        <p:txBody>
          <a:bodyPr>
            <a:normAutofit/>
          </a:bodyPr>
          <a:lstStyle/>
          <a:p>
            <a:pPr algn="ctr"/>
            <a:r>
              <a:rPr lang="en-IN" dirty="0"/>
              <a:t>System Testing based on Use-Cases  </a:t>
            </a:r>
            <a:r>
              <a:rPr lang="en-IN" sz="2800" dirty="0" err="1"/>
              <a:t>cont</a:t>
            </a:r>
            <a:r>
              <a:rPr lang="en-IN" sz="2800" dirty="0"/>
              <a:t>…</a:t>
            </a:r>
            <a:endParaRPr lang="en-IN" dirty="0"/>
          </a:p>
        </p:txBody>
      </p:sp>
      <p:sp>
        <p:nvSpPr>
          <p:cNvPr id="3" name="Content Placeholder 2"/>
          <p:cNvSpPr>
            <a:spLocks noGrp="1"/>
          </p:cNvSpPr>
          <p:nvPr>
            <p:ph idx="1"/>
          </p:nvPr>
        </p:nvSpPr>
        <p:spPr>
          <a:xfrm>
            <a:off x="990600" y="1085850"/>
            <a:ext cx="8153400" cy="3600450"/>
          </a:xfrm>
        </p:spPr>
        <p:txBody>
          <a:bodyPr>
            <a:normAutofit/>
          </a:bodyPr>
          <a:lstStyle/>
          <a:p>
            <a:r>
              <a:rPr lang="en-IN" dirty="0"/>
              <a:t>To perform this testing, the tester needs to identify four things:</a:t>
            </a:r>
          </a:p>
          <a:p>
            <a:pPr lvl="1"/>
            <a:r>
              <a:rPr lang="en-IN" dirty="0" smtClean="0"/>
              <a:t>the </a:t>
            </a:r>
            <a:r>
              <a:rPr lang="en-IN" dirty="0"/>
              <a:t>use-cases of interest,</a:t>
            </a:r>
          </a:p>
          <a:p>
            <a:pPr lvl="1"/>
            <a:r>
              <a:rPr lang="en-IN" dirty="0" smtClean="0"/>
              <a:t>the </a:t>
            </a:r>
            <a:r>
              <a:rPr lang="en-IN" dirty="0"/>
              <a:t>actors involved in using the system,</a:t>
            </a:r>
          </a:p>
          <a:p>
            <a:pPr lvl="1"/>
            <a:r>
              <a:rPr lang="en-IN" dirty="0" smtClean="0"/>
              <a:t>the </a:t>
            </a:r>
            <a:r>
              <a:rPr lang="en-IN" dirty="0"/>
              <a:t>input, output, and system effects for the use-cases,</a:t>
            </a:r>
          </a:p>
          <a:p>
            <a:pPr lvl="1"/>
            <a:r>
              <a:rPr lang="en-IN" dirty="0" smtClean="0"/>
              <a:t>the flows </a:t>
            </a:r>
            <a:r>
              <a:rPr lang="en-IN" dirty="0"/>
              <a:t>of interest between the use-cases.</a:t>
            </a:r>
          </a:p>
        </p:txBody>
      </p:sp>
    </p:spTree>
    <p:extLst>
      <p:ext uri="{BB962C8B-B14F-4D97-AF65-F5344CB8AC3E}">
        <p14:creationId xmlns:p14="http://schemas.microsoft.com/office/powerpoint/2010/main" xmlns="" val="227754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30"/>
            <a:ext cx="8077200" cy="857250"/>
          </a:xfrm>
        </p:spPr>
        <p:txBody>
          <a:bodyPr>
            <a:normAutofit/>
          </a:bodyPr>
          <a:lstStyle/>
          <a:p>
            <a:r>
              <a:rPr lang="en-IN" dirty="0"/>
              <a:t>System Testing based on Use-Cases  </a:t>
            </a:r>
            <a:r>
              <a:rPr lang="en-IN" sz="2800" dirty="0" err="1"/>
              <a:t>cont</a:t>
            </a:r>
            <a:r>
              <a:rPr lang="en-IN" sz="2800" dirty="0"/>
              <a:t>…</a:t>
            </a:r>
            <a:endParaRPr lang="en-IN" dirty="0"/>
          </a:p>
        </p:txBody>
      </p:sp>
      <p:sp>
        <p:nvSpPr>
          <p:cNvPr id="3" name="Content Placeholder 2"/>
          <p:cNvSpPr>
            <a:spLocks noGrp="1"/>
          </p:cNvSpPr>
          <p:nvPr>
            <p:ph idx="1"/>
          </p:nvPr>
        </p:nvSpPr>
        <p:spPr>
          <a:xfrm>
            <a:off x="990600" y="920670"/>
            <a:ext cx="8001000" cy="4248150"/>
          </a:xfrm>
        </p:spPr>
        <p:txBody>
          <a:bodyPr>
            <a:noAutofit/>
          </a:bodyPr>
          <a:lstStyle/>
          <a:p>
            <a:pPr algn="just"/>
            <a:r>
              <a:rPr lang="en-IN" dirty="0"/>
              <a:t>A use-case is a semantically meaningful function that provides some </a:t>
            </a:r>
            <a:r>
              <a:rPr lang="en-IN" dirty="0" smtClean="0"/>
              <a:t>value from </a:t>
            </a:r>
            <a:r>
              <a:rPr lang="en-IN" dirty="0"/>
              <a:t>the user’s point of view. </a:t>
            </a:r>
            <a:endParaRPr lang="en-IN" dirty="0" smtClean="0"/>
          </a:p>
          <a:p>
            <a:pPr algn="just"/>
            <a:r>
              <a:rPr lang="en-IN" dirty="0" smtClean="0"/>
              <a:t>For </a:t>
            </a:r>
            <a:r>
              <a:rPr lang="en-IN" dirty="0"/>
              <a:t>example, saving a </a:t>
            </a:r>
            <a:r>
              <a:rPr lang="en-IN" dirty="0" smtClean="0"/>
              <a:t>file </a:t>
            </a:r>
            <a:r>
              <a:rPr lang="en-IN" dirty="0"/>
              <a:t>in a word </a:t>
            </a:r>
            <a:r>
              <a:rPr lang="en-IN" dirty="0" smtClean="0"/>
              <a:t>processing system </a:t>
            </a:r>
            <a:r>
              <a:rPr lang="en-IN" dirty="0"/>
              <a:t>would be represented by the Save File use-case. </a:t>
            </a:r>
            <a:endParaRPr lang="en-IN" dirty="0" smtClean="0"/>
          </a:p>
        </p:txBody>
      </p:sp>
    </p:spTree>
    <p:extLst>
      <p:ext uri="{BB962C8B-B14F-4D97-AF65-F5344CB8AC3E}">
        <p14:creationId xmlns:p14="http://schemas.microsoft.com/office/powerpoint/2010/main" xmlns="" val="365743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Testing based on Use-Cases  </a:t>
            </a:r>
            <a:r>
              <a:rPr lang="en-US" dirty="0" err="1"/>
              <a:t>cont</a:t>
            </a:r>
            <a:r>
              <a:rPr lang="en-US" dirty="0"/>
              <a:t>…</a:t>
            </a:r>
          </a:p>
        </p:txBody>
      </p:sp>
      <p:sp>
        <p:nvSpPr>
          <p:cNvPr id="3" name="Content Placeholder 2"/>
          <p:cNvSpPr>
            <a:spLocks noGrp="1"/>
          </p:cNvSpPr>
          <p:nvPr>
            <p:ph idx="1"/>
          </p:nvPr>
        </p:nvSpPr>
        <p:spPr/>
        <p:txBody>
          <a:bodyPr/>
          <a:lstStyle/>
          <a:p>
            <a:pPr algn="just"/>
            <a:r>
              <a:rPr lang="en-US" dirty="0"/>
              <a:t>Each use-case can have input parameters associated with it, and for each parameter, a set of logical partitions of the values that parameter can take may be identified. </a:t>
            </a:r>
          </a:p>
          <a:p>
            <a:pPr algn="just"/>
            <a:r>
              <a:rPr lang="en-US" dirty="0"/>
              <a:t>Finally, the use-cases can be connected using flows that describe a sequence of </a:t>
            </a:r>
            <a:r>
              <a:rPr lang="en-US" dirty="0" err="1" smtClean="0"/>
              <a:t>usecases</a:t>
            </a:r>
            <a:r>
              <a:rPr lang="en-US" dirty="0" smtClean="0"/>
              <a:t> </a:t>
            </a:r>
            <a:r>
              <a:rPr lang="en-US" dirty="0"/>
              <a:t>that are performed to accomplish some goal.</a:t>
            </a:r>
          </a:p>
          <a:p>
            <a:pPr algn="just"/>
            <a:endParaRPr lang="en-US" dirty="0"/>
          </a:p>
        </p:txBody>
      </p:sp>
    </p:spTree>
    <p:extLst>
      <p:ext uri="{BB962C8B-B14F-4D97-AF65-F5344CB8AC3E}">
        <p14:creationId xmlns:p14="http://schemas.microsoft.com/office/powerpoint/2010/main" xmlns="" val="233144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8"/>
            <a:ext cx="7924800" cy="857250"/>
          </a:xfrm>
        </p:spPr>
        <p:txBody>
          <a:bodyPr>
            <a:normAutofit/>
          </a:bodyPr>
          <a:lstStyle/>
          <a:p>
            <a:r>
              <a:rPr lang="en-IN" dirty="0" smtClean="0"/>
              <a:t>Case study: Parking management system</a:t>
            </a:r>
            <a:endParaRPr lang="en-IN" dirty="0"/>
          </a:p>
        </p:txBody>
      </p:sp>
      <p:sp>
        <p:nvSpPr>
          <p:cNvPr id="3" name="Content Placeholder 2"/>
          <p:cNvSpPr>
            <a:spLocks noGrp="1"/>
          </p:cNvSpPr>
          <p:nvPr>
            <p:ph idx="1"/>
          </p:nvPr>
        </p:nvSpPr>
        <p:spPr/>
        <p:txBody>
          <a:bodyPr/>
          <a:lstStyle/>
          <a:p>
            <a:pPr marL="82296" indent="0" algn="just">
              <a:buNone/>
            </a:pPr>
            <a:r>
              <a:rPr lang="en-IN" dirty="0" smtClean="0"/>
              <a:t>It deals with the management of parking in an office. For parkin a car, both the Driver and Building Manager have to log into the system. When a car enters in the parking, then the space availability sensor checks for car availability. If the space is available, then only the car can be entered. The building manager also generates report for the total cars in parking.</a:t>
            </a:r>
            <a:endParaRPr lang="en-IN" dirty="0"/>
          </a:p>
        </p:txBody>
      </p:sp>
    </p:spTree>
    <p:extLst>
      <p:ext uri="{BB962C8B-B14F-4D97-AF65-F5344CB8AC3E}">
        <p14:creationId xmlns:p14="http://schemas.microsoft.com/office/powerpoint/2010/main" xmlns="" val="213621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8"/>
            <a:ext cx="8534400" cy="857250"/>
          </a:xfrm>
        </p:spPr>
        <p:txBody>
          <a:bodyPr>
            <a:normAutofit/>
          </a:bodyPr>
          <a:lstStyle/>
          <a:p>
            <a:r>
              <a:rPr lang="en-IN" dirty="0" smtClean="0"/>
              <a:t>Actors</a:t>
            </a:r>
            <a:endParaRPr lang="en-IN" dirty="0"/>
          </a:p>
        </p:txBody>
      </p:sp>
      <p:sp>
        <p:nvSpPr>
          <p:cNvPr id="3" name="Content Placeholder 2"/>
          <p:cNvSpPr>
            <a:spLocks noGrp="1"/>
          </p:cNvSpPr>
          <p:nvPr>
            <p:ph idx="1"/>
          </p:nvPr>
        </p:nvSpPr>
        <p:spPr/>
        <p:txBody>
          <a:bodyPr/>
          <a:lstStyle/>
          <a:p>
            <a:pPr marL="596646" indent="-514350">
              <a:buFont typeface="+mj-lt"/>
              <a:buAutoNum type="arabicPeriod"/>
            </a:pPr>
            <a:r>
              <a:rPr lang="en-IN" dirty="0" smtClean="0"/>
              <a:t>Car driver</a:t>
            </a:r>
          </a:p>
          <a:p>
            <a:pPr marL="596646" indent="-514350">
              <a:buFont typeface="+mj-lt"/>
              <a:buAutoNum type="arabicPeriod"/>
            </a:pPr>
            <a:r>
              <a:rPr lang="en-IN" dirty="0" smtClean="0"/>
              <a:t>Building parking manager</a:t>
            </a:r>
          </a:p>
          <a:p>
            <a:pPr marL="596646" indent="-514350">
              <a:buFont typeface="+mj-lt"/>
              <a:buAutoNum type="arabicPeriod"/>
            </a:pPr>
            <a:r>
              <a:rPr lang="en-IN" dirty="0" smtClean="0"/>
              <a:t>Building display system</a:t>
            </a:r>
          </a:p>
          <a:p>
            <a:pPr marL="596646" indent="-514350">
              <a:buFont typeface="+mj-lt"/>
              <a:buAutoNum type="arabicPeriod"/>
            </a:pPr>
            <a:r>
              <a:rPr lang="en-IN" dirty="0" smtClean="0"/>
              <a:t>Space availability sensor</a:t>
            </a:r>
            <a:endParaRPr lang="en-IN" dirty="0"/>
          </a:p>
        </p:txBody>
      </p:sp>
    </p:spTree>
    <p:extLst>
      <p:ext uri="{BB962C8B-B14F-4D97-AF65-F5344CB8AC3E}">
        <p14:creationId xmlns:p14="http://schemas.microsoft.com/office/powerpoint/2010/main" xmlns="" val="293692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Use-cases</a:t>
            </a:r>
            <a:endParaRPr lang="en-IN" dirty="0"/>
          </a:p>
        </p:txBody>
      </p:sp>
      <p:sp>
        <p:nvSpPr>
          <p:cNvPr id="3" name="Content Placeholder 2"/>
          <p:cNvSpPr>
            <a:spLocks noGrp="1"/>
          </p:cNvSpPr>
          <p:nvPr>
            <p:ph idx="1"/>
          </p:nvPr>
        </p:nvSpPr>
        <p:spPr/>
        <p:txBody>
          <a:bodyPr/>
          <a:lstStyle/>
          <a:p>
            <a:pPr marL="596646" indent="-514350">
              <a:buFont typeface="+mj-lt"/>
              <a:buAutoNum type="arabicPeriod"/>
            </a:pPr>
            <a:r>
              <a:rPr lang="en-IN" dirty="0" smtClean="0"/>
              <a:t>Login</a:t>
            </a:r>
          </a:p>
          <a:p>
            <a:pPr marL="596646" indent="-514350">
              <a:buFont typeface="+mj-lt"/>
              <a:buAutoNum type="arabicPeriod"/>
            </a:pPr>
            <a:r>
              <a:rPr lang="en-IN" dirty="0" smtClean="0"/>
              <a:t>Display space availability in parking</a:t>
            </a:r>
          </a:p>
          <a:p>
            <a:pPr marL="596646" indent="-514350">
              <a:buFont typeface="+mj-lt"/>
              <a:buAutoNum type="arabicPeriod"/>
            </a:pPr>
            <a:r>
              <a:rPr lang="en-IN" dirty="0" smtClean="0"/>
              <a:t>Car arrival in building</a:t>
            </a:r>
          </a:p>
          <a:p>
            <a:pPr marL="596646" indent="-514350">
              <a:buFont typeface="+mj-lt"/>
              <a:buAutoNum type="arabicPeriod"/>
            </a:pPr>
            <a:r>
              <a:rPr lang="en-IN" dirty="0" smtClean="0"/>
              <a:t>Car leaving the building</a:t>
            </a:r>
          </a:p>
          <a:p>
            <a:pPr marL="596646" indent="-514350">
              <a:buFont typeface="+mj-lt"/>
              <a:buAutoNum type="arabicPeriod"/>
            </a:pPr>
            <a:r>
              <a:rPr lang="en-IN" dirty="0" smtClean="0"/>
              <a:t>Generate reports</a:t>
            </a:r>
          </a:p>
          <a:p>
            <a:pPr marL="596646" indent="-514350">
              <a:buFont typeface="+mj-lt"/>
              <a:buAutoNum type="arabicPeriod"/>
            </a:pPr>
            <a:r>
              <a:rPr lang="en-IN" dirty="0" smtClean="0"/>
              <a:t>Maintain car details</a:t>
            </a:r>
          </a:p>
        </p:txBody>
      </p:sp>
    </p:spTree>
    <p:extLst>
      <p:ext uri="{BB962C8B-B14F-4D97-AF65-F5344CB8AC3E}">
        <p14:creationId xmlns:p14="http://schemas.microsoft.com/office/powerpoint/2010/main" xmlns="" val="307193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1066800" y="1085850"/>
            <a:ext cx="7866888" cy="3600450"/>
          </a:xfrm>
        </p:spPr>
        <p:txBody>
          <a:bodyPr/>
          <a:lstStyle/>
          <a:p>
            <a:pPr algn="just"/>
            <a:r>
              <a:rPr lang="en-IN" dirty="0" smtClean="0"/>
              <a:t>Every actor can interact with one or more use-cases for the specified purpose. </a:t>
            </a:r>
          </a:p>
          <a:p>
            <a:pPr algn="just"/>
            <a:r>
              <a:rPr lang="en-IN" dirty="0" smtClean="0"/>
              <a:t>In this case study, we may identify the following actors corresponding to the use-cases identified above.</a:t>
            </a:r>
            <a:endParaRPr lang="en-IN" dirty="0"/>
          </a:p>
        </p:txBody>
      </p:sp>
    </p:spTree>
    <p:extLst>
      <p:ext uri="{BB962C8B-B14F-4D97-AF65-F5344CB8AC3E}">
        <p14:creationId xmlns:p14="http://schemas.microsoft.com/office/powerpoint/2010/main" xmlns="" val="64959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1:  Actors for the use-cases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86771292"/>
              </p:ext>
            </p:extLst>
          </p:nvPr>
        </p:nvGraphicFramePr>
        <p:xfrm>
          <a:off x="1143000" y="1200150"/>
          <a:ext cx="7499349" cy="286512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IN" dirty="0" err="1" smtClean="0"/>
                        <a:t>Sl.No</a:t>
                      </a:r>
                      <a:r>
                        <a:rPr lang="en-IN" dirty="0" smtClean="0"/>
                        <a:t>.</a:t>
                      </a:r>
                      <a:endParaRPr lang="en-IN" dirty="0"/>
                    </a:p>
                  </a:txBody>
                  <a:tcPr/>
                </a:tc>
                <a:tc>
                  <a:txBody>
                    <a:bodyPr/>
                    <a:lstStyle/>
                    <a:p>
                      <a:r>
                        <a:rPr lang="en-IN" dirty="0" smtClean="0"/>
                        <a:t>Use-case</a:t>
                      </a:r>
                      <a:endParaRPr lang="en-IN" dirty="0"/>
                    </a:p>
                  </a:txBody>
                  <a:tcPr/>
                </a:tc>
                <a:tc>
                  <a:txBody>
                    <a:bodyPr/>
                    <a:lstStyle/>
                    <a:p>
                      <a:r>
                        <a:rPr lang="en-IN" dirty="0" smtClean="0"/>
                        <a:t>Actor </a:t>
                      </a:r>
                      <a:endParaRPr lang="en-IN" dirty="0"/>
                    </a:p>
                  </a:txBody>
                  <a:tcPr/>
                </a:tc>
              </a:tr>
              <a:tr h="370840">
                <a:tc>
                  <a:txBody>
                    <a:bodyPr/>
                    <a:lstStyle/>
                    <a:p>
                      <a:r>
                        <a:rPr lang="en-IN" dirty="0" smtClean="0"/>
                        <a:t>1</a:t>
                      </a:r>
                      <a:endParaRPr lang="en-IN" dirty="0"/>
                    </a:p>
                  </a:txBody>
                  <a:tcPr/>
                </a:tc>
                <a:tc>
                  <a:txBody>
                    <a:bodyPr/>
                    <a:lstStyle/>
                    <a:p>
                      <a:r>
                        <a:rPr lang="en-IN" dirty="0" smtClean="0"/>
                        <a:t>Login</a:t>
                      </a:r>
                    </a:p>
                  </a:txBody>
                  <a:tcPr/>
                </a:tc>
                <a:tc>
                  <a:txBody>
                    <a:bodyPr/>
                    <a:lstStyle/>
                    <a:p>
                      <a:r>
                        <a:rPr lang="en-IN" dirty="0" smtClean="0"/>
                        <a:t>Car driver</a:t>
                      </a:r>
                      <a:endParaRPr lang="en-IN" dirty="0"/>
                    </a:p>
                  </a:txBody>
                  <a:tcPr/>
                </a:tc>
              </a:tr>
              <a:tr h="370840">
                <a:tc>
                  <a:txBody>
                    <a:bodyPr/>
                    <a:lstStyle/>
                    <a:p>
                      <a:r>
                        <a:rPr lang="en-IN" dirty="0" smtClean="0"/>
                        <a:t>2</a:t>
                      </a:r>
                      <a:endParaRPr lang="en-IN" dirty="0"/>
                    </a:p>
                  </a:txBody>
                  <a:tcPr/>
                </a:tc>
                <a:tc>
                  <a:txBody>
                    <a:bodyPr/>
                    <a:lstStyle/>
                    <a:p>
                      <a:r>
                        <a:rPr lang="en-IN" dirty="0" smtClean="0"/>
                        <a:t>Display space availability in parking</a:t>
                      </a:r>
                      <a:endParaRPr lang="en-IN" dirty="0"/>
                    </a:p>
                  </a:txBody>
                  <a:tcPr/>
                </a:tc>
                <a:tc>
                  <a:txBody>
                    <a:bodyPr/>
                    <a:lstStyle/>
                    <a:p>
                      <a:r>
                        <a:rPr lang="en-IN" dirty="0" smtClean="0"/>
                        <a:t>Building display system</a:t>
                      </a:r>
                      <a:endParaRPr lang="en-IN" dirty="0"/>
                    </a:p>
                  </a:txBody>
                  <a:tcPr/>
                </a:tc>
              </a:tr>
              <a:tr h="370840">
                <a:tc>
                  <a:txBody>
                    <a:bodyPr/>
                    <a:lstStyle/>
                    <a:p>
                      <a:r>
                        <a:rPr lang="en-IN" dirty="0" smtClean="0"/>
                        <a:t>3</a:t>
                      </a:r>
                      <a:endParaRPr lang="en-IN" dirty="0"/>
                    </a:p>
                  </a:txBody>
                  <a:tcPr/>
                </a:tc>
                <a:tc>
                  <a:txBody>
                    <a:bodyPr/>
                    <a:lstStyle/>
                    <a:p>
                      <a:r>
                        <a:rPr lang="en-IN" dirty="0" smtClean="0"/>
                        <a:t>Car arrival in building</a:t>
                      </a:r>
                    </a:p>
                  </a:txBody>
                  <a:tcPr/>
                </a:tc>
                <a:tc>
                  <a:txBody>
                    <a:bodyPr/>
                    <a:lstStyle/>
                    <a:p>
                      <a:r>
                        <a:rPr lang="en-IN" dirty="0" smtClean="0"/>
                        <a:t>Car driver</a:t>
                      </a:r>
                      <a:endParaRPr lang="en-IN" dirty="0"/>
                    </a:p>
                  </a:txBody>
                  <a:tcPr/>
                </a:tc>
              </a:tr>
              <a:tr h="370840">
                <a:tc>
                  <a:txBody>
                    <a:bodyPr/>
                    <a:lstStyle/>
                    <a:p>
                      <a:r>
                        <a:rPr lang="en-IN" dirty="0" smtClean="0"/>
                        <a:t>4</a:t>
                      </a:r>
                      <a:endParaRPr lang="en-IN" dirty="0"/>
                    </a:p>
                  </a:txBody>
                  <a:tcPr/>
                </a:tc>
                <a:tc>
                  <a:txBody>
                    <a:bodyPr/>
                    <a:lstStyle/>
                    <a:p>
                      <a:r>
                        <a:rPr lang="en-IN" dirty="0" smtClean="0"/>
                        <a:t>Car leaving the building</a:t>
                      </a:r>
                    </a:p>
                  </a:txBody>
                  <a:tcPr/>
                </a:tc>
                <a:tc>
                  <a:txBody>
                    <a:bodyPr/>
                    <a:lstStyle/>
                    <a:p>
                      <a:r>
                        <a:rPr lang="en-IN" dirty="0" smtClean="0"/>
                        <a:t>Car driver</a:t>
                      </a:r>
                      <a:endParaRPr lang="en-IN" dirty="0"/>
                    </a:p>
                  </a:txBody>
                  <a:tcPr/>
                </a:tc>
              </a:tr>
              <a:tr h="370840">
                <a:tc>
                  <a:txBody>
                    <a:bodyPr/>
                    <a:lstStyle/>
                    <a:p>
                      <a:r>
                        <a:rPr lang="en-IN" dirty="0" smtClean="0"/>
                        <a:t>5</a:t>
                      </a:r>
                      <a:endParaRPr lang="en-IN" dirty="0"/>
                    </a:p>
                  </a:txBody>
                  <a:tcPr/>
                </a:tc>
                <a:tc>
                  <a:txBody>
                    <a:bodyPr/>
                    <a:lstStyle/>
                    <a:p>
                      <a:r>
                        <a:rPr lang="en-IN" dirty="0" smtClean="0"/>
                        <a:t>Generate reports</a:t>
                      </a:r>
                      <a:endParaRPr lang="en-IN" dirty="0"/>
                    </a:p>
                  </a:txBody>
                  <a:tcPr/>
                </a:tc>
                <a:tc>
                  <a:txBody>
                    <a:bodyPr/>
                    <a:lstStyle/>
                    <a:p>
                      <a:r>
                        <a:rPr lang="en-IN" dirty="0" smtClean="0"/>
                        <a:t>Building parking manager</a:t>
                      </a:r>
                      <a:endParaRPr lang="en-IN" dirty="0"/>
                    </a:p>
                  </a:txBody>
                  <a:tcPr/>
                </a:tc>
              </a:tr>
              <a:tr h="370840">
                <a:tc>
                  <a:txBody>
                    <a:bodyPr/>
                    <a:lstStyle/>
                    <a:p>
                      <a:r>
                        <a:rPr lang="en-IN" dirty="0" smtClean="0"/>
                        <a:t>6</a:t>
                      </a:r>
                      <a:endParaRPr lang="en-IN" dirty="0"/>
                    </a:p>
                  </a:txBody>
                  <a:tcPr/>
                </a:tc>
                <a:tc>
                  <a:txBody>
                    <a:bodyPr/>
                    <a:lstStyle/>
                    <a:p>
                      <a:r>
                        <a:rPr lang="en-IN" dirty="0" smtClean="0"/>
                        <a:t>Maintain car details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Building parking manager</a:t>
                      </a:r>
                    </a:p>
                  </a:txBody>
                  <a:tcPr/>
                </a:tc>
              </a:tr>
            </a:tbl>
          </a:graphicData>
        </a:graphic>
      </p:graphicFrame>
    </p:spTree>
    <p:extLst>
      <p:ext uri="{BB962C8B-B14F-4D97-AF65-F5344CB8AC3E}">
        <p14:creationId xmlns:p14="http://schemas.microsoft.com/office/powerpoint/2010/main" xmlns="" val="2253520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362"/>
            <a:ext cx="990600" cy="4937523"/>
          </a:xfrm>
        </p:spPr>
        <p:txBody>
          <a:bodyPr vert="vert270">
            <a:normAutofit fontScale="90000"/>
          </a:bodyPr>
          <a:lstStyle/>
          <a:p>
            <a:r>
              <a:rPr lang="en-IN" dirty="0" smtClean="0"/>
              <a:t>Use-case diagram for parking management system</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7400" y="19050"/>
            <a:ext cx="5486400"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0838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879080" cy="857250"/>
          </a:xfrm>
        </p:spPr>
        <p:txBody>
          <a:bodyPr>
            <a:noAutofit/>
          </a:bodyPr>
          <a:lstStyle/>
          <a:p>
            <a:pPr algn="ctr"/>
            <a:r>
              <a:rPr lang="en-IN" dirty="0" smtClean="0"/>
              <a:t>Generation of test cases from use-cases</a:t>
            </a:r>
            <a:endParaRPr lang="en-IN" dirty="0"/>
          </a:p>
        </p:txBody>
      </p:sp>
      <p:sp>
        <p:nvSpPr>
          <p:cNvPr id="3" name="Content Placeholder 2"/>
          <p:cNvSpPr>
            <a:spLocks noGrp="1"/>
          </p:cNvSpPr>
          <p:nvPr>
            <p:ph idx="1"/>
          </p:nvPr>
        </p:nvSpPr>
        <p:spPr>
          <a:xfrm>
            <a:off x="1066800" y="1085850"/>
            <a:ext cx="7866888" cy="3600450"/>
          </a:xfrm>
        </p:spPr>
        <p:txBody>
          <a:bodyPr>
            <a:normAutofit/>
          </a:bodyPr>
          <a:lstStyle/>
          <a:p>
            <a:pPr marL="82296" indent="0" algn="just">
              <a:buNone/>
            </a:pPr>
            <a:r>
              <a:rPr lang="en-IN" dirty="0" smtClean="0"/>
              <a:t>There is a systematic approach for the generation of test cases. The approach includes the following steps:</a:t>
            </a:r>
          </a:p>
          <a:p>
            <a:pPr algn="just"/>
            <a:r>
              <a:rPr lang="en-IN" dirty="0" smtClean="0"/>
              <a:t>Generation of scenario diagrams</a:t>
            </a:r>
          </a:p>
          <a:p>
            <a:pPr algn="just"/>
            <a:r>
              <a:rPr lang="en-IN" dirty="0" smtClean="0"/>
              <a:t>Creation of use-case scenario matrix</a:t>
            </a:r>
          </a:p>
          <a:p>
            <a:pPr algn="just"/>
            <a:r>
              <a:rPr lang="en-IN" dirty="0" smtClean="0"/>
              <a:t>Identification of variables in use cases</a:t>
            </a:r>
          </a:p>
          <a:p>
            <a:pPr algn="just"/>
            <a:r>
              <a:rPr lang="en-IN" dirty="0" smtClean="0"/>
              <a:t>Design of test case matrix</a:t>
            </a:r>
          </a:p>
          <a:p>
            <a:pPr algn="just"/>
            <a:r>
              <a:rPr lang="en-IN" dirty="0" smtClean="0"/>
              <a:t>Assigning actual values to variables</a:t>
            </a:r>
            <a:endParaRPr lang="en-IN" dirty="0"/>
          </a:p>
        </p:txBody>
      </p:sp>
    </p:spTree>
    <p:extLst>
      <p:ext uri="{BB962C8B-B14F-4D97-AF65-F5344CB8AC3E}">
        <p14:creationId xmlns:p14="http://schemas.microsoft.com/office/powerpoint/2010/main" xmlns="" val="69057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UML-Based Software Testing</a:t>
            </a:r>
            <a:endParaRPr lang="en-IN" dirty="0"/>
          </a:p>
        </p:txBody>
      </p:sp>
      <p:sp>
        <p:nvSpPr>
          <p:cNvPr id="3" name="Content Placeholder 2"/>
          <p:cNvSpPr>
            <a:spLocks noGrp="1"/>
          </p:cNvSpPr>
          <p:nvPr>
            <p:ph idx="1"/>
          </p:nvPr>
        </p:nvSpPr>
        <p:spPr>
          <a:xfrm>
            <a:off x="990600" y="1085850"/>
            <a:ext cx="8077200" cy="3600450"/>
          </a:xfrm>
        </p:spPr>
        <p:txBody>
          <a:bodyPr/>
          <a:lstStyle/>
          <a:p>
            <a:pPr algn="just"/>
            <a:r>
              <a:rPr lang="en-IN" dirty="0"/>
              <a:t>UML is a design and modeling language for object-oriented software and </a:t>
            </a:r>
            <a:r>
              <a:rPr lang="en-IN" dirty="0" smtClean="0"/>
              <a:t>is widely </a:t>
            </a:r>
            <a:r>
              <a:rPr lang="en-IN" dirty="0"/>
              <a:t>used as a </a:t>
            </a:r>
            <a:r>
              <a:rPr lang="en-IN" i="1" dirty="0"/>
              <a:t>de facto </a:t>
            </a:r>
            <a:r>
              <a:rPr lang="en-IN" dirty="0"/>
              <a:t>standard that provides techniques to model the </a:t>
            </a:r>
            <a:r>
              <a:rPr lang="en-IN" dirty="0" smtClean="0"/>
              <a:t>software from </a:t>
            </a:r>
            <a:r>
              <a:rPr lang="en-IN" dirty="0"/>
              <a:t>different perspectives. </a:t>
            </a:r>
            <a:endParaRPr lang="en-IN" dirty="0" smtClean="0"/>
          </a:p>
          <a:p>
            <a:pPr algn="just"/>
            <a:r>
              <a:rPr lang="en-IN" dirty="0" smtClean="0"/>
              <a:t>It </a:t>
            </a:r>
            <a:r>
              <a:rPr lang="en-IN" dirty="0"/>
              <a:t>supports facilities both for abstract </a:t>
            </a:r>
            <a:r>
              <a:rPr lang="en-IN" dirty="0" smtClean="0"/>
              <a:t>high level </a:t>
            </a:r>
            <a:r>
              <a:rPr lang="en-IN" dirty="0"/>
              <a:t>modeling and for more detailed low-level modeling.</a:t>
            </a:r>
          </a:p>
        </p:txBody>
      </p:sp>
    </p:spTree>
    <p:extLst>
      <p:ext uri="{BB962C8B-B14F-4D97-AF65-F5344CB8AC3E}">
        <p14:creationId xmlns:p14="http://schemas.microsoft.com/office/powerpoint/2010/main" xmlns="" val="213633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Generation of scenario diagrams</a:t>
            </a:r>
            <a:endParaRPr lang="en-IN" dirty="0"/>
          </a:p>
        </p:txBody>
      </p:sp>
      <p:sp>
        <p:nvSpPr>
          <p:cNvPr id="3" name="Content Placeholder 2"/>
          <p:cNvSpPr>
            <a:spLocks noGrp="1"/>
          </p:cNvSpPr>
          <p:nvPr>
            <p:ph idx="1"/>
          </p:nvPr>
        </p:nvSpPr>
        <p:spPr>
          <a:xfrm>
            <a:off x="1066800" y="1085850"/>
            <a:ext cx="7866888" cy="3600450"/>
          </a:xfrm>
        </p:spPr>
        <p:txBody>
          <a:bodyPr/>
          <a:lstStyle/>
          <a:p>
            <a:pPr algn="just"/>
            <a:r>
              <a:rPr lang="en-IN" dirty="0" smtClean="0"/>
              <a:t>In scenario diagrams the basic flow is one scenario or a complete path through a use-case.</a:t>
            </a:r>
          </a:p>
          <a:p>
            <a:pPr algn="just"/>
            <a:r>
              <a:rPr lang="en-IN" dirty="0" smtClean="0"/>
              <a:t>Various alternative paths show another scenario.</a:t>
            </a:r>
          </a:p>
          <a:p>
            <a:pPr algn="just"/>
            <a:r>
              <a:rPr lang="en-IN" dirty="0" smtClean="0"/>
              <a:t>Alternative paths are generated by different combinations of alternative flows.</a:t>
            </a:r>
          </a:p>
          <a:p>
            <a:pPr marL="82296" indent="0" algn="just">
              <a:buNone/>
            </a:pPr>
            <a:endParaRPr lang="en-IN" dirty="0"/>
          </a:p>
        </p:txBody>
      </p:sp>
    </p:spTree>
    <p:extLst>
      <p:ext uri="{BB962C8B-B14F-4D97-AF65-F5344CB8AC3E}">
        <p14:creationId xmlns:p14="http://schemas.microsoft.com/office/powerpoint/2010/main" xmlns="" val="163359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67505" y="4614319"/>
            <a:ext cx="3218132" cy="515214"/>
          </a:xfrm>
          <a:solidFill>
            <a:srgbClr val="FFFF00"/>
          </a:solidFill>
        </p:spPr>
        <p:txBody>
          <a:bodyPr lIns="74057" tIns="37029" rIns="74057" bIns="37029">
            <a:noAutofit/>
          </a:bodyPr>
          <a:lstStyle/>
          <a:p>
            <a:pPr algn="ctr">
              <a:lnSpc>
                <a:spcPct val="80000"/>
              </a:lnSpc>
              <a:defRPr/>
            </a:pPr>
            <a:r>
              <a:rPr lang="en-US" altLang="en-US" sz="2500" dirty="0" smtClean="0"/>
              <a:t>Scenario Diagram</a:t>
            </a:r>
            <a:endParaRPr lang="en-US" altLang="en-US" sz="2500" dirty="0"/>
          </a:p>
        </p:txBody>
      </p:sp>
      <p:sp>
        <p:nvSpPr>
          <p:cNvPr id="394244" name="Line 4"/>
          <p:cNvSpPr>
            <a:spLocks noChangeShapeType="1"/>
          </p:cNvSpPr>
          <p:nvPr/>
        </p:nvSpPr>
        <p:spPr bwMode="auto">
          <a:xfrm>
            <a:off x="4343039" y="1185964"/>
            <a:ext cx="1" cy="2681185"/>
          </a:xfrm>
          <a:prstGeom prst="line">
            <a:avLst/>
          </a:prstGeom>
          <a:noFill/>
          <a:ln w="57150">
            <a:solidFill>
              <a:srgbClr val="C00000"/>
            </a:solidFill>
            <a:round/>
            <a:headEnd/>
            <a:tailEnd type="stealth" w="lg" len="lg"/>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45" name="Line 5"/>
          <p:cNvSpPr>
            <a:spLocks noChangeShapeType="1"/>
          </p:cNvSpPr>
          <p:nvPr/>
        </p:nvSpPr>
        <p:spPr bwMode="auto">
          <a:xfrm>
            <a:off x="914400" y="2429175"/>
            <a:ext cx="7315200" cy="0"/>
          </a:xfrm>
          <a:prstGeom prst="line">
            <a:avLst/>
          </a:prstGeom>
          <a:noFill/>
          <a:ln w="12700">
            <a:solidFill>
              <a:schemeClr val="tx1"/>
            </a:solidFill>
            <a:prstDash val="dash"/>
            <a:round/>
            <a:headEnd/>
            <a:tailEn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47" name="Freeform 7"/>
          <p:cNvSpPr>
            <a:spLocks/>
          </p:cNvSpPr>
          <p:nvPr/>
        </p:nvSpPr>
        <p:spPr bwMode="auto">
          <a:xfrm flipH="1">
            <a:off x="3359658" y="2363826"/>
            <a:ext cx="915121" cy="1010866"/>
          </a:xfrm>
          <a:custGeom>
            <a:avLst/>
            <a:gdLst>
              <a:gd name="T0" fmla="*/ 0 w 816"/>
              <a:gd name="T1" fmla="*/ 0 h 1392"/>
              <a:gd name="T2" fmla="*/ 816 w 816"/>
              <a:gd name="T3" fmla="*/ 432 h 1392"/>
              <a:gd name="T4" fmla="*/ 0 w 816"/>
              <a:gd name="T5" fmla="*/ 1392 h 1392"/>
            </a:gdLst>
            <a:ahLst/>
            <a:cxnLst>
              <a:cxn ang="0">
                <a:pos x="T0" y="T1"/>
              </a:cxn>
              <a:cxn ang="0">
                <a:pos x="T2" y="T3"/>
              </a:cxn>
              <a:cxn ang="0">
                <a:pos x="T4" y="T5"/>
              </a:cxn>
            </a:cxnLst>
            <a:rect l="0" t="0" r="r" b="b"/>
            <a:pathLst>
              <a:path w="816" h="1392">
                <a:moveTo>
                  <a:pt x="0" y="0"/>
                </a:moveTo>
                <a:cubicBezTo>
                  <a:pt x="408" y="100"/>
                  <a:pt x="816" y="200"/>
                  <a:pt x="816" y="432"/>
                </a:cubicBezTo>
                <a:cubicBezTo>
                  <a:pt x="816" y="664"/>
                  <a:pt x="408" y="1028"/>
                  <a:pt x="0" y="1392"/>
                </a:cubicBezTo>
              </a:path>
            </a:pathLst>
          </a:custGeom>
          <a:noFill/>
          <a:ln w="57150" cap="flat" cmpd="sng">
            <a:solidFill>
              <a:srgbClr val="C00000"/>
            </a:solidFill>
            <a:prstDash val="solid"/>
            <a:round/>
            <a:headEnd type="none" w="med" len="med"/>
            <a:tailEnd type="triangle" w="lg" len="lg"/>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49" name="Freeform 9"/>
          <p:cNvSpPr>
            <a:spLocks/>
          </p:cNvSpPr>
          <p:nvPr/>
        </p:nvSpPr>
        <p:spPr bwMode="auto">
          <a:xfrm>
            <a:off x="5562721" y="1992010"/>
            <a:ext cx="1370880" cy="807925"/>
          </a:xfrm>
          <a:custGeom>
            <a:avLst/>
            <a:gdLst>
              <a:gd name="T0" fmla="*/ 0 w 864"/>
              <a:gd name="T1" fmla="*/ 88 h 904"/>
              <a:gd name="T2" fmla="*/ 480 w 864"/>
              <a:gd name="T3" fmla="*/ 136 h 904"/>
              <a:gd name="T4" fmla="*/ 864 w 864"/>
              <a:gd name="T5" fmla="*/ 904 h 904"/>
            </a:gdLst>
            <a:ahLst/>
            <a:cxnLst>
              <a:cxn ang="0">
                <a:pos x="T0" y="T1"/>
              </a:cxn>
              <a:cxn ang="0">
                <a:pos x="T2" y="T3"/>
              </a:cxn>
              <a:cxn ang="0">
                <a:pos x="T4" y="T5"/>
              </a:cxn>
            </a:cxnLst>
            <a:rect l="0" t="0" r="r" b="b"/>
            <a:pathLst>
              <a:path w="864" h="904">
                <a:moveTo>
                  <a:pt x="0" y="88"/>
                </a:moveTo>
                <a:cubicBezTo>
                  <a:pt x="168" y="44"/>
                  <a:pt x="336" y="0"/>
                  <a:pt x="480" y="136"/>
                </a:cubicBezTo>
                <a:cubicBezTo>
                  <a:pt x="624" y="272"/>
                  <a:pt x="744" y="588"/>
                  <a:pt x="864" y="904"/>
                </a:cubicBezTo>
              </a:path>
            </a:pathLst>
          </a:custGeom>
          <a:noFill/>
          <a:ln w="57150" cap="flat" cmpd="sng">
            <a:solidFill>
              <a:srgbClr val="C00000"/>
            </a:solidFill>
            <a:prstDash val="solid"/>
            <a:round/>
            <a:headEnd type="none" w="med" len="med"/>
            <a:tailEnd type="none" w="med" len="me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0" name="Line 10"/>
          <p:cNvSpPr>
            <a:spLocks noChangeShapeType="1"/>
          </p:cNvSpPr>
          <p:nvPr/>
        </p:nvSpPr>
        <p:spPr bwMode="auto">
          <a:xfrm>
            <a:off x="6829792" y="2843931"/>
            <a:ext cx="305280" cy="0"/>
          </a:xfrm>
          <a:prstGeom prst="line">
            <a:avLst/>
          </a:prstGeom>
          <a:noFill/>
          <a:ln w="38100">
            <a:solidFill>
              <a:srgbClr val="C00000"/>
            </a:solidFill>
            <a:round/>
            <a:headEnd/>
            <a:tailEn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1" name="Line 11"/>
          <p:cNvSpPr>
            <a:spLocks noChangeShapeType="1"/>
          </p:cNvSpPr>
          <p:nvPr/>
        </p:nvSpPr>
        <p:spPr bwMode="auto">
          <a:xfrm flipH="1">
            <a:off x="6910810" y="2900105"/>
            <a:ext cx="152640" cy="0"/>
          </a:xfrm>
          <a:prstGeom prst="line">
            <a:avLst/>
          </a:prstGeom>
          <a:noFill/>
          <a:ln w="38100">
            <a:solidFill>
              <a:srgbClr val="C00000"/>
            </a:solidFill>
            <a:round/>
            <a:headEnd/>
            <a:tailEn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2" name="Freeform 12"/>
          <p:cNvSpPr>
            <a:spLocks/>
          </p:cNvSpPr>
          <p:nvPr/>
        </p:nvSpPr>
        <p:spPr bwMode="auto">
          <a:xfrm>
            <a:off x="3201121" y="1357703"/>
            <a:ext cx="1141920" cy="899734"/>
          </a:xfrm>
          <a:custGeom>
            <a:avLst/>
            <a:gdLst>
              <a:gd name="T0" fmla="*/ 720 w 720"/>
              <a:gd name="T1" fmla="*/ 1008 h 1008"/>
              <a:gd name="T2" fmla="*/ 0 w 720"/>
              <a:gd name="T3" fmla="*/ 624 h 1008"/>
              <a:gd name="T4" fmla="*/ 720 w 720"/>
              <a:gd name="T5" fmla="*/ 0 h 1008"/>
            </a:gdLst>
            <a:ahLst/>
            <a:cxnLst>
              <a:cxn ang="0">
                <a:pos x="T0" y="T1"/>
              </a:cxn>
              <a:cxn ang="0">
                <a:pos x="T2" y="T3"/>
              </a:cxn>
              <a:cxn ang="0">
                <a:pos x="T4" y="T5"/>
              </a:cxn>
            </a:cxnLst>
            <a:rect l="0" t="0" r="r" b="b"/>
            <a:pathLst>
              <a:path w="720" h="1008">
                <a:moveTo>
                  <a:pt x="720" y="1008"/>
                </a:moveTo>
                <a:cubicBezTo>
                  <a:pt x="360" y="900"/>
                  <a:pt x="0" y="792"/>
                  <a:pt x="0" y="624"/>
                </a:cubicBezTo>
                <a:cubicBezTo>
                  <a:pt x="0" y="456"/>
                  <a:pt x="360" y="228"/>
                  <a:pt x="720" y="0"/>
                </a:cubicBezTo>
              </a:path>
            </a:pathLst>
          </a:custGeom>
          <a:noFill/>
          <a:ln w="57150" cap="flat" cmpd="sng">
            <a:solidFill>
              <a:srgbClr val="C00000"/>
            </a:solidFill>
            <a:prstDash val="solid"/>
            <a:round/>
            <a:headEnd type="none" w="med" len="med"/>
            <a:tailEnd type="triangle" w="lg" len="lg"/>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3" name="Freeform 13"/>
          <p:cNvSpPr>
            <a:spLocks/>
          </p:cNvSpPr>
          <p:nvPr/>
        </p:nvSpPr>
        <p:spPr bwMode="auto">
          <a:xfrm>
            <a:off x="3414171" y="3478930"/>
            <a:ext cx="914400" cy="506573"/>
          </a:xfrm>
          <a:custGeom>
            <a:avLst/>
            <a:gdLst>
              <a:gd name="T0" fmla="*/ 576 w 576"/>
              <a:gd name="T1" fmla="*/ 40 h 568"/>
              <a:gd name="T2" fmla="*/ 240 w 576"/>
              <a:gd name="T3" fmla="*/ 88 h 568"/>
              <a:gd name="T4" fmla="*/ 0 w 576"/>
              <a:gd name="T5" fmla="*/ 568 h 568"/>
            </a:gdLst>
            <a:ahLst/>
            <a:cxnLst>
              <a:cxn ang="0">
                <a:pos x="T0" y="T1"/>
              </a:cxn>
              <a:cxn ang="0">
                <a:pos x="T2" y="T3"/>
              </a:cxn>
              <a:cxn ang="0">
                <a:pos x="T4" y="T5"/>
              </a:cxn>
            </a:cxnLst>
            <a:rect l="0" t="0" r="r" b="b"/>
            <a:pathLst>
              <a:path w="576" h="568">
                <a:moveTo>
                  <a:pt x="576" y="40"/>
                </a:moveTo>
                <a:cubicBezTo>
                  <a:pt x="456" y="20"/>
                  <a:pt x="336" y="0"/>
                  <a:pt x="240" y="88"/>
                </a:cubicBezTo>
                <a:cubicBezTo>
                  <a:pt x="144" y="176"/>
                  <a:pt x="72" y="372"/>
                  <a:pt x="0" y="568"/>
                </a:cubicBezTo>
              </a:path>
            </a:pathLst>
          </a:custGeom>
          <a:noFill/>
          <a:ln w="57150" cap="flat" cmpd="sng">
            <a:solidFill>
              <a:srgbClr val="C00000"/>
            </a:solidFill>
            <a:prstDash val="solid"/>
            <a:round/>
            <a:headEnd type="none" w="med" len="med"/>
            <a:tailEnd type="none" w="med" len="me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4" name="Line 14"/>
          <p:cNvSpPr>
            <a:spLocks noChangeShapeType="1"/>
          </p:cNvSpPr>
          <p:nvPr/>
        </p:nvSpPr>
        <p:spPr bwMode="auto">
          <a:xfrm>
            <a:off x="3185931" y="3985503"/>
            <a:ext cx="456480" cy="0"/>
          </a:xfrm>
          <a:prstGeom prst="line">
            <a:avLst/>
          </a:prstGeom>
          <a:noFill/>
          <a:ln w="28575">
            <a:solidFill>
              <a:srgbClr val="C00000"/>
            </a:solidFill>
            <a:round/>
            <a:headEnd/>
            <a:tailEn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5" name="Line 15"/>
          <p:cNvSpPr>
            <a:spLocks noChangeShapeType="1"/>
          </p:cNvSpPr>
          <p:nvPr/>
        </p:nvSpPr>
        <p:spPr bwMode="auto">
          <a:xfrm>
            <a:off x="3262251" y="4095750"/>
            <a:ext cx="303840" cy="0"/>
          </a:xfrm>
          <a:prstGeom prst="line">
            <a:avLst/>
          </a:prstGeom>
          <a:noFill/>
          <a:ln w="28575">
            <a:solidFill>
              <a:srgbClr val="C00000"/>
            </a:solidFill>
            <a:round/>
            <a:headEnd/>
            <a:tailEnd/>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394256" name="Text Box 16"/>
          <p:cNvSpPr txBox="1">
            <a:spLocks noChangeArrowheads="1"/>
          </p:cNvSpPr>
          <p:nvPr/>
        </p:nvSpPr>
        <p:spPr bwMode="auto">
          <a:xfrm>
            <a:off x="3124423" y="971022"/>
            <a:ext cx="1730193"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Start use case</a:t>
            </a:r>
          </a:p>
        </p:txBody>
      </p:sp>
      <p:sp>
        <p:nvSpPr>
          <p:cNvPr id="394257" name="Text Box 17"/>
          <p:cNvSpPr txBox="1">
            <a:spLocks noChangeArrowheads="1"/>
          </p:cNvSpPr>
          <p:nvPr/>
        </p:nvSpPr>
        <p:spPr bwMode="auto">
          <a:xfrm>
            <a:off x="947255" y="1443032"/>
            <a:ext cx="2159092"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Alternative flow </a:t>
            </a:r>
            <a:r>
              <a:rPr lang="en-US" altLang="en-US" sz="1900" b="1" dirty="0" smtClean="0">
                <a:solidFill>
                  <a:srgbClr val="0000CC"/>
                </a:solidFill>
              </a:rPr>
              <a:t>3</a:t>
            </a:r>
            <a:endParaRPr lang="en-US" altLang="en-US" sz="1900" b="1" dirty="0">
              <a:solidFill>
                <a:srgbClr val="0000CC"/>
              </a:solidFill>
            </a:endParaRPr>
          </a:p>
        </p:txBody>
      </p:sp>
      <p:sp>
        <p:nvSpPr>
          <p:cNvPr id="394258" name="Text Box 18"/>
          <p:cNvSpPr txBox="1">
            <a:spLocks noChangeArrowheads="1"/>
          </p:cNvSpPr>
          <p:nvPr/>
        </p:nvSpPr>
        <p:spPr bwMode="auto">
          <a:xfrm>
            <a:off x="4832375" y="1528361"/>
            <a:ext cx="2159092"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Alternative flow 1</a:t>
            </a:r>
          </a:p>
        </p:txBody>
      </p:sp>
      <p:sp>
        <p:nvSpPr>
          <p:cNvPr id="394259" name="Text Box 19"/>
          <p:cNvSpPr txBox="1">
            <a:spLocks noChangeArrowheads="1"/>
          </p:cNvSpPr>
          <p:nvPr/>
        </p:nvSpPr>
        <p:spPr bwMode="auto">
          <a:xfrm>
            <a:off x="6355895" y="2085700"/>
            <a:ext cx="2159093"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Alternative flow </a:t>
            </a:r>
            <a:r>
              <a:rPr lang="en-US" altLang="en-US" sz="1900" b="1" dirty="0" smtClean="0">
                <a:solidFill>
                  <a:srgbClr val="0000CC"/>
                </a:solidFill>
              </a:rPr>
              <a:t>4</a:t>
            </a:r>
            <a:endParaRPr lang="en-US" altLang="en-US" sz="1900" b="1" dirty="0">
              <a:solidFill>
                <a:srgbClr val="0000CC"/>
              </a:solidFill>
            </a:endParaRPr>
          </a:p>
        </p:txBody>
      </p:sp>
      <p:sp>
        <p:nvSpPr>
          <p:cNvPr id="394260" name="Text Box 20"/>
          <p:cNvSpPr txBox="1">
            <a:spLocks noChangeArrowheads="1"/>
          </p:cNvSpPr>
          <p:nvPr/>
        </p:nvSpPr>
        <p:spPr bwMode="auto">
          <a:xfrm>
            <a:off x="933691" y="2586148"/>
            <a:ext cx="2159093"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Alternative flow </a:t>
            </a:r>
            <a:r>
              <a:rPr lang="en-US" altLang="en-US" sz="1900" b="1" dirty="0" smtClean="0">
                <a:solidFill>
                  <a:srgbClr val="0000CC"/>
                </a:solidFill>
              </a:rPr>
              <a:t>2</a:t>
            </a:r>
            <a:endParaRPr lang="en-US" altLang="en-US" sz="1900" b="1" dirty="0">
              <a:solidFill>
                <a:srgbClr val="0000CC"/>
              </a:solidFill>
            </a:endParaRPr>
          </a:p>
        </p:txBody>
      </p:sp>
      <p:sp>
        <p:nvSpPr>
          <p:cNvPr id="394261" name="Text Box 21"/>
          <p:cNvSpPr txBox="1">
            <a:spLocks noChangeArrowheads="1"/>
          </p:cNvSpPr>
          <p:nvPr/>
        </p:nvSpPr>
        <p:spPr bwMode="auto">
          <a:xfrm>
            <a:off x="3686287" y="3867149"/>
            <a:ext cx="1560210"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t>end use case</a:t>
            </a:r>
          </a:p>
        </p:txBody>
      </p:sp>
      <p:sp>
        <p:nvSpPr>
          <p:cNvPr id="394264" name="Text Box 24"/>
          <p:cNvSpPr txBox="1">
            <a:spLocks noChangeArrowheads="1"/>
          </p:cNvSpPr>
          <p:nvPr/>
        </p:nvSpPr>
        <p:spPr bwMode="auto">
          <a:xfrm>
            <a:off x="6077175" y="2993903"/>
            <a:ext cx="1560210"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end use case</a:t>
            </a:r>
          </a:p>
        </p:txBody>
      </p:sp>
      <p:sp>
        <p:nvSpPr>
          <p:cNvPr id="394265" name="Text Box 25"/>
          <p:cNvSpPr txBox="1">
            <a:spLocks noChangeArrowheads="1"/>
          </p:cNvSpPr>
          <p:nvPr/>
        </p:nvSpPr>
        <p:spPr bwMode="auto">
          <a:xfrm>
            <a:off x="1042028" y="3339066"/>
            <a:ext cx="2159093" cy="283111"/>
          </a:xfrm>
          <a:prstGeom prst="rect">
            <a:avLst/>
          </a:prstGeom>
          <a:noFill/>
          <a:ln>
            <a:noFill/>
          </a:ln>
          <a:effectLst/>
          <a:extLst/>
        </p:spPr>
        <p:txBody>
          <a:bodyPr wrap="none" lIns="66123" tIns="33062" rIns="66123" bIns="33062">
            <a:spAutoFit/>
          </a:bodyPr>
          <a:lstStyle/>
          <a:p>
            <a:pPr algn="ctr">
              <a:lnSpc>
                <a:spcPct val="74000"/>
              </a:lnSpc>
              <a:buClr>
                <a:srgbClr val="000000"/>
              </a:buClr>
              <a:buSzPct val="100000"/>
              <a:defRPr/>
            </a:pPr>
            <a:r>
              <a:rPr lang="en-US" altLang="en-US" sz="1900" b="1" dirty="0">
                <a:solidFill>
                  <a:srgbClr val="0000CC"/>
                </a:solidFill>
              </a:rPr>
              <a:t>Alternative flow </a:t>
            </a:r>
            <a:r>
              <a:rPr lang="en-US" altLang="en-US" sz="1900" b="1" dirty="0" smtClean="0">
                <a:solidFill>
                  <a:srgbClr val="0000CC"/>
                </a:solidFill>
              </a:rPr>
              <a:t>5</a:t>
            </a:r>
            <a:endParaRPr lang="en-US" altLang="en-US" sz="1900" b="1" dirty="0">
              <a:solidFill>
                <a:srgbClr val="0000CC"/>
              </a:solidFill>
            </a:endParaRPr>
          </a:p>
        </p:txBody>
      </p:sp>
      <p:sp>
        <p:nvSpPr>
          <p:cNvPr id="21" name="Freeform 7"/>
          <p:cNvSpPr>
            <a:spLocks/>
          </p:cNvSpPr>
          <p:nvPr/>
        </p:nvSpPr>
        <p:spPr bwMode="auto">
          <a:xfrm>
            <a:off x="4328571" y="1767170"/>
            <a:ext cx="1296000" cy="1243210"/>
          </a:xfrm>
          <a:custGeom>
            <a:avLst/>
            <a:gdLst>
              <a:gd name="T0" fmla="*/ 0 w 816"/>
              <a:gd name="T1" fmla="*/ 0 h 1392"/>
              <a:gd name="T2" fmla="*/ 816 w 816"/>
              <a:gd name="T3" fmla="*/ 432 h 1392"/>
              <a:gd name="T4" fmla="*/ 0 w 816"/>
              <a:gd name="T5" fmla="*/ 1392 h 1392"/>
            </a:gdLst>
            <a:ahLst/>
            <a:cxnLst>
              <a:cxn ang="0">
                <a:pos x="T0" y="T1"/>
              </a:cxn>
              <a:cxn ang="0">
                <a:pos x="T2" y="T3"/>
              </a:cxn>
              <a:cxn ang="0">
                <a:pos x="T4" y="T5"/>
              </a:cxn>
            </a:cxnLst>
            <a:rect l="0" t="0" r="r" b="b"/>
            <a:pathLst>
              <a:path w="816" h="1392">
                <a:moveTo>
                  <a:pt x="0" y="0"/>
                </a:moveTo>
                <a:cubicBezTo>
                  <a:pt x="408" y="100"/>
                  <a:pt x="816" y="200"/>
                  <a:pt x="816" y="432"/>
                </a:cubicBezTo>
                <a:cubicBezTo>
                  <a:pt x="816" y="664"/>
                  <a:pt x="408" y="1028"/>
                  <a:pt x="0" y="1392"/>
                </a:cubicBezTo>
              </a:path>
            </a:pathLst>
          </a:custGeom>
          <a:noFill/>
          <a:ln w="57150" cap="flat" cmpd="sng">
            <a:solidFill>
              <a:srgbClr val="C00000"/>
            </a:solidFill>
            <a:prstDash val="solid"/>
            <a:round/>
            <a:headEnd type="none" w="med" len="med"/>
            <a:tailEnd type="triangle" w="lg" len="lg"/>
          </a:ln>
          <a:effectLst/>
          <a:extLst/>
        </p:spPr>
        <p:txBody>
          <a:bodyPr lIns="66123" tIns="33062" rIns="66123" bIns="33062"/>
          <a:lstStyle/>
          <a:p>
            <a:pPr algn="ctr" eaLnBrk="1" hangingPunct="1">
              <a:lnSpc>
                <a:spcPct val="74000"/>
              </a:lnSpc>
              <a:buClr>
                <a:srgbClr val="000000"/>
              </a:buClr>
              <a:buSzPct val="100000"/>
              <a:buFont typeface="Times New Roman" panose="02020603050405020304" pitchFamily="18" charset="0"/>
              <a:buNone/>
              <a:defRPr/>
            </a:pPr>
            <a:endParaRPr lang="en-US" sz="1900" b="1" dirty="0">
              <a:solidFill>
                <a:srgbClr val="0000CC"/>
              </a:solidFill>
            </a:endParaRPr>
          </a:p>
        </p:txBody>
      </p:sp>
      <p:sp>
        <p:nvSpPr>
          <p:cNvPr id="22" name="Text Box 24"/>
          <p:cNvSpPr txBox="1">
            <a:spLocks noChangeArrowheads="1"/>
          </p:cNvSpPr>
          <p:nvPr/>
        </p:nvSpPr>
        <p:spPr bwMode="auto">
          <a:xfrm>
            <a:off x="1912563" y="4150260"/>
            <a:ext cx="1560210" cy="28311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a:solidFill>
                  <a:srgbClr val="0000CC"/>
                </a:solidFill>
              </a:rPr>
              <a:t>end use case</a:t>
            </a:r>
          </a:p>
        </p:txBody>
      </p:sp>
      <p:sp>
        <p:nvSpPr>
          <p:cNvPr id="23" name="Text Box 24"/>
          <p:cNvSpPr txBox="1">
            <a:spLocks noChangeArrowheads="1"/>
          </p:cNvSpPr>
          <p:nvPr/>
        </p:nvSpPr>
        <p:spPr bwMode="auto">
          <a:xfrm>
            <a:off x="4378842" y="3231116"/>
            <a:ext cx="1258268" cy="287151"/>
          </a:xfrm>
          <a:prstGeom prst="rect">
            <a:avLst/>
          </a:prstGeom>
          <a:noFill/>
          <a:ln>
            <a:noFill/>
          </a:ln>
          <a:effectLst/>
          <a:extLst/>
        </p:spPr>
        <p:txBody>
          <a:bodyPr wrap="none" lIns="66123" tIns="33062" rIns="66123" bIns="33062">
            <a:spAutoFit/>
          </a:bodyPr>
          <a:lstStyle/>
          <a:p>
            <a:pPr algn="ctr" eaLnBrk="1" hangingPunct="1">
              <a:lnSpc>
                <a:spcPct val="74000"/>
              </a:lnSpc>
              <a:buClr>
                <a:srgbClr val="000000"/>
              </a:buClr>
              <a:buSzPct val="100000"/>
              <a:buFont typeface="Times New Roman" panose="02020603050405020304" pitchFamily="18" charset="0"/>
              <a:buNone/>
              <a:defRPr/>
            </a:pPr>
            <a:r>
              <a:rPr lang="en-US" altLang="en-US" sz="1900" b="1" dirty="0" smtClean="0">
                <a:solidFill>
                  <a:srgbClr val="0000CC"/>
                </a:solidFill>
              </a:rPr>
              <a:t>Basic flow</a:t>
            </a:r>
            <a:endParaRPr lang="en-US" altLang="en-US" sz="1900" b="1" dirty="0">
              <a:solidFill>
                <a:srgbClr val="0000CC"/>
              </a:solidFill>
            </a:endParaRPr>
          </a:p>
        </p:txBody>
      </p:sp>
    </p:spTree>
    <p:extLst>
      <p:ext uri="{BB962C8B-B14F-4D97-AF65-F5344CB8AC3E}">
        <p14:creationId xmlns:p14="http://schemas.microsoft.com/office/powerpoint/2010/main" xmlns="" val="796517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71450"/>
            <a:ext cx="7498080" cy="857250"/>
          </a:xfrm>
        </p:spPr>
        <p:txBody>
          <a:bodyPr/>
          <a:lstStyle/>
          <a:p>
            <a:r>
              <a:rPr lang="en-IN" dirty="0" smtClean="0"/>
              <a:t>Creation of use-case scenario matrix</a:t>
            </a:r>
            <a:endParaRPr lang="en-IN" dirty="0"/>
          </a:p>
        </p:txBody>
      </p:sp>
      <p:sp>
        <p:nvSpPr>
          <p:cNvPr id="3" name="Content Placeholder 2"/>
          <p:cNvSpPr>
            <a:spLocks noGrp="1"/>
          </p:cNvSpPr>
          <p:nvPr>
            <p:ph idx="1"/>
          </p:nvPr>
        </p:nvSpPr>
        <p:spPr>
          <a:xfrm>
            <a:off x="952982" y="495541"/>
            <a:ext cx="8153400" cy="4648200"/>
          </a:xfrm>
        </p:spPr>
        <p:txBody>
          <a:bodyPr/>
          <a:lstStyle/>
          <a:p>
            <a:pPr marL="82296" indent="0">
              <a:buNone/>
            </a:pPr>
            <a:r>
              <a:rPr lang="en-IN" dirty="0" smtClean="0"/>
              <a:t>A use-case scenario matrix gives all possible scenarios of the use-case scenario </a:t>
            </a:r>
            <a:r>
              <a:rPr lang="en-IN" dirty="0"/>
              <a:t>diagram. </a:t>
            </a:r>
            <a:r>
              <a:rPr lang="en-IN" dirty="0" smtClean="0"/>
              <a:t>                              </a:t>
            </a:r>
            <a:r>
              <a:rPr lang="en-IN" sz="2400" dirty="0" smtClean="0"/>
              <a:t>Table 2: Use-case </a:t>
            </a:r>
            <a:r>
              <a:rPr lang="en-IN" sz="2400" dirty="0"/>
              <a:t>scenario </a:t>
            </a:r>
            <a:r>
              <a:rPr lang="en-IN" sz="2400" dirty="0" smtClean="0"/>
              <a:t>matrix </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xmlns="" val="2480534907"/>
              </p:ext>
            </p:extLst>
          </p:nvPr>
        </p:nvGraphicFramePr>
        <p:xfrm>
          <a:off x="1371600" y="1885950"/>
          <a:ext cx="7543800" cy="3032760"/>
        </p:xfrm>
        <a:graphic>
          <a:graphicData uri="http://schemas.openxmlformats.org/drawingml/2006/table">
            <a:tbl>
              <a:tblPr firstRow="1" bandRow="1">
                <a:tableStyleId>{5C22544A-7EE6-4342-B048-85BDC9FD1C3A}</a:tableStyleId>
              </a:tblPr>
              <a:tblGrid>
                <a:gridCol w="1305658"/>
                <a:gridCol w="2504342"/>
                <a:gridCol w="1267558"/>
                <a:gridCol w="2466242"/>
              </a:tblGrid>
              <a:tr h="238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1</a:t>
                      </a:r>
                    </a:p>
                  </a:txBody>
                  <a:tcPr/>
                </a:tc>
                <a:tc>
                  <a:txBody>
                    <a:bodyPr/>
                    <a:lstStyle/>
                    <a:p>
                      <a:pPr lvl="0" algn="l"/>
                      <a:r>
                        <a:rPr lang="en-IN" sz="1800" dirty="0" smtClean="0"/>
                        <a:t>Log in successful</a:t>
                      </a:r>
                      <a:endParaRPr lang="en-IN" sz="1800" dirty="0"/>
                    </a:p>
                  </a:txBody>
                  <a:tcPr/>
                </a:tc>
                <a:tc>
                  <a:txBody>
                    <a:bodyPr/>
                    <a:lstStyle/>
                    <a:p>
                      <a:pPr lvl="0" algn="l"/>
                      <a:r>
                        <a:rPr lang="en-IN" sz="1800" dirty="0" smtClean="0"/>
                        <a:t>Basic flow</a:t>
                      </a:r>
                      <a:endParaRPr lang="en-IN" sz="1800" dirty="0"/>
                    </a:p>
                  </a:txBody>
                  <a:tcPr/>
                </a:tc>
                <a:tc>
                  <a:txBody>
                    <a:bodyPr/>
                    <a:lstStyle/>
                    <a:p>
                      <a:pPr lvl="0" algn="l"/>
                      <a:endParaRPr lang="en-IN"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2</a:t>
                      </a:r>
                    </a:p>
                  </a:txBody>
                  <a:tcPr/>
                </a:tc>
                <a:tc>
                  <a:txBody>
                    <a:bodyPr/>
                    <a:lstStyle/>
                    <a:p>
                      <a:pPr lvl="0" algn="l"/>
                      <a:r>
                        <a:rPr lang="en-IN" sz="1800" dirty="0" smtClean="0"/>
                        <a:t>Login alternative flow: invalid user type</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Basic flow</a:t>
                      </a:r>
                    </a:p>
                    <a:p>
                      <a:pPr lvl="0" algn="l"/>
                      <a:endParaRPr lang="en-IN" sz="1800" dirty="0"/>
                    </a:p>
                  </a:txBody>
                  <a:tcPr/>
                </a:tc>
                <a:tc>
                  <a:txBody>
                    <a:bodyPr/>
                    <a:lstStyle/>
                    <a:p>
                      <a:pPr lvl="0" algn="l"/>
                      <a:r>
                        <a:rPr lang="en-IN" sz="1800" dirty="0" smtClean="0"/>
                        <a:t>Alternative flow 1</a:t>
                      </a:r>
                      <a:endParaRPr lang="en-IN"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Login alternative flow: </a:t>
                      </a:r>
                      <a:r>
                        <a:rPr lang="en-IN" sz="1800" baseline="0" dirty="0" smtClean="0"/>
                        <a:t> Invalid user name &amp; password</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Basic flow</a:t>
                      </a:r>
                      <a:endParaRPr lang="en-IN" sz="1800" dirty="0"/>
                    </a:p>
                  </a:txBody>
                  <a:tcPr/>
                </a:tc>
                <a:tc>
                  <a:txBody>
                    <a:bodyPr/>
                    <a:lstStyle/>
                    <a:p>
                      <a:pPr lvl="0" algn="l"/>
                      <a:r>
                        <a:rPr lang="en-IN" sz="1800" dirty="0" smtClean="0"/>
                        <a:t>Alternative flow 2</a:t>
                      </a:r>
                      <a:endParaRPr lang="en-IN"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4</a:t>
                      </a:r>
                    </a:p>
                  </a:txBody>
                  <a:tcPr/>
                </a:tc>
                <a:tc>
                  <a:txBody>
                    <a:bodyPr/>
                    <a:lstStyle/>
                    <a:p>
                      <a:pPr lvl="0" algn="l"/>
                      <a:r>
                        <a:rPr lang="en-IN" sz="1800" dirty="0" smtClean="0"/>
                        <a:t>Space not available</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Basic flow</a:t>
                      </a:r>
                    </a:p>
                  </a:txBody>
                  <a:tcPr/>
                </a:tc>
                <a:tc>
                  <a:txBody>
                    <a:bodyPr/>
                    <a:lstStyle/>
                    <a:p>
                      <a:pPr lvl="0" algn="l"/>
                      <a:r>
                        <a:rPr lang="en-IN" sz="1800" dirty="0" smtClean="0"/>
                        <a:t>Alternative flow 3</a:t>
                      </a:r>
                      <a:endParaRPr lang="en-IN"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5</a:t>
                      </a:r>
                    </a:p>
                  </a:txBody>
                  <a:tcPr/>
                </a:tc>
                <a:tc>
                  <a:txBody>
                    <a:bodyPr/>
                    <a:lstStyle/>
                    <a:p>
                      <a:pPr lvl="0" algn="l"/>
                      <a:r>
                        <a:rPr lang="en-IN" sz="1800" dirty="0" smtClean="0"/>
                        <a:t>System down</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Basic flow</a:t>
                      </a:r>
                    </a:p>
                  </a:txBody>
                  <a:tcPr/>
                </a:tc>
                <a:tc>
                  <a:txBody>
                    <a:bodyPr/>
                    <a:lstStyle/>
                    <a:p>
                      <a:pPr lvl="0" algn="l"/>
                      <a:r>
                        <a:rPr lang="en-IN" sz="1800" dirty="0" smtClean="0"/>
                        <a:t>Alternative flow 4</a:t>
                      </a:r>
                      <a:endParaRPr lang="en-IN"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Scenario 6</a:t>
                      </a:r>
                    </a:p>
                  </a:txBody>
                  <a:tcPr/>
                </a:tc>
                <a:tc>
                  <a:txBody>
                    <a:bodyPr/>
                    <a:lstStyle/>
                    <a:p>
                      <a:pPr lvl="0" algn="l"/>
                      <a:r>
                        <a:rPr lang="en-IN" sz="1800" dirty="0" smtClean="0"/>
                        <a:t>User exists</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Basic flow</a:t>
                      </a:r>
                    </a:p>
                  </a:txBody>
                  <a:tcPr/>
                </a:tc>
                <a:tc>
                  <a:txBody>
                    <a:bodyPr/>
                    <a:lstStyle/>
                    <a:p>
                      <a:pPr lvl="0" algn="l"/>
                      <a:r>
                        <a:rPr lang="en-IN" sz="1800" dirty="0" smtClean="0"/>
                        <a:t>Alternative flow 5</a:t>
                      </a:r>
                      <a:endParaRPr lang="en-IN" sz="1800" dirty="0"/>
                    </a:p>
                  </a:txBody>
                  <a:tcPr/>
                </a:tc>
              </a:tr>
            </a:tbl>
          </a:graphicData>
        </a:graphic>
      </p:graphicFrame>
    </p:spTree>
    <p:extLst>
      <p:ext uri="{BB962C8B-B14F-4D97-AF65-F5344CB8AC3E}">
        <p14:creationId xmlns:p14="http://schemas.microsoft.com/office/powerpoint/2010/main" xmlns="" val="210458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Identification of variables in use-case</a:t>
            </a:r>
            <a:endParaRPr lang="en-IN" dirty="0"/>
          </a:p>
        </p:txBody>
      </p:sp>
      <p:sp>
        <p:nvSpPr>
          <p:cNvPr id="3" name="Content Placeholder 2"/>
          <p:cNvSpPr>
            <a:spLocks noGrp="1"/>
          </p:cNvSpPr>
          <p:nvPr>
            <p:ph idx="1"/>
          </p:nvPr>
        </p:nvSpPr>
        <p:spPr/>
        <p:txBody>
          <a:bodyPr/>
          <a:lstStyle/>
          <a:p>
            <a:pPr marL="82296" indent="0">
              <a:buNone/>
            </a:pPr>
            <a:r>
              <a:rPr lang="en-IN" dirty="0" smtClean="0"/>
              <a:t>The following use-case variables have been identified for use case Log in.</a:t>
            </a:r>
          </a:p>
          <a:p>
            <a:pPr>
              <a:buFont typeface="Wingdings" panose="05000000000000000000" pitchFamily="2" charset="2"/>
              <a:buChar char="Ø"/>
            </a:pPr>
            <a:r>
              <a:rPr lang="en-IN" dirty="0" smtClean="0"/>
              <a:t>User type</a:t>
            </a:r>
          </a:p>
          <a:p>
            <a:pPr>
              <a:buFont typeface="Wingdings" panose="05000000000000000000" pitchFamily="2" charset="2"/>
              <a:buChar char="Ø"/>
            </a:pPr>
            <a:r>
              <a:rPr lang="en-IN" dirty="0" smtClean="0"/>
              <a:t>User login id</a:t>
            </a:r>
          </a:p>
          <a:p>
            <a:pPr>
              <a:buFont typeface="Wingdings" panose="05000000000000000000" pitchFamily="2" charset="2"/>
              <a:buChar char="Ø"/>
            </a:pPr>
            <a:r>
              <a:rPr lang="en-IN" dirty="0" smtClean="0"/>
              <a:t>User password</a:t>
            </a:r>
            <a:endParaRPr lang="en-IN" dirty="0"/>
          </a:p>
        </p:txBody>
      </p:sp>
    </p:spTree>
    <p:extLst>
      <p:ext uri="{BB962C8B-B14F-4D97-AF65-F5344CB8AC3E}">
        <p14:creationId xmlns:p14="http://schemas.microsoft.com/office/powerpoint/2010/main" xmlns="" val="454033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246"/>
            <a:ext cx="7498080" cy="536972"/>
          </a:xfrm>
        </p:spPr>
        <p:txBody>
          <a:bodyPr>
            <a:noAutofit/>
          </a:bodyPr>
          <a:lstStyle/>
          <a:p>
            <a:pPr algn="ctr"/>
            <a:r>
              <a:rPr lang="en-IN" dirty="0" smtClean="0"/>
              <a:t>Design of test case matrix</a:t>
            </a:r>
            <a:endParaRPr lang="en-IN"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590550"/>
            <a:ext cx="8153400" cy="455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057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246"/>
            <a:ext cx="7498080" cy="536972"/>
          </a:xfrm>
        </p:spPr>
        <p:txBody>
          <a:bodyPr>
            <a:noAutofit/>
          </a:bodyPr>
          <a:lstStyle/>
          <a:p>
            <a:pPr algn="ctr"/>
            <a:r>
              <a:rPr lang="en-IN" dirty="0" smtClean="0"/>
              <a:t>Assigning actual values to variables</a:t>
            </a:r>
            <a:endParaRPr lang="en-IN"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590550"/>
            <a:ext cx="8153400" cy="455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57451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600200"/>
            <a:ext cx="8229600" cy="857250"/>
          </a:xfrm>
        </p:spPr>
        <p:txBody>
          <a:bodyPr>
            <a:normAutofit fontScale="90000"/>
          </a:bodyPr>
          <a:lstStyle/>
          <a:p>
            <a:r>
              <a:rPr lang="en-IN" sz="5400" dirty="0" smtClean="0"/>
              <a:t>Thank you</a:t>
            </a:r>
            <a:endParaRPr lang="en-IN" sz="5400" dirty="0"/>
          </a:p>
        </p:txBody>
      </p:sp>
    </p:spTree>
    <p:extLst>
      <p:ext uri="{BB962C8B-B14F-4D97-AF65-F5344CB8AC3E}">
        <p14:creationId xmlns:p14="http://schemas.microsoft.com/office/powerpoint/2010/main" xmlns="" val="3934566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150"/>
            <a:ext cx="7696200" cy="857250"/>
          </a:xfrm>
        </p:spPr>
        <p:txBody>
          <a:bodyPr>
            <a:normAutofit/>
          </a:bodyPr>
          <a:lstStyle/>
          <a:p>
            <a:pPr algn="ctr"/>
            <a:r>
              <a:rPr lang="en-IN" dirty="0" smtClean="0"/>
              <a:t>UML-Based Software Testing   </a:t>
            </a:r>
            <a:r>
              <a:rPr lang="en-IN" sz="2800" dirty="0" err="1" smtClean="0"/>
              <a:t>cont</a:t>
            </a:r>
            <a:r>
              <a:rPr lang="en-IN" sz="2800" dirty="0" smtClean="0"/>
              <a:t>…</a:t>
            </a:r>
            <a:endParaRPr lang="en-IN" sz="2800" dirty="0"/>
          </a:p>
        </p:txBody>
      </p:sp>
      <p:sp>
        <p:nvSpPr>
          <p:cNvPr id="3" name="Content Placeholder 2"/>
          <p:cNvSpPr>
            <a:spLocks noGrp="1"/>
          </p:cNvSpPr>
          <p:nvPr>
            <p:ph idx="1"/>
          </p:nvPr>
        </p:nvSpPr>
        <p:spPr>
          <a:xfrm>
            <a:off x="914400" y="1085850"/>
            <a:ext cx="8229600" cy="4057650"/>
          </a:xfrm>
        </p:spPr>
        <p:txBody>
          <a:bodyPr/>
          <a:lstStyle/>
          <a:p>
            <a:pPr algn="just"/>
            <a:r>
              <a:rPr lang="en-IN" dirty="0"/>
              <a:t>It consists of a </a:t>
            </a:r>
            <a:r>
              <a:rPr lang="en-IN" dirty="0" smtClean="0"/>
              <a:t>variety of </a:t>
            </a:r>
            <a:r>
              <a:rPr lang="en-IN" dirty="0"/>
              <a:t>graphical diagram types that can be extended for </a:t>
            </a:r>
            <a:r>
              <a:rPr lang="en-IN" dirty="0" smtClean="0"/>
              <a:t>specific application areas</a:t>
            </a:r>
            <a:r>
              <a:rPr lang="en-IN" dirty="0"/>
              <a:t>. </a:t>
            </a:r>
            <a:endParaRPr lang="en-IN" dirty="0" smtClean="0"/>
          </a:p>
          <a:p>
            <a:pPr algn="just"/>
            <a:r>
              <a:rPr lang="en-IN" dirty="0" smtClean="0"/>
              <a:t>It </a:t>
            </a:r>
            <a:r>
              <a:rPr lang="en-IN" dirty="0"/>
              <a:t>is associated with a formal textual language, </a:t>
            </a:r>
            <a:r>
              <a:rPr lang="en-IN" i="1" dirty="0"/>
              <a:t>OCL </a:t>
            </a:r>
            <a:r>
              <a:rPr lang="en-IN" dirty="0"/>
              <a:t>(Object </a:t>
            </a:r>
            <a:r>
              <a:rPr lang="en-IN" dirty="0" smtClean="0"/>
              <a:t>Constraint Language</a:t>
            </a:r>
            <a:r>
              <a:rPr lang="en-IN" dirty="0"/>
              <a:t>). </a:t>
            </a:r>
            <a:endParaRPr lang="en-IN" dirty="0" smtClean="0"/>
          </a:p>
          <a:p>
            <a:pPr algn="just"/>
            <a:r>
              <a:rPr lang="en-IN" dirty="0" smtClean="0"/>
              <a:t>UML </a:t>
            </a:r>
            <a:r>
              <a:rPr lang="en-IN" dirty="0"/>
              <a:t>also provides support for model-based testing.</a:t>
            </a:r>
          </a:p>
        </p:txBody>
      </p:sp>
    </p:spTree>
    <p:extLst>
      <p:ext uri="{BB962C8B-B14F-4D97-AF65-F5344CB8AC3E}">
        <p14:creationId xmlns:p14="http://schemas.microsoft.com/office/powerpoint/2010/main" xmlns="" val="393173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71450"/>
            <a:ext cx="7924800" cy="857250"/>
          </a:xfrm>
        </p:spPr>
        <p:txBody>
          <a:bodyPr/>
          <a:lstStyle/>
          <a:p>
            <a:pPr algn="ctr"/>
            <a:r>
              <a:rPr lang="en-IN" dirty="0"/>
              <a:t>UML diagrams in software testing</a:t>
            </a:r>
          </a:p>
        </p:txBody>
      </p:sp>
      <p:sp>
        <p:nvSpPr>
          <p:cNvPr id="3" name="Content Placeholder 2"/>
          <p:cNvSpPr>
            <a:spLocks noGrp="1"/>
          </p:cNvSpPr>
          <p:nvPr>
            <p:ph idx="1"/>
          </p:nvPr>
        </p:nvSpPr>
        <p:spPr>
          <a:xfrm>
            <a:off x="914400" y="742950"/>
            <a:ext cx="8229600" cy="4400550"/>
          </a:xfrm>
        </p:spPr>
        <p:txBody>
          <a:bodyPr>
            <a:normAutofit/>
          </a:bodyPr>
          <a:lstStyle/>
          <a:p>
            <a:pPr algn="just"/>
            <a:r>
              <a:rPr lang="en-IN" dirty="0"/>
              <a:t>The following UML diagrams are helpful in the testing activities </a:t>
            </a:r>
            <a:r>
              <a:rPr lang="en-IN" dirty="0" smtClean="0"/>
              <a:t>mentioned below</a:t>
            </a:r>
            <a:r>
              <a:rPr lang="en-IN" dirty="0"/>
              <a:t>:</a:t>
            </a:r>
          </a:p>
          <a:p>
            <a:pPr marL="630238" indent="-282575" algn="just"/>
            <a:r>
              <a:rPr lang="en-IN" sz="2400" b="1" i="1" dirty="0" smtClean="0"/>
              <a:t>Use-case </a:t>
            </a:r>
            <a:r>
              <a:rPr lang="en-IN" sz="2400" b="1" i="1" dirty="0"/>
              <a:t>diagrams</a:t>
            </a:r>
            <a:r>
              <a:rPr lang="en-IN" sz="2400" dirty="0"/>
              <a:t>: testing of system-level functional requirements, </a:t>
            </a:r>
            <a:r>
              <a:rPr lang="en-IN" sz="2400" dirty="0" smtClean="0"/>
              <a:t>acceptance testing</a:t>
            </a:r>
            <a:endParaRPr lang="en-IN" sz="2400" dirty="0"/>
          </a:p>
          <a:p>
            <a:pPr marL="630238" indent="-282575" algn="just"/>
            <a:r>
              <a:rPr lang="en-IN" sz="2400" b="1" i="1" dirty="0" smtClean="0"/>
              <a:t>Class </a:t>
            </a:r>
            <a:r>
              <a:rPr lang="en-IN" sz="2400" b="1" i="1" dirty="0"/>
              <a:t>diagrams</a:t>
            </a:r>
            <a:r>
              <a:rPr lang="en-IN" sz="2400" dirty="0"/>
              <a:t>: class (module / unit) testing, integration testing</a:t>
            </a:r>
          </a:p>
          <a:p>
            <a:pPr marL="630238" indent="-282575" algn="just"/>
            <a:r>
              <a:rPr lang="en-IN" sz="2400" b="1" i="1" dirty="0" smtClean="0"/>
              <a:t>Sequence </a:t>
            </a:r>
            <a:r>
              <a:rPr lang="en-IN" sz="2400" b="1" i="1" dirty="0"/>
              <a:t>diagrams, collaboration diagrams</a:t>
            </a:r>
            <a:r>
              <a:rPr lang="en-IN" sz="2400" dirty="0"/>
              <a:t>: integration testing, testing </a:t>
            </a:r>
            <a:r>
              <a:rPr lang="en-IN" sz="2400" dirty="0" smtClean="0"/>
              <a:t>of control </a:t>
            </a:r>
            <a:r>
              <a:rPr lang="en-IN" sz="2400" dirty="0"/>
              <a:t>and interaction between objects, testing of communication </a:t>
            </a:r>
            <a:r>
              <a:rPr lang="en-IN" sz="2400" dirty="0" smtClean="0"/>
              <a:t>protocols between </a:t>
            </a:r>
            <a:r>
              <a:rPr lang="en-IN" sz="2400" dirty="0"/>
              <a:t>(distributed) </a:t>
            </a:r>
            <a:r>
              <a:rPr lang="en-IN" sz="2400" dirty="0" smtClean="0"/>
              <a:t>objects</a:t>
            </a:r>
            <a:endParaRPr lang="en-IN" sz="2400" dirty="0"/>
          </a:p>
        </p:txBody>
      </p:sp>
    </p:spTree>
    <p:extLst>
      <p:ext uri="{BB962C8B-B14F-4D97-AF65-F5344CB8AC3E}">
        <p14:creationId xmlns:p14="http://schemas.microsoft.com/office/powerpoint/2010/main" xmlns="" val="178815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5978"/>
            <a:ext cx="8153400" cy="857250"/>
          </a:xfrm>
        </p:spPr>
        <p:txBody>
          <a:bodyPr/>
          <a:lstStyle/>
          <a:p>
            <a:pPr algn="ctr"/>
            <a:r>
              <a:rPr lang="en-IN" dirty="0"/>
              <a:t>UML diagrams in software </a:t>
            </a:r>
            <a:r>
              <a:rPr lang="en-IN" dirty="0" smtClean="0"/>
              <a:t>testing   </a:t>
            </a:r>
            <a:r>
              <a:rPr lang="en-IN" sz="2800" dirty="0" err="1" smtClean="0"/>
              <a:t>cont</a:t>
            </a:r>
            <a:r>
              <a:rPr lang="en-IN" sz="2800" dirty="0" smtClean="0"/>
              <a:t>…</a:t>
            </a:r>
            <a:endParaRPr lang="en-IN" dirty="0"/>
          </a:p>
        </p:txBody>
      </p:sp>
      <p:sp>
        <p:nvSpPr>
          <p:cNvPr id="3" name="Content Placeholder 2"/>
          <p:cNvSpPr>
            <a:spLocks noGrp="1"/>
          </p:cNvSpPr>
          <p:nvPr>
            <p:ph idx="1"/>
          </p:nvPr>
        </p:nvSpPr>
        <p:spPr>
          <a:xfrm>
            <a:off x="762000" y="1085850"/>
            <a:ext cx="8382000" cy="3600450"/>
          </a:xfrm>
        </p:spPr>
        <p:txBody>
          <a:bodyPr>
            <a:normAutofit/>
          </a:bodyPr>
          <a:lstStyle/>
          <a:p>
            <a:pPr marL="630238" indent="-282575" algn="just"/>
            <a:r>
              <a:rPr lang="en-IN" b="1" i="1" dirty="0"/>
              <a:t>Activity diagrams</a:t>
            </a:r>
            <a:r>
              <a:rPr lang="en-IN" dirty="0"/>
              <a:t>: testing of work flow and synchronization within the system, white-box testing of control flow</a:t>
            </a:r>
          </a:p>
          <a:p>
            <a:pPr marL="630238" indent="-282575" algn="just"/>
            <a:r>
              <a:rPr lang="en-IN" b="1" i="1" dirty="0"/>
              <a:t>State diagrams </a:t>
            </a:r>
            <a:r>
              <a:rPr lang="en-IN" b="1" dirty="0"/>
              <a:t>(state charts): </a:t>
            </a:r>
            <a:r>
              <a:rPr lang="en-IN" dirty="0"/>
              <a:t>state-based testing</a:t>
            </a:r>
          </a:p>
          <a:p>
            <a:pPr marL="630238" indent="-282575" algn="just"/>
            <a:r>
              <a:rPr lang="en-IN" b="1" i="1" dirty="0"/>
              <a:t>Package diagrams</a:t>
            </a:r>
            <a:r>
              <a:rPr lang="en-IN" b="1" dirty="0"/>
              <a:t>, </a:t>
            </a:r>
            <a:r>
              <a:rPr lang="en-IN" b="1" i="1" dirty="0"/>
              <a:t>component diagrams</a:t>
            </a:r>
            <a:r>
              <a:rPr lang="en-IN" dirty="0"/>
              <a:t>: integration testing</a:t>
            </a:r>
          </a:p>
          <a:p>
            <a:pPr marL="630238" indent="-282575" algn="just"/>
            <a:r>
              <a:rPr lang="en-IN" b="1" i="1" dirty="0"/>
              <a:t>Deployment diagrams</a:t>
            </a:r>
            <a:r>
              <a:rPr lang="en-IN" dirty="0"/>
              <a:t>: system testing</a:t>
            </a:r>
          </a:p>
          <a:p>
            <a:endParaRPr lang="en-IN" dirty="0"/>
          </a:p>
        </p:txBody>
      </p:sp>
    </p:spTree>
    <p:extLst>
      <p:ext uri="{BB962C8B-B14F-4D97-AF65-F5344CB8AC3E}">
        <p14:creationId xmlns:p14="http://schemas.microsoft.com/office/powerpoint/2010/main" xmlns="" val="215573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181"/>
            <a:ext cx="7866888" cy="704850"/>
          </a:xfrm>
        </p:spPr>
        <p:txBody>
          <a:bodyPr>
            <a:normAutofit/>
          </a:bodyPr>
          <a:lstStyle/>
          <a:p>
            <a:pPr algn="ctr"/>
            <a:r>
              <a:rPr lang="en-IN" dirty="0"/>
              <a:t>System Testing based on Use-Cases</a:t>
            </a:r>
          </a:p>
        </p:txBody>
      </p:sp>
      <p:sp>
        <p:nvSpPr>
          <p:cNvPr id="3" name="Content Placeholder 2"/>
          <p:cNvSpPr>
            <a:spLocks noGrp="1"/>
          </p:cNvSpPr>
          <p:nvPr>
            <p:ph idx="1"/>
          </p:nvPr>
        </p:nvSpPr>
        <p:spPr>
          <a:xfrm>
            <a:off x="838200" y="666750"/>
            <a:ext cx="8305800" cy="4476750"/>
          </a:xfrm>
        </p:spPr>
        <p:txBody>
          <a:bodyPr>
            <a:noAutofit/>
          </a:bodyPr>
          <a:lstStyle/>
          <a:p>
            <a:pPr algn="just"/>
            <a:r>
              <a:rPr lang="en-IN" b="1" i="1" dirty="0"/>
              <a:t>Use-case </a:t>
            </a:r>
            <a:r>
              <a:rPr lang="en-IN" dirty="0"/>
              <a:t>In general, a use-case is a sequence of interactions by which the </a:t>
            </a:r>
            <a:r>
              <a:rPr lang="en-IN" dirty="0" smtClean="0"/>
              <a:t>user accomplishes </a:t>
            </a:r>
            <a:r>
              <a:rPr lang="en-IN" dirty="0"/>
              <a:t>a task in a dialogue with the system. </a:t>
            </a:r>
            <a:endParaRPr lang="en-IN" dirty="0" smtClean="0"/>
          </a:p>
          <a:p>
            <a:pPr algn="just"/>
            <a:r>
              <a:rPr lang="en-IN" dirty="0" smtClean="0"/>
              <a:t>When </a:t>
            </a:r>
            <a:r>
              <a:rPr lang="en-IN" dirty="0"/>
              <a:t>we use use-case </a:t>
            </a:r>
            <a:r>
              <a:rPr lang="en-IN" dirty="0" smtClean="0"/>
              <a:t>in testing</a:t>
            </a:r>
            <a:r>
              <a:rPr lang="en-IN" dirty="0"/>
              <a:t>, we </a:t>
            </a:r>
            <a:r>
              <a:rPr lang="en-IN" dirty="0" smtClean="0"/>
              <a:t>use the following notations:</a:t>
            </a:r>
          </a:p>
          <a:p>
            <a:pPr lvl="1" algn="just"/>
            <a:r>
              <a:rPr lang="en-IN" dirty="0"/>
              <a:t>use-case = one particular way to use the system</a:t>
            </a:r>
          </a:p>
          <a:p>
            <a:pPr lvl="1" algn="just"/>
            <a:r>
              <a:rPr lang="en-IN" dirty="0" smtClean="0"/>
              <a:t>use-case </a:t>
            </a:r>
            <a:r>
              <a:rPr lang="en-IN" dirty="0"/>
              <a:t>(in testing) = user requirement</a:t>
            </a:r>
          </a:p>
          <a:p>
            <a:pPr lvl="1" algn="just"/>
            <a:r>
              <a:rPr lang="en-IN" dirty="0" smtClean="0"/>
              <a:t>set </a:t>
            </a:r>
            <a:r>
              <a:rPr lang="en-IN" dirty="0"/>
              <a:t>of all use-cases = complete functionality of the system</a:t>
            </a:r>
          </a:p>
          <a:p>
            <a:pPr lvl="1" algn="just"/>
            <a:r>
              <a:rPr lang="en-IN" dirty="0" smtClean="0"/>
              <a:t>set </a:t>
            </a:r>
            <a:r>
              <a:rPr lang="en-IN" dirty="0"/>
              <a:t>of all use-cases (in testing) = interface between the users (</a:t>
            </a:r>
            <a:r>
              <a:rPr lang="en-IN" i="1" dirty="0"/>
              <a:t>actors</a:t>
            </a:r>
            <a:r>
              <a:rPr lang="en-IN" dirty="0"/>
              <a:t>) and </a:t>
            </a:r>
            <a:r>
              <a:rPr lang="en-IN" dirty="0" smtClean="0"/>
              <a:t>the system</a:t>
            </a:r>
            <a:endParaRPr lang="en-IN" dirty="0"/>
          </a:p>
        </p:txBody>
      </p:sp>
    </p:spTree>
    <p:extLst>
      <p:ext uri="{BB962C8B-B14F-4D97-AF65-F5344CB8AC3E}">
        <p14:creationId xmlns:p14="http://schemas.microsoft.com/office/powerpoint/2010/main" xmlns="" val="209716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246"/>
            <a:ext cx="8153400" cy="857250"/>
          </a:xfrm>
        </p:spPr>
        <p:txBody>
          <a:bodyPr>
            <a:noAutofit/>
          </a:bodyPr>
          <a:lstStyle/>
          <a:p>
            <a:pPr algn="ctr"/>
            <a:r>
              <a:rPr lang="en-IN" dirty="0"/>
              <a:t>System Testing based on </a:t>
            </a:r>
            <a:r>
              <a:rPr lang="en-IN" dirty="0" smtClean="0"/>
              <a:t>Use-Cases  </a:t>
            </a:r>
            <a:r>
              <a:rPr lang="en-IN" sz="2800" dirty="0" err="1" smtClean="0"/>
              <a:t>cont</a:t>
            </a:r>
            <a:r>
              <a:rPr lang="en-IN" sz="2800" dirty="0" smtClean="0"/>
              <a:t>…</a:t>
            </a:r>
            <a:endParaRPr lang="en-IN" dirty="0"/>
          </a:p>
        </p:txBody>
      </p:sp>
      <p:sp>
        <p:nvSpPr>
          <p:cNvPr id="3" name="Content Placeholder 2"/>
          <p:cNvSpPr>
            <a:spLocks noGrp="1"/>
          </p:cNvSpPr>
          <p:nvPr>
            <p:ph idx="1"/>
          </p:nvPr>
        </p:nvSpPr>
        <p:spPr>
          <a:xfrm>
            <a:off x="1066800" y="1085850"/>
            <a:ext cx="8001000" cy="3600450"/>
          </a:xfrm>
        </p:spPr>
        <p:txBody>
          <a:bodyPr/>
          <a:lstStyle/>
          <a:p>
            <a:pPr algn="just"/>
            <a:r>
              <a:rPr lang="en-IN" b="1" i="1" dirty="0"/>
              <a:t>Scenario </a:t>
            </a:r>
            <a:r>
              <a:rPr lang="en-IN" dirty="0"/>
              <a:t>It is an instance of a use-case, expressing a </a:t>
            </a:r>
            <a:r>
              <a:rPr lang="en-IN" dirty="0" smtClean="0"/>
              <a:t>specific </a:t>
            </a:r>
            <a:r>
              <a:rPr lang="en-IN" dirty="0"/>
              <a:t>task, by a </a:t>
            </a:r>
            <a:r>
              <a:rPr lang="en-IN" dirty="0" smtClean="0"/>
              <a:t>specific actor</a:t>
            </a:r>
            <a:r>
              <a:rPr lang="en-IN" dirty="0"/>
              <a:t>, at a </a:t>
            </a:r>
            <a:r>
              <a:rPr lang="en-IN" dirty="0" smtClean="0"/>
              <a:t>specific </a:t>
            </a:r>
            <a:r>
              <a:rPr lang="en-IN" dirty="0"/>
              <a:t>time, and using </a:t>
            </a:r>
            <a:r>
              <a:rPr lang="en-IN" dirty="0" smtClean="0"/>
              <a:t>specific </a:t>
            </a:r>
            <a:r>
              <a:rPr lang="en-IN" dirty="0"/>
              <a:t>data.</a:t>
            </a:r>
          </a:p>
        </p:txBody>
      </p:sp>
    </p:spTree>
    <p:extLst>
      <p:ext uri="{BB962C8B-B14F-4D97-AF65-F5344CB8AC3E}">
        <p14:creationId xmlns:p14="http://schemas.microsoft.com/office/powerpoint/2010/main" xmlns="" val="30712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263"/>
            <a:ext cx="8153400" cy="857250"/>
          </a:xfrm>
        </p:spPr>
        <p:txBody>
          <a:bodyPr>
            <a:normAutofit/>
          </a:bodyPr>
          <a:lstStyle/>
          <a:p>
            <a:pPr algn="ctr"/>
            <a:r>
              <a:rPr lang="en-IN" dirty="0"/>
              <a:t>System Testing based on Use-Cases  </a:t>
            </a:r>
            <a:r>
              <a:rPr lang="en-IN" sz="2800" dirty="0" err="1"/>
              <a:t>cont</a:t>
            </a:r>
            <a:r>
              <a:rPr lang="en-IN" sz="2800" dirty="0"/>
              <a:t>…</a:t>
            </a:r>
            <a:endParaRPr lang="en-IN" dirty="0"/>
          </a:p>
        </p:txBody>
      </p:sp>
      <p:sp>
        <p:nvSpPr>
          <p:cNvPr id="3" name="Content Placeholder 2"/>
          <p:cNvSpPr>
            <a:spLocks noGrp="1"/>
          </p:cNvSpPr>
          <p:nvPr>
            <p:ph idx="1"/>
          </p:nvPr>
        </p:nvSpPr>
        <p:spPr>
          <a:xfrm>
            <a:off x="990600" y="990600"/>
            <a:ext cx="8153400" cy="4171950"/>
          </a:xfrm>
        </p:spPr>
        <p:txBody>
          <a:bodyPr>
            <a:normAutofit/>
          </a:bodyPr>
          <a:lstStyle/>
          <a:p>
            <a:pPr algn="just"/>
            <a:r>
              <a:rPr lang="en-IN" b="1" i="1" dirty="0"/>
              <a:t>Use-case model </a:t>
            </a:r>
            <a:r>
              <a:rPr lang="en-IN" dirty="0"/>
              <a:t>This is a set of use-case diagrams, each associated with a </a:t>
            </a:r>
            <a:r>
              <a:rPr lang="en-IN" dirty="0" smtClean="0"/>
              <a:t>textual description </a:t>
            </a:r>
            <a:r>
              <a:rPr lang="en-IN" dirty="0"/>
              <a:t>of the user’s task. </a:t>
            </a:r>
            <a:endParaRPr lang="en-IN" dirty="0" smtClean="0"/>
          </a:p>
          <a:p>
            <a:pPr algn="just"/>
            <a:r>
              <a:rPr lang="en-IN" dirty="0" smtClean="0"/>
              <a:t>For </a:t>
            </a:r>
            <a:r>
              <a:rPr lang="en-IN" dirty="0"/>
              <a:t>testing, the use-case model must be </a:t>
            </a:r>
            <a:r>
              <a:rPr lang="en-IN" dirty="0" smtClean="0"/>
              <a:t>extended with</a:t>
            </a:r>
            <a:r>
              <a:rPr lang="en-IN" dirty="0"/>
              <a:t>:</a:t>
            </a:r>
          </a:p>
          <a:p>
            <a:pPr lvl="1" algn="just"/>
            <a:r>
              <a:rPr lang="en-IN" dirty="0" smtClean="0"/>
              <a:t>the </a:t>
            </a:r>
            <a:r>
              <a:rPr lang="en-IN" dirty="0"/>
              <a:t>domain of each variable participating in the use-cases,</a:t>
            </a:r>
          </a:p>
          <a:p>
            <a:pPr lvl="1" algn="just"/>
            <a:r>
              <a:rPr lang="en-IN" dirty="0" smtClean="0"/>
              <a:t>the </a:t>
            </a:r>
            <a:r>
              <a:rPr lang="en-IN" dirty="0"/>
              <a:t>input/output relationships among the variables,</a:t>
            </a:r>
          </a:p>
          <a:p>
            <a:pPr lvl="1" algn="just"/>
            <a:r>
              <a:rPr lang="en-IN" dirty="0" smtClean="0"/>
              <a:t>the </a:t>
            </a:r>
            <a:r>
              <a:rPr lang="en-IN" dirty="0"/>
              <a:t>relative frequency of the use-cases,</a:t>
            </a:r>
          </a:p>
          <a:p>
            <a:pPr lvl="1" algn="just"/>
            <a:r>
              <a:rPr lang="en-IN" dirty="0" smtClean="0"/>
              <a:t>the </a:t>
            </a:r>
            <a:r>
              <a:rPr lang="en-IN" dirty="0"/>
              <a:t>sequential (partial) order among the use-cases.</a:t>
            </a:r>
          </a:p>
        </p:txBody>
      </p:sp>
    </p:spTree>
    <p:extLst>
      <p:ext uri="{BB962C8B-B14F-4D97-AF65-F5344CB8AC3E}">
        <p14:creationId xmlns:p14="http://schemas.microsoft.com/office/powerpoint/2010/main" xmlns="" val="379283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5250"/>
            <a:ext cx="8153400" cy="857250"/>
          </a:xfrm>
        </p:spPr>
        <p:txBody>
          <a:bodyPr>
            <a:noAutofit/>
          </a:bodyPr>
          <a:lstStyle/>
          <a:p>
            <a:pPr algn="ctr"/>
            <a:r>
              <a:rPr lang="en-IN" dirty="0"/>
              <a:t>System Testing based on Use-Cases  </a:t>
            </a:r>
            <a:r>
              <a:rPr lang="en-IN" sz="2800" dirty="0" err="1"/>
              <a:t>cont</a:t>
            </a:r>
            <a:r>
              <a:rPr lang="en-IN" sz="2800" dirty="0"/>
              <a:t>…</a:t>
            </a:r>
            <a:endParaRPr lang="en-IN" dirty="0"/>
          </a:p>
        </p:txBody>
      </p:sp>
      <p:sp>
        <p:nvSpPr>
          <p:cNvPr id="3" name="Content Placeholder 2"/>
          <p:cNvSpPr>
            <a:spLocks noGrp="1"/>
          </p:cNvSpPr>
          <p:nvPr>
            <p:ph idx="1"/>
          </p:nvPr>
        </p:nvSpPr>
        <p:spPr>
          <a:xfrm>
            <a:off x="1032831" y="666750"/>
            <a:ext cx="8077200" cy="4400550"/>
          </a:xfrm>
        </p:spPr>
        <p:txBody>
          <a:bodyPr>
            <a:noAutofit/>
          </a:bodyPr>
          <a:lstStyle/>
          <a:p>
            <a:pPr algn="just"/>
            <a:r>
              <a:rPr lang="en-IN" dirty="0" smtClean="0"/>
              <a:t>Use case-based </a:t>
            </a:r>
            <a:r>
              <a:rPr lang="en-IN" dirty="0"/>
              <a:t>testing is a technique for generating test cases </a:t>
            </a:r>
            <a:r>
              <a:rPr lang="en-IN" dirty="0" smtClean="0"/>
              <a:t>and recommending configurations </a:t>
            </a:r>
            <a:r>
              <a:rPr lang="en-IN" dirty="0"/>
              <a:t>for system-level testing. </a:t>
            </a:r>
            <a:endParaRPr lang="en-IN" dirty="0" smtClean="0"/>
          </a:p>
          <a:p>
            <a:pPr algn="just"/>
            <a:r>
              <a:rPr lang="en-IN" dirty="0" smtClean="0"/>
              <a:t>The </a:t>
            </a:r>
            <a:r>
              <a:rPr lang="en-IN" dirty="0"/>
              <a:t>testers build a </a:t>
            </a:r>
            <a:r>
              <a:rPr lang="en-IN" dirty="0" smtClean="0"/>
              <a:t>test model </a:t>
            </a:r>
            <a:r>
              <a:rPr lang="en-IN" dirty="0"/>
              <a:t>based on the standard UML notions of use-cases, actors, and the </a:t>
            </a:r>
            <a:r>
              <a:rPr lang="en-IN" dirty="0" smtClean="0"/>
              <a:t>relationships between </a:t>
            </a:r>
            <a:r>
              <a:rPr lang="en-IN" dirty="0"/>
              <a:t>these elements. </a:t>
            </a:r>
            <a:endParaRPr lang="en-IN" dirty="0" smtClean="0"/>
          </a:p>
          <a:p>
            <a:pPr algn="just"/>
            <a:r>
              <a:rPr lang="en-IN" dirty="0" smtClean="0"/>
              <a:t>The </a:t>
            </a:r>
            <a:r>
              <a:rPr lang="en-IN" dirty="0"/>
              <a:t>use-cases are enhanced with </a:t>
            </a:r>
            <a:r>
              <a:rPr lang="en-IN" dirty="0" smtClean="0"/>
              <a:t>additional information</a:t>
            </a:r>
            <a:r>
              <a:rPr lang="en-IN" dirty="0"/>
              <a:t>, including inputs from actors, outputs to the actors, and how </a:t>
            </a:r>
            <a:r>
              <a:rPr lang="en-IN" dirty="0" smtClean="0"/>
              <a:t>the use-case </a:t>
            </a:r>
            <a:r>
              <a:rPr lang="en-IN" dirty="0"/>
              <a:t>affects the state of the system.</a:t>
            </a:r>
          </a:p>
        </p:txBody>
      </p:sp>
    </p:spTree>
    <p:extLst>
      <p:ext uri="{BB962C8B-B14F-4D97-AF65-F5344CB8AC3E}">
        <p14:creationId xmlns:p14="http://schemas.microsoft.com/office/powerpoint/2010/main" xmlns="" val="656919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1F42F4-A2C4-4173-A1B9-213C1ED83019}"/>
</file>

<file path=customXml/itemProps2.xml><?xml version="1.0" encoding="utf-8"?>
<ds:datastoreItem xmlns:ds="http://schemas.openxmlformats.org/officeDocument/2006/customXml" ds:itemID="{A90E08DF-96BB-4EC6-98B5-789757C92C6F}"/>
</file>

<file path=customXml/itemProps3.xml><?xml version="1.0" encoding="utf-8"?>
<ds:datastoreItem xmlns:ds="http://schemas.openxmlformats.org/officeDocument/2006/customXml" ds:itemID="{584B03D9-19D8-4A54-A33B-26B885EA2A70}"/>
</file>

<file path=docProps/app.xml><?xml version="1.0" encoding="utf-8"?>
<Properties xmlns="http://schemas.openxmlformats.org/officeDocument/2006/extended-properties" xmlns:vt="http://schemas.openxmlformats.org/officeDocument/2006/docPropsVTypes">
  <Template>Solstice</Template>
  <TotalTime>184</TotalTime>
  <Words>1111</Words>
  <Application>Microsoft Office PowerPoint</Application>
  <PresentationFormat>On-screen Show (16:9)</PresentationFormat>
  <Paragraphs>149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Slide 1</vt:lpstr>
      <vt:lpstr>UML-Based Software Testing</vt:lpstr>
      <vt:lpstr>UML-Based Software Testing   cont…</vt:lpstr>
      <vt:lpstr>UML diagrams in software testing</vt:lpstr>
      <vt:lpstr>UML diagrams in software testing   cont…</vt:lpstr>
      <vt:lpstr>System Testing based on Use-Cases</vt:lpstr>
      <vt:lpstr>System Testing based on Use-Cases  cont…</vt:lpstr>
      <vt:lpstr>System Testing based on Use-Cases  cont…</vt:lpstr>
      <vt:lpstr>System Testing based on Use-Cases  cont…</vt:lpstr>
      <vt:lpstr>System Testing based on Use-Cases  cont…</vt:lpstr>
      <vt:lpstr>System Testing based on Use-Cases  cont…</vt:lpstr>
      <vt:lpstr>System Testing based on Use-Cases  cont…</vt:lpstr>
      <vt:lpstr>Case study: Parking management system</vt:lpstr>
      <vt:lpstr>Actors</vt:lpstr>
      <vt:lpstr>Use-cases</vt:lpstr>
      <vt:lpstr> </vt:lpstr>
      <vt:lpstr>Table 1:  Actors for the use-cases</vt:lpstr>
      <vt:lpstr>Use-case diagram for parking management system</vt:lpstr>
      <vt:lpstr>Generation of test cases from use-cases</vt:lpstr>
      <vt:lpstr>Generation of scenario diagrams</vt:lpstr>
      <vt:lpstr>Scenario Diagram</vt:lpstr>
      <vt:lpstr>Creation of use-case scenario matrix</vt:lpstr>
      <vt:lpstr>Identification of variables in use-case</vt:lpstr>
      <vt:lpstr>Design of test case matrix</vt:lpstr>
      <vt:lpstr>Assigning actual values to variables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21</cp:revision>
  <dcterms:created xsi:type="dcterms:W3CDTF">2006-08-16T00:00:00Z</dcterms:created>
  <dcterms:modified xsi:type="dcterms:W3CDTF">2020-05-05T08:48:21Z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