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8" r:id="rId3"/>
    <p:sldId id="317" r:id="rId4"/>
    <p:sldId id="318" r:id="rId5"/>
    <p:sldId id="319" r:id="rId6"/>
    <p:sldId id="259" r:id="rId7"/>
    <p:sldId id="260" r:id="rId8"/>
    <p:sldId id="297" r:id="rId9"/>
    <p:sldId id="261" r:id="rId10"/>
    <p:sldId id="298" r:id="rId11"/>
    <p:sldId id="262" r:id="rId12"/>
    <p:sldId id="263" r:id="rId13"/>
    <p:sldId id="264" r:id="rId14"/>
    <p:sldId id="265" r:id="rId15"/>
    <p:sldId id="266" r:id="rId16"/>
    <p:sldId id="267" r:id="rId17"/>
    <p:sldId id="268" r:id="rId18"/>
    <p:sldId id="322" r:id="rId19"/>
    <p:sldId id="269" r:id="rId20"/>
    <p:sldId id="270" r:id="rId21"/>
    <p:sldId id="301" r:id="rId22"/>
    <p:sldId id="303" r:id="rId23"/>
    <p:sldId id="271" r:id="rId24"/>
    <p:sldId id="304" r:id="rId25"/>
    <p:sldId id="272" r:id="rId26"/>
    <p:sldId id="305" r:id="rId27"/>
    <p:sldId id="273" r:id="rId28"/>
    <p:sldId id="306" r:id="rId29"/>
    <p:sldId id="274" r:id="rId30"/>
    <p:sldId id="307" r:id="rId31"/>
    <p:sldId id="275" r:id="rId32"/>
    <p:sldId id="276" r:id="rId33"/>
    <p:sldId id="277" r:id="rId34"/>
    <p:sldId id="308" r:id="rId35"/>
    <p:sldId id="324" r:id="rId36"/>
    <p:sldId id="325" r:id="rId37"/>
    <p:sldId id="321"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0" autoAdjust="0"/>
  </p:normalViewPr>
  <p:slideViewPr>
    <p:cSldViewPr>
      <p:cViewPr>
        <p:scale>
          <a:sx n="92" d="100"/>
          <a:sy n="92" d="100"/>
        </p:scale>
        <p:origin x="-534" y="-8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4C35FC-5CE1-4FE6-BF28-6EA9199BC957}" type="datetimeFigureOut">
              <a:rPr lang="en-IN" smtClean="0"/>
              <a:t>08-03-2021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74EE9-A5B7-4B53-A781-B12E54F0A15E}" type="slidenum">
              <a:rPr lang="en-IN" smtClean="0"/>
              <a:t>‹#›</a:t>
            </a:fld>
            <a:endParaRPr lang="en-IN"/>
          </a:p>
        </p:txBody>
      </p:sp>
    </p:spTree>
    <p:extLst>
      <p:ext uri="{BB962C8B-B14F-4D97-AF65-F5344CB8AC3E}">
        <p14:creationId xmlns:p14="http://schemas.microsoft.com/office/powerpoint/2010/main" val="259970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381000" y="685800"/>
            <a:ext cx="6096000" cy="3429000"/>
          </a:xfrm>
          <a:prstGeom prst="rect">
            <a:avLst/>
          </a:prstGeom>
        </p:spPr>
      </p:sp>
      <p:sp>
        <p:nvSpPr>
          <p:cNvPr id="18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8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B783C-2D73-4D47-A030-7816E0C11D5E}" type="slidenum">
              <a:rPr lang="en-US" sz="1200" b="0" strike="noStrike" spc="-1">
                <a:latin typeface="Calibri"/>
              </a:rPr>
              <a:t>15</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D1B0E5D2-F39D-4C54-AC3C-3969D3CFC713}" type="slidenum">
              <a:rPr lang="en-IN" smtClean="0"/>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1B0E5D2-F39D-4C54-AC3C-3969D3CFC71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79"/>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1B0E5D2-F39D-4C54-AC3C-3969D3CFC71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1B0E5D2-F39D-4C54-AC3C-3969D3CFC713}" type="slidenum">
              <a:rPr lang="en-IN" smtClean="0"/>
              <a:t>‹#›</a:t>
            </a:fld>
            <a:endParaRPr lang="en-IN"/>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1B0E5D2-F39D-4C54-AC3C-3969D3CFC71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1B0E5D2-F39D-4C54-AC3C-3969D3CFC71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1B0E5D2-F39D-4C54-AC3C-3969D3CFC71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1B0E5D2-F39D-4C54-AC3C-3969D3CFC713}" type="slidenum">
              <a:rPr lang="en-IN" smtClean="0"/>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8291264" cy="871538"/>
          </a:xfrm>
          <a:ln>
            <a:noFill/>
          </a:ln>
        </p:spPr>
        <p:txBody>
          <a:bodyPr anchor="b">
            <a:normAutofit/>
          </a:bodyPr>
          <a:lstStyle>
            <a:lvl1pPr algn="ctr">
              <a:lnSpc>
                <a:spcPts val="2000"/>
              </a:lnSpc>
              <a:buNone/>
              <a:defRPr sz="3600" b="1" cap="all"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dirty="0"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40B8B9D-0150-4126-B5FE-A89F370DB2AE}" type="datetimeFigureOut">
              <a:rPr lang="en-IN" smtClean="0"/>
              <a:t>08-03-2021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1B0E5D2-F39D-4C54-AC3C-3969D3CFC713}" type="slidenum">
              <a:rPr lang="en-IN" smtClean="0"/>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40B8B9D-0150-4126-B5FE-A89F370DB2AE}" type="datetimeFigureOut">
              <a:rPr lang="en-IN" smtClean="0"/>
              <a:t>08-03-2021</a:t>
            </a:fld>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1B0E5D2-F39D-4C54-AC3C-3969D3CFC713}" type="slidenum">
              <a:rPr lang="en-IN" smtClean="0"/>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Testing Web-based Systems</a:t>
            </a:r>
            <a:endParaRPr lang="en-IN" dirty="0"/>
          </a:p>
        </p:txBody>
      </p:sp>
      <p:sp>
        <p:nvSpPr>
          <p:cNvPr id="3" name="Subtitle 2"/>
          <p:cNvSpPr>
            <a:spLocks noGrp="1"/>
          </p:cNvSpPr>
          <p:nvPr>
            <p:ph type="subTitle" idx="1"/>
          </p:nvPr>
        </p:nvSpPr>
        <p:spPr>
          <a:xfrm>
            <a:off x="1403648" y="2715766"/>
            <a:ext cx="7406640" cy="1314450"/>
          </a:xfrm>
        </p:spPr>
        <p:txBody>
          <a:bodyPr>
            <a:normAutofit lnSpcReduction="10000"/>
          </a:bodyPr>
          <a:lstStyle/>
          <a:p>
            <a:pPr algn="ctr"/>
            <a:r>
              <a:rPr lang="en-IN" dirty="0" err="1"/>
              <a:t>Prof.</a:t>
            </a:r>
            <a:r>
              <a:rPr lang="en-IN" dirty="0"/>
              <a:t> </a:t>
            </a:r>
            <a:r>
              <a:rPr lang="en-IN" dirty="0" err="1"/>
              <a:t>Durga</a:t>
            </a:r>
            <a:r>
              <a:rPr lang="en-IN" dirty="0"/>
              <a:t> Prasad </a:t>
            </a:r>
            <a:r>
              <a:rPr lang="en-IN" dirty="0" err="1"/>
              <a:t>Mohapatra</a:t>
            </a:r>
            <a:endParaRPr lang="en-IN" dirty="0"/>
          </a:p>
          <a:p>
            <a:pPr algn="ctr"/>
            <a:r>
              <a:rPr lang="en-IN" dirty="0"/>
              <a:t>Professor</a:t>
            </a:r>
          </a:p>
          <a:p>
            <a:pPr algn="ctr"/>
            <a:r>
              <a:rPr lang="en-IN" dirty="0" err="1"/>
              <a:t>Dept.of</a:t>
            </a:r>
            <a:r>
              <a:rPr lang="en-IN" dirty="0"/>
              <a:t> CSE, NIT Rourkela</a:t>
            </a:r>
          </a:p>
          <a:p>
            <a:endParaRPr lang="en-IN" dirty="0"/>
          </a:p>
        </p:txBody>
      </p:sp>
    </p:spTree>
    <p:extLst>
      <p:ext uri="{BB962C8B-B14F-4D97-AF65-F5344CB8AC3E}">
        <p14:creationId xmlns:p14="http://schemas.microsoft.com/office/powerpoint/2010/main" val="278337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9502"/>
            <a:ext cx="8388424" cy="857250"/>
          </a:xfrm>
        </p:spPr>
        <p:txBody>
          <a:bodyPr>
            <a:normAutofit fontScale="90000"/>
          </a:bodyPr>
          <a:lstStyle/>
          <a:p>
            <a:r>
              <a:rPr lang="en-US" sz="4000" dirty="0" smtClean="0"/>
              <a:t> Traditional software vs web-based software</a:t>
            </a:r>
            <a:br>
              <a:rPr lang="en-US" sz="4000" dirty="0" smtClean="0"/>
            </a:br>
            <a:r>
              <a:rPr lang="en-US" sz="4000" dirty="0"/>
              <a:t> </a:t>
            </a:r>
            <a:r>
              <a:rPr lang="en-US" sz="4000" dirty="0" smtClean="0"/>
              <a:t>                                                       </a:t>
            </a:r>
            <a:r>
              <a:rPr lang="en-US" sz="3200" dirty="0" err="1" smtClean="0"/>
              <a:t>cont</a:t>
            </a:r>
            <a:r>
              <a:rPr lang="en-US" sz="3200" dirty="0"/>
              <a:t>…</a:t>
            </a:r>
            <a:r>
              <a:rPr lang="en-US" dirty="0"/>
              <a:t/>
            </a:r>
            <a:br>
              <a:rPr lang="en-US" dirty="0"/>
            </a:br>
            <a:endParaRPr lang="en-IN" dirty="0"/>
          </a:p>
        </p:txBody>
      </p:sp>
      <p:sp>
        <p:nvSpPr>
          <p:cNvPr id="3" name="Content Placeholder 2"/>
          <p:cNvSpPr>
            <a:spLocks noGrp="1"/>
          </p:cNvSpPr>
          <p:nvPr>
            <p:ph idx="1"/>
          </p:nvPr>
        </p:nvSpPr>
        <p:spPr>
          <a:xfrm>
            <a:off x="1475656" y="1275606"/>
            <a:ext cx="7498080" cy="3600450"/>
          </a:xfrm>
        </p:spPr>
        <p:txBody>
          <a:bodyPr/>
          <a:lstStyle/>
          <a:p>
            <a:pPr lvl="1" algn="just"/>
            <a:r>
              <a:rPr lang="en-US" dirty="0"/>
              <a:t>Moreover, the environment for web applications is not predefined and is changing dynamically i.e. hardware and software are changing, configuration are ever-changing, etc. </a:t>
            </a:r>
          </a:p>
          <a:p>
            <a:pPr lvl="1" algn="just"/>
            <a:r>
              <a:rPr lang="en-US" dirty="0"/>
              <a:t>Web applications often are affected by these factors that may cause incompatibility and interoperability issues.</a:t>
            </a:r>
          </a:p>
          <a:p>
            <a:endParaRPr lang="en-IN" dirty="0"/>
          </a:p>
        </p:txBody>
      </p:sp>
    </p:spTree>
    <p:extLst>
      <p:ext uri="{BB962C8B-B14F-4D97-AF65-F5344CB8AC3E}">
        <p14:creationId xmlns:p14="http://schemas.microsoft.com/office/powerpoint/2010/main" val="281671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914760" y="1203598"/>
            <a:ext cx="8229240" cy="33941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stStyle>
          <a:p>
            <a:r>
              <a:rPr lang="en-US" dirty="0"/>
              <a:t>In the traditional client-server systems, the normal flow of control is not affected by the user. </a:t>
            </a:r>
          </a:p>
          <a:p>
            <a:pPr lvl="1"/>
            <a:r>
              <a:rPr lang="en-US" dirty="0"/>
              <a:t>But in web applications, users can break the normal control flow. </a:t>
            </a:r>
          </a:p>
          <a:p>
            <a:pPr lvl="1"/>
            <a:r>
              <a:rPr lang="en-US" dirty="0"/>
              <a:t>For example, users can press the back or refresh button in the web browser.</a:t>
            </a:r>
          </a:p>
        </p:txBody>
      </p:sp>
      <p:sp>
        <p:nvSpPr>
          <p:cNvPr id="113"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pPr algn="l"/>
            <a:r>
              <a:rPr lang="en-US" dirty="0"/>
              <a:t>Traditional </a:t>
            </a:r>
            <a:r>
              <a:rPr lang="en-US" dirty="0" smtClean="0"/>
              <a:t>software vs web-based software</a:t>
            </a:r>
          </a:p>
          <a:p>
            <a:pPr algn="l"/>
            <a:r>
              <a:rPr lang="en-US" dirty="0"/>
              <a:t> </a:t>
            </a:r>
            <a:r>
              <a:rPr lang="en-US" dirty="0" smtClean="0"/>
              <a:t>                                                     </a:t>
            </a:r>
            <a:r>
              <a:rPr lang="en-US" sz="3200" dirty="0" err="1" smtClean="0"/>
              <a:t>cont</a:t>
            </a:r>
            <a:r>
              <a:rPr lang="en-US" sz="3200" dirty="0" smtClean="0"/>
              <a:t>…</a:t>
            </a:r>
            <a:endParaRPr lang="en-US" dirty="0"/>
          </a:p>
        </p:txBody>
      </p:sp>
    </p:spTree>
    <p:extLst>
      <p:ext uri="{BB962C8B-B14F-4D97-AF65-F5344CB8AC3E}">
        <p14:creationId xmlns:p14="http://schemas.microsoft.com/office/powerpoint/2010/main" val="298921855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899592" y="1203598"/>
            <a:ext cx="8229240" cy="33941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stStyle>
          <a:p>
            <a:r>
              <a:rPr lang="en-US" dirty="0"/>
              <a:t>Due to the dynamic environment, web systems demand more frequent maintenance.</a:t>
            </a:r>
          </a:p>
          <a:p>
            <a:r>
              <a:rPr lang="en-US" dirty="0"/>
              <a:t>The user profile for web systems is very diverse as compared to client-server systems. </a:t>
            </a:r>
          </a:p>
          <a:p>
            <a:pPr lvl="1"/>
            <a:r>
              <a:rPr lang="en-US" dirty="0"/>
              <a:t>Therefore, the load on web access due to this diversity is not predictable.</a:t>
            </a:r>
          </a:p>
        </p:txBody>
      </p:sp>
      <p:sp>
        <p:nvSpPr>
          <p:cNvPr id="115" name="TextShape 2"/>
          <p:cNvSpPr txBox="1"/>
          <p:nvPr/>
        </p:nvSpPr>
        <p:spPr>
          <a:xfrm>
            <a:off x="914760" y="321710"/>
            <a:ext cx="833776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pPr algn="l"/>
            <a:r>
              <a:rPr lang="en-US" dirty="0"/>
              <a:t>Traditional Software </a:t>
            </a:r>
            <a:r>
              <a:rPr lang="en-US" dirty="0" smtClean="0"/>
              <a:t>vs web-based software</a:t>
            </a:r>
          </a:p>
          <a:p>
            <a:pPr algn="l"/>
            <a:r>
              <a:rPr lang="en-US" dirty="0"/>
              <a:t> </a:t>
            </a:r>
            <a:r>
              <a:rPr lang="en-US" dirty="0" smtClean="0"/>
              <a:t>                                                     </a:t>
            </a:r>
            <a:r>
              <a:rPr lang="en-US" dirty="0" err="1" smtClean="0"/>
              <a:t>cont</a:t>
            </a:r>
            <a:r>
              <a:rPr lang="en-US" dirty="0" smtClean="0"/>
              <a:t>…</a:t>
            </a:r>
            <a:endParaRPr lang="en-US" dirty="0"/>
          </a:p>
        </p:txBody>
      </p:sp>
    </p:spTree>
    <p:extLst>
      <p:ext uri="{BB962C8B-B14F-4D97-AF65-F5344CB8AC3E}">
        <p14:creationId xmlns:p14="http://schemas.microsoft.com/office/powerpoint/2010/main" val="8640600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043608" y="1131590"/>
            <a:ext cx="8100392" cy="2725288"/>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stStyle>
          <a:p>
            <a:r>
              <a:rPr lang="en-US" dirty="0" smtClean="0"/>
              <a:t>Diversity </a:t>
            </a:r>
            <a:r>
              <a:rPr lang="en-US" dirty="0"/>
              <a:t>and Complexity</a:t>
            </a:r>
          </a:p>
          <a:p>
            <a:r>
              <a:rPr lang="en-US" dirty="0"/>
              <a:t>Dynamic environment</a:t>
            </a:r>
          </a:p>
          <a:p>
            <a:r>
              <a:rPr lang="en-US" dirty="0"/>
              <a:t>Very short development time</a:t>
            </a:r>
          </a:p>
          <a:p>
            <a:r>
              <a:rPr lang="en-US" dirty="0"/>
              <a:t>Continuous evolution</a:t>
            </a:r>
          </a:p>
          <a:p>
            <a:r>
              <a:rPr lang="en-US" dirty="0"/>
              <a:t>Compatibility and interoperability</a:t>
            </a:r>
          </a:p>
        </p:txBody>
      </p:sp>
      <p:sp>
        <p:nvSpPr>
          <p:cNvPr id="117" name="TextShape 2"/>
          <p:cNvSpPr txBox="1"/>
          <p:nvPr/>
        </p:nvSpPr>
        <p:spPr>
          <a:xfrm>
            <a:off x="1029404" y="58586"/>
            <a:ext cx="8114596"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Challenges in Testing for </a:t>
            </a:r>
            <a:r>
              <a:rPr lang="en-US" dirty="0" smtClean="0"/>
              <a:t>Web-based Systems </a:t>
            </a:r>
            <a:endParaRPr lang="en-US" dirty="0"/>
          </a:p>
        </p:txBody>
      </p:sp>
    </p:spTree>
    <p:extLst>
      <p:ext uri="{BB962C8B-B14F-4D97-AF65-F5344CB8AC3E}">
        <p14:creationId xmlns:p14="http://schemas.microsoft.com/office/powerpoint/2010/main" val="414803876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914760" y="1062990"/>
            <a:ext cx="8229240" cy="3394170"/>
          </a:xfrm>
          <a:prstGeom prst="rect">
            <a:avLst/>
          </a:prstGeom>
          <a:noFill/>
          <a:ln w="9360">
            <a:noFill/>
          </a:ln>
        </p:spPr>
        <p:txBody>
          <a:bodyPr>
            <a:noAutofit/>
          </a:bodyPr>
          <a:lstStyle/>
          <a:p>
            <a:pPr marL="365040" indent="-255240" algn="just">
              <a:spcBef>
                <a:spcPts val="400"/>
              </a:spcBef>
              <a:buClr>
                <a:srgbClr val="2DA2BF"/>
              </a:buClr>
              <a:buSzPct val="68000"/>
              <a:buFont typeface="Wingdings 3" charset="2"/>
              <a:buChar char=""/>
            </a:pPr>
            <a:r>
              <a:rPr lang="en-US" sz="2800" spc="-1" dirty="0">
                <a:solidFill>
                  <a:srgbClr val="000000"/>
                </a:solidFill>
                <a:cs typeface="Lucida Sans Unicode" pitchFamily="34" charset="0"/>
              </a:rPr>
              <a:t>Interface Testing</a:t>
            </a:r>
          </a:p>
          <a:p>
            <a:pPr marL="365040" indent="-255240" algn="just">
              <a:spcBef>
                <a:spcPts val="400"/>
              </a:spcBef>
              <a:buClr>
                <a:srgbClr val="2DA2BF"/>
              </a:buClr>
              <a:buSzPct val="68000"/>
              <a:buFont typeface="Wingdings 3" charset="2"/>
              <a:buChar char=""/>
            </a:pPr>
            <a:r>
              <a:rPr lang="en-US" sz="2800" spc="-1" dirty="0">
                <a:solidFill>
                  <a:srgbClr val="000000"/>
                </a:solidFill>
                <a:cs typeface="Lucida Sans Unicode" pitchFamily="34" charset="0"/>
              </a:rPr>
              <a:t>Usability Testing</a:t>
            </a:r>
          </a:p>
          <a:p>
            <a:pPr marL="365040" indent="-255240" algn="just">
              <a:spcBef>
                <a:spcPts val="400"/>
              </a:spcBef>
              <a:buClr>
                <a:srgbClr val="2DA2BF"/>
              </a:buClr>
              <a:buSzPct val="68000"/>
              <a:buFont typeface="Wingdings 3" charset="2"/>
              <a:buChar char=""/>
            </a:pPr>
            <a:r>
              <a:rPr lang="en-US" sz="2800" spc="-1" dirty="0">
                <a:solidFill>
                  <a:srgbClr val="000000"/>
                </a:solidFill>
                <a:cs typeface="Lucida Sans Unicode" pitchFamily="34" charset="0"/>
              </a:rPr>
              <a:t>Content Testing</a:t>
            </a:r>
          </a:p>
          <a:p>
            <a:pPr marL="365040" indent="-255240" algn="just">
              <a:spcBef>
                <a:spcPts val="400"/>
              </a:spcBef>
              <a:buClr>
                <a:srgbClr val="2DA2BF"/>
              </a:buClr>
              <a:buSzPct val="68000"/>
              <a:buFont typeface="Wingdings 3" charset="2"/>
              <a:buChar char=""/>
            </a:pPr>
            <a:r>
              <a:rPr lang="en-US" sz="2800" spc="-1" dirty="0">
                <a:solidFill>
                  <a:srgbClr val="000000"/>
                </a:solidFill>
                <a:cs typeface="Lucida Sans Unicode" pitchFamily="34" charset="0"/>
              </a:rPr>
              <a:t>Navigation Testing</a:t>
            </a:r>
          </a:p>
          <a:p>
            <a:pPr marL="365040" indent="-255240" algn="just">
              <a:spcBef>
                <a:spcPts val="400"/>
              </a:spcBef>
              <a:buClr>
                <a:srgbClr val="2DA2BF"/>
              </a:buClr>
              <a:buSzPct val="68000"/>
              <a:buFont typeface="Wingdings 3" charset="2"/>
              <a:buChar char=""/>
            </a:pPr>
            <a:r>
              <a:rPr lang="en-US" sz="2800" spc="-1" dirty="0">
                <a:solidFill>
                  <a:srgbClr val="000000"/>
                </a:solidFill>
                <a:cs typeface="Lucida Sans Unicode" pitchFamily="34" charset="0"/>
              </a:rPr>
              <a:t>Configuration/Compatibility Testing</a:t>
            </a:r>
          </a:p>
          <a:p>
            <a:pPr marL="365040" indent="-255240" algn="just">
              <a:spcBef>
                <a:spcPts val="400"/>
              </a:spcBef>
              <a:buClr>
                <a:srgbClr val="2DA2BF"/>
              </a:buClr>
              <a:buSzPct val="68000"/>
              <a:buFont typeface="Wingdings 3" charset="2"/>
              <a:buChar char=""/>
            </a:pPr>
            <a:r>
              <a:rPr lang="en-US" sz="2800" spc="-1" dirty="0">
                <a:solidFill>
                  <a:srgbClr val="000000"/>
                </a:solidFill>
                <a:cs typeface="Lucida Sans Unicode" pitchFamily="34" charset="0"/>
              </a:rPr>
              <a:t>Security Testing</a:t>
            </a:r>
          </a:p>
          <a:p>
            <a:pPr marL="365040" indent="-255240" algn="just">
              <a:spcBef>
                <a:spcPts val="400"/>
              </a:spcBef>
              <a:buClr>
                <a:srgbClr val="2DA2BF"/>
              </a:buClr>
              <a:buSzPct val="68000"/>
              <a:buFont typeface="Wingdings 3" charset="2"/>
              <a:buChar char=""/>
            </a:pPr>
            <a:r>
              <a:rPr lang="en-US" sz="2800" spc="-1" dirty="0">
                <a:solidFill>
                  <a:srgbClr val="000000"/>
                </a:solidFill>
                <a:cs typeface="Lucida Sans Unicode" pitchFamily="34" charset="0"/>
              </a:rPr>
              <a:t>Performance Testing</a:t>
            </a:r>
          </a:p>
          <a:p>
            <a:pPr>
              <a:lnSpc>
                <a:spcPct val="100000"/>
              </a:lnSpc>
              <a:spcBef>
                <a:spcPts val="400"/>
              </a:spcBef>
            </a:pPr>
            <a:endParaRPr lang="en-US" sz="2700" b="0" strike="noStrike" spc="-1" dirty="0">
              <a:solidFill>
                <a:srgbClr val="000000"/>
              </a:solidFill>
              <a:latin typeface="Lucida Sans Unicode"/>
            </a:endParaRPr>
          </a:p>
        </p:txBody>
      </p:sp>
      <p:sp>
        <p:nvSpPr>
          <p:cNvPr id="119" name="TextShape 2"/>
          <p:cNvSpPr txBox="1"/>
          <p:nvPr/>
        </p:nvSpPr>
        <p:spPr>
          <a:xfrm>
            <a:off x="61156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Types of Testing </a:t>
            </a:r>
            <a:r>
              <a:rPr lang="en-US" dirty="0" smtClean="0"/>
              <a:t>for Web-based </a:t>
            </a:r>
            <a:r>
              <a:rPr lang="en-US" dirty="0"/>
              <a:t>Systems</a:t>
            </a:r>
          </a:p>
        </p:txBody>
      </p:sp>
    </p:spTree>
    <p:extLst>
      <p:ext uri="{BB962C8B-B14F-4D97-AF65-F5344CB8AC3E}">
        <p14:creationId xmlns:p14="http://schemas.microsoft.com/office/powerpoint/2010/main" val="305545647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950644" y="1173813"/>
            <a:ext cx="8229240" cy="33941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stStyle>
          <a:p>
            <a:r>
              <a:rPr lang="en-US" dirty="0"/>
              <a:t>Web model must be checked to ensure all interfaces.</a:t>
            </a:r>
          </a:p>
          <a:p>
            <a:r>
              <a:rPr lang="en-US" dirty="0"/>
              <a:t>Interface between client and server</a:t>
            </a:r>
          </a:p>
          <a:p>
            <a:r>
              <a:rPr lang="en-US" dirty="0"/>
              <a:t>Two </a:t>
            </a:r>
            <a:r>
              <a:rPr lang="en-US" dirty="0" smtClean="0"/>
              <a:t>interfaces </a:t>
            </a:r>
            <a:r>
              <a:rPr lang="en-US" dirty="0"/>
              <a:t>on server side :</a:t>
            </a:r>
          </a:p>
          <a:p>
            <a:pPr lvl="3"/>
            <a:r>
              <a:rPr lang="en-US" sz="2400" dirty="0"/>
              <a:t>Web server and application server interface</a:t>
            </a:r>
          </a:p>
          <a:p>
            <a:pPr lvl="3"/>
            <a:r>
              <a:rPr lang="en-US" sz="2400" dirty="0"/>
              <a:t>Application server and database server interface</a:t>
            </a:r>
          </a:p>
          <a:p>
            <a:r>
              <a:rPr lang="en-US" dirty="0"/>
              <a:t>Check for error messages, roll backs</a:t>
            </a:r>
          </a:p>
          <a:p>
            <a:r>
              <a:rPr lang="en-US" dirty="0"/>
              <a:t>Errors must be cached, handled, and displayed</a:t>
            </a:r>
          </a:p>
          <a:p>
            <a:endParaRPr lang="en-US" dirty="0"/>
          </a:p>
        </p:txBody>
      </p:sp>
      <p:sp>
        <p:nvSpPr>
          <p:cNvPr id="121"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Interface Testing</a:t>
            </a:r>
          </a:p>
        </p:txBody>
      </p:sp>
    </p:spTree>
    <p:extLst>
      <p:ext uri="{BB962C8B-B14F-4D97-AF65-F5344CB8AC3E}">
        <p14:creationId xmlns:p14="http://schemas.microsoft.com/office/powerpoint/2010/main" val="403880974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911993" y="1120124"/>
            <a:ext cx="8229240" cy="33941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4pPr lvl="3">
              <a:defRPr sz="2400"/>
            </a:lvl4pPr>
          </a:lstStyle>
          <a:p>
            <a:r>
              <a:rPr lang="en-US" dirty="0"/>
              <a:t>Check for :</a:t>
            </a:r>
          </a:p>
          <a:p>
            <a:pPr lvl="1"/>
            <a:r>
              <a:rPr lang="en-US" dirty="0"/>
              <a:t>The user interruption in between </a:t>
            </a:r>
            <a:r>
              <a:rPr lang="en-US" dirty="0" smtClean="0"/>
              <a:t>transactions</a:t>
            </a:r>
            <a:endParaRPr lang="en-US" dirty="0"/>
          </a:p>
          <a:p>
            <a:endParaRPr lang="en-US" dirty="0"/>
          </a:p>
          <a:p>
            <a:pPr lvl="1"/>
            <a:r>
              <a:rPr lang="en-US" dirty="0"/>
              <a:t>Connection to the web server is reset in between</a:t>
            </a:r>
          </a:p>
          <a:p>
            <a:endParaRPr lang="en-US" dirty="0"/>
          </a:p>
          <a:p>
            <a:pPr lvl="1"/>
            <a:r>
              <a:rPr lang="en-US" dirty="0"/>
              <a:t>Compatibility of the server with software, hardware, </a:t>
            </a:r>
            <a:r>
              <a:rPr lang="en-US" dirty="0" smtClean="0"/>
              <a:t>network, </a:t>
            </a:r>
            <a:r>
              <a:rPr lang="en-US" dirty="0"/>
              <a:t>and </a:t>
            </a:r>
            <a:r>
              <a:rPr lang="en-US" dirty="0" smtClean="0"/>
              <a:t>data base.</a:t>
            </a:r>
            <a:endParaRPr lang="en-US" dirty="0"/>
          </a:p>
        </p:txBody>
      </p:sp>
      <p:sp>
        <p:nvSpPr>
          <p:cNvPr id="123" name="TextShape 2"/>
          <p:cNvSpPr txBox="1"/>
          <p:nvPr/>
        </p:nvSpPr>
        <p:spPr>
          <a:xfrm>
            <a:off x="457200"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Interface Testing </a:t>
            </a:r>
            <a:r>
              <a:rPr lang="en-US" dirty="0" smtClean="0"/>
              <a:t>         cont</a:t>
            </a:r>
            <a:r>
              <a:rPr lang="en-US" dirty="0"/>
              <a:t>..</a:t>
            </a:r>
          </a:p>
        </p:txBody>
      </p:sp>
    </p:spTree>
    <p:extLst>
      <p:ext uri="{BB962C8B-B14F-4D97-AF65-F5344CB8AC3E}">
        <p14:creationId xmlns:p14="http://schemas.microsoft.com/office/powerpoint/2010/main" val="62609962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762480" y="856980"/>
            <a:ext cx="8381520" cy="4587974"/>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4pPr lvl="3">
              <a:defRPr sz="2400"/>
            </a:lvl4pPr>
          </a:lstStyle>
          <a:p>
            <a:r>
              <a:rPr lang="en-US" dirty="0"/>
              <a:t>We can lose users because of a poor design.</a:t>
            </a:r>
          </a:p>
          <a:p>
            <a:r>
              <a:rPr lang="en-US" dirty="0"/>
              <a:t>It is not a functional testing</a:t>
            </a:r>
          </a:p>
          <a:p>
            <a:r>
              <a:rPr lang="en-US" dirty="0" smtClean="0"/>
              <a:t>The web </a:t>
            </a:r>
            <a:r>
              <a:rPr lang="en-US" dirty="0"/>
              <a:t>application is reviewed and tested from a users point of view</a:t>
            </a:r>
          </a:p>
          <a:p>
            <a:r>
              <a:rPr lang="en-US" dirty="0"/>
              <a:t>Take help from use case diagrams</a:t>
            </a:r>
          </a:p>
          <a:p>
            <a:endParaRPr lang="en-US" dirty="0"/>
          </a:p>
        </p:txBody>
      </p:sp>
      <p:sp>
        <p:nvSpPr>
          <p:cNvPr id="125" name="TextShape 2"/>
          <p:cNvSpPr txBox="1"/>
          <p:nvPr/>
        </p:nvSpPr>
        <p:spPr>
          <a:xfrm>
            <a:off x="482750" y="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Usability Testing</a:t>
            </a:r>
          </a:p>
        </p:txBody>
      </p:sp>
    </p:spTree>
    <p:extLst>
      <p:ext uri="{BB962C8B-B14F-4D97-AF65-F5344CB8AC3E}">
        <p14:creationId xmlns:p14="http://schemas.microsoft.com/office/powerpoint/2010/main" val="39190439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Usability </a:t>
            </a:r>
            <a:r>
              <a:rPr lang="en-US" sz="4000" dirty="0" smtClean="0"/>
              <a:t>Testing                       </a:t>
            </a:r>
            <a:r>
              <a:rPr lang="en-US" dirty="0" err="1" smtClean="0"/>
              <a:t>cont</a:t>
            </a:r>
            <a:r>
              <a:rPr lang="en-US" dirty="0" smtClean="0"/>
              <a:t> …</a:t>
            </a:r>
            <a:r>
              <a:rPr lang="en-US" sz="4000" dirty="0" smtClean="0"/>
              <a:t>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Check that form controls such as boxes and buttons are easy to use, appropriate to the task, and provide easy navigation for the user. </a:t>
            </a:r>
          </a:p>
          <a:p>
            <a:pPr algn="just"/>
            <a:r>
              <a:rPr lang="en-US" dirty="0"/>
              <a:t>Check Spelling errors</a:t>
            </a:r>
          </a:p>
          <a:p>
            <a:pPr algn="just"/>
            <a:r>
              <a:rPr lang="en-US" dirty="0"/>
              <a:t>Check the misleading links</a:t>
            </a:r>
          </a:p>
          <a:p>
            <a:endParaRPr lang="en-US" dirty="0"/>
          </a:p>
        </p:txBody>
      </p:sp>
    </p:spTree>
    <p:extLst>
      <p:ext uri="{BB962C8B-B14F-4D97-AF65-F5344CB8AC3E}">
        <p14:creationId xmlns:p14="http://schemas.microsoft.com/office/powerpoint/2010/main" val="561033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914760" y="1097840"/>
            <a:ext cx="8229240" cy="33941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4pPr lvl="3">
              <a:defRPr sz="2400"/>
            </a:lvl4pPr>
          </a:lstStyle>
          <a:p>
            <a:r>
              <a:rPr lang="en-US" dirty="0"/>
              <a:t>For validation, </a:t>
            </a:r>
            <a:r>
              <a:rPr lang="en-US" dirty="0" smtClean="0"/>
              <a:t>perform a </a:t>
            </a:r>
            <a:r>
              <a:rPr lang="en-US" dirty="0"/>
              <a:t>scenario based usability testing with the help of use cases</a:t>
            </a:r>
          </a:p>
          <a:p>
            <a:r>
              <a:rPr lang="en-US" dirty="0" smtClean="0"/>
              <a:t>Take </a:t>
            </a:r>
            <a:r>
              <a:rPr lang="en-US" dirty="0"/>
              <a:t>help from end users :</a:t>
            </a:r>
          </a:p>
          <a:p>
            <a:pPr lvl="1"/>
            <a:r>
              <a:rPr lang="en-US" dirty="0" smtClean="0"/>
              <a:t>In </a:t>
            </a:r>
            <a:r>
              <a:rPr lang="en-US" dirty="0"/>
              <a:t>form of a questionnaire</a:t>
            </a:r>
          </a:p>
          <a:p>
            <a:pPr lvl="1"/>
            <a:r>
              <a:rPr lang="en-US" dirty="0" smtClean="0"/>
              <a:t>As </a:t>
            </a:r>
            <a:r>
              <a:rPr lang="en-US" dirty="0"/>
              <a:t>they use, answer, and give feedback</a:t>
            </a:r>
          </a:p>
        </p:txBody>
      </p:sp>
      <p:sp>
        <p:nvSpPr>
          <p:cNvPr id="127" name="TextShape 2"/>
          <p:cNvSpPr txBox="1"/>
          <p:nvPr/>
        </p:nvSpPr>
        <p:spPr>
          <a:xfrm>
            <a:off x="468217" y="66101"/>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smtClean="0"/>
              <a:t>Usability Testing        </a:t>
            </a:r>
            <a:r>
              <a:rPr lang="en-US" dirty="0" err="1" smtClean="0"/>
              <a:t>cont</a:t>
            </a:r>
            <a:r>
              <a:rPr lang="en-US" dirty="0" smtClean="0"/>
              <a:t>…  </a:t>
            </a:r>
          </a:p>
        </p:txBody>
      </p:sp>
    </p:spTree>
    <p:extLst>
      <p:ext uri="{BB962C8B-B14F-4D97-AF65-F5344CB8AC3E}">
        <p14:creationId xmlns:p14="http://schemas.microsoft.com/office/powerpoint/2010/main" val="158954453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1023030" y="1110780"/>
            <a:ext cx="8120970" cy="3549202"/>
          </a:xfrm>
          <a:prstGeom prst="rect">
            <a:avLst/>
          </a:prstGeom>
          <a:noFill/>
          <a:ln w="9360">
            <a:noFill/>
          </a:ln>
        </p:spPr>
        <p:txBody>
          <a:bodyPr>
            <a:noAutofit/>
          </a:bodyPr>
          <a:lstStyle/>
          <a:p>
            <a:pPr marL="566640" indent="-457200" algn="just">
              <a:lnSpc>
                <a:spcPct val="100000"/>
              </a:lnSpc>
              <a:spcBef>
                <a:spcPts val="400"/>
              </a:spcBef>
              <a:buFont typeface="Arial" panose="020B0604020202020204" pitchFamily="34" charset="0"/>
              <a:buChar char="•"/>
            </a:pPr>
            <a:r>
              <a:rPr lang="en-US" sz="2800" dirty="0"/>
              <a:t>Web-based software systems consist of a set of web pages and components that interact to form a system which executes using web server(s), network, HTTP, and a browser, in which user input affects the state of system.</a:t>
            </a:r>
          </a:p>
          <a:p>
            <a:pPr marL="566640" indent="-457200" algn="just">
              <a:lnSpc>
                <a:spcPct val="100000"/>
              </a:lnSpc>
              <a:spcBef>
                <a:spcPts val="400"/>
              </a:spcBef>
              <a:buFont typeface="Arial" panose="020B0604020202020204" pitchFamily="34" charset="0"/>
              <a:buChar char="•"/>
            </a:pPr>
            <a:r>
              <a:rPr lang="en-US" sz="2800" spc="-1" dirty="0" smtClean="0">
                <a:solidFill>
                  <a:srgbClr val="000000"/>
                </a:solidFill>
                <a:cs typeface="Lucida Sans Unicode" pitchFamily="34" charset="0"/>
              </a:rPr>
              <a:t>These are typical programs that operate on the Internet, interacting with the user through a browser.</a:t>
            </a:r>
            <a:endParaRPr lang="en-US" sz="2800" b="0" strike="noStrike" spc="-1" dirty="0" smtClean="0">
              <a:solidFill>
                <a:srgbClr val="000000"/>
              </a:solidFill>
              <a:cs typeface="Lucida Sans Unicode" pitchFamily="34" charset="0"/>
            </a:endParaRPr>
          </a:p>
          <a:p>
            <a:pPr marL="566640" indent="-457200" algn="just">
              <a:lnSpc>
                <a:spcPct val="100000"/>
              </a:lnSpc>
              <a:spcBef>
                <a:spcPts val="400"/>
              </a:spcBef>
              <a:buFont typeface="Arial" panose="020B0604020202020204" pitchFamily="34" charset="0"/>
              <a:buChar char="•"/>
            </a:pPr>
            <a:endParaRPr lang="en-US" sz="2800" b="0" strike="noStrike" spc="-1" dirty="0">
              <a:solidFill>
                <a:srgbClr val="000000"/>
              </a:solidFill>
              <a:cs typeface="Lucida Sans Unicode" pitchFamily="34" charset="0"/>
            </a:endParaRPr>
          </a:p>
        </p:txBody>
      </p:sp>
      <p:sp>
        <p:nvSpPr>
          <p:cNvPr id="105" name="TextShape 2"/>
          <p:cNvSpPr txBox="1"/>
          <p:nvPr/>
        </p:nvSpPr>
        <p:spPr>
          <a:xfrm>
            <a:off x="1043608" y="206010"/>
            <a:ext cx="822924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What is </a:t>
            </a:r>
            <a:r>
              <a:rPr lang="en-US" dirty="0" smtClean="0"/>
              <a:t>Web-based </a:t>
            </a:r>
            <a:r>
              <a:rPr lang="en-US" dirty="0"/>
              <a:t>System?</a:t>
            </a:r>
          </a:p>
        </p:txBody>
      </p:sp>
    </p:spTree>
    <p:extLst>
      <p:ext uri="{BB962C8B-B14F-4D97-AF65-F5344CB8AC3E}">
        <p14:creationId xmlns:p14="http://schemas.microsoft.com/office/powerpoint/2010/main" val="364944692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971600" y="987574"/>
            <a:ext cx="8229240" cy="3825422"/>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4pPr lvl="3">
              <a:defRPr sz="2400"/>
            </a:lvl4pPr>
          </a:lstStyle>
          <a:p>
            <a:r>
              <a:rPr lang="en-US" dirty="0"/>
              <a:t>The content seen on the web pages has a strong impression on user.</a:t>
            </a:r>
          </a:p>
          <a:p>
            <a:r>
              <a:rPr lang="en-US" dirty="0"/>
              <a:t>Affects the next visit to web page.</a:t>
            </a:r>
          </a:p>
          <a:p>
            <a:pPr lvl="1"/>
            <a:r>
              <a:rPr lang="en-US" dirty="0"/>
              <a:t>If these contents are not satisfactory to him, he may not visit the web page again</a:t>
            </a:r>
            <a:r>
              <a:rPr lang="en-US" dirty="0" smtClean="0"/>
              <a:t>.</a:t>
            </a:r>
            <a:endParaRPr lang="en-US" dirty="0"/>
          </a:p>
        </p:txBody>
      </p:sp>
      <p:sp>
        <p:nvSpPr>
          <p:cNvPr id="129" name="TextShape 2"/>
          <p:cNvSpPr txBox="1"/>
          <p:nvPr/>
        </p:nvSpPr>
        <p:spPr>
          <a:xfrm>
            <a:off x="533520" y="210952"/>
            <a:ext cx="8229240" cy="39987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a:t>
            </a:r>
          </a:p>
        </p:txBody>
      </p:sp>
    </p:spTree>
    <p:extLst>
      <p:ext uri="{BB962C8B-B14F-4D97-AF65-F5344CB8AC3E}">
        <p14:creationId xmlns:p14="http://schemas.microsoft.com/office/powerpoint/2010/main" val="75632699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914760" y="561860"/>
            <a:ext cx="8229240" cy="458164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4pPr lvl="3">
              <a:defRPr sz="2400"/>
            </a:lvl4pPr>
          </a:lstStyle>
          <a:p>
            <a:r>
              <a:rPr lang="en-US" dirty="0" smtClean="0"/>
              <a:t>Check the web application contents(input fields) for :</a:t>
            </a:r>
          </a:p>
          <a:p>
            <a:pPr lvl="1"/>
            <a:r>
              <a:rPr lang="en-US" dirty="0" smtClean="0"/>
              <a:t>Completeness(existence)</a:t>
            </a:r>
          </a:p>
          <a:p>
            <a:pPr lvl="2" algn="just"/>
            <a:r>
              <a:rPr lang="en-US" sz="2000" dirty="0" smtClean="0"/>
              <a:t>Check that certain information is available on a given web page, links between pages exist or even check the existence of the web pages themselves.</a:t>
            </a:r>
          </a:p>
          <a:p>
            <a:pPr lvl="1"/>
            <a:r>
              <a:rPr lang="en-US" dirty="0" smtClean="0"/>
              <a:t>Correctness(semantics</a:t>
            </a:r>
            <a:r>
              <a:rPr lang="en-US" dirty="0"/>
              <a:t>)</a:t>
            </a:r>
          </a:p>
          <a:p>
            <a:pPr lvl="2" algn="just"/>
            <a:r>
              <a:rPr lang="en-US" sz="2000" dirty="0" smtClean="0"/>
              <a:t>Web application content may need to be checked against semantic conditions to see if they meet the web document.</a:t>
            </a:r>
            <a:endParaRPr lang="en-US" dirty="0" smtClean="0"/>
          </a:p>
          <a:p>
            <a:pPr lvl="1"/>
            <a:r>
              <a:rPr lang="en-US" dirty="0" smtClean="0"/>
              <a:t>Validation </a:t>
            </a:r>
            <a:r>
              <a:rPr lang="en-US" dirty="0"/>
              <a:t>on each field for :</a:t>
            </a:r>
          </a:p>
          <a:p>
            <a:pPr marL="1257300" lvl="2" indent="-342900" algn="just">
              <a:buFont typeface="Wingdings" panose="05000000000000000000" pitchFamily="2" charset="2"/>
              <a:buChar char="Ø"/>
            </a:pPr>
            <a:r>
              <a:rPr lang="en-US" sz="2000" dirty="0">
                <a:solidFill>
                  <a:srgbClr val="00B050"/>
                </a:solidFill>
              </a:rPr>
              <a:t>specified lengths</a:t>
            </a:r>
          </a:p>
          <a:p>
            <a:pPr marL="1257300" lvl="2" indent="-342900" algn="just">
              <a:buFont typeface="Wingdings" panose="05000000000000000000" pitchFamily="2" charset="2"/>
              <a:buChar char="Ø"/>
            </a:pPr>
            <a:r>
              <a:rPr lang="en-US" sz="2000" dirty="0">
                <a:solidFill>
                  <a:srgbClr val="00B050"/>
                </a:solidFill>
              </a:rPr>
              <a:t>mandatory fields</a:t>
            </a:r>
          </a:p>
          <a:p>
            <a:pPr marL="1257300" lvl="2" indent="-342900" algn="just">
              <a:buFont typeface="Wingdings" panose="05000000000000000000" pitchFamily="2" charset="2"/>
              <a:buChar char="Ø"/>
            </a:pPr>
            <a:r>
              <a:rPr lang="en-US" sz="2000" dirty="0">
                <a:solidFill>
                  <a:srgbClr val="00B050"/>
                </a:solidFill>
              </a:rPr>
              <a:t>default values</a:t>
            </a:r>
          </a:p>
          <a:p>
            <a:pPr marL="1257300" lvl="2" indent="-342900" algn="just">
              <a:buFont typeface="Wingdings" panose="05000000000000000000" pitchFamily="2" charset="2"/>
              <a:buChar char="Ø"/>
            </a:pPr>
            <a:r>
              <a:rPr lang="en-US" sz="2000" dirty="0">
                <a:solidFill>
                  <a:srgbClr val="00B050"/>
                </a:solidFill>
              </a:rPr>
              <a:t>wrong inputs</a:t>
            </a:r>
          </a:p>
          <a:p>
            <a:endParaRPr lang="en-US" dirty="0"/>
          </a:p>
        </p:txBody>
      </p:sp>
      <p:sp>
        <p:nvSpPr>
          <p:cNvPr id="129" name="TextShape 2"/>
          <p:cNvSpPr txBox="1"/>
          <p:nvPr/>
        </p:nvSpPr>
        <p:spPr>
          <a:xfrm>
            <a:off x="533520" y="51470"/>
            <a:ext cx="8229240" cy="39987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a:t>
            </a:r>
            <a:r>
              <a:rPr lang="en-US" dirty="0" smtClean="0"/>
              <a:t>Testing         </a:t>
            </a:r>
            <a:r>
              <a:rPr lang="en-US" dirty="0" err="1" smtClean="0"/>
              <a:t>cont</a:t>
            </a:r>
            <a:r>
              <a:rPr lang="en-US" dirty="0" smtClean="0"/>
              <a:t> …</a:t>
            </a:r>
            <a:endParaRPr lang="en-US" dirty="0"/>
          </a:p>
        </p:txBody>
      </p:sp>
    </p:spTree>
    <p:extLst>
      <p:ext uri="{BB962C8B-B14F-4D97-AF65-F5344CB8AC3E}">
        <p14:creationId xmlns:p14="http://schemas.microsoft.com/office/powerpoint/2010/main" val="119051453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899592" y="987574"/>
            <a:ext cx="8229240" cy="4098416"/>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4pPr lvl="3">
              <a:defRPr sz="2400"/>
            </a:lvl4pPr>
          </a:lstStyle>
          <a:p>
            <a:r>
              <a:rPr lang="en-US" dirty="0" smtClean="0"/>
              <a:t>Therefore contents should be</a:t>
            </a:r>
          </a:p>
          <a:p>
            <a:pPr lvl="1"/>
            <a:r>
              <a:rPr lang="en-US" dirty="0" smtClean="0">
                <a:solidFill>
                  <a:srgbClr val="00B050"/>
                </a:solidFill>
              </a:rPr>
              <a:t>Correct</a:t>
            </a:r>
          </a:p>
          <a:p>
            <a:pPr lvl="1"/>
            <a:r>
              <a:rPr lang="en-US" dirty="0" smtClean="0">
                <a:solidFill>
                  <a:srgbClr val="00B050"/>
                </a:solidFill>
              </a:rPr>
              <a:t>Visible</a:t>
            </a:r>
          </a:p>
          <a:p>
            <a:pPr lvl="1"/>
            <a:r>
              <a:rPr lang="en-US" dirty="0" smtClean="0">
                <a:solidFill>
                  <a:srgbClr val="00B050"/>
                </a:solidFill>
              </a:rPr>
              <a:t>Flexible to use</a:t>
            </a:r>
          </a:p>
          <a:p>
            <a:pPr lvl="1"/>
            <a:r>
              <a:rPr lang="en-US" dirty="0" smtClean="0">
                <a:solidFill>
                  <a:srgbClr val="00B050"/>
                </a:solidFill>
              </a:rPr>
              <a:t>Organized</a:t>
            </a:r>
          </a:p>
          <a:p>
            <a:pPr lvl="1"/>
            <a:r>
              <a:rPr lang="en-US" dirty="0">
                <a:solidFill>
                  <a:srgbClr val="00B050"/>
                </a:solidFill>
              </a:rPr>
              <a:t>C</a:t>
            </a:r>
            <a:r>
              <a:rPr lang="en-US" dirty="0" smtClean="0">
                <a:solidFill>
                  <a:srgbClr val="00B050"/>
                </a:solidFill>
              </a:rPr>
              <a:t>onsistent</a:t>
            </a:r>
          </a:p>
          <a:p>
            <a:endParaRPr lang="en-US" dirty="0"/>
          </a:p>
        </p:txBody>
      </p:sp>
      <p:sp>
        <p:nvSpPr>
          <p:cNvPr id="129" name="TextShape 2"/>
          <p:cNvSpPr txBox="1"/>
          <p:nvPr/>
        </p:nvSpPr>
        <p:spPr>
          <a:xfrm>
            <a:off x="533520" y="227664"/>
            <a:ext cx="8229240" cy="39987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a:t>
            </a:r>
            <a:r>
              <a:rPr lang="en-US" dirty="0" smtClean="0"/>
              <a:t>Testing           </a:t>
            </a:r>
            <a:r>
              <a:rPr lang="en-US" dirty="0" err="1" smtClean="0"/>
              <a:t>cont</a:t>
            </a:r>
            <a:r>
              <a:rPr lang="en-US" dirty="0" smtClean="0"/>
              <a:t> …</a:t>
            </a:r>
            <a:endParaRPr lang="en-US" dirty="0"/>
          </a:p>
        </p:txBody>
      </p:sp>
    </p:spTree>
    <p:extLst>
      <p:ext uri="{BB962C8B-B14F-4D97-AF65-F5344CB8AC3E}">
        <p14:creationId xmlns:p14="http://schemas.microsoft.com/office/powerpoint/2010/main" val="14527677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99592" y="699542"/>
            <a:ext cx="8244408" cy="4314036"/>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lvl4pPr lvl="3">
              <a:defRPr sz="2400"/>
            </a:lvl4pPr>
          </a:lstStyle>
          <a:p>
            <a:r>
              <a:rPr lang="en-US" dirty="0"/>
              <a:t>This type of testing targets the testing of </a:t>
            </a:r>
            <a:r>
              <a:rPr lang="en-US" dirty="0">
                <a:solidFill>
                  <a:srgbClr val="00B050"/>
                </a:solidFill>
              </a:rPr>
              <a:t>static</a:t>
            </a:r>
            <a:r>
              <a:rPr lang="en-US" dirty="0"/>
              <a:t> and </a:t>
            </a:r>
            <a:r>
              <a:rPr lang="en-US" dirty="0">
                <a:solidFill>
                  <a:srgbClr val="00B050"/>
                </a:solidFill>
              </a:rPr>
              <a:t>dynamic </a:t>
            </a:r>
            <a:r>
              <a:rPr lang="en-US" dirty="0"/>
              <a:t>contents of web application</a:t>
            </a:r>
          </a:p>
          <a:p>
            <a:r>
              <a:rPr lang="en-US" dirty="0">
                <a:solidFill>
                  <a:srgbClr val="00B050"/>
                </a:solidFill>
              </a:rPr>
              <a:t>Static contents </a:t>
            </a:r>
            <a:r>
              <a:rPr lang="en-US" dirty="0"/>
              <a:t>can be checked as part of verification. </a:t>
            </a:r>
          </a:p>
          <a:p>
            <a:r>
              <a:rPr lang="en-US" dirty="0"/>
              <a:t>For instance, forms are the integral part of any web site. </a:t>
            </a:r>
          </a:p>
          <a:p>
            <a:r>
              <a:rPr lang="en-US" dirty="0"/>
              <a:t>Forms are used to get information from users and to keep interacting with them. </a:t>
            </a:r>
          </a:p>
          <a:p>
            <a:pPr marL="109800" indent="0">
              <a:buNone/>
            </a:pPr>
            <a:endParaRPr lang="en-US" dirty="0"/>
          </a:p>
        </p:txBody>
      </p:sp>
      <p:sp>
        <p:nvSpPr>
          <p:cNvPr id="131" name="TextShape 2"/>
          <p:cNvSpPr txBox="1"/>
          <p:nvPr/>
        </p:nvSpPr>
        <p:spPr>
          <a:xfrm>
            <a:off x="380880" y="98686"/>
            <a:ext cx="8229240" cy="45684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contd</a:t>
            </a:r>
            <a:r>
              <a:rPr lang="en-US" sz="2800" dirty="0" smtClean="0"/>
              <a:t>…</a:t>
            </a:r>
            <a:endParaRPr lang="en-US" sz="2800" dirty="0"/>
          </a:p>
        </p:txBody>
      </p:sp>
    </p:spTree>
    <p:extLst>
      <p:ext uri="{BB962C8B-B14F-4D97-AF65-F5344CB8AC3E}">
        <p14:creationId xmlns:p14="http://schemas.microsoft.com/office/powerpoint/2010/main" val="110452369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971600" y="787810"/>
            <a:ext cx="8172400" cy="4344246"/>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lvl4pPr lvl="3">
              <a:defRPr sz="2400"/>
            </a:lvl4pPr>
          </a:lstStyle>
          <a:p>
            <a:r>
              <a:rPr lang="en-US" dirty="0" smtClean="0"/>
              <a:t>First </a:t>
            </a:r>
            <a:r>
              <a:rPr lang="en-US" dirty="0"/>
              <a:t>check all the validations on each field.</a:t>
            </a:r>
          </a:p>
          <a:p>
            <a:r>
              <a:rPr lang="en-US" dirty="0"/>
              <a:t>Check for the default values of fields and also wrong forms if any, form delete, view or modify the forms must also be checked. inputs to the fields in the forms. </a:t>
            </a:r>
          </a:p>
          <a:p>
            <a:r>
              <a:rPr lang="en-US" dirty="0"/>
              <a:t>Options to create forms if any, form delete, view or modify the forms must also be checked.</a:t>
            </a:r>
          </a:p>
          <a:p>
            <a:endParaRPr lang="en-US" dirty="0"/>
          </a:p>
        </p:txBody>
      </p:sp>
      <p:sp>
        <p:nvSpPr>
          <p:cNvPr id="131" name="TextShape 2"/>
          <p:cNvSpPr txBox="1"/>
          <p:nvPr/>
        </p:nvSpPr>
        <p:spPr>
          <a:xfrm>
            <a:off x="380880" y="0"/>
            <a:ext cx="8229240" cy="45684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3311894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971600" y="627534"/>
            <a:ext cx="8172400" cy="440019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lvl4pPr lvl="3">
              <a:defRPr sz="2400"/>
            </a:lvl4pPr>
          </a:lstStyle>
          <a:p>
            <a:pPr marL="109800" indent="0">
              <a:buNone/>
            </a:pPr>
            <a:r>
              <a:rPr lang="en-US" dirty="0">
                <a:solidFill>
                  <a:srgbClr val="00B050"/>
                </a:solidFill>
              </a:rPr>
              <a:t>Static testing </a:t>
            </a:r>
            <a:r>
              <a:rPr lang="en-US" dirty="0"/>
              <a:t>may consider the following points</a:t>
            </a:r>
          </a:p>
          <a:p>
            <a:r>
              <a:rPr lang="en-US" dirty="0"/>
              <a:t>Various layouts.</a:t>
            </a:r>
          </a:p>
          <a:p>
            <a:r>
              <a:rPr lang="en-US" dirty="0"/>
              <a:t>Check forms for their field validations, error message for wrong input, optional and mandatory fields with specified length, buttons on the form, etc.</a:t>
            </a:r>
          </a:p>
          <a:p>
            <a:r>
              <a:rPr lang="en-US" dirty="0" smtClean="0"/>
              <a:t>For tables, check that actually a table </a:t>
            </a:r>
            <a:r>
              <a:rPr lang="en-US" dirty="0"/>
              <a:t>is present and has the expected number of rows </a:t>
            </a:r>
            <a:r>
              <a:rPr lang="en-US" dirty="0" smtClean="0"/>
              <a:t>&amp; columns </a:t>
            </a:r>
            <a:r>
              <a:rPr lang="en-US" dirty="0"/>
              <a:t>and </a:t>
            </a:r>
            <a:r>
              <a:rPr lang="en-US" dirty="0" smtClean="0"/>
              <a:t>the pre-defined </a:t>
            </a:r>
            <a:r>
              <a:rPr lang="en-US" dirty="0"/>
              <a:t>properties.</a:t>
            </a:r>
          </a:p>
          <a:p>
            <a:endParaRPr lang="en-US" dirty="0"/>
          </a:p>
        </p:txBody>
      </p:sp>
      <p:sp>
        <p:nvSpPr>
          <p:cNvPr id="133" name="TextShape 2"/>
          <p:cNvSpPr txBox="1"/>
          <p:nvPr/>
        </p:nvSpPr>
        <p:spPr>
          <a:xfrm>
            <a:off x="380880" y="123478"/>
            <a:ext cx="8229240" cy="45684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contd</a:t>
            </a:r>
            <a:r>
              <a:rPr lang="en-US" sz="2800" dirty="0" smtClean="0"/>
              <a:t>…</a:t>
            </a:r>
            <a:endParaRPr lang="en-US" sz="2800" dirty="0"/>
          </a:p>
        </p:txBody>
      </p:sp>
    </p:spTree>
    <p:extLst>
      <p:ext uri="{BB962C8B-B14F-4D97-AF65-F5344CB8AC3E}">
        <p14:creationId xmlns:p14="http://schemas.microsoft.com/office/powerpoint/2010/main" val="13127892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971600" y="462258"/>
            <a:ext cx="8064896" cy="440019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lvl4pPr lvl="3">
              <a:defRPr sz="2400"/>
            </a:lvl4pPr>
          </a:lstStyle>
          <a:p>
            <a:r>
              <a:rPr lang="en-US" dirty="0" smtClean="0"/>
              <a:t>Grammatical </a:t>
            </a:r>
            <a:r>
              <a:rPr lang="en-US" dirty="0"/>
              <a:t>mistakes in text description of web page.</a:t>
            </a:r>
          </a:p>
          <a:p>
            <a:r>
              <a:rPr lang="en-US" dirty="0"/>
              <a:t>Typographical mistakes.</a:t>
            </a:r>
          </a:p>
          <a:p>
            <a:r>
              <a:rPr lang="en-US" dirty="0"/>
              <a:t>Content organization.</a:t>
            </a:r>
          </a:p>
          <a:p>
            <a:r>
              <a:rPr lang="en-US" dirty="0"/>
              <a:t>Content consistency.</a:t>
            </a:r>
          </a:p>
          <a:p>
            <a:r>
              <a:rPr lang="en-US" dirty="0"/>
              <a:t>Data integrity and </a:t>
            </a:r>
            <a:r>
              <a:rPr lang="en-US" dirty="0" smtClean="0"/>
              <a:t>errors </a:t>
            </a:r>
            <a:r>
              <a:rPr lang="en-US" dirty="0"/>
              <a:t>while you edit, delete, modify the forms.</a:t>
            </a:r>
          </a:p>
          <a:p>
            <a:endParaRPr lang="en-US" dirty="0"/>
          </a:p>
        </p:txBody>
      </p:sp>
      <p:sp>
        <p:nvSpPr>
          <p:cNvPr id="133" name="TextShape 2"/>
          <p:cNvSpPr txBox="1"/>
          <p:nvPr/>
        </p:nvSpPr>
        <p:spPr>
          <a:xfrm>
            <a:off x="380880" y="0"/>
            <a:ext cx="8229240" cy="45684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399220705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899592" y="587266"/>
            <a:ext cx="8244408" cy="457164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lvl4pPr lvl="3">
              <a:defRPr sz="2400"/>
            </a:lvl4pPr>
          </a:lstStyle>
          <a:p>
            <a:r>
              <a:rPr lang="en-US" dirty="0"/>
              <a:t>Content accuracy and completeness.</a:t>
            </a:r>
          </a:p>
          <a:p>
            <a:r>
              <a:rPr lang="en-US" dirty="0"/>
              <a:t>Relationship between content objects</a:t>
            </a:r>
          </a:p>
          <a:p>
            <a:r>
              <a:rPr lang="en-US" dirty="0"/>
              <a:t>Text contents</a:t>
            </a:r>
          </a:p>
          <a:p>
            <a:r>
              <a:rPr lang="en-US" dirty="0"/>
              <a:t>Text fragments against formatting expectations</a:t>
            </a:r>
            <a:r>
              <a:rPr lang="en-US" dirty="0" smtClean="0"/>
              <a:t>.</a:t>
            </a:r>
          </a:p>
          <a:p>
            <a:r>
              <a:rPr lang="en-US" dirty="0"/>
              <a:t>Graphics content with proper visibility.</a:t>
            </a:r>
          </a:p>
          <a:p>
            <a:pPr marL="109800" indent="0">
              <a:buNone/>
            </a:pPr>
            <a:r>
              <a:rPr lang="en-US" dirty="0" smtClean="0"/>
              <a:t> </a:t>
            </a:r>
            <a:endParaRPr lang="en-US" dirty="0"/>
          </a:p>
        </p:txBody>
      </p:sp>
      <p:sp>
        <p:nvSpPr>
          <p:cNvPr id="135" name="TextShape 2"/>
          <p:cNvSpPr txBox="1"/>
          <p:nvPr/>
        </p:nvSpPr>
        <p:spPr>
          <a:xfrm>
            <a:off x="380880" y="0"/>
            <a:ext cx="8229240" cy="39987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427470286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899592" y="699542"/>
            <a:ext cx="8136904" cy="457164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lvl4pPr lvl="3">
              <a:defRPr sz="2400"/>
            </a:lvl4pPr>
          </a:lstStyle>
          <a:p>
            <a:r>
              <a:rPr lang="en-US" dirty="0" smtClean="0"/>
              <a:t>Media </a:t>
            </a:r>
            <a:r>
              <a:rPr lang="en-US" dirty="0"/>
              <a:t>contents to be placed at appropriate places.</a:t>
            </a:r>
          </a:p>
          <a:p>
            <a:r>
              <a:rPr lang="en-US" dirty="0"/>
              <a:t>All types of navigation links like internal links, external links, mail links, broken links to be placed at appropriate places.</a:t>
            </a:r>
          </a:p>
          <a:p>
            <a:r>
              <a:rPr lang="en-US" dirty="0"/>
              <a:t>All links on a web page are active</a:t>
            </a:r>
            <a:r>
              <a:rPr lang="en-US" dirty="0" smtClean="0"/>
              <a:t>.</a:t>
            </a:r>
          </a:p>
          <a:p>
            <a:pPr marL="109800" indent="0">
              <a:buNone/>
            </a:pPr>
            <a:endParaRPr lang="en-US" dirty="0" smtClean="0"/>
          </a:p>
          <a:p>
            <a:pPr marL="109800" indent="0">
              <a:buNone/>
            </a:pPr>
            <a:r>
              <a:rPr lang="en-US" dirty="0" smtClean="0">
                <a:solidFill>
                  <a:srgbClr val="00B050"/>
                </a:solidFill>
              </a:rPr>
              <a:t>A check list for content verification may be prepared.</a:t>
            </a:r>
            <a:endParaRPr lang="en-US" dirty="0">
              <a:solidFill>
                <a:srgbClr val="00B050"/>
              </a:solidFill>
            </a:endParaRPr>
          </a:p>
          <a:p>
            <a:endParaRPr lang="en-US" dirty="0"/>
          </a:p>
        </p:txBody>
      </p:sp>
      <p:sp>
        <p:nvSpPr>
          <p:cNvPr id="135" name="TextShape 2"/>
          <p:cNvSpPr txBox="1"/>
          <p:nvPr/>
        </p:nvSpPr>
        <p:spPr>
          <a:xfrm>
            <a:off x="380880" y="0"/>
            <a:ext cx="8229240" cy="39987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58428296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971600" y="699542"/>
            <a:ext cx="8172400" cy="468612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lvl4pPr lvl="3">
              <a:defRPr sz="2400"/>
            </a:lvl4pPr>
          </a:lstStyle>
          <a:p>
            <a:r>
              <a:rPr lang="en-US" dirty="0"/>
              <a:t>There may be </a:t>
            </a:r>
            <a:r>
              <a:rPr lang="en-US" dirty="0">
                <a:solidFill>
                  <a:srgbClr val="00B050"/>
                </a:solidFill>
              </a:rPr>
              <a:t>dynamic contents </a:t>
            </a:r>
            <a:r>
              <a:rPr lang="en-US" dirty="0"/>
              <a:t>on a web page also. </a:t>
            </a:r>
          </a:p>
          <a:p>
            <a:r>
              <a:rPr lang="en-US" dirty="0"/>
              <a:t>Largely </a:t>
            </a:r>
            <a:r>
              <a:rPr lang="en-US" dirty="0">
                <a:solidFill>
                  <a:srgbClr val="00B050"/>
                </a:solidFill>
              </a:rPr>
              <a:t>dynamic testing </a:t>
            </a:r>
            <a:r>
              <a:rPr lang="en-US" dirty="0"/>
              <a:t>will be suitable in testing these dynamic contents. </a:t>
            </a:r>
          </a:p>
          <a:p>
            <a:r>
              <a:rPr lang="en-US" dirty="0"/>
              <a:t>These dynamic contents can be in many forms.</a:t>
            </a:r>
          </a:p>
          <a:p>
            <a:r>
              <a:rPr lang="en-US" dirty="0"/>
              <a:t>One possibility is that constantly changing contents are there, e.g. weather information web pages or online news paper. </a:t>
            </a:r>
            <a:endParaRPr lang="en-US" dirty="0" smtClean="0"/>
          </a:p>
          <a:p>
            <a:r>
              <a:rPr lang="en-US" dirty="0"/>
              <a:t>Another case may be that web applications are generated dynamically from information contained in a data base or in a cookie. </a:t>
            </a:r>
          </a:p>
          <a:p>
            <a:endParaRPr lang="en-US" dirty="0"/>
          </a:p>
        </p:txBody>
      </p:sp>
      <p:sp>
        <p:nvSpPr>
          <p:cNvPr id="137" name="TextShape 2"/>
          <p:cNvSpPr txBox="1"/>
          <p:nvPr/>
        </p:nvSpPr>
        <p:spPr>
          <a:xfrm>
            <a:off x="380880" y="114210"/>
            <a:ext cx="8229240" cy="34263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131061059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related terms</a:t>
            </a:r>
            <a:endParaRPr lang="en-US" dirty="0"/>
          </a:p>
        </p:txBody>
      </p:sp>
      <p:sp>
        <p:nvSpPr>
          <p:cNvPr id="3" name="Content Placeholder 2"/>
          <p:cNvSpPr>
            <a:spLocks noGrp="1"/>
          </p:cNvSpPr>
          <p:nvPr>
            <p:ph idx="1"/>
          </p:nvPr>
        </p:nvSpPr>
        <p:spPr/>
        <p:txBody>
          <a:bodyPr>
            <a:normAutofit/>
          </a:bodyPr>
          <a:lstStyle/>
          <a:p>
            <a:pPr algn="just"/>
            <a:r>
              <a:rPr lang="en-US" b="1" dirty="0" smtClean="0"/>
              <a:t>Web page: </a:t>
            </a:r>
            <a:r>
              <a:rPr lang="en-US" dirty="0" smtClean="0"/>
              <a:t>The information that can be viewed in a single browser window.</a:t>
            </a:r>
          </a:p>
          <a:p>
            <a:pPr algn="just"/>
            <a:r>
              <a:rPr lang="en-US" dirty="0"/>
              <a:t> </a:t>
            </a:r>
            <a:r>
              <a:rPr lang="en-US" b="1" dirty="0" smtClean="0"/>
              <a:t>Website:</a:t>
            </a:r>
            <a:r>
              <a:rPr lang="en-US" dirty="0" smtClean="0"/>
              <a:t> A collection of web pages and associated software components that are related semantically by content and syntactically through links and other control mechanisms. They can be dynamic and interactive.</a:t>
            </a:r>
          </a:p>
        </p:txBody>
      </p:sp>
    </p:spTree>
    <p:extLst>
      <p:ext uri="{BB962C8B-B14F-4D97-AF65-F5344CB8AC3E}">
        <p14:creationId xmlns:p14="http://schemas.microsoft.com/office/powerpoint/2010/main" val="2838912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1002773" y="699542"/>
            <a:ext cx="8064896" cy="468612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lvl4pPr lvl="3">
              <a:defRPr sz="2400"/>
            </a:lvl4pPr>
          </a:lstStyle>
          <a:p>
            <a:r>
              <a:rPr lang="en-US" dirty="0" smtClean="0"/>
              <a:t>Many </a:t>
            </a:r>
            <a:r>
              <a:rPr lang="en-US" dirty="0"/>
              <a:t>web applications </a:t>
            </a:r>
            <a:r>
              <a:rPr lang="en-US" dirty="0" smtClean="0"/>
              <a:t>work </a:t>
            </a:r>
            <a:r>
              <a:rPr lang="en-US" dirty="0"/>
              <a:t>interactively in </a:t>
            </a:r>
            <a:r>
              <a:rPr lang="en-US" dirty="0" smtClean="0"/>
              <a:t>a manner, </a:t>
            </a:r>
            <a:r>
              <a:rPr lang="en-US" dirty="0"/>
              <a:t>that in response to a user request for some information, </a:t>
            </a:r>
            <a:endParaRPr lang="en-US" dirty="0" smtClean="0"/>
          </a:p>
          <a:p>
            <a:pPr marL="1319213" indent="-457200">
              <a:buFont typeface="Wingdings" panose="05000000000000000000" pitchFamily="2" charset="2"/>
              <a:buChar char="Ø"/>
            </a:pPr>
            <a:r>
              <a:rPr lang="en-US" sz="2400" dirty="0" smtClean="0"/>
              <a:t>interact </a:t>
            </a:r>
            <a:r>
              <a:rPr lang="en-US" sz="2400" dirty="0"/>
              <a:t>with some DBMS, </a:t>
            </a:r>
            <a:endParaRPr lang="en-US" sz="2400" dirty="0" smtClean="0"/>
          </a:p>
          <a:p>
            <a:pPr marL="1319213" indent="-457200">
              <a:buFont typeface="Wingdings" panose="05000000000000000000" pitchFamily="2" charset="2"/>
              <a:buChar char="Ø"/>
            </a:pPr>
            <a:r>
              <a:rPr lang="en-US" sz="2400" dirty="0" smtClean="0"/>
              <a:t>extract </a:t>
            </a:r>
            <a:r>
              <a:rPr lang="en-US" sz="2400" dirty="0"/>
              <a:t>the relevant data, </a:t>
            </a:r>
            <a:endParaRPr lang="en-US" sz="2400" dirty="0" smtClean="0"/>
          </a:p>
          <a:p>
            <a:pPr marL="1319213" indent="-457200">
              <a:buFont typeface="Wingdings" panose="05000000000000000000" pitchFamily="2" charset="2"/>
              <a:buChar char="Ø"/>
            </a:pPr>
            <a:r>
              <a:rPr lang="en-US" sz="2400" dirty="0" smtClean="0"/>
              <a:t>create </a:t>
            </a:r>
            <a:r>
              <a:rPr lang="en-US" sz="2400" dirty="0"/>
              <a:t>the dynamic content objects for this extracted data and </a:t>
            </a:r>
            <a:endParaRPr lang="en-US" sz="2400" dirty="0" smtClean="0"/>
          </a:p>
          <a:p>
            <a:pPr marL="1319213" indent="-457200">
              <a:buFont typeface="Wingdings" panose="05000000000000000000" pitchFamily="2" charset="2"/>
              <a:buChar char="Ø"/>
            </a:pPr>
            <a:r>
              <a:rPr lang="en-US" sz="2400" dirty="0" smtClean="0"/>
              <a:t>send </a:t>
            </a:r>
            <a:r>
              <a:rPr lang="en-US" sz="2400" dirty="0"/>
              <a:t>these content objects to </a:t>
            </a:r>
            <a:r>
              <a:rPr lang="en-US" sz="2400" dirty="0" smtClean="0"/>
              <a:t>user </a:t>
            </a:r>
            <a:r>
              <a:rPr lang="en-US" sz="2400" dirty="0"/>
              <a:t>for </a:t>
            </a:r>
            <a:r>
              <a:rPr lang="en-US" sz="2400" dirty="0" smtClean="0"/>
              <a:t>display.</a:t>
            </a:r>
            <a:endParaRPr lang="en-US" sz="2400" dirty="0"/>
          </a:p>
          <a:p>
            <a:r>
              <a:rPr lang="en-US" dirty="0"/>
              <a:t>In the same manner, the information can be generated dynamically from cookies </a:t>
            </a:r>
            <a:r>
              <a:rPr lang="en-US" dirty="0" smtClean="0"/>
              <a:t>also</a:t>
            </a:r>
            <a:r>
              <a:rPr lang="en-US" dirty="0"/>
              <a:t>.</a:t>
            </a:r>
          </a:p>
        </p:txBody>
      </p:sp>
      <p:sp>
        <p:nvSpPr>
          <p:cNvPr id="137" name="TextShape 2"/>
          <p:cNvSpPr txBox="1"/>
          <p:nvPr/>
        </p:nvSpPr>
        <p:spPr>
          <a:xfrm>
            <a:off x="380880" y="114210"/>
            <a:ext cx="8229240" cy="441316"/>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38303994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917460" y="627534"/>
            <a:ext cx="8136904" cy="4415984"/>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lvl4pPr lvl="3">
              <a:defRPr sz="2400"/>
            </a:lvl4pPr>
          </a:lstStyle>
          <a:p>
            <a:r>
              <a:rPr lang="en-US" dirty="0"/>
              <a:t>The problem in the design of these dynamic contents is </a:t>
            </a:r>
          </a:p>
          <a:p>
            <a:pPr lvl="2"/>
            <a:r>
              <a:rPr lang="en-US" sz="2400" dirty="0">
                <a:solidFill>
                  <a:srgbClr val="C00000"/>
                </a:solidFill>
              </a:rPr>
              <a:t>that there may be many errors due to its dynamic </a:t>
            </a:r>
            <a:r>
              <a:rPr lang="en-US" sz="2400" dirty="0" err="1">
                <a:solidFill>
                  <a:srgbClr val="C00000"/>
                </a:solidFill>
              </a:rPr>
              <a:t>behviour</a:t>
            </a:r>
            <a:r>
              <a:rPr lang="en-US" sz="2400" dirty="0">
                <a:solidFill>
                  <a:srgbClr val="C00000"/>
                </a:solidFill>
              </a:rPr>
              <a:t>.</a:t>
            </a:r>
          </a:p>
          <a:p>
            <a:r>
              <a:rPr lang="en-US" dirty="0">
                <a:solidFill>
                  <a:srgbClr val="00B050"/>
                </a:solidFill>
              </a:rPr>
              <a:t>Therefore, testing of these dynamic contents becomes necessary to uncover the errors.</a:t>
            </a:r>
          </a:p>
          <a:p>
            <a:r>
              <a:rPr lang="en-US" dirty="0">
                <a:solidFill>
                  <a:srgbClr val="FF0000"/>
                </a:solidFill>
              </a:rPr>
              <a:t>Changing contents on a web page must be tested </a:t>
            </a:r>
          </a:p>
          <a:p>
            <a:pPr lvl="2"/>
            <a:r>
              <a:rPr lang="en-US" sz="2400" dirty="0">
                <a:solidFill>
                  <a:srgbClr val="00B0F0"/>
                </a:solidFill>
              </a:rPr>
              <a:t>whether the contents are appearing every time in the same format.</a:t>
            </a:r>
          </a:p>
          <a:p>
            <a:pPr lvl="2"/>
            <a:r>
              <a:rPr lang="en-US" sz="2400" dirty="0">
                <a:solidFill>
                  <a:srgbClr val="00B0F0"/>
                </a:solidFill>
              </a:rPr>
              <a:t>Moreover, there is consistency between the changed content and static content. </a:t>
            </a:r>
          </a:p>
        </p:txBody>
      </p:sp>
      <p:sp>
        <p:nvSpPr>
          <p:cNvPr id="139" name="TextShape 2"/>
          <p:cNvSpPr txBox="1"/>
          <p:nvPr/>
        </p:nvSpPr>
        <p:spPr>
          <a:xfrm>
            <a:off x="457200" y="0"/>
            <a:ext cx="8229240" cy="45684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11320166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755576" y="628830"/>
            <a:ext cx="8280920" cy="45146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solidFill>
                  <a:srgbClr val="FF0000"/>
                </a:solidFill>
              </a:rPr>
              <a:t>Test all database interface-related </a:t>
            </a:r>
            <a:r>
              <a:rPr lang="en-US" dirty="0" smtClean="0">
                <a:solidFill>
                  <a:srgbClr val="FF0000"/>
                </a:solidFill>
              </a:rPr>
              <a:t>functionalities </a:t>
            </a:r>
            <a:r>
              <a:rPr lang="en-US" dirty="0">
                <a:solidFill>
                  <a:srgbClr val="FF0000"/>
                </a:solidFill>
              </a:rPr>
              <a:t>for all dynamic content objects.</a:t>
            </a:r>
          </a:p>
          <a:p>
            <a:r>
              <a:rPr lang="en-US" dirty="0">
                <a:solidFill>
                  <a:srgbClr val="FF0000"/>
                </a:solidFill>
              </a:rPr>
              <a:t>Check</a:t>
            </a:r>
            <a:r>
              <a:rPr lang="en-US" dirty="0"/>
              <a:t> </a:t>
            </a:r>
          </a:p>
          <a:p>
            <a:pPr lvl="1"/>
            <a:r>
              <a:rPr lang="en-US" dirty="0">
                <a:solidFill>
                  <a:srgbClr val="00B0F0"/>
                </a:solidFill>
              </a:rPr>
              <a:t>if all the database queries are executing correctly, </a:t>
            </a:r>
          </a:p>
          <a:p>
            <a:pPr lvl="1"/>
            <a:r>
              <a:rPr lang="en-US" dirty="0">
                <a:solidFill>
                  <a:srgbClr val="00B0F0"/>
                </a:solidFill>
              </a:rPr>
              <a:t>data is retrieved correctly, and</a:t>
            </a:r>
          </a:p>
          <a:p>
            <a:pPr lvl="1"/>
            <a:r>
              <a:rPr lang="en-US" dirty="0">
                <a:solidFill>
                  <a:srgbClr val="00B0F0"/>
                </a:solidFill>
              </a:rPr>
              <a:t>also updated correctly.</a:t>
            </a:r>
          </a:p>
          <a:p>
            <a:r>
              <a:rPr lang="en-US" dirty="0">
                <a:solidFill>
                  <a:srgbClr val="FF0000"/>
                </a:solidFill>
              </a:rPr>
              <a:t>Load testing or performance testing can also be done on database.</a:t>
            </a:r>
          </a:p>
        </p:txBody>
      </p:sp>
      <p:sp>
        <p:nvSpPr>
          <p:cNvPr id="141" name="TextShape 2"/>
          <p:cNvSpPr txBox="1"/>
          <p:nvPr/>
        </p:nvSpPr>
        <p:spPr>
          <a:xfrm>
            <a:off x="457200" y="0"/>
            <a:ext cx="8229240" cy="5140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17227539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27584" y="638861"/>
            <a:ext cx="8136904" cy="45146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a:t>Cookies are small files stored on the user machine. </a:t>
            </a:r>
          </a:p>
          <a:p>
            <a:r>
              <a:rPr lang="en-US" dirty="0"/>
              <a:t>These are basically used to maintain the session, mainly the login sessions.</a:t>
            </a:r>
          </a:p>
          <a:p>
            <a:r>
              <a:rPr lang="en-US" dirty="0">
                <a:solidFill>
                  <a:srgbClr val="FF0000"/>
                </a:solidFill>
              </a:rPr>
              <a:t>The testing of the entire interface with these cookies must also be tested</a:t>
            </a:r>
            <a:r>
              <a:rPr lang="en-US" dirty="0" smtClean="0">
                <a:solidFill>
                  <a:srgbClr val="FF0000"/>
                </a:solidFill>
              </a:rPr>
              <a:t>.</a:t>
            </a:r>
          </a:p>
        </p:txBody>
      </p:sp>
      <p:sp>
        <p:nvSpPr>
          <p:cNvPr id="143" name="TextShape 2"/>
          <p:cNvSpPr txBox="1"/>
          <p:nvPr/>
        </p:nvSpPr>
        <p:spPr>
          <a:xfrm>
            <a:off x="457200" y="0"/>
            <a:ext cx="8229240" cy="45684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250280803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27584" y="638861"/>
            <a:ext cx="8064896" cy="45146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vl3pPr lvl="2" algn="just">
              <a:defRPr sz="2400"/>
            </a:lvl3pPr>
            <a:lvl4pPr lvl="3">
              <a:defRPr sz="2400"/>
            </a:lvl4pPr>
          </a:lstStyle>
          <a:p>
            <a:r>
              <a:rPr lang="en-US" dirty="0" smtClean="0">
                <a:solidFill>
                  <a:srgbClr val="FF0000"/>
                </a:solidFill>
              </a:rPr>
              <a:t>Test </a:t>
            </a:r>
            <a:r>
              <a:rPr lang="en-US" dirty="0">
                <a:solidFill>
                  <a:srgbClr val="FF0000"/>
                </a:solidFill>
              </a:rPr>
              <a:t>the application by enabling or disabling the cookies in browser options. </a:t>
            </a:r>
          </a:p>
          <a:p>
            <a:r>
              <a:rPr lang="en-US" dirty="0">
                <a:solidFill>
                  <a:srgbClr val="FF0000"/>
                </a:solidFill>
              </a:rPr>
              <a:t>Test if the cookies are encrypted before writing to user machine.</a:t>
            </a:r>
          </a:p>
          <a:p>
            <a:r>
              <a:rPr lang="en-US" dirty="0">
                <a:solidFill>
                  <a:srgbClr val="FF0000"/>
                </a:solidFill>
              </a:rPr>
              <a:t>Check the effect on application security by deleting the cookies.</a:t>
            </a:r>
          </a:p>
        </p:txBody>
      </p:sp>
      <p:sp>
        <p:nvSpPr>
          <p:cNvPr id="143" name="TextShape 2"/>
          <p:cNvSpPr txBox="1"/>
          <p:nvPr/>
        </p:nvSpPr>
        <p:spPr>
          <a:xfrm>
            <a:off x="457200" y="0"/>
            <a:ext cx="8229240" cy="45684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dirty="0"/>
              <a:t>Content Testing </a:t>
            </a:r>
            <a:r>
              <a:rPr lang="en-US" dirty="0" smtClean="0"/>
              <a:t>           </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115975165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435608" y="915566"/>
            <a:ext cx="7498080" cy="4104456"/>
          </a:xfrm>
        </p:spPr>
        <p:txBody>
          <a:bodyPr>
            <a:normAutofit fontScale="92500" lnSpcReduction="20000"/>
          </a:bodyPr>
          <a:lstStyle/>
          <a:p>
            <a:r>
              <a:rPr lang="en-US" dirty="0" smtClean="0"/>
              <a:t>Discussed </a:t>
            </a:r>
            <a:r>
              <a:rPr lang="en-US" dirty="0"/>
              <a:t>the </a:t>
            </a:r>
            <a:r>
              <a:rPr lang="en-US" dirty="0"/>
              <a:t>terminologies </a:t>
            </a:r>
            <a:r>
              <a:rPr lang="en-US" dirty="0">
                <a:solidFill>
                  <a:schemeClr val="tx2">
                    <a:satMod val="130000"/>
                  </a:schemeClr>
                </a:solidFill>
                <a:effectLst>
                  <a:outerShdw blurRad="50000" dist="30000" dir="5400000" algn="tl" rotWithShape="0">
                    <a:srgbClr val="000000">
                      <a:alpha val="30000"/>
                    </a:srgbClr>
                  </a:outerShdw>
                </a:effectLst>
              </a:rPr>
              <a:t>a</a:t>
            </a:r>
            <a:r>
              <a:rPr lang="en-US" dirty="0" smtClean="0"/>
              <a:t>ssociated with testing of web-based applications.</a:t>
            </a:r>
          </a:p>
          <a:p>
            <a:r>
              <a:rPr lang="en-US" dirty="0" smtClean="0"/>
              <a:t>Explained the differences between </a:t>
            </a:r>
            <a:r>
              <a:rPr lang="en-US" dirty="0"/>
              <a:t>t</a:t>
            </a:r>
            <a:r>
              <a:rPr lang="en-US" dirty="0"/>
              <a:t>raditional </a:t>
            </a:r>
            <a:r>
              <a:rPr lang="en-US" dirty="0"/>
              <a:t>software vs. </a:t>
            </a:r>
            <a:r>
              <a:rPr lang="en-US" dirty="0"/>
              <a:t>web-based </a:t>
            </a:r>
            <a:r>
              <a:rPr lang="en-US" dirty="0" smtClean="0"/>
              <a:t>software.</a:t>
            </a:r>
          </a:p>
          <a:p>
            <a:r>
              <a:rPr lang="en-US" dirty="0" smtClean="0"/>
              <a:t>Presented the challenges </a:t>
            </a:r>
            <a:r>
              <a:rPr lang="en-US" dirty="0"/>
              <a:t>in </a:t>
            </a:r>
            <a:r>
              <a:rPr lang="en-US" dirty="0" smtClean="0"/>
              <a:t>testing of web-based Systems.</a:t>
            </a:r>
          </a:p>
          <a:p>
            <a:r>
              <a:rPr lang="en-US" dirty="0" smtClean="0"/>
              <a:t> Discussed the following types of testing </a:t>
            </a:r>
            <a:r>
              <a:rPr lang="en-US" dirty="0"/>
              <a:t>for </a:t>
            </a:r>
            <a:r>
              <a:rPr lang="en-US" dirty="0" smtClean="0"/>
              <a:t>web-based systems:</a:t>
            </a:r>
          </a:p>
          <a:p>
            <a:pPr marL="639360" lvl="1" indent="-255240" algn="just">
              <a:spcBef>
                <a:spcPts val="400"/>
              </a:spcBef>
              <a:buClr>
                <a:srgbClr val="2DA2BF"/>
              </a:buClr>
              <a:buSzPct val="68000"/>
              <a:buFont typeface="Wingdings 3" charset="2"/>
              <a:buChar char=""/>
            </a:pPr>
            <a:r>
              <a:rPr lang="en-US" spc="-1" dirty="0">
                <a:solidFill>
                  <a:srgbClr val="000000"/>
                </a:solidFill>
                <a:cs typeface="Lucida Sans Unicode" pitchFamily="34" charset="0"/>
              </a:rPr>
              <a:t>Interface Testing</a:t>
            </a:r>
          </a:p>
          <a:p>
            <a:pPr marL="639360" lvl="1" indent="-255240" algn="just">
              <a:spcBef>
                <a:spcPts val="400"/>
              </a:spcBef>
              <a:buClr>
                <a:srgbClr val="2DA2BF"/>
              </a:buClr>
              <a:buSzPct val="68000"/>
              <a:buFont typeface="Wingdings 3" charset="2"/>
              <a:buChar char=""/>
            </a:pPr>
            <a:r>
              <a:rPr lang="en-US" spc="-1" dirty="0">
                <a:solidFill>
                  <a:srgbClr val="000000"/>
                </a:solidFill>
                <a:cs typeface="Lucida Sans Unicode" pitchFamily="34" charset="0"/>
              </a:rPr>
              <a:t>Usability Testing</a:t>
            </a:r>
          </a:p>
          <a:p>
            <a:pPr marL="639360" lvl="1" indent="-255240" algn="just">
              <a:spcBef>
                <a:spcPts val="400"/>
              </a:spcBef>
              <a:buClr>
                <a:srgbClr val="2DA2BF"/>
              </a:buClr>
              <a:buSzPct val="68000"/>
              <a:buFont typeface="Wingdings 3" charset="2"/>
              <a:buChar char=""/>
            </a:pPr>
            <a:r>
              <a:rPr lang="en-US" spc="-1" dirty="0">
                <a:solidFill>
                  <a:srgbClr val="000000"/>
                </a:solidFill>
                <a:cs typeface="Lucida Sans Unicode" pitchFamily="34" charset="0"/>
              </a:rPr>
              <a:t>Content Testing</a:t>
            </a:r>
          </a:p>
          <a:p>
            <a:endParaRPr lang="en-US" dirty="0" smtClean="0"/>
          </a:p>
          <a:p>
            <a:endParaRPr lang="en-US" dirty="0"/>
          </a:p>
          <a:p>
            <a:endParaRPr lang="en-US" dirty="0"/>
          </a:p>
          <a:p>
            <a:endParaRPr lang="en-US" dirty="0"/>
          </a:p>
          <a:p>
            <a:endParaRPr lang="en-US" dirty="0">
              <a:solidFill>
                <a:schemeClr val="tx2">
                  <a:satMod val="130000"/>
                </a:schemeClr>
              </a:solidFill>
              <a:effectLst>
                <a:outerShdw blurRad="50000" dist="30000" dir="5400000" algn="tl" rotWithShape="0">
                  <a:srgbClr val="000000">
                    <a:alpha val="30000"/>
                  </a:srgbClr>
                </a:outerShdw>
              </a:effectLst>
            </a:endParaRPr>
          </a:p>
        </p:txBody>
      </p:sp>
    </p:spTree>
    <p:extLst>
      <p:ext uri="{BB962C8B-B14F-4D97-AF65-F5344CB8AC3E}">
        <p14:creationId xmlns:p14="http://schemas.microsoft.com/office/powerpoint/2010/main" val="3918097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596646" indent="-514350" algn="just">
              <a:buFont typeface="+mj-lt"/>
              <a:buAutoNum type="arabicPeriod"/>
            </a:pPr>
            <a:r>
              <a:rPr lang="en-US" dirty="0" smtClean="0"/>
              <a:t>Naresh Chauhan, Software Testing: Principles and Practices, (Chapter – 15), Second Edition, Oxford University Press, 2018. </a:t>
            </a:r>
            <a:endParaRPr lang="en-US" dirty="0"/>
          </a:p>
        </p:txBody>
      </p:sp>
    </p:spTree>
    <p:extLst>
      <p:ext uri="{BB962C8B-B14F-4D97-AF65-F5344CB8AC3E}">
        <p14:creationId xmlns:p14="http://schemas.microsoft.com/office/powerpoint/2010/main" val="4089337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15766"/>
            <a:ext cx="7498080" cy="857250"/>
          </a:xfrm>
        </p:spPr>
        <p:txBody>
          <a:bodyPr>
            <a:normAutofit/>
          </a:bodyPr>
          <a:lstStyle/>
          <a:p>
            <a:pPr algn="ctr"/>
            <a:r>
              <a:rPr lang="en-US" sz="4400" dirty="0" smtClean="0"/>
              <a:t>Thank You</a:t>
            </a:r>
            <a:endParaRPr lang="en-US" sz="4400" dirty="0"/>
          </a:p>
        </p:txBody>
      </p:sp>
    </p:spTree>
    <p:extLst>
      <p:ext uri="{BB962C8B-B14F-4D97-AF65-F5344CB8AC3E}">
        <p14:creationId xmlns:p14="http://schemas.microsoft.com/office/powerpoint/2010/main" val="2301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related </a:t>
            </a:r>
            <a:r>
              <a:rPr lang="en-US" dirty="0" smtClean="0"/>
              <a:t>terms    </a:t>
            </a:r>
            <a:r>
              <a:rPr lang="en-US" dirty="0" err="1" smtClean="0"/>
              <a:t>cont</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Web </a:t>
            </a:r>
            <a:r>
              <a:rPr lang="en-US" b="1" dirty="0"/>
              <a:t>application: </a:t>
            </a:r>
            <a:r>
              <a:rPr lang="en-US" dirty="0"/>
              <a:t>A program that runs as a whole or in part on one or more web servers and that can be run through a website. </a:t>
            </a:r>
            <a:endParaRPr lang="en-US" dirty="0" smtClean="0"/>
          </a:p>
          <a:p>
            <a:pPr algn="just"/>
            <a:r>
              <a:rPr lang="en-US" dirty="0" smtClean="0"/>
              <a:t>Web applications need the presence of a web server in simple configuration or multiple servers in more complex settings.</a:t>
            </a:r>
          </a:p>
          <a:p>
            <a:pPr algn="just"/>
            <a:r>
              <a:rPr lang="en-US" dirty="0" smtClean="0"/>
              <a:t>Such applications are </a:t>
            </a:r>
            <a:r>
              <a:rPr lang="en-US" dirty="0"/>
              <a:t>called </a:t>
            </a:r>
            <a:r>
              <a:rPr lang="en-US" dirty="0" smtClean="0">
                <a:solidFill>
                  <a:srgbClr val="00B050"/>
                </a:solidFill>
              </a:rPr>
              <a:t>web-based applications</a:t>
            </a:r>
            <a:r>
              <a:rPr lang="en-US" dirty="0" smtClean="0"/>
              <a:t>.  </a:t>
            </a:r>
            <a:endParaRPr lang="en-US" dirty="0"/>
          </a:p>
          <a:p>
            <a:endParaRPr lang="en-US" dirty="0"/>
          </a:p>
        </p:txBody>
      </p:sp>
    </p:spTree>
    <p:extLst>
      <p:ext uri="{BB962C8B-B14F-4D97-AF65-F5344CB8AC3E}">
        <p14:creationId xmlns:p14="http://schemas.microsoft.com/office/powerpoint/2010/main" val="231697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related </a:t>
            </a:r>
            <a:r>
              <a:rPr lang="en-US" dirty="0" smtClean="0"/>
              <a:t>terms          </a:t>
            </a:r>
            <a:r>
              <a:rPr lang="en-US" dirty="0" err="1" smtClean="0"/>
              <a:t>cont</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Similar applications, which may operate </a:t>
            </a:r>
            <a:r>
              <a:rPr lang="en-US" dirty="0" smtClean="0">
                <a:solidFill>
                  <a:srgbClr val="FF0000"/>
                </a:solidFill>
              </a:rPr>
              <a:t>independent of any servers </a:t>
            </a:r>
            <a:r>
              <a:rPr lang="en-US" dirty="0" smtClean="0"/>
              <a:t>and rely on operating systems  services to perform their functions, are termed </a:t>
            </a:r>
            <a:r>
              <a:rPr lang="en-US" dirty="0" smtClean="0">
                <a:solidFill>
                  <a:srgbClr val="00B050"/>
                </a:solidFill>
              </a:rPr>
              <a:t>web-enabled applications</a:t>
            </a:r>
            <a:r>
              <a:rPr lang="en-US" dirty="0" smtClean="0"/>
              <a:t>.</a:t>
            </a:r>
          </a:p>
          <a:p>
            <a:pPr algn="just"/>
            <a:r>
              <a:rPr lang="en-US" dirty="0" smtClean="0"/>
              <a:t>Now a days, with the integration of technologies for development of such applications, there is a thin line separating web-based and web-enabled applications.</a:t>
            </a:r>
          </a:p>
          <a:p>
            <a:pPr algn="just"/>
            <a:r>
              <a:rPr lang="en-US" dirty="0" smtClean="0"/>
              <a:t>So, they are collectively referred to as </a:t>
            </a:r>
            <a:r>
              <a:rPr lang="en-US" dirty="0" smtClean="0">
                <a:solidFill>
                  <a:srgbClr val="00B050"/>
                </a:solidFill>
              </a:rPr>
              <a:t>web applications</a:t>
            </a:r>
            <a:r>
              <a:rPr lang="en-US" dirty="0" smtClean="0"/>
              <a:t>.</a:t>
            </a:r>
            <a:endParaRPr lang="en-US" dirty="0"/>
          </a:p>
        </p:txBody>
      </p:sp>
    </p:spTree>
    <p:extLst>
      <p:ext uri="{BB962C8B-B14F-4D97-AF65-F5344CB8AC3E}">
        <p14:creationId xmlns:p14="http://schemas.microsoft.com/office/powerpoint/2010/main" val="126374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914760" y="1110780"/>
            <a:ext cx="8229240" cy="3981250"/>
          </a:xfrm>
          <a:prstGeom prst="rect">
            <a:avLst/>
          </a:prstGeom>
          <a:noFill/>
          <a:ln w="9360">
            <a:noFill/>
          </a:ln>
        </p:spPr>
        <p:txBody>
          <a:bodyPr>
            <a:noAutofit/>
          </a:bodyPr>
          <a:lstStyle/>
          <a:p>
            <a:pPr marL="365125" indent="-282575" algn="just" fontAlgn="base">
              <a:lnSpc>
                <a:spcPct val="90000"/>
              </a:lnSpc>
              <a:spcBef>
                <a:spcPts val="600"/>
              </a:spcBef>
              <a:spcAft>
                <a:spcPct val="0"/>
              </a:spcAft>
              <a:buClr>
                <a:schemeClr val="accent1"/>
              </a:buClr>
              <a:buSzPct val="80000"/>
              <a:buFont typeface="Wingdings 2" pitchFamily="18" charset="2"/>
              <a:buChar char=""/>
            </a:pPr>
            <a:r>
              <a:rPr lang="en-US" sz="2800" dirty="0">
                <a:cs typeface="Times New Roman" pitchFamily="18" charset="0"/>
              </a:rPr>
              <a:t>Web systems are based on the client-server architecture wherein a client typically enables users to communicate with the server. </a:t>
            </a:r>
          </a:p>
          <a:p>
            <a:pPr marL="365040" indent="-255240" algn="just">
              <a:lnSpc>
                <a:spcPct val="100000"/>
              </a:lnSpc>
              <a:spcBef>
                <a:spcPts val="400"/>
              </a:spcBef>
              <a:buClr>
                <a:srgbClr val="2DA2BF"/>
              </a:buClr>
              <a:buSzPct val="68000"/>
              <a:buFont typeface="Wingdings 3" charset="2"/>
              <a:buChar char=""/>
            </a:pPr>
            <a:r>
              <a:rPr lang="en-US" sz="2700" b="0" strike="noStrike" spc="-1" dirty="0">
                <a:solidFill>
                  <a:srgbClr val="000000"/>
                </a:solidFill>
                <a:cs typeface="Lucida Sans Unicode" pitchFamily="34" charset="0"/>
              </a:rPr>
              <a:t>Therefore, these systems share some characteristics of client-server architecture. </a:t>
            </a:r>
          </a:p>
          <a:p>
            <a:pPr marL="365040" indent="-255240" algn="just">
              <a:lnSpc>
                <a:spcPct val="100000"/>
              </a:lnSpc>
              <a:spcBef>
                <a:spcPts val="400"/>
              </a:spcBef>
              <a:buClr>
                <a:srgbClr val="2DA2BF"/>
              </a:buClr>
              <a:buSzPct val="68000"/>
              <a:buFont typeface="Wingdings 3" charset="2"/>
              <a:buChar char=""/>
            </a:pPr>
            <a:r>
              <a:rPr lang="en-US" sz="2700" b="0" strike="noStrike" spc="-1" dirty="0">
                <a:solidFill>
                  <a:srgbClr val="000000"/>
                </a:solidFill>
                <a:cs typeface="Lucida Sans Unicode" pitchFamily="34" charset="0"/>
              </a:rPr>
              <a:t>However, there are a number of aspects of web systems that necessitate having the different techniques to test them. </a:t>
            </a:r>
          </a:p>
        </p:txBody>
      </p:sp>
      <p:sp>
        <p:nvSpPr>
          <p:cNvPr id="107" name="TextShape 2"/>
          <p:cNvSpPr txBox="1"/>
          <p:nvPr/>
        </p:nvSpPr>
        <p:spPr>
          <a:xfrm>
            <a:off x="706874" y="51470"/>
            <a:ext cx="8545646" cy="856980"/>
          </a:xfrm>
          <a:prstGeom prst="rect">
            <a:avLst/>
          </a:prstGeom>
          <a:noFill/>
          <a:ln>
            <a:noFill/>
          </a:ln>
        </p:spPr>
        <p:txBody>
          <a:bodyPr lIns="90000" tIns="45000" rIns="90000" bIns="45000" anchor="ctr">
            <a:noAutofit/>
          </a:bodyPr>
          <a:lstStyle/>
          <a:p>
            <a:r>
              <a:rPr lang="en-US" sz="36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Traditional software vs. web-based software</a:t>
            </a:r>
            <a:endParaRPr lang="en-US"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Tree>
    <p:extLst>
      <p:ext uri="{BB962C8B-B14F-4D97-AF65-F5344CB8AC3E}">
        <p14:creationId xmlns:p14="http://schemas.microsoft.com/office/powerpoint/2010/main" val="62634321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54112" y="1110780"/>
            <a:ext cx="8289888" cy="4032450"/>
          </a:xfrm>
          <a:prstGeom prst="rect">
            <a:avLst/>
          </a:prstGeom>
          <a:noFill/>
          <a:ln w="9360">
            <a:noFill/>
          </a:ln>
        </p:spPr>
        <p:txBody>
          <a:bodyPr>
            <a:noAutofit/>
          </a:bodyPr>
          <a:lstStyle/>
          <a:p>
            <a:pPr marL="365040" indent="-255240" algn="just">
              <a:lnSpc>
                <a:spcPct val="100000"/>
              </a:lnSpc>
              <a:spcBef>
                <a:spcPts val="400"/>
              </a:spcBef>
              <a:buClr>
                <a:srgbClr val="2DA2BF"/>
              </a:buClr>
              <a:buSzPct val="68000"/>
              <a:buFont typeface="Wingdings 3" charset="2"/>
              <a:buChar char=""/>
            </a:pPr>
            <a:r>
              <a:rPr lang="en-US" sz="2800" b="0" strike="noStrike" spc="-1" dirty="0">
                <a:solidFill>
                  <a:srgbClr val="000000"/>
                </a:solidFill>
                <a:cs typeface="Lucida Sans Unicode" pitchFamily="34" charset="0"/>
              </a:rPr>
              <a:t>Clients of the traditional client-server systems are platform-specific. </a:t>
            </a:r>
          </a:p>
          <a:p>
            <a:pPr marL="620640" lvl="1" indent="-228240" algn="just">
              <a:lnSpc>
                <a:spcPct val="100000"/>
              </a:lnSpc>
              <a:spcBef>
                <a:spcPts val="326"/>
              </a:spcBef>
              <a:buClr>
                <a:srgbClr val="2DA2BF"/>
              </a:buClr>
              <a:buFont typeface="Verdana"/>
              <a:buChar char="◦"/>
            </a:pPr>
            <a:r>
              <a:rPr lang="en-US" sz="2400" b="0" strike="noStrike" spc="-1" dirty="0">
                <a:solidFill>
                  <a:srgbClr val="000000"/>
                </a:solidFill>
                <a:cs typeface="Lucida Sans Unicode" pitchFamily="34" charset="0"/>
              </a:rPr>
              <a:t>This means that a client application is developed and tested for each supported client operating system. </a:t>
            </a:r>
          </a:p>
          <a:p>
            <a:pPr marL="620640" lvl="1" indent="-228240" algn="just">
              <a:lnSpc>
                <a:spcPct val="100000"/>
              </a:lnSpc>
              <a:spcBef>
                <a:spcPts val="326"/>
              </a:spcBef>
              <a:buClr>
                <a:srgbClr val="2DA2BF"/>
              </a:buClr>
              <a:buFont typeface="Verdana"/>
              <a:buChar char="◦"/>
            </a:pPr>
            <a:r>
              <a:rPr lang="en-US" sz="2400" b="0" strike="noStrike" spc="-1" dirty="0">
                <a:solidFill>
                  <a:srgbClr val="000000"/>
                </a:solidFill>
                <a:cs typeface="Lucida Sans Unicode" pitchFamily="34" charset="0"/>
              </a:rPr>
              <a:t>But the web client is operating within the web browser's environment. </a:t>
            </a:r>
          </a:p>
          <a:p>
            <a:pPr marL="620640" lvl="1" indent="-228240" algn="just">
              <a:lnSpc>
                <a:spcPct val="100000"/>
              </a:lnSpc>
              <a:spcBef>
                <a:spcPts val="326"/>
              </a:spcBef>
              <a:buClr>
                <a:srgbClr val="2DA2BF"/>
              </a:buClr>
              <a:buFont typeface="Verdana"/>
              <a:buChar char="◦"/>
            </a:pPr>
            <a:r>
              <a:rPr lang="en-US" sz="2400" b="0" strike="noStrike" spc="-1" dirty="0">
                <a:solidFill>
                  <a:srgbClr val="000000"/>
                </a:solidFill>
                <a:cs typeface="Lucida Sans Unicode" pitchFamily="34" charset="0"/>
              </a:rPr>
              <a:t>Web browsers already consist of operating system-specific client software running on a client computer. </a:t>
            </a:r>
          </a:p>
          <a:p>
            <a:pPr marL="620640" lvl="1" indent="-228240" algn="just">
              <a:lnSpc>
                <a:spcPct val="100000"/>
              </a:lnSpc>
              <a:spcBef>
                <a:spcPts val="326"/>
              </a:spcBef>
              <a:buClr>
                <a:srgbClr val="2DA2BF"/>
              </a:buClr>
              <a:buFont typeface="Verdana"/>
              <a:buChar char="◦"/>
            </a:pPr>
            <a:r>
              <a:rPr lang="en-US" sz="2400" b="0" strike="noStrike" spc="-1" dirty="0">
                <a:solidFill>
                  <a:srgbClr val="000000"/>
                </a:solidFill>
                <a:cs typeface="Lucida Sans Unicode" pitchFamily="34" charset="0"/>
              </a:rPr>
              <a:t>But these browsers need to support HTML, as well as active contents to display web page information. </a:t>
            </a:r>
          </a:p>
        </p:txBody>
      </p:sp>
      <p:sp>
        <p:nvSpPr>
          <p:cNvPr id="109" name="TextShape 2"/>
          <p:cNvSpPr txBox="1"/>
          <p:nvPr/>
        </p:nvSpPr>
        <p:spPr>
          <a:xfrm>
            <a:off x="457200" y="206010"/>
            <a:ext cx="8795320"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pPr algn="l"/>
            <a:r>
              <a:rPr lang="en-US" dirty="0" smtClean="0"/>
              <a:t>    Traditional software vs. </a:t>
            </a:r>
            <a:r>
              <a:rPr lang="en-US" dirty="0"/>
              <a:t>web-based </a:t>
            </a:r>
            <a:r>
              <a:rPr lang="en-US" dirty="0" smtClean="0"/>
              <a:t>software</a:t>
            </a:r>
          </a:p>
          <a:p>
            <a:pPr algn="l"/>
            <a:r>
              <a:rPr lang="en-US" dirty="0"/>
              <a:t> </a:t>
            </a:r>
            <a:r>
              <a:rPr lang="en-US" dirty="0" smtClean="0"/>
              <a:t>                                                         </a:t>
            </a:r>
            <a:r>
              <a:rPr lang="en-US" sz="3200" dirty="0" err="1" smtClean="0"/>
              <a:t>cont</a:t>
            </a:r>
            <a:r>
              <a:rPr lang="en-US" sz="3200" dirty="0"/>
              <a:t>…</a:t>
            </a:r>
            <a:endParaRPr lang="en-US" dirty="0"/>
          </a:p>
        </p:txBody>
      </p:sp>
    </p:spTree>
    <p:extLst>
      <p:ext uri="{BB962C8B-B14F-4D97-AF65-F5344CB8AC3E}">
        <p14:creationId xmlns:p14="http://schemas.microsoft.com/office/powerpoint/2010/main" val="236871273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9502"/>
            <a:ext cx="8244408" cy="980728"/>
          </a:xfrm>
        </p:spPr>
        <p:txBody>
          <a:bodyPr>
            <a:noAutofit/>
          </a:bodyPr>
          <a:lstStyle/>
          <a:p>
            <a:pPr algn="ctr"/>
            <a:r>
              <a:rPr lang="en-US" dirty="0" smtClean="0"/>
              <a:t>Traditional software vs web-based software</a:t>
            </a:r>
            <a:br>
              <a:rPr lang="en-US" dirty="0" smtClean="0"/>
            </a:br>
            <a:r>
              <a:rPr lang="en-US" dirty="0" smtClean="0"/>
              <a:t>                                                     </a:t>
            </a:r>
            <a:r>
              <a:rPr lang="en-US" sz="2800" dirty="0" err="1" smtClean="0"/>
              <a:t>cont</a:t>
            </a:r>
            <a:r>
              <a:rPr lang="en-US" sz="2800" dirty="0" smtClean="0"/>
              <a:t> …</a:t>
            </a:r>
            <a:r>
              <a:rPr lang="en-US" dirty="0" smtClean="0"/>
              <a:t/>
            </a:r>
            <a:br>
              <a:rPr lang="en-US" dirty="0" smtClean="0"/>
            </a:br>
            <a:endParaRPr lang="en-IN" dirty="0"/>
          </a:p>
        </p:txBody>
      </p:sp>
      <p:sp>
        <p:nvSpPr>
          <p:cNvPr id="3" name="Content Placeholder 2"/>
          <p:cNvSpPr>
            <a:spLocks noGrp="1"/>
          </p:cNvSpPr>
          <p:nvPr>
            <p:ph idx="1"/>
          </p:nvPr>
        </p:nvSpPr>
        <p:spPr>
          <a:xfrm>
            <a:off x="1043608" y="1347614"/>
            <a:ext cx="7992888" cy="3600450"/>
          </a:xfrm>
        </p:spPr>
        <p:txBody>
          <a:bodyPr/>
          <a:lstStyle/>
          <a:p>
            <a:pPr marL="620640" lvl="1" indent="-228240" algn="just">
              <a:spcBef>
                <a:spcPts val="326"/>
              </a:spcBef>
              <a:buClr>
                <a:srgbClr val="2DA2BF"/>
              </a:buClr>
            </a:pPr>
            <a:r>
              <a:rPr lang="en-US" spc="-1" dirty="0">
                <a:solidFill>
                  <a:srgbClr val="000000"/>
                </a:solidFill>
                <a:cs typeface="Lucida Sans Unicode" pitchFamily="34" charset="0"/>
              </a:rPr>
              <a:t>For this purpose, browser vendors must create rendering engines and interpreters to translate and format HTML contents. </a:t>
            </a:r>
          </a:p>
          <a:p>
            <a:pPr marL="620640" lvl="1" indent="-228240" algn="just">
              <a:spcBef>
                <a:spcPts val="326"/>
              </a:spcBef>
              <a:buClr>
                <a:srgbClr val="2DA2BF"/>
              </a:buClr>
            </a:pPr>
            <a:r>
              <a:rPr lang="en-US" spc="-1" dirty="0">
                <a:solidFill>
                  <a:srgbClr val="000000"/>
                </a:solidFill>
                <a:cs typeface="Lucida Sans Unicode" pitchFamily="34" charset="0"/>
              </a:rPr>
              <a:t>In making these software components, various browsers and their releases introduce incompatibility issues.</a:t>
            </a:r>
          </a:p>
          <a:p>
            <a:pPr marL="82296" indent="0">
              <a:buNone/>
            </a:pPr>
            <a:endParaRPr lang="en-IN" dirty="0"/>
          </a:p>
        </p:txBody>
      </p:sp>
    </p:spTree>
    <p:extLst>
      <p:ext uri="{BB962C8B-B14F-4D97-AF65-F5344CB8AC3E}">
        <p14:creationId xmlns:p14="http://schemas.microsoft.com/office/powerpoint/2010/main" val="150123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827584" y="1061722"/>
            <a:ext cx="8229240" cy="4079970"/>
          </a:xfrm>
          <a:prstGeom prst="rect">
            <a:avLst/>
          </a:prstGeom>
          <a:noFill/>
          <a:ln w="9360">
            <a:noFill/>
          </a:ln>
        </p:spPr>
        <p:txBody>
          <a:bodyPr>
            <a:noAutofit/>
          </a:bodyPr>
          <a:lstStyle>
            <a:defPPr>
              <a:defRPr lang="en-US"/>
            </a:defPPr>
            <a:lvl1pPr marL="365040" indent="-255240" algn="just">
              <a:lnSpc>
                <a:spcPct val="100000"/>
              </a:lnSpc>
              <a:spcBef>
                <a:spcPts val="400"/>
              </a:spcBef>
              <a:buClr>
                <a:srgbClr val="2DA2BF"/>
              </a:buClr>
              <a:buSzPct val="68000"/>
              <a:buFont typeface="Wingdings 3" charset="2"/>
              <a:buChar char=""/>
              <a:defRPr sz="2800" b="0" strike="noStrike" spc="-1">
                <a:solidFill>
                  <a:srgbClr val="000000"/>
                </a:solidFill>
                <a:cs typeface="Lucida Sans Unicode" pitchFamily="34" charset="0"/>
              </a:defRPr>
            </a:lvl1pPr>
            <a:lvl2pPr marL="620640" lvl="1" indent="-228240" algn="just">
              <a:lnSpc>
                <a:spcPct val="100000"/>
              </a:lnSpc>
              <a:spcBef>
                <a:spcPts val="326"/>
              </a:spcBef>
              <a:buClr>
                <a:srgbClr val="2DA2BF"/>
              </a:buClr>
              <a:buFont typeface="Verdana"/>
              <a:buChar char="◦"/>
              <a:defRPr sz="2400" b="0" strike="noStrike" spc="-1">
                <a:solidFill>
                  <a:srgbClr val="000000"/>
                </a:solidFill>
                <a:cs typeface="Lucida Sans Unicode" pitchFamily="34" charset="0"/>
              </a:defRPr>
            </a:lvl2pPr>
          </a:lstStyle>
          <a:p>
            <a:r>
              <a:rPr lang="en-US" dirty="0"/>
              <a:t>Web-based systems have a more dynamic environment as compared to traditional client-server systems. </a:t>
            </a:r>
          </a:p>
          <a:p>
            <a:pPr lvl="1"/>
            <a:r>
              <a:rPr lang="en-US" dirty="0"/>
              <a:t>In client-server systems, the roles of the clients and servers and their interaction are predefined and static as compared to web </a:t>
            </a:r>
            <a:r>
              <a:rPr lang="en-US" dirty="0" smtClean="0"/>
              <a:t>applications, </a:t>
            </a:r>
            <a:r>
              <a:rPr lang="en-US" dirty="0"/>
              <a:t>where client side programs and contents may be generated dynamically. </a:t>
            </a:r>
          </a:p>
        </p:txBody>
      </p:sp>
      <p:sp>
        <p:nvSpPr>
          <p:cNvPr id="111" name="TextShape 2"/>
          <p:cNvSpPr txBox="1"/>
          <p:nvPr/>
        </p:nvSpPr>
        <p:spPr>
          <a:xfrm>
            <a:off x="971600" y="62705"/>
            <a:ext cx="8424936" cy="856980"/>
          </a:xfrm>
          <a:prstGeom prst="rect">
            <a:avLst/>
          </a:prstGeom>
          <a:noFill/>
          <a:ln>
            <a:noFill/>
          </a:ln>
        </p:spPr>
        <p:txBody>
          <a:bodyPr lIns="90000" tIns="45000" rIns="90000" bIns="45000" anchor="ctr">
            <a:noAutofit/>
          </a:bodyPr>
          <a:lstStyle>
            <a:defPPr>
              <a:defRPr lang="en-US"/>
            </a:defPPr>
            <a:lvl1pPr algn="ctr">
              <a:defRPr sz="36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pPr algn="l"/>
            <a:r>
              <a:rPr lang="en-US" dirty="0" smtClean="0"/>
              <a:t>Traditional software vs web-based software</a:t>
            </a:r>
          </a:p>
          <a:p>
            <a:pPr algn="l"/>
            <a:r>
              <a:rPr lang="en-US" dirty="0"/>
              <a:t> </a:t>
            </a:r>
            <a:r>
              <a:rPr lang="en-US" dirty="0" smtClean="0"/>
              <a:t>                                                    </a:t>
            </a:r>
            <a:r>
              <a:rPr lang="en-US" dirty="0" err="1" smtClean="0"/>
              <a:t>cont</a:t>
            </a:r>
            <a:r>
              <a:rPr lang="en-US" dirty="0" smtClean="0"/>
              <a:t>…</a:t>
            </a:r>
            <a:endParaRPr lang="en-US" dirty="0"/>
          </a:p>
        </p:txBody>
      </p:sp>
    </p:spTree>
    <p:extLst>
      <p:ext uri="{BB962C8B-B14F-4D97-AF65-F5344CB8AC3E}">
        <p14:creationId xmlns:p14="http://schemas.microsoft.com/office/powerpoint/2010/main" val="179306352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8DF21A-30C9-4CEF-8AC4-C11877A4DAC3}"/>
</file>

<file path=customXml/itemProps2.xml><?xml version="1.0" encoding="utf-8"?>
<ds:datastoreItem xmlns:ds="http://schemas.openxmlformats.org/officeDocument/2006/customXml" ds:itemID="{1744D079-CEA4-44DB-BB2F-26A787B269E7}"/>
</file>

<file path=customXml/itemProps3.xml><?xml version="1.0" encoding="utf-8"?>
<ds:datastoreItem xmlns:ds="http://schemas.openxmlformats.org/officeDocument/2006/customXml" ds:itemID="{1EE08D4F-8A8E-4764-86DC-79D903B0D0B7}"/>
</file>

<file path=docProps/app.xml><?xml version="1.0" encoding="utf-8"?>
<Properties xmlns="http://schemas.openxmlformats.org/officeDocument/2006/extended-properties" xmlns:vt="http://schemas.openxmlformats.org/officeDocument/2006/docPropsVTypes">
  <Template>Solstice</Template>
  <TotalTime>322</TotalTime>
  <Words>1766</Words>
  <Application>Microsoft Office PowerPoint</Application>
  <PresentationFormat>On-screen Show (16:9)</PresentationFormat>
  <Paragraphs>197</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Solstice</vt:lpstr>
      <vt:lpstr>Testing Web-based Systems</vt:lpstr>
      <vt:lpstr>PowerPoint Presentation</vt:lpstr>
      <vt:lpstr>Some related terms</vt:lpstr>
      <vt:lpstr>Some related terms    cont …</vt:lpstr>
      <vt:lpstr>Some related terms          cont …</vt:lpstr>
      <vt:lpstr>PowerPoint Presentation</vt:lpstr>
      <vt:lpstr>PowerPoint Presentation</vt:lpstr>
      <vt:lpstr>Traditional software vs web-based software                                                      cont … </vt:lpstr>
      <vt:lpstr>PowerPoint Presentation</vt:lpstr>
      <vt:lpstr> Traditional software vs web-based software                                                         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Usability Testing                       cont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References</vt:lpstr>
      <vt:lpstr>Thank You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Admin</cp:lastModifiedBy>
  <cp:revision>28</cp:revision>
  <dcterms:created xsi:type="dcterms:W3CDTF">2019-03-19T13:43:49Z</dcterms:created>
  <dcterms:modified xsi:type="dcterms:W3CDTF">2021-03-08T08:59:22Z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