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2.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7.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78" r:id="rId3"/>
    <p:sldId id="279" r:id="rId4"/>
    <p:sldId id="281" r:id="rId5"/>
    <p:sldId id="310" r:id="rId6"/>
    <p:sldId id="282" r:id="rId7"/>
    <p:sldId id="311" r:id="rId8"/>
    <p:sldId id="283" r:id="rId9"/>
    <p:sldId id="312" r:id="rId10"/>
    <p:sldId id="313" r:id="rId11"/>
    <p:sldId id="284" r:id="rId12"/>
    <p:sldId id="314" r:id="rId13"/>
    <p:sldId id="285" r:id="rId14"/>
    <p:sldId id="286" r:id="rId15"/>
    <p:sldId id="321" r:id="rId16"/>
    <p:sldId id="287" r:id="rId17"/>
    <p:sldId id="322" r:id="rId18"/>
    <p:sldId id="288" r:id="rId19"/>
    <p:sldId id="315" r:id="rId20"/>
    <p:sldId id="289" r:id="rId21"/>
    <p:sldId id="290" r:id="rId22"/>
    <p:sldId id="291" r:id="rId23"/>
    <p:sldId id="316" r:id="rId24"/>
    <p:sldId id="292" r:id="rId25"/>
    <p:sldId id="325" r:id="rId26"/>
    <p:sldId id="326" r:id="rId27"/>
    <p:sldId id="323" r:id="rId28"/>
    <p:sldId id="327" r:id="rId29"/>
    <p:sldId id="328" r:id="rId30"/>
    <p:sldId id="329" r:id="rId31"/>
    <p:sldId id="320" r:id="rId3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50" autoAdjust="0"/>
  </p:normalViewPr>
  <p:slideViewPr>
    <p:cSldViewPr>
      <p:cViewPr>
        <p:scale>
          <a:sx n="92" d="100"/>
          <a:sy n="92" d="100"/>
        </p:scale>
        <p:origin x="-534" y="-19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40"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4C35FC-5CE1-4FE6-BF28-6EA9199BC957}" type="datetimeFigureOut">
              <a:rPr lang="en-IN" smtClean="0"/>
              <a:t>08-03-2021</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174EE9-A5B7-4B53-A781-B12E54F0A15E}" type="slidenum">
              <a:rPr lang="en-IN" smtClean="0"/>
              <a:t>‹#›</a:t>
            </a:fld>
            <a:endParaRPr lang="en-IN"/>
          </a:p>
        </p:txBody>
      </p:sp>
    </p:spTree>
    <p:extLst>
      <p:ext uri="{BB962C8B-B14F-4D97-AF65-F5344CB8AC3E}">
        <p14:creationId xmlns:p14="http://schemas.microsoft.com/office/powerpoint/2010/main" val="2599700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269923"/>
            <a:ext cx="7406640" cy="1104138"/>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387548"/>
            <a:ext cx="7406640" cy="131445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C40B8B9D-0150-4126-B5FE-A89F370DB2AE}" type="datetimeFigureOut">
              <a:rPr lang="en-IN" smtClean="0"/>
              <a:t>08-03-2021</a:t>
            </a:fld>
            <a:endParaRPr lang="en-IN"/>
          </a:p>
        </p:txBody>
      </p:sp>
      <p:sp>
        <p:nvSpPr>
          <p:cNvPr id="20" name="Footer Placeholder 19"/>
          <p:cNvSpPr>
            <a:spLocks noGrp="1"/>
          </p:cNvSpPr>
          <p:nvPr>
            <p:ph type="ftr" sz="quarter" idx="11"/>
          </p:nvPr>
        </p:nvSpPr>
        <p:spPr/>
        <p:txBody>
          <a:bodyPr/>
          <a:lstStyle>
            <a:extLst/>
          </a:lstStyle>
          <a:p>
            <a:endParaRPr lang="en-IN"/>
          </a:p>
        </p:txBody>
      </p:sp>
      <p:sp>
        <p:nvSpPr>
          <p:cNvPr id="10" name="Slide Number Placeholder 9"/>
          <p:cNvSpPr>
            <a:spLocks noGrp="1"/>
          </p:cNvSpPr>
          <p:nvPr>
            <p:ph type="sldNum" sz="quarter" idx="12"/>
          </p:nvPr>
        </p:nvSpPr>
        <p:spPr/>
        <p:txBody>
          <a:bodyPr/>
          <a:lstStyle>
            <a:extLst/>
          </a:lstStyle>
          <a:p>
            <a:fld id="{D1B0E5D2-F39D-4C54-AC3C-3969D3CFC713}" type="slidenum">
              <a:rPr lang="en-IN" smtClean="0"/>
              <a:t>‹#›</a:t>
            </a:fld>
            <a:endParaRPr lang="en-IN"/>
          </a:p>
        </p:txBody>
      </p:sp>
      <p:sp>
        <p:nvSpPr>
          <p:cNvPr id="8" name="Oval 7"/>
          <p:cNvSpPr/>
          <p:nvPr/>
        </p:nvSpPr>
        <p:spPr>
          <a:xfrm>
            <a:off x="921433" y="106035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008762"/>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40B8B9D-0150-4126-B5FE-A89F370DB2AE}" type="datetimeFigureOut">
              <a:rPr lang="en-IN" smtClean="0"/>
              <a:t>08-03-2021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1B0E5D2-F39D-4C54-AC3C-3969D3CFC713}"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05979"/>
            <a:ext cx="1828800" cy="4388644"/>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05980"/>
            <a:ext cx="5562600" cy="4388644"/>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40B8B9D-0150-4126-B5FE-A89F370DB2AE}" type="datetimeFigureOut">
              <a:rPr lang="en-IN" smtClean="0"/>
              <a:t>08-03-2021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1B0E5D2-F39D-4C54-AC3C-3969D3CFC713}"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dirty="0" smtClean="0"/>
              <a:t>Click to edit Master title style</a:t>
            </a:r>
            <a:endParaRPr kumimoji="0" lang="en-US" dirty="0"/>
          </a:p>
        </p:txBody>
      </p:sp>
      <p:sp>
        <p:nvSpPr>
          <p:cNvPr id="3" name="Content Placeholder 2"/>
          <p:cNvSpPr>
            <a:spLocks noGrp="1"/>
          </p:cNvSpPr>
          <p:nvPr>
            <p:ph idx="1"/>
          </p:nvPr>
        </p:nvSpPr>
        <p:spPr/>
        <p:txBody>
          <a:bodyPr/>
          <a:lstStyle>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41"/>
            <a:ext cx="6858000"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1950244"/>
            <a:ext cx="6400800" cy="17145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800100"/>
            <a:ext cx="6400800" cy="1132284"/>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40B8B9D-0150-4126-B5FE-A89F370DB2AE}" type="datetimeFigureOut">
              <a:rPr lang="en-IN" smtClean="0"/>
              <a:t>08-03-2021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1B0E5D2-F39D-4C54-AC3C-3969D3CFC713}" type="slidenum">
              <a:rPr lang="en-IN" smtClean="0"/>
              <a:t>‹#›</a:t>
            </a:fld>
            <a:endParaRPr lang="en-IN"/>
          </a:p>
        </p:txBody>
      </p:sp>
      <p:sp>
        <p:nvSpPr>
          <p:cNvPr id="10" name="Rectangle 9"/>
          <p:cNvSpPr/>
          <p:nvPr/>
        </p:nvSpPr>
        <p:spPr bwMode="invGray">
          <a:xfrm>
            <a:off x="2286000" y="0"/>
            <a:ext cx="76200"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11099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059403"/>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40B8B9D-0150-4126-B5FE-A89F370DB2AE}" type="datetimeFigureOut">
              <a:rPr lang="en-IN" smtClean="0"/>
              <a:t>08-03-2021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D1B0E5D2-F39D-4C54-AC3C-3969D3CFC713}"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870252"/>
            <a:ext cx="8229600" cy="85725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40B8B9D-0150-4126-B5FE-A89F370DB2AE}" type="datetimeFigureOut">
              <a:rPr lang="en-IN" smtClean="0"/>
              <a:t>08-03-2021</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D1B0E5D2-F39D-4C54-AC3C-3969D3CFC713}"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C40B8B9D-0150-4126-B5FE-A89F370DB2AE}" type="datetimeFigureOut">
              <a:rPr lang="en-IN" smtClean="0"/>
              <a:t>08-03-2021</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D1B0E5D2-F39D-4C54-AC3C-3969D3CFC713}"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51435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C40B8B9D-0150-4126-B5FE-A89F370DB2AE}" type="datetimeFigureOut">
              <a:rPr lang="en-IN" smtClean="0"/>
              <a:t>08-03-2021</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D1B0E5D2-F39D-4C54-AC3C-3969D3CFC713}" type="slidenum">
              <a:rPr lang="en-IN" smtClean="0"/>
              <a:t>‹#›</a:t>
            </a:fld>
            <a:endParaRPr lang="en-IN"/>
          </a:p>
        </p:txBody>
      </p:sp>
      <p:sp>
        <p:nvSpPr>
          <p:cNvPr id="6" name="Rectangle 5"/>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62583"/>
            <a:ext cx="8291264" cy="871538"/>
          </a:xfrm>
          <a:ln>
            <a:noFill/>
          </a:ln>
        </p:spPr>
        <p:txBody>
          <a:bodyPr anchor="b">
            <a:normAutofit/>
          </a:bodyPr>
          <a:lstStyle>
            <a:lvl1pPr algn="ctr">
              <a:lnSpc>
                <a:spcPts val="2000"/>
              </a:lnSpc>
              <a:buNone/>
              <a:defRPr sz="3600" b="1" cap="all" baseline="0"/>
            </a:lvl1pPr>
            <a:extLst/>
          </a:lstStyle>
          <a:p>
            <a:r>
              <a:rPr kumimoji="0" lang="en-US" dirty="0" smtClean="0"/>
              <a:t>Click to edit Master title style</a:t>
            </a:r>
            <a:endParaRPr kumimoji="0" lang="en-US" dirty="0"/>
          </a:p>
        </p:txBody>
      </p:sp>
      <p:sp>
        <p:nvSpPr>
          <p:cNvPr id="3" name="Text Placeholder 2"/>
          <p:cNvSpPr>
            <a:spLocks noGrp="1"/>
          </p:cNvSpPr>
          <p:nvPr>
            <p:ph type="body" idx="2"/>
          </p:nvPr>
        </p:nvSpPr>
        <p:spPr>
          <a:xfrm>
            <a:off x="457200" y="1055223"/>
            <a:ext cx="3810000" cy="523875"/>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dirty="0" smtClean="0"/>
              <a:t>Click to edit Master text styles</a:t>
            </a:r>
          </a:p>
        </p:txBody>
      </p:sp>
      <p:sp>
        <p:nvSpPr>
          <p:cNvPr id="4" name="Content Placeholder 3"/>
          <p:cNvSpPr>
            <a:spLocks noGrp="1"/>
          </p:cNvSpPr>
          <p:nvPr>
            <p:ph sz="half" idx="1"/>
          </p:nvPr>
        </p:nvSpPr>
        <p:spPr>
          <a:xfrm>
            <a:off x="457200" y="1600201"/>
            <a:ext cx="8153400" cy="2994422"/>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800100"/>
            <a:ext cx="2743200" cy="14859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C40B8B9D-0150-4126-B5FE-A89F370DB2AE}" type="datetimeFigureOut">
              <a:rPr lang="en-IN" smtClean="0"/>
              <a:t>08-03-2021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D1B0E5D2-F39D-4C54-AC3C-3969D3CFC713}" type="slidenum">
              <a:rPr lang="en-IN" smtClean="0"/>
              <a:t>‹#›</a:t>
            </a:fld>
            <a:endParaRPr lang="en-IN"/>
          </a:p>
        </p:txBody>
      </p:sp>
      <p:sp>
        <p:nvSpPr>
          <p:cNvPr id="8" name="Rectangle 7"/>
          <p:cNvSpPr/>
          <p:nvPr/>
        </p:nvSpPr>
        <p:spPr>
          <a:xfrm>
            <a:off x="762000" y="800100"/>
            <a:ext cx="4572000" cy="3429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857253"/>
            <a:ext cx="4419600" cy="2635898"/>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715756"/>
            <a:ext cx="685800"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702589"/>
            <a:ext cx="649224"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3600450"/>
            <a:ext cx="4419600" cy="5715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611941"/>
            <a:ext cx="1638887" cy="1229165"/>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7" y="15827"/>
            <a:ext cx="1702191" cy="1276643"/>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791308"/>
            <a:ext cx="1125717" cy="826968"/>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41"/>
            <a:ext cx="8131127"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05978"/>
            <a:ext cx="7498080" cy="857250"/>
          </a:xfrm>
          <a:prstGeom prst="rect">
            <a:avLst/>
          </a:prstGeom>
        </p:spPr>
        <p:txBody>
          <a:bodyPr anchor="ctr">
            <a:normAutofit/>
          </a:bodyPr>
          <a:lstStyle>
            <a:extLst/>
          </a:lstStyle>
          <a:p>
            <a:r>
              <a:rPr kumimoji="0" lang="en-US" dirty="0" smtClean="0"/>
              <a:t>Click to edit Master title style</a:t>
            </a:r>
            <a:endParaRPr kumimoji="0" lang="en-US" dirty="0"/>
          </a:p>
        </p:txBody>
      </p:sp>
      <p:sp>
        <p:nvSpPr>
          <p:cNvPr id="9" name="Text Placeholder 8"/>
          <p:cNvSpPr>
            <a:spLocks noGrp="1"/>
          </p:cNvSpPr>
          <p:nvPr>
            <p:ph type="body" idx="1"/>
          </p:nvPr>
        </p:nvSpPr>
        <p:spPr>
          <a:xfrm>
            <a:off x="1435608" y="1085850"/>
            <a:ext cx="7498080" cy="3600450"/>
          </a:xfrm>
          <a:prstGeom prst="rect">
            <a:avLst/>
          </a:prstGeom>
        </p:spPr>
        <p:txBody>
          <a:bodyPr>
            <a:normAutofit/>
          </a:bodyPr>
          <a:lstStyle>
            <a:extLst/>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24" name="Date Placeholder 23"/>
          <p:cNvSpPr>
            <a:spLocks noGrp="1"/>
          </p:cNvSpPr>
          <p:nvPr>
            <p:ph type="dt" sz="half" idx="2"/>
          </p:nvPr>
        </p:nvSpPr>
        <p:spPr>
          <a:xfrm>
            <a:off x="3581400" y="4729162"/>
            <a:ext cx="2133600" cy="357188"/>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C40B8B9D-0150-4126-B5FE-A89F370DB2AE}" type="datetimeFigureOut">
              <a:rPr lang="en-IN" smtClean="0"/>
              <a:t>08-03-2021</a:t>
            </a:fld>
            <a:endParaRPr lang="en-IN"/>
          </a:p>
        </p:txBody>
      </p:sp>
      <p:sp>
        <p:nvSpPr>
          <p:cNvPr id="10" name="Footer Placeholder 9"/>
          <p:cNvSpPr>
            <a:spLocks noGrp="1"/>
          </p:cNvSpPr>
          <p:nvPr>
            <p:ph type="ftr" sz="quarter" idx="3"/>
          </p:nvPr>
        </p:nvSpPr>
        <p:spPr>
          <a:xfrm>
            <a:off x="5715000" y="4729162"/>
            <a:ext cx="2895600" cy="357188"/>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4729162"/>
            <a:ext cx="457200" cy="357188"/>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D1B0E5D2-F39D-4C54-AC3C-3969D3CFC713}" type="slidenum">
              <a:rPr lang="en-IN" smtClean="0"/>
              <a:t>‹#›</a:t>
            </a:fld>
            <a:endParaRPr lang="en-IN"/>
          </a:p>
        </p:txBody>
      </p:sp>
      <p:sp>
        <p:nvSpPr>
          <p:cNvPr id="15" name="Rectangle 14"/>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28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4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0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18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18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IN" dirty="0" smtClean="0"/>
              <a:t>Testing Web-based Systems</a:t>
            </a:r>
            <a:br>
              <a:rPr lang="en-IN" dirty="0" smtClean="0"/>
            </a:br>
            <a:r>
              <a:rPr lang="en-IN" dirty="0" smtClean="0"/>
              <a:t>                                                   </a:t>
            </a:r>
            <a:r>
              <a:rPr lang="en-IN" dirty="0" err="1" smtClean="0"/>
              <a:t>cont</a:t>
            </a:r>
            <a:r>
              <a:rPr lang="en-IN" dirty="0" smtClean="0"/>
              <a:t> …</a:t>
            </a:r>
            <a:endParaRPr lang="en-IN" dirty="0"/>
          </a:p>
        </p:txBody>
      </p:sp>
      <p:sp>
        <p:nvSpPr>
          <p:cNvPr id="3" name="Subtitle 2"/>
          <p:cNvSpPr>
            <a:spLocks noGrp="1"/>
          </p:cNvSpPr>
          <p:nvPr>
            <p:ph type="subTitle" idx="1"/>
          </p:nvPr>
        </p:nvSpPr>
        <p:spPr>
          <a:xfrm>
            <a:off x="1403648" y="2715766"/>
            <a:ext cx="7406640" cy="1314450"/>
          </a:xfrm>
        </p:spPr>
        <p:txBody>
          <a:bodyPr>
            <a:normAutofit lnSpcReduction="10000"/>
          </a:bodyPr>
          <a:lstStyle/>
          <a:p>
            <a:pPr algn="ctr"/>
            <a:r>
              <a:rPr lang="en-IN" dirty="0" err="1"/>
              <a:t>Prof.</a:t>
            </a:r>
            <a:r>
              <a:rPr lang="en-IN" dirty="0"/>
              <a:t> </a:t>
            </a:r>
            <a:r>
              <a:rPr lang="en-IN" dirty="0" err="1"/>
              <a:t>Durga</a:t>
            </a:r>
            <a:r>
              <a:rPr lang="en-IN" dirty="0"/>
              <a:t> Prasad </a:t>
            </a:r>
            <a:r>
              <a:rPr lang="en-IN" dirty="0" err="1"/>
              <a:t>Mohapatra</a:t>
            </a:r>
            <a:endParaRPr lang="en-IN" dirty="0"/>
          </a:p>
          <a:p>
            <a:pPr algn="ctr"/>
            <a:r>
              <a:rPr lang="en-IN" dirty="0"/>
              <a:t>Professor</a:t>
            </a:r>
          </a:p>
          <a:p>
            <a:pPr algn="ctr"/>
            <a:r>
              <a:rPr lang="en-IN" dirty="0" err="1"/>
              <a:t>Dept.of</a:t>
            </a:r>
            <a:r>
              <a:rPr lang="en-IN" dirty="0"/>
              <a:t> CSE, NIT Rourkela</a:t>
            </a:r>
          </a:p>
          <a:p>
            <a:endParaRPr lang="en-IN" dirty="0"/>
          </a:p>
        </p:txBody>
      </p:sp>
    </p:spTree>
    <p:extLst>
      <p:ext uri="{BB962C8B-B14F-4D97-AF65-F5344CB8AC3E}">
        <p14:creationId xmlns:p14="http://schemas.microsoft.com/office/powerpoint/2010/main" val="2783373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extShape 1"/>
          <p:cNvSpPr txBox="1"/>
          <p:nvPr/>
        </p:nvSpPr>
        <p:spPr>
          <a:xfrm>
            <a:off x="899592" y="670945"/>
            <a:ext cx="8136904" cy="4228740"/>
          </a:xfrm>
          <a:prstGeom prst="rect">
            <a:avLst/>
          </a:prstGeom>
          <a:noFill/>
          <a:ln w="9360">
            <a:noFill/>
          </a:ln>
        </p:spPr>
        <p:txBody>
          <a:bodyPr>
            <a:noAutofit/>
          </a:bodyPr>
          <a:lstStyle>
            <a:defPPr>
              <a:defRPr lang="en-US"/>
            </a:defPPr>
            <a:lvl1pPr marL="365040" indent="-255240" algn="just">
              <a:lnSpc>
                <a:spcPct val="100000"/>
              </a:lnSpc>
              <a:spcBef>
                <a:spcPts val="400"/>
              </a:spcBef>
              <a:buClr>
                <a:srgbClr val="2DA2BF"/>
              </a:buClr>
              <a:buSzPct val="68000"/>
              <a:buFont typeface="Wingdings 3" charset="2"/>
              <a:buChar char=""/>
              <a:defRPr sz="2800" b="0" strike="noStrike" spc="-1">
                <a:solidFill>
                  <a:srgbClr val="000000"/>
                </a:solidFill>
                <a:cs typeface="Lucida Sans Unicode" pitchFamily="34" charset="0"/>
              </a:defRPr>
            </a:lvl1pPr>
            <a:lvl2pPr marL="620640" lvl="1" indent="-228240" algn="just">
              <a:lnSpc>
                <a:spcPct val="100000"/>
              </a:lnSpc>
              <a:spcBef>
                <a:spcPts val="326"/>
              </a:spcBef>
              <a:buClr>
                <a:srgbClr val="2DA2BF"/>
              </a:buClr>
              <a:buFont typeface="Verdana"/>
              <a:buChar char="◦"/>
              <a:defRPr sz="2400" b="0" strike="noStrike" spc="-1">
                <a:solidFill>
                  <a:srgbClr val="000000"/>
                </a:solidFill>
                <a:cs typeface="Lucida Sans Unicode" pitchFamily="34" charset="0"/>
              </a:defRPr>
            </a:lvl2pPr>
            <a:lvl3pPr lvl="2" algn="just">
              <a:defRPr sz="2400"/>
            </a:lvl3pPr>
            <a:lvl4pPr lvl="3">
              <a:defRPr sz="2400"/>
            </a:lvl4pPr>
          </a:lstStyle>
          <a:p>
            <a:r>
              <a:rPr lang="en-US" dirty="0" smtClean="0"/>
              <a:t>All new technologies used in the web development like graphics designs, interface calls like different API’s, may not be available in all the operating systems. </a:t>
            </a:r>
          </a:p>
          <a:p>
            <a:pPr lvl="1"/>
            <a:r>
              <a:rPr lang="en-US" dirty="0" smtClean="0"/>
              <a:t>Test your web application on different operating systems:</a:t>
            </a:r>
          </a:p>
          <a:p>
            <a:pPr marL="1257300" lvl="2" indent="-342900">
              <a:buFont typeface="Wingdings" panose="05000000000000000000" pitchFamily="2" charset="2"/>
              <a:buChar char="ü"/>
            </a:pPr>
            <a:r>
              <a:rPr lang="en-US" dirty="0" smtClean="0"/>
              <a:t>Windows, </a:t>
            </a:r>
          </a:p>
          <a:p>
            <a:pPr marL="1257300" lvl="2" indent="-342900">
              <a:buFont typeface="Wingdings" panose="05000000000000000000" pitchFamily="2" charset="2"/>
              <a:buChar char="ü"/>
            </a:pPr>
            <a:r>
              <a:rPr lang="en-US" dirty="0" smtClean="0"/>
              <a:t>Unix, </a:t>
            </a:r>
          </a:p>
          <a:p>
            <a:pPr marL="1257300" lvl="2" indent="-342900">
              <a:buFont typeface="Wingdings" panose="05000000000000000000" pitchFamily="2" charset="2"/>
              <a:buChar char="ü"/>
            </a:pPr>
            <a:r>
              <a:rPr lang="en-US" dirty="0" smtClean="0"/>
              <a:t>MAC, </a:t>
            </a:r>
          </a:p>
          <a:p>
            <a:pPr marL="1257300" lvl="2" indent="-342900">
              <a:buFont typeface="Wingdings" panose="05000000000000000000" pitchFamily="2" charset="2"/>
              <a:buChar char="ü"/>
            </a:pPr>
            <a:r>
              <a:rPr lang="en-US" dirty="0" smtClean="0"/>
              <a:t>Linux, </a:t>
            </a:r>
          </a:p>
          <a:p>
            <a:pPr marL="1257300" lvl="2" indent="-342900">
              <a:buFont typeface="Wingdings" panose="05000000000000000000" pitchFamily="2" charset="2"/>
              <a:buChar char="ü"/>
            </a:pPr>
            <a:r>
              <a:rPr lang="en-US" dirty="0" smtClean="0"/>
              <a:t>Solaris with different OS flavors.</a:t>
            </a:r>
          </a:p>
          <a:p>
            <a:endParaRPr lang="en-US" dirty="0"/>
          </a:p>
        </p:txBody>
      </p:sp>
      <p:sp>
        <p:nvSpPr>
          <p:cNvPr id="155" name="TextShape 2"/>
          <p:cNvSpPr txBox="1"/>
          <p:nvPr/>
        </p:nvSpPr>
        <p:spPr>
          <a:xfrm>
            <a:off x="611560" y="270"/>
            <a:ext cx="8424936" cy="514080"/>
          </a:xfrm>
          <a:prstGeom prst="rect">
            <a:avLst/>
          </a:prstGeom>
          <a:noFill/>
          <a:ln>
            <a:noFill/>
          </a:ln>
        </p:spPr>
        <p:txBody>
          <a:bodyPr lIns="90000" tIns="45000" rIns="90000" bIns="45000" anchor="ctr">
            <a:noAutofit/>
          </a:bodyPr>
          <a:lstStyle>
            <a:defPPr>
              <a:defRPr lang="en-US"/>
            </a:defPPr>
            <a:lvl1pPr algn="ctr">
              <a:defRPr sz="36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lstStyle>
          <a:p>
            <a:r>
              <a:rPr lang="en-US" dirty="0" smtClean="0"/>
              <a:t>   Configuration/Compatibility </a:t>
            </a:r>
            <a:r>
              <a:rPr lang="en-US" dirty="0"/>
              <a:t>Testing </a:t>
            </a:r>
            <a:r>
              <a:rPr lang="en-US" sz="2800" dirty="0" err="1" smtClean="0"/>
              <a:t>cont</a:t>
            </a:r>
            <a:r>
              <a:rPr lang="en-US" sz="2800" dirty="0" smtClean="0"/>
              <a:t> </a:t>
            </a:r>
            <a:r>
              <a:rPr lang="en-US" sz="2800" dirty="0"/>
              <a:t>…</a:t>
            </a:r>
          </a:p>
        </p:txBody>
      </p:sp>
    </p:spTree>
    <p:extLst>
      <p:ext uri="{BB962C8B-B14F-4D97-AF65-F5344CB8AC3E}">
        <p14:creationId xmlns:p14="http://schemas.microsoft.com/office/powerpoint/2010/main" val="3132928075"/>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xtShape 1"/>
          <p:cNvSpPr txBox="1"/>
          <p:nvPr/>
        </p:nvSpPr>
        <p:spPr>
          <a:xfrm>
            <a:off x="683568" y="915566"/>
            <a:ext cx="8229240" cy="3394170"/>
          </a:xfrm>
          <a:prstGeom prst="rect">
            <a:avLst/>
          </a:prstGeom>
          <a:noFill/>
          <a:ln w="9360">
            <a:noFill/>
          </a:ln>
        </p:spPr>
        <p:txBody>
          <a:bodyPr>
            <a:noAutofit/>
          </a:bodyPr>
          <a:lstStyle>
            <a:defPPr>
              <a:defRPr lang="en-US"/>
            </a:defPPr>
            <a:lvl1pPr marL="365040" indent="-255240" algn="just">
              <a:lnSpc>
                <a:spcPct val="100000"/>
              </a:lnSpc>
              <a:spcBef>
                <a:spcPts val="400"/>
              </a:spcBef>
              <a:buClr>
                <a:srgbClr val="2DA2BF"/>
              </a:buClr>
              <a:buSzPct val="68000"/>
              <a:buFont typeface="Wingdings 3" charset="2"/>
              <a:buChar char=""/>
              <a:defRPr sz="2800" b="0" strike="noStrike" spc="-1">
                <a:solidFill>
                  <a:srgbClr val="000000"/>
                </a:solidFill>
                <a:cs typeface="Lucida Sans Unicode" pitchFamily="34" charset="0"/>
              </a:defRPr>
            </a:lvl1pPr>
            <a:lvl2pPr marL="620640" lvl="1" indent="-228240" algn="just">
              <a:lnSpc>
                <a:spcPct val="100000"/>
              </a:lnSpc>
              <a:spcBef>
                <a:spcPts val="326"/>
              </a:spcBef>
              <a:buClr>
                <a:srgbClr val="2DA2BF"/>
              </a:buClr>
              <a:buFont typeface="Verdana"/>
              <a:buChar char="◦"/>
              <a:defRPr sz="2400" b="0" strike="noStrike" spc="-1">
                <a:solidFill>
                  <a:srgbClr val="000000"/>
                </a:solidFill>
                <a:cs typeface="Lucida Sans Unicode" pitchFamily="34" charset="0"/>
              </a:defRPr>
            </a:lvl2pPr>
            <a:lvl3pPr lvl="2" algn="just">
              <a:defRPr sz="2400"/>
            </a:lvl3pPr>
            <a:lvl4pPr lvl="3">
              <a:defRPr sz="2400"/>
            </a:lvl4pPr>
          </a:lstStyle>
          <a:p>
            <a:r>
              <a:rPr lang="en-US" dirty="0"/>
              <a:t>The most challenging issue is to protect the web applications from </a:t>
            </a:r>
          </a:p>
          <a:p>
            <a:pPr lvl="1"/>
            <a:r>
              <a:rPr lang="en-US" dirty="0"/>
              <a:t>Hackers</a:t>
            </a:r>
          </a:p>
          <a:p>
            <a:pPr lvl="1"/>
            <a:r>
              <a:rPr lang="en-US" dirty="0"/>
              <a:t>Crackers</a:t>
            </a:r>
          </a:p>
          <a:p>
            <a:pPr lvl="1"/>
            <a:r>
              <a:rPr lang="en-US" dirty="0" err="1"/>
              <a:t>Spoofers</a:t>
            </a:r>
            <a:endParaRPr lang="en-US" dirty="0"/>
          </a:p>
          <a:p>
            <a:pPr lvl="1"/>
            <a:r>
              <a:rPr lang="en-US" dirty="0"/>
              <a:t>V</a:t>
            </a:r>
            <a:r>
              <a:rPr lang="en-US" dirty="0" smtClean="0"/>
              <a:t>irus </a:t>
            </a:r>
            <a:r>
              <a:rPr lang="en-US" dirty="0"/>
              <a:t>launchers, etc</a:t>
            </a:r>
            <a:r>
              <a:rPr lang="en-US" dirty="0" smtClean="0"/>
              <a:t>.</a:t>
            </a:r>
            <a:endParaRPr lang="en-US" dirty="0"/>
          </a:p>
        </p:txBody>
      </p:sp>
      <p:sp>
        <p:nvSpPr>
          <p:cNvPr id="157" name="TextShape 2"/>
          <p:cNvSpPr txBox="1"/>
          <p:nvPr/>
        </p:nvSpPr>
        <p:spPr>
          <a:xfrm>
            <a:off x="457200" y="206010"/>
            <a:ext cx="8229240" cy="856980"/>
          </a:xfrm>
          <a:prstGeom prst="rect">
            <a:avLst/>
          </a:prstGeom>
          <a:noFill/>
          <a:ln>
            <a:noFill/>
          </a:ln>
        </p:spPr>
        <p:txBody>
          <a:bodyPr lIns="90000" tIns="45000" rIns="90000" bIns="45000" anchor="ctr">
            <a:noAutofit/>
          </a:bodyPr>
          <a:lstStyle>
            <a:defPPr>
              <a:defRPr lang="en-US"/>
            </a:defPPr>
            <a:lvl1pPr algn="ctr">
              <a:defRPr sz="36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lstStyle>
          <a:p>
            <a:r>
              <a:rPr lang="en-US" dirty="0"/>
              <a:t>Security Testing</a:t>
            </a:r>
          </a:p>
        </p:txBody>
      </p:sp>
    </p:spTree>
    <p:extLst>
      <p:ext uri="{BB962C8B-B14F-4D97-AF65-F5344CB8AC3E}">
        <p14:creationId xmlns:p14="http://schemas.microsoft.com/office/powerpoint/2010/main" val="2507217050"/>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Security </a:t>
            </a:r>
            <a:r>
              <a:rPr lang="en-US" dirty="0" smtClean="0"/>
              <a:t>Testing                               </a:t>
            </a:r>
            <a:r>
              <a:rPr lang="en-US" sz="3100" dirty="0" err="1" smtClean="0"/>
              <a:t>cont</a:t>
            </a:r>
            <a:r>
              <a:rPr lang="en-US" sz="3100" dirty="0" smtClean="0"/>
              <a:t> …</a:t>
            </a:r>
            <a:r>
              <a:rPr lang="en-US" sz="3100" dirty="0"/>
              <a:t/>
            </a:r>
            <a:br>
              <a:rPr lang="en-US" sz="3100" dirty="0"/>
            </a:br>
            <a:endParaRPr lang="en-US" sz="3100" dirty="0"/>
          </a:p>
        </p:txBody>
      </p:sp>
      <p:sp>
        <p:nvSpPr>
          <p:cNvPr id="3" name="Content Placeholder 2"/>
          <p:cNvSpPr>
            <a:spLocks noGrp="1"/>
          </p:cNvSpPr>
          <p:nvPr>
            <p:ph idx="1"/>
          </p:nvPr>
        </p:nvSpPr>
        <p:spPr/>
        <p:txBody>
          <a:bodyPr/>
          <a:lstStyle/>
          <a:p>
            <a:r>
              <a:rPr lang="en-US" dirty="0"/>
              <a:t>Through security testing we try to ensure:</a:t>
            </a:r>
          </a:p>
          <a:p>
            <a:pPr lvl="1"/>
            <a:r>
              <a:rPr lang="en-US" dirty="0"/>
              <a:t>Confidentiality</a:t>
            </a:r>
          </a:p>
          <a:p>
            <a:pPr lvl="1"/>
            <a:r>
              <a:rPr lang="en-US" dirty="0"/>
              <a:t>Integrity</a:t>
            </a:r>
          </a:p>
          <a:p>
            <a:pPr lvl="1"/>
            <a:r>
              <a:rPr lang="en-US" dirty="0"/>
              <a:t>Availability</a:t>
            </a:r>
          </a:p>
          <a:p>
            <a:pPr lvl="1"/>
            <a:r>
              <a:rPr lang="en-US" dirty="0"/>
              <a:t>Non Repudiation</a:t>
            </a:r>
          </a:p>
          <a:p>
            <a:r>
              <a:rPr lang="en-US" dirty="0"/>
              <a:t>The web application must be able to nullify the external attacks</a:t>
            </a:r>
          </a:p>
          <a:p>
            <a:endParaRPr lang="en-US" dirty="0"/>
          </a:p>
        </p:txBody>
      </p:sp>
    </p:spTree>
    <p:extLst>
      <p:ext uri="{BB962C8B-B14F-4D97-AF65-F5344CB8AC3E}">
        <p14:creationId xmlns:p14="http://schemas.microsoft.com/office/powerpoint/2010/main" val="4171672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TextShape 1"/>
          <p:cNvSpPr txBox="1"/>
          <p:nvPr/>
        </p:nvSpPr>
        <p:spPr>
          <a:xfrm>
            <a:off x="909576" y="699542"/>
            <a:ext cx="8126920" cy="4176464"/>
          </a:xfrm>
          <a:prstGeom prst="rect">
            <a:avLst/>
          </a:prstGeom>
          <a:noFill/>
          <a:ln w="9360">
            <a:noFill/>
          </a:ln>
        </p:spPr>
        <p:txBody>
          <a:bodyPr>
            <a:noAutofit/>
          </a:bodyPr>
          <a:lstStyle>
            <a:defPPr>
              <a:defRPr lang="en-US"/>
            </a:defPPr>
            <a:lvl1pPr marL="365040" indent="-255240" algn="just">
              <a:lnSpc>
                <a:spcPct val="100000"/>
              </a:lnSpc>
              <a:spcBef>
                <a:spcPts val="400"/>
              </a:spcBef>
              <a:buClr>
                <a:srgbClr val="2DA2BF"/>
              </a:buClr>
              <a:buSzPct val="68000"/>
              <a:buFont typeface="Wingdings 3" charset="2"/>
              <a:buChar char=""/>
              <a:defRPr sz="2800" b="0" strike="noStrike" spc="-1">
                <a:solidFill>
                  <a:srgbClr val="000000"/>
                </a:solidFill>
                <a:cs typeface="Lucida Sans Unicode" pitchFamily="34" charset="0"/>
              </a:defRPr>
            </a:lvl1pPr>
            <a:lvl2pPr marL="620640" lvl="1" indent="-228240" algn="just">
              <a:lnSpc>
                <a:spcPct val="100000"/>
              </a:lnSpc>
              <a:spcBef>
                <a:spcPts val="326"/>
              </a:spcBef>
              <a:buClr>
                <a:srgbClr val="2DA2BF"/>
              </a:buClr>
              <a:buFont typeface="Verdana"/>
              <a:buChar char="◦"/>
              <a:defRPr sz="2400" b="0" strike="noStrike" spc="-1">
                <a:solidFill>
                  <a:srgbClr val="000000"/>
                </a:solidFill>
                <a:cs typeface="Lucida Sans Unicode" pitchFamily="34" charset="0"/>
              </a:defRPr>
            </a:lvl2pPr>
            <a:lvl3pPr lvl="2" algn="just">
              <a:defRPr sz="2400"/>
            </a:lvl3pPr>
            <a:lvl4pPr lvl="3">
              <a:defRPr sz="2400"/>
            </a:lvl4pPr>
          </a:lstStyle>
          <a:p>
            <a:r>
              <a:rPr lang="en-US" dirty="0"/>
              <a:t>Security testing </a:t>
            </a:r>
            <a:r>
              <a:rPr lang="en-US" dirty="0" smtClean="0"/>
              <a:t>is carried out for</a:t>
            </a:r>
            <a:r>
              <a:rPr lang="en-US" dirty="0"/>
              <a:t>:</a:t>
            </a:r>
          </a:p>
          <a:p>
            <a:pPr lvl="1"/>
            <a:r>
              <a:rPr lang="en-US" dirty="0"/>
              <a:t>Security of the infrastructure hosting the web application</a:t>
            </a:r>
          </a:p>
          <a:p>
            <a:pPr lvl="1"/>
            <a:r>
              <a:rPr lang="en-US" dirty="0"/>
              <a:t>Vulnerabilities of the web application</a:t>
            </a:r>
          </a:p>
          <a:p>
            <a:r>
              <a:rPr lang="en-US" dirty="0"/>
              <a:t>Firewall and port scans can be the solutions for security infrastructure</a:t>
            </a:r>
          </a:p>
          <a:p>
            <a:r>
              <a:rPr lang="en-US" dirty="0"/>
              <a:t>For vulnerabilities, user authentication, restricted and encrypted use of cookies, data communication must be </a:t>
            </a:r>
            <a:r>
              <a:rPr lang="en-US" dirty="0" smtClean="0"/>
              <a:t>planned. Users should not be able to browse through the directories in the server.</a:t>
            </a:r>
            <a:endParaRPr lang="en-US" dirty="0"/>
          </a:p>
        </p:txBody>
      </p:sp>
      <p:sp>
        <p:nvSpPr>
          <p:cNvPr id="159" name="TextShape 2"/>
          <p:cNvSpPr txBox="1"/>
          <p:nvPr/>
        </p:nvSpPr>
        <p:spPr>
          <a:xfrm>
            <a:off x="457200" y="0"/>
            <a:ext cx="8229240" cy="699542"/>
          </a:xfrm>
          <a:prstGeom prst="rect">
            <a:avLst/>
          </a:prstGeom>
          <a:noFill/>
          <a:ln>
            <a:noFill/>
          </a:ln>
        </p:spPr>
        <p:txBody>
          <a:bodyPr lIns="90000" tIns="45000" rIns="90000" bIns="45000" anchor="ctr">
            <a:noAutofit/>
          </a:bodyPr>
          <a:lstStyle>
            <a:defPPr>
              <a:defRPr lang="en-US"/>
            </a:defPPr>
            <a:lvl1pPr algn="ctr">
              <a:defRPr sz="36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lstStyle>
          <a:p>
            <a:r>
              <a:rPr lang="en-US" dirty="0"/>
              <a:t>Security Test Plan</a:t>
            </a:r>
          </a:p>
        </p:txBody>
      </p:sp>
    </p:spTree>
    <p:extLst>
      <p:ext uri="{BB962C8B-B14F-4D97-AF65-F5344CB8AC3E}">
        <p14:creationId xmlns:p14="http://schemas.microsoft.com/office/powerpoint/2010/main" val="1989257175"/>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extShape 1"/>
          <p:cNvSpPr txBox="1"/>
          <p:nvPr/>
        </p:nvSpPr>
        <p:spPr>
          <a:xfrm>
            <a:off x="941516" y="1130515"/>
            <a:ext cx="8229240" cy="3394170"/>
          </a:xfrm>
          <a:prstGeom prst="rect">
            <a:avLst/>
          </a:prstGeom>
          <a:noFill/>
          <a:ln w="9360">
            <a:noFill/>
          </a:ln>
        </p:spPr>
        <p:txBody>
          <a:bodyPr>
            <a:noAutofit/>
          </a:bodyPr>
          <a:lstStyle>
            <a:defPPr>
              <a:defRPr lang="en-US"/>
            </a:defPPr>
            <a:lvl1pPr marL="365040" indent="-255240" algn="just">
              <a:lnSpc>
                <a:spcPct val="100000"/>
              </a:lnSpc>
              <a:spcBef>
                <a:spcPts val="400"/>
              </a:spcBef>
              <a:buClr>
                <a:srgbClr val="2DA2BF"/>
              </a:buClr>
              <a:buSzPct val="68000"/>
              <a:buFont typeface="Wingdings 3" charset="2"/>
              <a:buChar char=""/>
              <a:defRPr sz="2800" b="0" strike="noStrike" spc="-1">
                <a:solidFill>
                  <a:srgbClr val="000000"/>
                </a:solidFill>
                <a:cs typeface="Lucida Sans Unicode" pitchFamily="34" charset="0"/>
              </a:defRPr>
            </a:lvl1pPr>
            <a:lvl2pPr marL="620640" lvl="1" indent="-228240" algn="just">
              <a:lnSpc>
                <a:spcPct val="100000"/>
              </a:lnSpc>
              <a:spcBef>
                <a:spcPts val="326"/>
              </a:spcBef>
              <a:buClr>
                <a:srgbClr val="2DA2BF"/>
              </a:buClr>
              <a:buFont typeface="Verdana"/>
              <a:buChar char="◦"/>
              <a:defRPr sz="2400" b="0" strike="noStrike" spc="-1">
                <a:solidFill>
                  <a:srgbClr val="000000"/>
                </a:solidFill>
                <a:cs typeface="Lucida Sans Unicode" pitchFamily="34" charset="0"/>
              </a:defRPr>
            </a:lvl2pPr>
            <a:lvl3pPr lvl="2" algn="just">
              <a:defRPr sz="2400"/>
            </a:lvl3pPr>
            <a:lvl4pPr lvl="3">
              <a:defRPr sz="2400"/>
            </a:lvl4pPr>
          </a:lstStyle>
          <a:p>
            <a:r>
              <a:rPr lang="en-US" dirty="0"/>
              <a:t>Check the interfaces of the </a:t>
            </a:r>
            <a:r>
              <a:rPr lang="en-US" dirty="0" smtClean="0"/>
              <a:t>components, because most of the security bugs lie on the interfaces only.</a:t>
            </a:r>
            <a:endParaRPr lang="en-US" dirty="0"/>
          </a:p>
          <a:p>
            <a:r>
              <a:rPr lang="en-US" dirty="0" smtClean="0"/>
              <a:t>Prioritize the interfaces according </a:t>
            </a:r>
            <a:r>
              <a:rPr lang="en-US" dirty="0"/>
              <a:t>to their level of </a:t>
            </a:r>
            <a:r>
              <a:rPr lang="en-US" dirty="0" smtClean="0"/>
              <a:t>vulnerability. </a:t>
            </a:r>
          </a:p>
          <a:p>
            <a:r>
              <a:rPr lang="en-US" dirty="0" smtClean="0"/>
              <a:t>High-priority interfaces are tested thoroughly by  </a:t>
            </a:r>
            <a:r>
              <a:rPr lang="en-US" dirty="0"/>
              <a:t>injecting mutated data to be accessed by </a:t>
            </a:r>
            <a:r>
              <a:rPr lang="en-US" dirty="0" smtClean="0"/>
              <a:t>that interface in order to check the security.</a:t>
            </a:r>
            <a:endParaRPr lang="en-US" dirty="0"/>
          </a:p>
        </p:txBody>
      </p:sp>
      <p:sp>
        <p:nvSpPr>
          <p:cNvPr id="161" name="TextShape 2"/>
          <p:cNvSpPr txBox="1"/>
          <p:nvPr/>
        </p:nvSpPr>
        <p:spPr>
          <a:xfrm>
            <a:off x="457200" y="206010"/>
            <a:ext cx="8229240" cy="856980"/>
          </a:xfrm>
          <a:prstGeom prst="rect">
            <a:avLst/>
          </a:prstGeom>
          <a:noFill/>
          <a:ln>
            <a:noFill/>
          </a:ln>
        </p:spPr>
        <p:txBody>
          <a:bodyPr lIns="90000" tIns="45000" rIns="90000" bIns="45000" anchor="ctr">
            <a:noAutofit/>
          </a:bodyPr>
          <a:lstStyle>
            <a:defPPr>
              <a:defRPr lang="en-US"/>
            </a:defPPr>
            <a:lvl1pPr algn="ctr">
              <a:defRPr sz="36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lstStyle>
          <a:p>
            <a:r>
              <a:rPr lang="en-US" dirty="0"/>
              <a:t>Security Test Plan </a:t>
            </a:r>
            <a:r>
              <a:rPr lang="en-US" dirty="0" smtClean="0"/>
              <a:t>    </a:t>
            </a:r>
            <a:r>
              <a:rPr lang="en-US" dirty="0" err="1" smtClean="0"/>
              <a:t>cont</a:t>
            </a:r>
            <a:r>
              <a:rPr lang="en-US" dirty="0" smtClean="0"/>
              <a:t> …</a:t>
            </a:r>
            <a:endParaRPr lang="en-US" dirty="0"/>
          </a:p>
        </p:txBody>
      </p:sp>
    </p:spTree>
    <p:extLst>
      <p:ext uri="{BB962C8B-B14F-4D97-AF65-F5344CB8AC3E}">
        <p14:creationId xmlns:p14="http://schemas.microsoft.com/office/powerpoint/2010/main" val="3687372819"/>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Security </a:t>
            </a:r>
            <a:r>
              <a:rPr lang="en-US" dirty="0"/>
              <a:t>Test Plan     </a:t>
            </a:r>
            <a:r>
              <a:rPr lang="en-US" dirty="0" err="1"/>
              <a:t>cont</a:t>
            </a:r>
            <a:r>
              <a:rPr lang="en-US" dirty="0"/>
              <a:t> …</a:t>
            </a:r>
            <a:br>
              <a:rPr lang="en-US" dirty="0"/>
            </a:br>
            <a:endParaRPr lang="en-US" dirty="0"/>
          </a:p>
        </p:txBody>
      </p:sp>
      <p:sp>
        <p:nvSpPr>
          <p:cNvPr id="3" name="Content Placeholder 2"/>
          <p:cNvSpPr>
            <a:spLocks noGrp="1"/>
          </p:cNvSpPr>
          <p:nvPr>
            <p:ph idx="1"/>
          </p:nvPr>
        </p:nvSpPr>
        <p:spPr>
          <a:xfrm>
            <a:off x="1043608" y="915566"/>
            <a:ext cx="7890080" cy="3770734"/>
          </a:xfrm>
        </p:spPr>
        <p:txBody>
          <a:bodyPr/>
          <a:lstStyle/>
          <a:p>
            <a:pPr algn="just"/>
            <a:r>
              <a:rPr lang="en-US" dirty="0"/>
              <a:t>While performing security checking, do not </a:t>
            </a:r>
            <a:r>
              <a:rPr lang="en-US" dirty="0" smtClean="0"/>
              <a:t>modify</a:t>
            </a:r>
          </a:p>
          <a:p>
            <a:pPr lvl="1" algn="just"/>
            <a:r>
              <a:rPr lang="en-US" dirty="0" smtClean="0"/>
              <a:t> </a:t>
            </a:r>
            <a:r>
              <a:rPr lang="en-US" dirty="0"/>
              <a:t>the configuration of the system or server, </a:t>
            </a:r>
            <a:endParaRPr lang="en-US" dirty="0" smtClean="0"/>
          </a:p>
          <a:p>
            <a:pPr lvl="1" algn="just"/>
            <a:r>
              <a:rPr lang="en-US" dirty="0" smtClean="0"/>
              <a:t>services </a:t>
            </a:r>
            <a:r>
              <a:rPr lang="en-US" dirty="0"/>
              <a:t>running on the server, and </a:t>
            </a:r>
            <a:endParaRPr lang="en-US" dirty="0" smtClean="0"/>
          </a:p>
          <a:p>
            <a:pPr lvl="1" algn="just"/>
            <a:r>
              <a:rPr lang="en-US" dirty="0" smtClean="0"/>
              <a:t>existing </a:t>
            </a:r>
            <a:r>
              <a:rPr lang="en-US" dirty="0"/>
              <a:t>user or customer data hosted by the application. </a:t>
            </a:r>
          </a:p>
          <a:p>
            <a:endParaRPr lang="en-US" dirty="0"/>
          </a:p>
        </p:txBody>
      </p:sp>
    </p:spTree>
    <p:extLst>
      <p:ext uri="{BB962C8B-B14F-4D97-AF65-F5344CB8AC3E}">
        <p14:creationId xmlns:p14="http://schemas.microsoft.com/office/powerpoint/2010/main" val="3421078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TextShape 1"/>
          <p:cNvSpPr txBox="1"/>
          <p:nvPr/>
        </p:nvSpPr>
        <p:spPr>
          <a:xfrm>
            <a:off x="928793" y="1347614"/>
            <a:ext cx="8229240" cy="4032720"/>
          </a:xfrm>
          <a:prstGeom prst="rect">
            <a:avLst/>
          </a:prstGeom>
          <a:noFill/>
          <a:ln w="9360">
            <a:noFill/>
          </a:ln>
        </p:spPr>
        <p:txBody>
          <a:bodyPr>
            <a:noAutofit/>
          </a:bodyPr>
          <a:lstStyle>
            <a:defPPr>
              <a:defRPr lang="en-US"/>
            </a:defPPr>
            <a:lvl1pPr marL="365040" indent="-255240" algn="just">
              <a:lnSpc>
                <a:spcPct val="100000"/>
              </a:lnSpc>
              <a:spcBef>
                <a:spcPts val="400"/>
              </a:spcBef>
              <a:buClr>
                <a:srgbClr val="2DA2BF"/>
              </a:buClr>
              <a:buSzPct val="68000"/>
              <a:buFont typeface="Wingdings 3" charset="2"/>
              <a:buChar char=""/>
              <a:defRPr sz="2800" b="0" strike="noStrike" spc="-1">
                <a:solidFill>
                  <a:srgbClr val="000000"/>
                </a:solidFill>
                <a:cs typeface="Lucida Sans Unicode" pitchFamily="34" charset="0"/>
              </a:defRPr>
            </a:lvl1pPr>
            <a:lvl2pPr marL="620640" lvl="1" indent="-228240" algn="just">
              <a:lnSpc>
                <a:spcPct val="100000"/>
              </a:lnSpc>
              <a:spcBef>
                <a:spcPts val="326"/>
              </a:spcBef>
              <a:buClr>
                <a:srgbClr val="2DA2BF"/>
              </a:buClr>
              <a:buFont typeface="Verdana"/>
              <a:buChar char="◦"/>
              <a:defRPr sz="2400" b="0" strike="noStrike" spc="-1">
                <a:solidFill>
                  <a:srgbClr val="000000"/>
                </a:solidFill>
                <a:cs typeface="Lucida Sans Unicode" pitchFamily="34" charset="0"/>
              </a:defRPr>
            </a:lvl2pPr>
            <a:lvl3pPr lvl="2" algn="just">
              <a:defRPr sz="2400"/>
            </a:lvl3pPr>
            <a:lvl4pPr lvl="3">
              <a:defRPr sz="2400"/>
            </a:lvl4pPr>
          </a:lstStyle>
          <a:p>
            <a:r>
              <a:rPr lang="en-US" dirty="0"/>
              <a:t>Unauthorized </a:t>
            </a:r>
            <a:r>
              <a:rPr lang="en-US" dirty="0" smtClean="0"/>
              <a:t>users/fake </a:t>
            </a:r>
            <a:r>
              <a:rPr lang="en-US" dirty="0"/>
              <a:t>identity/password cracking</a:t>
            </a:r>
          </a:p>
          <a:p>
            <a:pPr lvl="1"/>
            <a:r>
              <a:rPr lang="en-US" dirty="0"/>
              <a:t>check for the confidentiality of the contents/data.</a:t>
            </a:r>
          </a:p>
          <a:p>
            <a:r>
              <a:rPr lang="en-US" dirty="0"/>
              <a:t>Buffer overflows</a:t>
            </a:r>
          </a:p>
          <a:p>
            <a:pPr lvl="1"/>
            <a:r>
              <a:rPr lang="en-US" dirty="0"/>
              <a:t>Due to this malicious code can be executed</a:t>
            </a:r>
          </a:p>
          <a:p>
            <a:pPr lvl="1"/>
            <a:r>
              <a:rPr lang="en-US" dirty="0"/>
              <a:t>Check </a:t>
            </a:r>
            <a:r>
              <a:rPr lang="en-US" dirty="0" smtClean="0"/>
              <a:t>the buffer </a:t>
            </a:r>
            <a:r>
              <a:rPr lang="en-US" dirty="0"/>
              <a:t>overflow module and the different ways of submitting a range of lengths to the </a:t>
            </a:r>
            <a:r>
              <a:rPr lang="en-US" dirty="0" smtClean="0"/>
              <a:t>application</a:t>
            </a:r>
            <a:endParaRPr lang="en-US" dirty="0"/>
          </a:p>
        </p:txBody>
      </p:sp>
      <p:sp>
        <p:nvSpPr>
          <p:cNvPr id="163" name="TextShape 2"/>
          <p:cNvSpPr txBox="1"/>
          <p:nvPr/>
        </p:nvSpPr>
        <p:spPr>
          <a:xfrm>
            <a:off x="457200" y="206010"/>
            <a:ext cx="8229240" cy="856980"/>
          </a:xfrm>
          <a:prstGeom prst="rect">
            <a:avLst/>
          </a:prstGeom>
          <a:noFill/>
          <a:ln>
            <a:noFill/>
          </a:ln>
        </p:spPr>
        <p:txBody>
          <a:bodyPr lIns="90000" tIns="45000" rIns="90000" bIns="45000" anchor="ctr">
            <a:noAutofit/>
          </a:bodyPr>
          <a:lstStyle>
            <a:defPPr>
              <a:defRPr lang="en-US"/>
            </a:defPPr>
            <a:lvl1pPr algn="ctr">
              <a:defRPr sz="36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lstStyle>
          <a:p>
            <a:r>
              <a:rPr lang="en-US" dirty="0"/>
              <a:t>Various Threat types and their Corresponding Test </a:t>
            </a:r>
            <a:r>
              <a:rPr lang="en-US" dirty="0" smtClean="0"/>
              <a:t>Cases</a:t>
            </a:r>
            <a:endParaRPr lang="en-US" dirty="0"/>
          </a:p>
        </p:txBody>
      </p:sp>
    </p:spTree>
    <p:extLst>
      <p:ext uri="{BB962C8B-B14F-4D97-AF65-F5344CB8AC3E}">
        <p14:creationId xmlns:p14="http://schemas.microsoft.com/office/powerpoint/2010/main" val="1717313487"/>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Threats and their Test Cases       cont..</a:t>
            </a:r>
          </a:p>
        </p:txBody>
      </p:sp>
      <p:sp>
        <p:nvSpPr>
          <p:cNvPr id="3" name="Content Placeholder 2"/>
          <p:cNvSpPr>
            <a:spLocks noGrp="1"/>
          </p:cNvSpPr>
          <p:nvPr>
            <p:ph idx="1"/>
          </p:nvPr>
        </p:nvSpPr>
        <p:spPr>
          <a:xfrm>
            <a:off x="971600" y="915566"/>
            <a:ext cx="8172400" cy="4032448"/>
          </a:xfrm>
        </p:spPr>
        <p:txBody>
          <a:bodyPr>
            <a:normAutofit fontScale="77500" lnSpcReduction="20000"/>
          </a:bodyPr>
          <a:lstStyle/>
          <a:p>
            <a:pPr marL="365040" indent="-255240" algn="just">
              <a:lnSpc>
                <a:spcPct val="120000"/>
              </a:lnSpc>
              <a:spcBef>
                <a:spcPts val="400"/>
              </a:spcBef>
              <a:buClr>
                <a:srgbClr val="2DA2BF"/>
              </a:buClr>
              <a:buSzPct val="68000"/>
              <a:buFont typeface="Wingdings 3" charset="2"/>
              <a:buChar char=""/>
            </a:pPr>
            <a:r>
              <a:rPr lang="en-US" sz="4000" spc="-1" dirty="0">
                <a:solidFill>
                  <a:srgbClr val="000000"/>
                </a:solidFill>
                <a:cs typeface="Lucida Sans Unicode" pitchFamily="34" charset="0"/>
              </a:rPr>
              <a:t>URL </a:t>
            </a:r>
            <a:r>
              <a:rPr lang="en-US" sz="4000" spc="-1" dirty="0" smtClean="0">
                <a:solidFill>
                  <a:srgbClr val="000000"/>
                </a:solidFill>
                <a:cs typeface="Lucida Sans Unicode" pitchFamily="34" charset="0"/>
              </a:rPr>
              <a:t>manipulation</a:t>
            </a:r>
            <a:endParaRPr lang="en-US" sz="4000" spc="-1" dirty="0">
              <a:solidFill>
                <a:srgbClr val="000000"/>
              </a:solidFill>
              <a:cs typeface="Lucida Sans Unicode" pitchFamily="34" charset="0"/>
            </a:endParaRPr>
          </a:p>
          <a:p>
            <a:pPr lvl="1" algn="just"/>
            <a:r>
              <a:rPr lang="en-US" sz="3000" dirty="0" smtClean="0"/>
              <a:t>Web application uses HTTP GET method to pass information between the client and server.  The information is passed through parameters in the query string. An attacker may change some information in the query string passed from GET request so that he may get some </a:t>
            </a:r>
            <a:r>
              <a:rPr lang="en-US" sz="3000" dirty="0" smtClean="0"/>
              <a:t>information or </a:t>
            </a:r>
            <a:r>
              <a:rPr lang="en-US" sz="3000" dirty="0" smtClean="0"/>
              <a:t>corrupt the data. When somebody attempts to modify the data, it is known as </a:t>
            </a:r>
            <a:r>
              <a:rPr lang="en-US" sz="3000" dirty="0" smtClean="0">
                <a:solidFill>
                  <a:srgbClr val="FF0000"/>
                </a:solidFill>
              </a:rPr>
              <a:t>fiddling of data</a:t>
            </a:r>
            <a:r>
              <a:rPr lang="en-US" sz="3000" dirty="0" smtClean="0"/>
              <a:t>. </a:t>
            </a:r>
          </a:p>
          <a:p>
            <a:pPr lvl="1" algn="just"/>
            <a:r>
              <a:rPr lang="en-US" sz="3000" dirty="0" smtClean="0"/>
              <a:t>Prevent </a:t>
            </a:r>
            <a:r>
              <a:rPr lang="en-US" sz="3000" dirty="0"/>
              <a:t>f</a:t>
            </a:r>
            <a:r>
              <a:rPr lang="en-US" sz="3000" dirty="0" smtClean="0"/>
              <a:t>iddling </a:t>
            </a:r>
            <a:r>
              <a:rPr lang="en-US" sz="3000" dirty="0"/>
              <a:t>in the HTTP GET query string for  the change or corruption of the </a:t>
            </a:r>
            <a:r>
              <a:rPr lang="en-US" sz="3000" dirty="0" smtClean="0"/>
              <a:t>data.</a:t>
            </a:r>
          </a:p>
          <a:p>
            <a:pPr lvl="1" algn="just"/>
            <a:r>
              <a:rPr lang="en-US" sz="3000" dirty="0" smtClean="0"/>
              <a:t>Design test cases to check that an user is trying to modify the private information. </a:t>
            </a:r>
            <a:endParaRPr lang="en-US" sz="3000" dirty="0"/>
          </a:p>
          <a:p>
            <a:endParaRPr lang="en-US" dirty="0"/>
          </a:p>
        </p:txBody>
      </p:sp>
    </p:spTree>
    <p:extLst>
      <p:ext uri="{BB962C8B-B14F-4D97-AF65-F5344CB8AC3E}">
        <p14:creationId xmlns:p14="http://schemas.microsoft.com/office/powerpoint/2010/main" val="3223390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extShape 1"/>
          <p:cNvSpPr txBox="1"/>
          <p:nvPr/>
        </p:nvSpPr>
        <p:spPr>
          <a:xfrm>
            <a:off x="827584" y="1109733"/>
            <a:ext cx="8229240" cy="3838282"/>
          </a:xfrm>
          <a:prstGeom prst="rect">
            <a:avLst/>
          </a:prstGeom>
          <a:noFill/>
          <a:ln w="9360">
            <a:noFill/>
          </a:ln>
        </p:spPr>
        <p:txBody>
          <a:bodyPr>
            <a:noAutofit/>
          </a:bodyPr>
          <a:lstStyle>
            <a:defPPr>
              <a:defRPr lang="en-US"/>
            </a:defPPr>
            <a:lvl1pPr marL="365040" indent="-255240" algn="just">
              <a:lnSpc>
                <a:spcPct val="100000"/>
              </a:lnSpc>
              <a:spcBef>
                <a:spcPts val="400"/>
              </a:spcBef>
              <a:buClr>
                <a:srgbClr val="2DA2BF"/>
              </a:buClr>
              <a:buSzPct val="68000"/>
              <a:buFont typeface="Wingdings 3" charset="2"/>
              <a:buChar char=""/>
              <a:defRPr sz="2800" b="0" strike="noStrike" spc="-1">
                <a:solidFill>
                  <a:srgbClr val="000000"/>
                </a:solidFill>
                <a:cs typeface="Lucida Sans Unicode" pitchFamily="34" charset="0"/>
              </a:defRPr>
            </a:lvl1pPr>
            <a:lvl2pPr marL="620640" lvl="1" indent="-228240" algn="just">
              <a:lnSpc>
                <a:spcPct val="100000"/>
              </a:lnSpc>
              <a:spcBef>
                <a:spcPts val="326"/>
              </a:spcBef>
              <a:buClr>
                <a:srgbClr val="2DA2BF"/>
              </a:buClr>
              <a:buFont typeface="Verdana"/>
              <a:buChar char="◦"/>
              <a:defRPr sz="2400" b="0" strike="noStrike" spc="-1">
                <a:solidFill>
                  <a:srgbClr val="000000"/>
                </a:solidFill>
                <a:cs typeface="Lucida Sans Unicode" pitchFamily="34" charset="0"/>
              </a:defRPr>
            </a:lvl2pPr>
            <a:lvl3pPr lvl="2" algn="just">
              <a:defRPr sz="2400"/>
            </a:lvl3pPr>
            <a:lvl4pPr lvl="3">
              <a:defRPr sz="2400"/>
            </a:lvl4pPr>
          </a:lstStyle>
          <a:p>
            <a:r>
              <a:rPr lang="en-US" dirty="0"/>
              <a:t>SQL injection</a:t>
            </a:r>
          </a:p>
          <a:p>
            <a:pPr lvl="1"/>
            <a:r>
              <a:rPr lang="en-US" dirty="0"/>
              <a:t>Hackers can put some SQL statements through the web </a:t>
            </a:r>
            <a:r>
              <a:rPr lang="en-US" dirty="0" smtClean="0"/>
              <a:t>interface (</a:t>
            </a:r>
            <a:r>
              <a:rPr lang="en-US" dirty="0"/>
              <a:t>inputs) to get vital information</a:t>
            </a:r>
          </a:p>
          <a:p>
            <a:pPr lvl="1"/>
            <a:r>
              <a:rPr lang="en-US" dirty="0" smtClean="0"/>
              <a:t>Design test cases such that the </a:t>
            </a:r>
            <a:r>
              <a:rPr lang="en-US" dirty="0"/>
              <a:t>special characters from the user </a:t>
            </a:r>
            <a:r>
              <a:rPr lang="en-US" dirty="0" smtClean="0"/>
              <a:t>inputs should </a:t>
            </a:r>
            <a:r>
              <a:rPr lang="en-US" dirty="0"/>
              <a:t>be </a:t>
            </a:r>
            <a:r>
              <a:rPr lang="en-US" dirty="0" smtClean="0"/>
              <a:t>handled/escaped properly. </a:t>
            </a:r>
            <a:endParaRPr lang="en-US" dirty="0"/>
          </a:p>
          <a:p>
            <a:pPr marL="109800" indent="0">
              <a:buNone/>
            </a:pPr>
            <a:endParaRPr lang="en-US" dirty="0"/>
          </a:p>
          <a:p>
            <a:pPr marL="109800" indent="0">
              <a:buNone/>
            </a:pPr>
            <a:endParaRPr lang="en-US" dirty="0"/>
          </a:p>
          <a:p>
            <a:endParaRPr lang="en-US" dirty="0"/>
          </a:p>
          <a:p>
            <a:endParaRPr lang="en-US" dirty="0"/>
          </a:p>
        </p:txBody>
      </p:sp>
      <p:sp>
        <p:nvSpPr>
          <p:cNvPr id="165" name="TextShape 2"/>
          <p:cNvSpPr txBox="1"/>
          <p:nvPr/>
        </p:nvSpPr>
        <p:spPr>
          <a:xfrm>
            <a:off x="457200" y="206010"/>
            <a:ext cx="8229240" cy="856980"/>
          </a:xfrm>
          <a:prstGeom prst="rect">
            <a:avLst/>
          </a:prstGeom>
          <a:noFill/>
          <a:ln>
            <a:noFill/>
          </a:ln>
        </p:spPr>
        <p:txBody>
          <a:bodyPr lIns="90000" tIns="45000" rIns="90000" bIns="45000" anchor="ctr">
            <a:noAutofit/>
          </a:bodyPr>
          <a:lstStyle>
            <a:defPPr>
              <a:defRPr lang="en-US"/>
            </a:defPPr>
            <a:lvl1pPr algn="ctr">
              <a:defRPr sz="36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lstStyle>
          <a:p>
            <a:r>
              <a:rPr lang="en-US" dirty="0"/>
              <a:t>Threats and their Test Cases </a:t>
            </a:r>
            <a:r>
              <a:rPr lang="en-US" dirty="0" smtClean="0"/>
              <a:t>      cont</a:t>
            </a:r>
            <a:r>
              <a:rPr lang="en-US" dirty="0"/>
              <a:t>..</a:t>
            </a:r>
          </a:p>
        </p:txBody>
      </p:sp>
    </p:spTree>
    <p:extLst>
      <p:ext uri="{BB962C8B-B14F-4D97-AF65-F5344CB8AC3E}">
        <p14:creationId xmlns:p14="http://schemas.microsoft.com/office/powerpoint/2010/main" val="1668463949"/>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Threats and their Test Cases       </a:t>
            </a:r>
            <a:r>
              <a:rPr lang="en-US" dirty="0" err="1" smtClean="0"/>
              <a:t>cont</a:t>
            </a:r>
            <a:r>
              <a:rPr lang="en-US" dirty="0" smtClean="0"/>
              <a:t> …</a:t>
            </a:r>
            <a:r>
              <a:rPr lang="en-US" dirty="0"/>
              <a:t/>
            </a:r>
            <a:br>
              <a:rPr lang="en-US" dirty="0"/>
            </a:br>
            <a:endParaRPr lang="en-US" dirty="0"/>
          </a:p>
        </p:txBody>
      </p:sp>
      <p:sp>
        <p:nvSpPr>
          <p:cNvPr id="3" name="Content Placeholder 2"/>
          <p:cNvSpPr>
            <a:spLocks noGrp="1"/>
          </p:cNvSpPr>
          <p:nvPr>
            <p:ph idx="1"/>
          </p:nvPr>
        </p:nvSpPr>
        <p:spPr>
          <a:xfrm>
            <a:off x="1043608" y="915566"/>
            <a:ext cx="7920880" cy="4006180"/>
          </a:xfrm>
        </p:spPr>
        <p:txBody>
          <a:bodyPr>
            <a:normAutofit/>
          </a:bodyPr>
          <a:lstStyle/>
          <a:p>
            <a:pPr marL="365040" indent="-255240" algn="just">
              <a:spcBef>
                <a:spcPts val="400"/>
              </a:spcBef>
              <a:buClr>
                <a:srgbClr val="2DA2BF"/>
              </a:buClr>
              <a:buSzPct val="68000"/>
              <a:buFont typeface="Wingdings 3" charset="2"/>
              <a:buChar char=""/>
            </a:pPr>
            <a:r>
              <a:rPr lang="en-US" spc="-1" dirty="0">
                <a:solidFill>
                  <a:srgbClr val="000000"/>
                </a:solidFill>
                <a:cs typeface="Lucida Sans Unicode" pitchFamily="34" charset="0"/>
              </a:rPr>
              <a:t>Denial of </a:t>
            </a:r>
            <a:r>
              <a:rPr lang="en-US" spc="-1" dirty="0" smtClean="0">
                <a:solidFill>
                  <a:srgbClr val="000000"/>
                </a:solidFill>
                <a:cs typeface="Lucida Sans Unicode" pitchFamily="34" charset="0"/>
              </a:rPr>
              <a:t>service (</a:t>
            </a:r>
            <a:r>
              <a:rPr lang="en-US" spc="-1" dirty="0" err="1" smtClean="0">
                <a:solidFill>
                  <a:srgbClr val="000000"/>
                </a:solidFill>
                <a:cs typeface="Lucida Sans Unicode" pitchFamily="34" charset="0"/>
              </a:rPr>
              <a:t>DoS</a:t>
            </a:r>
            <a:r>
              <a:rPr lang="en-US" spc="-1" dirty="0" smtClean="0">
                <a:solidFill>
                  <a:srgbClr val="000000"/>
                </a:solidFill>
                <a:cs typeface="Lucida Sans Unicode" pitchFamily="34" charset="0"/>
              </a:rPr>
              <a:t>)</a:t>
            </a:r>
            <a:endParaRPr lang="en-US" spc="-1" dirty="0" smtClean="0">
              <a:solidFill>
                <a:srgbClr val="000000"/>
              </a:solidFill>
              <a:cs typeface="Lucida Sans Unicode" pitchFamily="34" charset="0"/>
            </a:endParaRPr>
          </a:p>
          <a:p>
            <a:pPr marL="109800" indent="0" algn="just">
              <a:spcBef>
                <a:spcPts val="400"/>
              </a:spcBef>
              <a:buClr>
                <a:srgbClr val="2DA2BF"/>
              </a:buClr>
              <a:buSzPct val="68000"/>
              <a:buNone/>
            </a:pPr>
            <a:r>
              <a:rPr lang="en-US" spc="-1" dirty="0" smtClean="0">
                <a:solidFill>
                  <a:srgbClr val="000000"/>
                </a:solidFill>
                <a:cs typeface="Lucida Sans Unicode" pitchFamily="34" charset="0"/>
              </a:rPr>
              <a:t>When a service does not respond, it is known </a:t>
            </a:r>
            <a:r>
              <a:rPr lang="en-US" spc="-1" dirty="0">
                <a:solidFill>
                  <a:srgbClr val="000000"/>
                </a:solidFill>
                <a:cs typeface="Lucida Sans Unicode" pitchFamily="34" charset="0"/>
              </a:rPr>
              <a:t>as </a:t>
            </a:r>
            <a:r>
              <a:rPr lang="en-US" spc="-1" dirty="0" smtClean="0">
                <a:solidFill>
                  <a:srgbClr val="FF0000"/>
                </a:solidFill>
                <a:cs typeface="Lucida Sans Unicode" pitchFamily="34" charset="0"/>
              </a:rPr>
              <a:t>denial </a:t>
            </a:r>
            <a:r>
              <a:rPr lang="en-US" spc="-1" dirty="0">
                <a:solidFill>
                  <a:srgbClr val="FF0000"/>
                </a:solidFill>
                <a:cs typeface="Lucida Sans Unicode" pitchFamily="34" charset="0"/>
              </a:rPr>
              <a:t>of service</a:t>
            </a:r>
          </a:p>
          <a:p>
            <a:pPr lvl="1"/>
            <a:r>
              <a:rPr lang="en-US" dirty="0"/>
              <a:t>There are several ways </a:t>
            </a:r>
            <a:r>
              <a:rPr lang="en-US" dirty="0" smtClean="0"/>
              <a:t>that can make an application fail:</a:t>
            </a:r>
            <a:endParaRPr lang="en-US" dirty="0"/>
          </a:p>
          <a:p>
            <a:pPr lvl="2"/>
            <a:r>
              <a:rPr lang="en-US" dirty="0"/>
              <a:t>Heavy load</a:t>
            </a:r>
          </a:p>
          <a:p>
            <a:pPr lvl="2"/>
            <a:r>
              <a:rPr lang="en-US" dirty="0"/>
              <a:t>Distorted </a:t>
            </a:r>
            <a:r>
              <a:rPr lang="en-US" dirty="0" smtClean="0"/>
              <a:t>data that may crash an application</a:t>
            </a:r>
            <a:endParaRPr lang="en-US" dirty="0"/>
          </a:p>
          <a:p>
            <a:pPr lvl="2"/>
            <a:r>
              <a:rPr lang="en-US" dirty="0"/>
              <a:t>Overloading of memory, etc.</a:t>
            </a:r>
          </a:p>
          <a:p>
            <a:pPr lvl="1"/>
            <a:r>
              <a:rPr lang="en-US" dirty="0" smtClean="0"/>
              <a:t>Testers </a:t>
            </a:r>
            <a:r>
              <a:rPr lang="en-US" dirty="0"/>
              <a:t>should design the test cases considering all the above factors.</a:t>
            </a:r>
          </a:p>
          <a:p>
            <a:pPr marL="82296" indent="0">
              <a:buNone/>
            </a:pPr>
            <a:endParaRPr lang="en-US" dirty="0"/>
          </a:p>
        </p:txBody>
      </p:sp>
    </p:spTree>
    <p:extLst>
      <p:ext uri="{BB962C8B-B14F-4D97-AF65-F5344CB8AC3E}">
        <p14:creationId xmlns:p14="http://schemas.microsoft.com/office/powerpoint/2010/main" val="4120030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extShape 1"/>
          <p:cNvSpPr txBox="1"/>
          <p:nvPr/>
        </p:nvSpPr>
        <p:spPr>
          <a:xfrm>
            <a:off x="827584" y="843558"/>
            <a:ext cx="8208912" cy="4299942"/>
          </a:xfrm>
          <a:prstGeom prst="rect">
            <a:avLst/>
          </a:prstGeom>
          <a:noFill/>
          <a:ln w="9360">
            <a:noFill/>
          </a:ln>
        </p:spPr>
        <p:txBody>
          <a:bodyPr>
            <a:noAutofit/>
          </a:bodyPr>
          <a:lstStyle>
            <a:defPPr>
              <a:defRPr lang="en-US"/>
            </a:defPPr>
            <a:lvl1pPr marL="365040" indent="-255240" algn="just">
              <a:lnSpc>
                <a:spcPct val="100000"/>
              </a:lnSpc>
              <a:spcBef>
                <a:spcPts val="400"/>
              </a:spcBef>
              <a:buClr>
                <a:srgbClr val="2DA2BF"/>
              </a:buClr>
              <a:buSzPct val="68000"/>
              <a:buFont typeface="Wingdings 3" charset="2"/>
              <a:buChar char=""/>
              <a:defRPr sz="2800" b="0" strike="noStrike" spc="-1">
                <a:solidFill>
                  <a:srgbClr val="000000"/>
                </a:solidFill>
                <a:cs typeface="Lucida Sans Unicode" pitchFamily="34" charset="0"/>
              </a:defRPr>
            </a:lvl1pPr>
            <a:lvl2pPr marL="620640" lvl="1" indent="-228240" algn="just">
              <a:lnSpc>
                <a:spcPct val="100000"/>
              </a:lnSpc>
              <a:spcBef>
                <a:spcPts val="326"/>
              </a:spcBef>
              <a:buClr>
                <a:srgbClr val="2DA2BF"/>
              </a:buClr>
              <a:buFont typeface="Verdana"/>
              <a:buChar char="◦"/>
              <a:defRPr sz="2400" b="0" strike="noStrike" spc="-1">
                <a:solidFill>
                  <a:srgbClr val="000000"/>
                </a:solidFill>
                <a:cs typeface="Lucida Sans Unicode" pitchFamily="34" charset="0"/>
              </a:defRPr>
            </a:lvl2pPr>
            <a:lvl3pPr lvl="2" algn="just">
              <a:defRPr sz="2400"/>
            </a:lvl3pPr>
            <a:lvl4pPr lvl="3">
              <a:defRPr sz="2400"/>
            </a:lvl4pPr>
          </a:lstStyle>
          <a:p>
            <a:r>
              <a:rPr lang="en-US" dirty="0"/>
              <a:t>Navigation testing is performed on various possible paths in web applications</a:t>
            </a:r>
          </a:p>
          <a:p>
            <a:pPr lvl="1"/>
            <a:r>
              <a:rPr lang="en-US" dirty="0"/>
              <a:t>t</a:t>
            </a:r>
            <a:r>
              <a:rPr lang="en-US" dirty="0" smtClean="0"/>
              <a:t>o </a:t>
            </a:r>
            <a:r>
              <a:rPr lang="en-US" dirty="0"/>
              <a:t>ensure the functioning of correct sequence of navigations</a:t>
            </a:r>
          </a:p>
          <a:p>
            <a:r>
              <a:rPr lang="en-US" dirty="0"/>
              <a:t>Design the test cases such that the following navigations are correctly executing :</a:t>
            </a:r>
          </a:p>
          <a:p>
            <a:pPr lvl="1"/>
            <a:r>
              <a:rPr lang="en-US" dirty="0"/>
              <a:t>Internal </a:t>
            </a:r>
            <a:r>
              <a:rPr lang="en-US" dirty="0" smtClean="0"/>
              <a:t>links &amp; External </a:t>
            </a:r>
            <a:r>
              <a:rPr lang="en-US" dirty="0"/>
              <a:t>links</a:t>
            </a:r>
          </a:p>
          <a:p>
            <a:pPr lvl="1"/>
            <a:r>
              <a:rPr lang="en-US" dirty="0"/>
              <a:t>Redirected links </a:t>
            </a:r>
            <a:r>
              <a:rPr lang="en-US" dirty="0" smtClean="0"/>
              <a:t>(the </a:t>
            </a:r>
            <a:r>
              <a:rPr lang="en-US" dirty="0"/>
              <a:t>redirected links should be with proper messages displayed to the </a:t>
            </a:r>
            <a:r>
              <a:rPr lang="en-US" dirty="0" smtClean="0"/>
              <a:t>user)</a:t>
            </a:r>
            <a:endParaRPr lang="en-US" dirty="0"/>
          </a:p>
          <a:p>
            <a:pPr lvl="1"/>
            <a:r>
              <a:rPr lang="en-US" dirty="0"/>
              <a:t>Navigation for searching inside the web application</a:t>
            </a:r>
          </a:p>
        </p:txBody>
      </p:sp>
      <p:sp>
        <p:nvSpPr>
          <p:cNvPr id="145" name="TextShape 2"/>
          <p:cNvSpPr txBox="1"/>
          <p:nvPr/>
        </p:nvSpPr>
        <p:spPr>
          <a:xfrm>
            <a:off x="533520" y="171450"/>
            <a:ext cx="8229240" cy="456840"/>
          </a:xfrm>
          <a:prstGeom prst="rect">
            <a:avLst/>
          </a:prstGeom>
          <a:noFill/>
          <a:ln>
            <a:noFill/>
          </a:ln>
        </p:spPr>
        <p:txBody>
          <a:bodyPr lIns="90000" tIns="45000" rIns="90000" bIns="45000" anchor="ctr">
            <a:noAutofit/>
          </a:bodyPr>
          <a:lstStyle>
            <a:defPPr>
              <a:defRPr lang="en-US"/>
            </a:defPPr>
            <a:lvl1pPr algn="ctr">
              <a:defRPr sz="36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lstStyle>
          <a:p>
            <a:r>
              <a:rPr lang="en-US"/>
              <a:t>Navigation Testing</a:t>
            </a:r>
          </a:p>
        </p:txBody>
      </p:sp>
    </p:spTree>
    <p:extLst>
      <p:ext uri="{BB962C8B-B14F-4D97-AF65-F5344CB8AC3E}">
        <p14:creationId xmlns:p14="http://schemas.microsoft.com/office/powerpoint/2010/main" val="2064434289"/>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TextShape 1"/>
          <p:cNvSpPr txBox="1"/>
          <p:nvPr/>
        </p:nvSpPr>
        <p:spPr>
          <a:xfrm>
            <a:off x="926608" y="699542"/>
            <a:ext cx="8049728" cy="4443958"/>
          </a:xfrm>
          <a:prstGeom prst="rect">
            <a:avLst/>
          </a:prstGeom>
          <a:noFill/>
          <a:ln w="9360">
            <a:noFill/>
          </a:ln>
        </p:spPr>
        <p:txBody>
          <a:bodyPr>
            <a:noAutofit/>
          </a:bodyPr>
          <a:lstStyle>
            <a:defPPr>
              <a:defRPr lang="en-US"/>
            </a:defPPr>
            <a:lvl1pPr marL="365040" indent="-255240" algn="just">
              <a:lnSpc>
                <a:spcPct val="100000"/>
              </a:lnSpc>
              <a:spcBef>
                <a:spcPts val="400"/>
              </a:spcBef>
              <a:buClr>
                <a:srgbClr val="2DA2BF"/>
              </a:buClr>
              <a:buSzPct val="68000"/>
              <a:buFont typeface="Wingdings 3" charset="2"/>
              <a:buChar char=""/>
              <a:defRPr sz="2800" b="0" strike="noStrike" spc="-1">
                <a:solidFill>
                  <a:srgbClr val="000000"/>
                </a:solidFill>
                <a:cs typeface="Lucida Sans Unicode" pitchFamily="34" charset="0"/>
              </a:defRPr>
            </a:lvl1pPr>
            <a:lvl2pPr marL="620640" lvl="1" indent="-228240" algn="just">
              <a:lnSpc>
                <a:spcPct val="100000"/>
              </a:lnSpc>
              <a:spcBef>
                <a:spcPts val="326"/>
              </a:spcBef>
              <a:buClr>
                <a:srgbClr val="2DA2BF"/>
              </a:buClr>
              <a:buFont typeface="Verdana"/>
              <a:buChar char="◦"/>
              <a:defRPr sz="2400" b="0" strike="noStrike" spc="-1">
                <a:solidFill>
                  <a:srgbClr val="000000"/>
                </a:solidFill>
                <a:cs typeface="Lucida Sans Unicode" pitchFamily="34" charset="0"/>
              </a:defRPr>
            </a:lvl2pPr>
            <a:lvl3pPr lvl="2" algn="just">
              <a:defRPr sz="2400"/>
            </a:lvl3pPr>
            <a:lvl4pPr lvl="3">
              <a:defRPr sz="2400"/>
            </a:lvl4pPr>
          </a:lstStyle>
          <a:p>
            <a:r>
              <a:rPr lang="en-US" dirty="0"/>
              <a:t>Cross-Site Scripting (XSS)</a:t>
            </a:r>
          </a:p>
          <a:p>
            <a:pPr lvl="1">
              <a:buFont typeface="Arial" panose="020B0604020202020204" pitchFamily="34" charset="0"/>
              <a:buChar char="•"/>
            </a:pPr>
            <a:r>
              <a:rPr lang="en-US" dirty="0" smtClean="0"/>
              <a:t>When </a:t>
            </a:r>
            <a:r>
              <a:rPr lang="en-US" dirty="0"/>
              <a:t>a user </a:t>
            </a:r>
            <a:r>
              <a:rPr lang="en-US" dirty="0" smtClean="0"/>
              <a:t>inserts </a:t>
            </a:r>
            <a:r>
              <a:rPr lang="en-US" dirty="0"/>
              <a:t>HTML/client side script in the user interface of a web application and this insertion is visible to other users, it is called </a:t>
            </a:r>
            <a:r>
              <a:rPr lang="en-US" dirty="0">
                <a:solidFill>
                  <a:srgbClr val="FF0000"/>
                </a:solidFill>
              </a:rPr>
              <a:t>cross-site scripting (XSS</a:t>
            </a:r>
            <a:r>
              <a:rPr lang="en-US" dirty="0" smtClean="0">
                <a:solidFill>
                  <a:srgbClr val="FF0000"/>
                </a:solidFill>
              </a:rPr>
              <a:t>)</a:t>
            </a:r>
            <a:r>
              <a:rPr lang="en-US" dirty="0" smtClean="0">
                <a:solidFill>
                  <a:schemeClr val="tx1"/>
                </a:solidFill>
              </a:rPr>
              <a:t>.</a:t>
            </a:r>
            <a:endParaRPr lang="en-US" dirty="0">
              <a:solidFill>
                <a:srgbClr val="FF0000"/>
              </a:solidFill>
            </a:endParaRPr>
          </a:p>
          <a:p>
            <a:pPr lvl="1">
              <a:buFont typeface="Arial" panose="020B0604020202020204" pitchFamily="34" charset="0"/>
              <a:buChar char="•"/>
            </a:pPr>
            <a:r>
              <a:rPr lang="en-US" dirty="0"/>
              <a:t>Using </a:t>
            </a:r>
            <a:r>
              <a:rPr lang="en-US" dirty="0" smtClean="0"/>
              <a:t>XSS, the </a:t>
            </a:r>
            <a:r>
              <a:rPr lang="en-US" dirty="0"/>
              <a:t>attacker can use scripts like Java Scripts to steal user cookies and information stored in </a:t>
            </a:r>
            <a:r>
              <a:rPr lang="en-US" dirty="0" smtClean="0"/>
              <a:t>the cookies</a:t>
            </a:r>
            <a:r>
              <a:rPr lang="en-US" dirty="0"/>
              <a:t>.</a:t>
            </a:r>
          </a:p>
          <a:p>
            <a:pPr lvl="1">
              <a:buFont typeface="Arial" panose="020B0604020202020204" pitchFamily="34" charset="0"/>
              <a:buChar char="•"/>
            </a:pPr>
            <a:r>
              <a:rPr lang="en-US" dirty="0"/>
              <a:t>To  avoid this, tester should check web application for XSS. </a:t>
            </a:r>
          </a:p>
        </p:txBody>
      </p:sp>
      <p:sp>
        <p:nvSpPr>
          <p:cNvPr id="167" name="TextShape 2"/>
          <p:cNvSpPr txBox="1"/>
          <p:nvPr/>
        </p:nvSpPr>
        <p:spPr>
          <a:xfrm>
            <a:off x="1259632" y="1"/>
            <a:ext cx="8229240" cy="843558"/>
          </a:xfrm>
          <a:prstGeom prst="rect">
            <a:avLst/>
          </a:prstGeom>
          <a:noFill/>
          <a:ln>
            <a:noFill/>
          </a:ln>
        </p:spPr>
        <p:txBody>
          <a:bodyPr lIns="90000" tIns="45000" rIns="90000" bIns="45000" anchor="ctr">
            <a:noAutofit/>
          </a:bodyPr>
          <a:lstStyle>
            <a:defPPr>
              <a:defRPr lang="en-US"/>
            </a:defPPr>
            <a:lvl1pPr algn="ctr">
              <a:defRPr sz="36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lstStyle>
          <a:p>
            <a:endParaRPr lang="en-US" dirty="0" smtClean="0"/>
          </a:p>
          <a:p>
            <a:r>
              <a:rPr lang="en-US" dirty="0" smtClean="0"/>
              <a:t>Threats </a:t>
            </a:r>
            <a:r>
              <a:rPr lang="en-US" dirty="0"/>
              <a:t>and their Test Cases       </a:t>
            </a:r>
            <a:r>
              <a:rPr lang="en-US" dirty="0" err="1"/>
              <a:t>cont</a:t>
            </a:r>
            <a:r>
              <a:rPr lang="en-US" dirty="0"/>
              <a:t> </a:t>
            </a:r>
            <a:r>
              <a:rPr lang="en-US" dirty="0" smtClean="0"/>
              <a:t>…</a:t>
            </a:r>
            <a:br>
              <a:rPr lang="en-US" dirty="0" smtClean="0"/>
            </a:br>
            <a:endParaRPr lang="en-US" dirty="0"/>
          </a:p>
        </p:txBody>
      </p:sp>
    </p:spTree>
    <p:extLst>
      <p:ext uri="{BB962C8B-B14F-4D97-AF65-F5344CB8AC3E}">
        <p14:creationId xmlns:p14="http://schemas.microsoft.com/office/powerpoint/2010/main" val="384582429"/>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extShape 1"/>
          <p:cNvSpPr txBox="1"/>
          <p:nvPr/>
        </p:nvSpPr>
        <p:spPr>
          <a:xfrm>
            <a:off x="914760" y="915566"/>
            <a:ext cx="8229240" cy="3888432"/>
          </a:xfrm>
          <a:prstGeom prst="rect">
            <a:avLst/>
          </a:prstGeom>
          <a:noFill/>
          <a:ln w="9360">
            <a:noFill/>
          </a:ln>
        </p:spPr>
        <p:txBody>
          <a:bodyPr>
            <a:noAutofit/>
          </a:bodyPr>
          <a:lstStyle/>
          <a:p>
            <a:pPr marL="365040" indent="-255240" algn="just">
              <a:lnSpc>
                <a:spcPct val="100000"/>
              </a:lnSpc>
              <a:spcBef>
                <a:spcPts val="400"/>
              </a:spcBef>
              <a:buClr>
                <a:srgbClr val="2DA2BF"/>
              </a:buClr>
              <a:buSzPct val="68000"/>
              <a:buFont typeface="Wingdings 3" charset="2"/>
              <a:buChar char=""/>
            </a:pPr>
            <a:r>
              <a:rPr lang="en-US" sz="2800" spc="-1" dirty="0">
                <a:solidFill>
                  <a:srgbClr val="000000"/>
                </a:solidFill>
                <a:cs typeface="Lucida Sans Unicode" pitchFamily="34" charset="0"/>
              </a:rPr>
              <a:t>Performance testing helps the developer to identify the bottlenecks in the web application and can be rectified</a:t>
            </a:r>
            <a:r>
              <a:rPr lang="en-US" sz="2800" spc="-1" dirty="0" smtClean="0">
                <a:solidFill>
                  <a:srgbClr val="000000"/>
                </a:solidFill>
                <a:cs typeface="Lucida Sans Unicode" pitchFamily="34" charset="0"/>
              </a:rPr>
              <a:t>.</a:t>
            </a:r>
            <a:endParaRPr lang="en-US" sz="2800" spc="-1" dirty="0">
              <a:solidFill>
                <a:srgbClr val="000000"/>
              </a:solidFill>
              <a:cs typeface="Lucida Sans Unicode" pitchFamily="34" charset="0"/>
            </a:endParaRPr>
          </a:p>
          <a:p>
            <a:pPr marL="365040" indent="-255240" algn="just">
              <a:lnSpc>
                <a:spcPct val="100000"/>
              </a:lnSpc>
              <a:spcBef>
                <a:spcPts val="400"/>
              </a:spcBef>
              <a:buClr>
                <a:srgbClr val="2DA2BF"/>
              </a:buClr>
              <a:buSzPct val="68000"/>
              <a:buFont typeface="Wingdings 3" charset="2"/>
              <a:buChar char=""/>
            </a:pPr>
            <a:r>
              <a:rPr lang="en-US" sz="2800" spc="-1" dirty="0" smtClean="0">
                <a:solidFill>
                  <a:srgbClr val="000000"/>
                </a:solidFill>
                <a:cs typeface="Lucida Sans Unicode" pitchFamily="34" charset="0"/>
              </a:rPr>
              <a:t>The bottlenecks </a:t>
            </a:r>
            <a:r>
              <a:rPr lang="en-US" sz="2800" spc="-1" dirty="0">
                <a:solidFill>
                  <a:srgbClr val="000000"/>
                </a:solidFill>
                <a:cs typeface="Lucida Sans Unicode" pitchFamily="34" charset="0"/>
              </a:rPr>
              <a:t>can be </a:t>
            </a:r>
            <a:endParaRPr lang="en-US" sz="2800" spc="-1" dirty="0" smtClean="0">
              <a:solidFill>
                <a:srgbClr val="000000"/>
              </a:solidFill>
              <a:cs typeface="Lucida Sans Unicode" pitchFamily="34" charset="0"/>
            </a:endParaRPr>
          </a:p>
          <a:p>
            <a:pPr marL="822240" lvl="1" indent="-255240" algn="just">
              <a:spcBef>
                <a:spcPts val="400"/>
              </a:spcBef>
              <a:buClr>
                <a:srgbClr val="2DA2BF"/>
              </a:buClr>
              <a:buSzPct val="68000"/>
              <a:buFont typeface="Wingdings 3" charset="2"/>
              <a:buChar char=""/>
            </a:pPr>
            <a:r>
              <a:rPr lang="en-US" sz="2800" spc="-1" dirty="0" smtClean="0">
                <a:solidFill>
                  <a:srgbClr val="FF0000"/>
                </a:solidFill>
                <a:cs typeface="Lucida Sans Unicode" pitchFamily="34" charset="0"/>
              </a:rPr>
              <a:t>code</a:t>
            </a:r>
            <a:r>
              <a:rPr lang="en-US" sz="2800" spc="-1" dirty="0">
                <a:solidFill>
                  <a:srgbClr val="FF0000"/>
                </a:solidFill>
                <a:cs typeface="Lucida Sans Unicode" pitchFamily="34" charset="0"/>
              </a:rPr>
              <a:t>, </a:t>
            </a:r>
            <a:endParaRPr lang="en-US" sz="2800" spc="-1" dirty="0" smtClean="0">
              <a:solidFill>
                <a:srgbClr val="FF0000"/>
              </a:solidFill>
              <a:cs typeface="Lucida Sans Unicode" pitchFamily="34" charset="0"/>
            </a:endParaRPr>
          </a:p>
          <a:p>
            <a:pPr marL="822240" lvl="1" indent="-255240" algn="just">
              <a:spcBef>
                <a:spcPts val="400"/>
              </a:spcBef>
              <a:buClr>
                <a:srgbClr val="2DA2BF"/>
              </a:buClr>
              <a:buSzPct val="68000"/>
              <a:buFont typeface="Wingdings 3" charset="2"/>
              <a:buChar char=""/>
            </a:pPr>
            <a:r>
              <a:rPr lang="en-US" sz="2800" spc="-1" dirty="0" smtClean="0">
                <a:solidFill>
                  <a:srgbClr val="FF0000"/>
                </a:solidFill>
                <a:cs typeface="Lucida Sans Unicode" pitchFamily="34" charset="0"/>
              </a:rPr>
              <a:t>database</a:t>
            </a:r>
            <a:r>
              <a:rPr lang="en-US" sz="2800" spc="-1" dirty="0">
                <a:solidFill>
                  <a:srgbClr val="FF0000"/>
                </a:solidFill>
                <a:cs typeface="Lucida Sans Unicode" pitchFamily="34" charset="0"/>
              </a:rPr>
              <a:t>, </a:t>
            </a:r>
            <a:endParaRPr lang="en-US" sz="2800" spc="-1" dirty="0" smtClean="0">
              <a:solidFill>
                <a:srgbClr val="FF0000"/>
              </a:solidFill>
              <a:cs typeface="Lucida Sans Unicode" pitchFamily="34" charset="0"/>
            </a:endParaRPr>
          </a:p>
          <a:p>
            <a:pPr marL="822240" lvl="1" indent="-255240" algn="just">
              <a:spcBef>
                <a:spcPts val="400"/>
              </a:spcBef>
              <a:buClr>
                <a:srgbClr val="2DA2BF"/>
              </a:buClr>
              <a:buSzPct val="68000"/>
              <a:buFont typeface="Wingdings 3" charset="2"/>
              <a:buChar char=""/>
            </a:pPr>
            <a:r>
              <a:rPr lang="en-US" sz="2800" spc="-1" dirty="0" smtClean="0">
                <a:solidFill>
                  <a:srgbClr val="FF0000"/>
                </a:solidFill>
                <a:cs typeface="Lucida Sans Unicode" pitchFamily="34" charset="0"/>
              </a:rPr>
              <a:t>network</a:t>
            </a:r>
            <a:r>
              <a:rPr lang="en-US" sz="2800" spc="-1" dirty="0">
                <a:solidFill>
                  <a:srgbClr val="FF0000"/>
                </a:solidFill>
                <a:cs typeface="Lucida Sans Unicode" pitchFamily="34" charset="0"/>
              </a:rPr>
              <a:t>, </a:t>
            </a:r>
            <a:endParaRPr lang="en-US" sz="2800" spc="-1" dirty="0" smtClean="0">
              <a:solidFill>
                <a:srgbClr val="FF0000"/>
              </a:solidFill>
              <a:cs typeface="Lucida Sans Unicode" pitchFamily="34" charset="0"/>
            </a:endParaRPr>
          </a:p>
          <a:p>
            <a:pPr marL="822240" lvl="1" indent="-255240" algn="just">
              <a:spcBef>
                <a:spcPts val="400"/>
              </a:spcBef>
              <a:buClr>
                <a:srgbClr val="2DA2BF"/>
              </a:buClr>
              <a:buSzPct val="68000"/>
              <a:buFont typeface="Wingdings 3" charset="2"/>
              <a:buChar char=""/>
            </a:pPr>
            <a:r>
              <a:rPr lang="en-US" sz="2800" spc="-1" dirty="0" smtClean="0">
                <a:solidFill>
                  <a:srgbClr val="FF0000"/>
                </a:solidFill>
                <a:cs typeface="Lucida Sans Unicode" pitchFamily="34" charset="0"/>
              </a:rPr>
              <a:t>peripheral </a:t>
            </a:r>
            <a:r>
              <a:rPr lang="en-US" sz="2800" spc="-1" dirty="0">
                <a:solidFill>
                  <a:srgbClr val="FF0000"/>
                </a:solidFill>
                <a:cs typeface="Lucida Sans Unicode" pitchFamily="34" charset="0"/>
              </a:rPr>
              <a:t>devices, etc</a:t>
            </a:r>
            <a:r>
              <a:rPr lang="en-US" sz="2700" b="0" strike="noStrike" spc="-1" dirty="0">
                <a:solidFill>
                  <a:srgbClr val="FF0000"/>
                </a:solidFill>
                <a:latin typeface="Lucida Sans Unicode"/>
              </a:rPr>
              <a:t>.</a:t>
            </a:r>
          </a:p>
          <a:p>
            <a:pPr>
              <a:lnSpc>
                <a:spcPct val="100000"/>
              </a:lnSpc>
              <a:spcBef>
                <a:spcPts val="400"/>
              </a:spcBef>
            </a:pPr>
            <a:endParaRPr lang="en-US" sz="2700" b="0" strike="noStrike" spc="-1" dirty="0">
              <a:solidFill>
                <a:srgbClr val="000000"/>
              </a:solidFill>
              <a:latin typeface="Lucida Sans Unicode"/>
            </a:endParaRPr>
          </a:p>
        </p:txBody>
      </p:sp>
      <p:sp>
        <p:nvSpPr>
          <p:cNvPr id="169" name="TextShape 2"/>
          <p:cNvSpPr txBox="1"/>
          <p:nvPr/>
        </p:nvSpPr>
        <p:spPr>
          <a:xfrm>
            <a:off x="457200" y="206010"/>
            <a:ext cx="8229240" cy="856980"/>
          </a:xfrm>
          <a:prstGeom prst="rect">
            <a:avLst/>
          </a:prstGeom>
          <a:noFill/>
          <a:ln>
            <a:noFill/>
          </a:ln>
        </p:spPr>
        <p:txBody>
          <a:bodyPr lIns="90000" tIns="45000" rIns="90000" bIns="45000" anchor="ctr">
            <a:noAutofit/>
          </a:bodyPr>
          <a:lstStyle>
            <a:defPPr>
              <a:defRPr lang="en-US"/>
            </a:defPPr>
            <a:lvl1pPr algn="ctr">
              <a:defRPr sz="36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lstStyle>
          <a:p>
            <a:r>
              <a:rPr lang="en-US" dirty="0"/>
              <a:t>Performance Testing</a:t>
            </a:r>
          </a:p>
        </p:txBody>
      </p:sp>
    </p:spTree>
    <p:extLst>
      <p:ext uri="{BB962C8B-B14F-4D97-AF65-F5344CB8AC3E}">
        <p14:creationId xmlns:p14="http://schemas.microsoft.com/office/powerpoint/2010/main" val="1080959514"/>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TextShape 1"/>
          <p:cNvSpPr txBox="1"/>
          <p:nvPr/>
        </p:nvSpPr>
        <p:spPr>
          <a:xfrm>
            <a:off x="827584" y="872836"/>
            <a:ext cx="8229240" cy="4075178"/>
          </a:xfrm>
          <a:prstGeom prst="rect">
            <a:avLst/>
          </a:prstGeom>
          <a:noFill/>
          <a:ln w="9360">
            <a:noFill/>
          </a:ln>
        </p:spPr>
        <p:txBody>
          <a:bodyPr>
            <a:noAutofit/>
          </a:bodyPr>
          <a:lstStyle>
            <a:defPPr>
              <a:defRPr lang="en-US"/>
            </a:defPPr>
            <a:lvl1pPr marL="365040" indent="-255240" algn="just">
              <a:lnSpc>
                <a:spcPct val="100000"/>
              </a:lnSpc>
              <a:spcBef>
                <a:spcPts val="400"/>
              </a:spcBef>
              <a:buClr>
                <a:srgbClr val="2DA2BF"/>
              </a:buClr>
              <a:buSzPct val="68000"/>
              <a:buFont typeface="Wingdings 3" charset="2"/>
              <a:buChar char=""/>
              <a:defRPr sz="2800" b="0" strike="noStrike" spc="-1">
                <a:solidFill>
                  <a:srgbClr val="000000"/>
                </a:solidFill>
                <a:cs typeface="Lucida Sans Unicode" pitchFamily="34" charset="0"/>
              </a:defRPr>
            </a:lvl1pPr>
            <a:lvl2pPr marL="620640" lvl="1" indent="-228240" algn="just">
              <a:lnSpc>
                <a:spcPct val="100000"/>
              </a:lnSpc>
              <a:spcBef>
                <a:spcPts val="326"/>
              </a:spcBef>
              <a:buClr>
                <a:srgbClr val="2DA2BF"/>
              </a:buClr>
              <a:buFont typeface="Verdana"/>
              <a:buChar char="◦"/>
              <a:defRPr sz="2400" b="0" strike="noStrike" spc="-1">
                <a:solidFill>
                  <a:srgbClr val="000000"/>
                </a:solidFill>
                <a:cs typeface="Lucida Sans Unicode" pitchFamily="34" charset="0"/>
              </a:defRPr>
            </a:lvl2pPr>
            <a:lvl3pPr lvl="2" algn="just">
              <a:defRPr sz="2400"/>
            </a:lvl3pPr>
            <a:lvl4pPr lvl="3">
              <a:defRPr sz="2400"/>
            </a:lvl4pPr>
          </a:lstStyle>
          <a:p>
            <a:r>
              <a:rPr lang="en-US" dirty="0"/>
              <a:t>Resource Utilization</a:t>
            </a:r>
          </a:p>
          <a:p>
            <a:pPr lvl="1"/>
            <a:r>
              <a:rPr lang="en-US" dirty="0"/>
              <a:t>The percentage of time a resource(CPU, memory, I/O, Peripheral, Network) is busy.</a:t>
            </a:r>
          </a:p>
          <a:p>
            <a:r>
              <a:rPr lang="en-US" dirty="0"/>
              <a:t>Throughput</a:t>
            </a:r>
          </a:p>
          <a:p>
            <a:pPr lvl="1"/>
            <a:r>
              <a:rPr lang="en-US" dirty="0"/>
              <a:t>The number of event responses that have been completed over a given interval of time.</a:t>
            </a:r>
          </a:p>
          <a:p>
            <a:r>
              <a:rPr lang="en-US" dirty="0"/>
              <a:t>Response time</a:t>
            </a:r>
          </a:p>
          <a:p>
            <a:pPr lvl="1"/>
            <a:r>
              <a:rPr lang="en-US" dirty="0"/>
              <a:t>The time lapsed between a request and its reply</a:t>
            </a:r>
            <a:r>
              <a:rPr lang="en-US" dirty="0" smtClean="0"/>
              <a:t>.</a:t>
            </a:r>
            <a:endParaRPr lang="en-US" dirty="0"/>
          </a:p>
        </p:txBody>
      </p:sp>
      <p:sp>
        <p:nvSpPr>
          <p:cNvPr id="171" name="TextShape 2"/>
          <p:cNvSpPr txBox="1"/>
          <p:nvPr/>
        </p:nvSpPr>
        <p:spPr>
          <a:xfrm>
            <a:off x="457200" y="206010"/>
            <a:ext cx="8229240" cy="856980"/>
          </a:xfrm>
          <a:prstGeom prst="rect">
            <a:avLst/>
          </a:prstGeom>
          <a:noFill/>
          <a:ln>
            <a:noFill/>
          </a:ln>
        </p:spPr>
        <p:txBody>
          <a:bodyPr lIns="90000" tIns="45000" rIns="90000" bIns="45000" anchor="ctr">
            <a:noAutofit/>
          </a:bodyPr>
          <a:lstStyle>
            <a:defPPr>
              <a:defRPr lang="en-US"/>
            </a:defPPr>
            <a:lvl1pPr algn="ctr">
              <a:defRPr sz="36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lstStyle>
          <a:p>
            <a:r>
              <a:rPr lang="en-US" dirty="0"/>
              <a:t>Performance Parameters</a:t>
            </a:r>
          </a:p>
        </p:txBody>
      </p:sp>
    </p:spTree>
    <p:extLst>
      <p:ext uri="{BB962C8B-B14F-4D97-AF65-F5344CB8AC3E}">
        <p14:creationId xmlns:p14="http://schemas.microsoft.com/office/powerpoint/2010/main" val="1898998146"/>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Performance </a:t>
            </a:r>
            <a:r>
              <a:rPr lang="en-US" sz="4000" dirty="0" smtClean="0"/>
              <a:t>Parameters          </a:t>
            </a:r>
            <a:r>
              <a:rPr lang="en-US" sz="3100" dirty="0" err="1" smtClean="0"/>
              <a:t>cont</a:t>
            </a:r>
            <a:r>
              <a:rPr lang="en-US" sz="3100" dirty="0" smtClean="0"/>
              <a:t> …</a:t>
            </a:r>
            <a:r>
              <a:rPr lang="en-US" sz="3100" dirty="0"/>
              <a:t/>
            </a:r>
            <a:br>
              <a:rPr lang="en-US" sz="3100" dirty="0"/>
            </a:br>
            <a:endParaRPr lang="en-US" sz="3100" dirty="0"/>
          </a:p>
        </p:txBody>
      </p:sp>
      <p:sp>
        <p:nvSpPr>
          <p:cNvPr id="3" name="Content Placeholder 2"/>
          <p:cNvSpPr>
            <a:spLocks noGrp="1"/>
          </p:cNvSpPr>
          <p:nvPr>
            <p:ph idx="1"/>
          </p:nvPr>
        </p:nvSpPr>
        <p:spPr>
          <a:xfrm>
            <a:off x="899592" y="699542"/>
            <a:ext cx="8244408" cy="4443958"/>
          </a:xfrm>
        </p:spPr>
        <p:txBody>
          <a:bodyPr>
            <a:normAutofit lnSpcReduction="10000"/>
          </a:bodyPr>
          <a:lstStyle/>
          <a:p>
            <a:pPr marL="365040" indent="-255240" algn="just">
              <a:lnSpc>
                <a:spcPct val="120000"/>
              </a:lnSpc>
              <a:spcBef>
                <a:spcPts val="400"/>
              </a:spcBef>
              <a:buClr>
                <a:srgbClr val="2DA2BF"/>
              </a:buClr>
              <a:buSzPct val="68000"/>
              <a:buFont typeface="Wingdings 3" charset="2"/>
              <a:buChar char=""/>
            </a:pPr>
            <a:r>
              <a:rPr lang="en-US" sz="3000" spc="-1" dirty="0">
                <a:solidFill>
                  <a:srgbClr val="000000"/>
                </a:solidFill>
                <a:cs typeface="Lucida Sans Unicode" pitchFamily="34" charset="0"/>
              </a:rPr>
              <a:t>Round-Trip Time</a:t>
            </a:r>
          </a:p>
          <a:p>
            <a:pPr lvl="1" algn="just"/>
            <a:r>
              <a:rPr lang="en-US" dirty="0"/>
              <a:t>How long does the entire user-requested transaction take, including connection and processing time?</a:t>
            </a:r>
          </a:p>
          <a:p>
            <a:pPr marL="365040" indent="-255240" algn="just">
              <a:lnSpc>
                <a:spcPct val="120000"/>
              </a:lnSpc>
              <a:spcBef>
                <a:spcPts val="400"/>
              </a:spcBef>
              <a:buClr>
                <a:srgbClr val="2DA2BF"/>
              </a:buClr>
              <a:buSzPct val="68000"/>
              <a:buFont typeface="Wingdings 3" charset="2"/>
              <a:buChar char=""/>
            </a:pPr>
            <a:r>
              <a:rPr lang="en-US" sz="3100" spc="-1" dirty="0">
                <a:solidFill>
                  <a:srgbClr val="000000"/>
                </a:solidFill>
                <a:cs typeface="Lucida Sans Unicode" pitchFamily="34" charset="0"/>
              </a:rPr>
              <a:t>Scalability</a:t>
            </a:r>
          </a:p>
          <a:p>
            <a:pPr lvl="1" algn="just"/>
            <a:r>
              <a:rPr lang="en-US" dirty="0"/>
              <a:t>The ability of an application to handle additional workload, without adversary affecting performance, by adding resources such as processor, memory, and storage capacity.</a:t>
            </a:r>
          </a:p>
          <a:p>
            <a:pPr marL="365040" indent="-255240" algn="just">
              <a:lnSpc>
                <a:spcPct val="120000"/>
              </a:lnSpc>
              <a:spcBef>
                <a:spcPts val="400"/>
              </a:spcBef>
              <a:buClr>
                <a:srgbClr val="2DA2BF"/>
              </a:buClr>
              <a:buSzPct val="68000"/>
              <a:buFont typeface="Wingdings 3" charset="2"/>
              <a:buChar char=""/>
            </a:pPr>
            <a:r>
              <a:rPr lang="en-US" sz="3100" spc="-1" dirty="0">
                <a:solidFill>
                  <a:srgbClr val="000000"/>
                </a:solidFill>
                <a:cs typeface="Lucida Sans Unicode" pitchFamily="34" charset="0"/>
              </a:rPr>
              <a:t>Database load</a:t>
            </a:r>
          </a:p>
          <a:p>
            <a:pPr lvl="1" algn="just"/>
            <a:r>
              <a:rPr lang="en-US" dirty="0"/>
              <a:t>The number of times database is accessed by web application over a given interval of time.</a:t>
            </a:r>
          </a:p>
          <a:p>
            <a:endParaRPr lang="en-US" dirty="0"/>
          </a:p>
        </p:txBody>
      </p:sp>
    </p:spTree>
    <p:extLst>
      <p:ext uri="{BB962C8B-B14F-4D97-AF65-F5344CB8AC3E}">
        <p14:creationId xmlns:p14="http://schemas.microsoft.com/office/powerpoint/2010/main" val="9297525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extShape 1"/>
          <p:cNvSpPr txBox="1"/>
          <p:nvPr/>
        </p:nvSpPr>
        <p:spPr>
          <a:xfrm>
            <a:off x="1223120" y="1486080"/>
            <a:ext cx="7920880" cy="3657420"/>
          </a:xfrm>
          <a:prstGeom prst="rect">
            <a:avLst/>
          </a:prstGeom>
          <a:noFill/>
          <a:ln w="9360">
            <a:noFill/>
          </a:ln>
        </p:spPr>
        <p:txBody>
          <a:bodyPr>
            <a:noAutofit/>
          </a:bodyPr>
          <a:lstStyle>
            <a:defPPr>
              <a:defRPr lang="en-US"/>
            </a:defPPr>
            <a:lvl1pPr marL="365040" indent="-255240" algn="just">
              <a:lnSpc>
                <a:spcPct val="100000"/>
              </a:lnSpc>
              <a:spcBef>
                <a:spcPts val="400"/>
              </a:spcBef>
              <a:buClr>
                <a:srgbClr val="2DA2BF"/>
              </a:buClr>
              <a:buSzPct val="68000"/>
              <a:buFont typeface="Wingdings 3" charset="2"/>
              <a:buChar char=""/>
              <a:defRPr sz="2800" b="0" strike="noStrike" spc="-1">
                <a:solidFill>
                  <a:srgbClr val="000000"/>
                </a:solidFill>
                <a:cs typeface="Lucida Sans Unicode" pitchFamily="34" charset="0"/>
              </a:defRPr>
            </a:lvl1pPr>
            <a:lvl2pPr marL="620640" lvl="1" indent="-228240" algn="just">
              <a:lnSpc>
                <a:spcPct val="100000"/>
              </a:lnSpc>
              <a:spcBef>
                <a:spcPts val="326"/>
              </a:spcBef>
              <a:buClr>
                <a:srgbClr val="2DA2BF"/>
              </a:buClr>
              <a:buFont typeface="Verdana"/>
              <a:buChar char="◦"/>
              <a:defRPr sz="2400" b="0" strike="noStrike" spc="-1">
                <a:solidFill>
                  <a:srgbClr val="000000"/>
                </a:solidFill>
                <a:cs typeface="Lucida Sans Unicode" pitchFamily="34" charset="0"/>
              </a:defRPr>
            </a:lvl2pPr>
            <a:lvl3pPr lvl="2" algn="just">
              <a:defRPr sz="2400"/>
            </a:lvl3pPr>
            <a:lvl4pPr lvl="3">
              <a:defRPr sz="2400"/>
            </a:lvl4pPr>
          </a:lstStyle>
          <a:p>
            <a:r>
              <a:rPr lang="en-US" dirty="0"/>
              <a:t>Load </a:t>
            </a:r>
            <a:r>
              <a:rPr lang="en-US" dirty="0" smtClean="0"/>
              <a:t>Testing</a:t>
            </a:r>
          </a:p>
          <a:p>
            <a:pPr marL="109800" indent="0">
              <a:buNone/>
            </a:pPr>
            <a:endParaRPr lang="en-US" dirty="0" smtClean="0"/>
          </a:p>
          <a:p>
            <a:r>
              <a:rPr lang="en-US" dirty="0" smtClean="0"/>
              <a:t>Stress Testing</a:t>
            </a:r>
          </a:p>
          <a:p>
            <a:endParaRPr lang="en-US" dirty="0"/>
          </a:p>
          <a:p>
            <a:endParaRPr lang="en-US" dirty="0"/>
          </a:p>
        </p:txBody>
      </p:sp>
      <p:sp>
        <p:nvSpPr>
          <p:cNvPr id="173" name="TextShape 2"/>
          <p:cNvSpPr txBox="1"/>
          <p:nvPr/>
        </p:nvSpPr>
        <p:spPr>
          <a:xfrm>
            <a:off x="457200" y="206010"/>
            <a:ext cx="8229240" cy="856980"/>
          </a:xfrm>
          <a:prstGeom prst="rect">
            <a:avLst/>
          </a:prstGeom>
          <a:noFill/>
          <a:ln>
            <a:noFill/>
          </a:ln>
        </p:spPr>
        <p:txBody>
          <a:bodyPr lIns="90000" tIns="45000" rIns="90000" bIns="45000" anchor="ctr">
            <a:noAutofit/>
          </a:bodyPr>
          <a:lstStyle>
            <a:defPPr>
              <a:defRPr lang="en-US"/>
            </a:defPPr>
            <a:lvl1pPr algn="ctr">
              <a:defRPr sz="36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lstStyle>
          <a:p>
            <a:r>
              <a:rPr lang="en-US" dirty="0"/>
              <a:t>Types of Performance </a:t>
            </a:r>
            <a:r>
              <a:rPr lang="en-US" dirty="0" smtClean="0"/>
              <a:t>Testing for web applications</a:t>
            </a:r>
            <a:endParaRPr lang="en-US" dirty="0"/>
          </a:p>
        </p:txBody>
      </p:sp>
    </p:spTree>
    <p:extLst>
      <p:ext uri="{BB962C8B-B14F-4D97-AF65-F5344CB8AC3E}">
        <p14:creationId xmlns:p14="http://schemas.microsoft.com/office/powerpoint/2010/main" val="3273985953"/>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extShape 1"/>
          <p:cNvSpPr txBox="1"/>
          <p:nvPr/>
        </p:nvSpPr>
        <p:spPr>
          <a:xfrm>
            <a:off x="539552" y="690316"/>
            <a:ext cx="8496944" cy="4453183"/>
          </a:xfrm>
          <a:prstGeom prst="rect">
            <a:avLst/>
          </a:prstGeom>
          <a:noFill/>
          <a:ln w="9360">
            <a:noFill/>
          </a:ln>
        </p:spPr>
        <p:txBody>
          <a:bodyPr>
            <a:noAutofit/>
          </a:bodyPr>
          <a:lstStyle>
            <a:defPPr>
              <a:defRPr lang="en-US"/>
            </a:defPPr>
            <a:lvl1pPr marL="365040" indent="-255240" algn="just">
              <a:lnSpc>
                <a:spcPct val="100000"/>
              </a:lnSpc>
              <a:spcBef>
                <a:spcPts val="400"/>
              </a:spcBef>
              <a:buClr>
                <a:srgbClr val="2DA2BF"/>
              </a:buClr>
              <a:buSzPct val="68000"/>
              <a:buFont typeface="Wingdings 3" charset="2"/>
              <a:buChar char=""/>
              <a:defRPr sz="2800" b="0" strike="noStrike" spc="-1">
                <a:solidFill>
                  <a:srgbClr val="000000"/>
                </a:solidFill>
                <a:cs typeface="Lucida Sans Unicode" pitchFamily="34" charset="0"/>
              </a:defRPr>
            </a:lvl1pPr>
            <a:lvl2pPr marL="620640" lvl="1" indent="-228240" algn="just">
              <a:lnSpc>
                <a:spcPct val="100000"/>
              </a:lnSpc>
              <a:spcBef>
                <a:spcPts val="326"/>
              </a:spcBef>
              <a:buClr>
                <a:srgbClr val="2DA2BF"/>
              </a:buClr>
              <a:buFont typeface="Verdana"/>
              <a:buChar char="◦"/>
              <a:defRPr sz="2400" b="0" strike="noStrike" spc="-1">
                <a:solidFill>
                  <a:srgbClr val="000000"/>
                </a:solidFill>
                <a:cs typeface="Lucida Sans Unicode" pitchFamily="34" charset="0"/>
              </a:defRPr>
            </a:lvl2pPr>
            <a:lvl3pPr lvl="2" algn="just">
              <a:defRPr sz="2400"/>
            </a:lvl3pPr>
            <a:lvl4pPr lvl="3">
              <a:defRPr sz="2400"/>
            </a:lvl4pPr>
          </a:lstStyle>
          <a:p>
            <a:pPr lvl="1">
              <a:buFont typeface="Arial" panose="020B0604020202020204" pitchFamily="34" charset="0"/>
              <a:buChar char="•"/>
            </a:pPr>
            <a:r>
              <a:rPr lang="en-US" dirty="0" smtClean="0"/>
              <a:t>This testing is performed to check that whether the system can sustain at times of </a:t>
            </a:r>
            <a:r>
              <a:rPr lang="en-US" dirty="0" smtClean="0">
                <a:solidFill>
                  <a:srgbClr val="FF0000"/>
                </a:solidFill>
              </a:rPr>
              <a:t>peak load</a:t>
            </a:r>
            <a:r>
              <a:rPr lang="en-US" dirty="0" smtClean="0"/>
              <a:t>.</a:t>
            </a:r>
          </a:p>
          <a:p>
            <a:pPr lvl="1">
              <a:buFont typeface="Arial" panose="020B0604020202020204" pitchFamily="34" charset="0"/>
              <a:buChar char="•"/>
            </a:pPr>
            <a:r>
              <a:rPr lang="en-US" dirty="0" smtClean="0"/>
              <a:t>The site should </a:t>
            </a:r>
            <a:r>
              <a:rPr lang="en-US" dirty="0"/>
              <a:t>handle many simultaneous user requests, large input data from users, simultaneous connections to </a:t>
            </a:r>
            <a:r>
              <a:rPr lang="en-US" dirty="0" smtClean="0"/>
              <a:t>database, heavy </a:t>
            </a:r>
            <a:r>
              <a:rPr lang="en-US" dirty="0"/>
              <a:t>load on specific pages, etc</a:t>
            </a:r>
            <a:r>
              <a:rPr lang="en-US" dirty="0" smtClean="0"/>
              <a:t>. When </a:t>
            </a:r>
            <a:r>
              <a:rPr lang="en-US" dirty="0"/>
              <a:t>we test the system with these types of loads, this testing is called </a:t>
            </a:r>
            <a:r>
              <a:rPr lang="en-US" dirty="0">
                <a:solidFill>
                  <a:srgbClr val="FF0000"/>
                </a:solidFill>
              </a:rPr>
              <a:t>load testing</a:t>
            </a:r>
            <a:r>
              <a:rPr lang="en-US" dirty="0" smtClean="0"/>
              <a:t>.</a:t>
            </a:r>
          </a:p>
          <a:p>
            <a:pPr lvl="1">
              <a:buFont typeface="Arial" panose="020B0604020202020204" pitchFamily="34" charset="0"/>
              <a:buChar char="•"/>
            </a:pPr>
            <a:r>
              <a:rPr lang="en-US" dirty="0" smtClean="0"/>
              <a:t>It focuses on determining or validating performance characteristics of the system when subjected to workloads &amp; load volumes expected during production operations. It refers to how much maximum load can be put on the web application &amp; it will still serve flawlessly (e.g. 10 concurrent users).</a:t>
            </a:r>
            <a:endParaRPr lang="en-US" dirty="0"/>
          </a:p>
          <a:p>
            <a:endParaRPr lang="en-US" dirty="0"/>
          </a:p>
        </p:txBody>
      </p:sp>
      <p:sp>
        <p:nvSpPr>
          <p:cNvPr id="173" name="TextShape 2"/>
          <p:cNvSpPr txBox="1"/>
          <p:nvPr/>
        </p:nvSpPr>
        <p:spPr>
          <a:xfrm>
            <a:off x="457200" y="-1808"/>
            <a:ext cx="8229240" cy="701350"/>
          </a:xfrm>
          <a:prstGeom prst="rect">
            <a:avLst/>
          </a:prstGeom>
          <a:noFill/>
          <a:ln>
            <a:noFill/>
          </a:ln>
        </p:spPr>
        <p:txBody>
          <a:bodyPr lIns="90000" tIns="45000" rIns="90000" bIns="45000" anchor="ctr">
            <a:noAutofit/>
          </a:bodyPr>
          <a:lstStyle>
            <a:defPPr>
              <a:defRPr lang="en-US"/>
            </a:defPPr>
            <a:lvl1pPr algn="ctr">
              <a:defRPr sz="36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lstStyle>
          <a:p>
            <a:r>
              <a:rPr lang="en-US" dirty="0"/>
              <a:t>Load Testing</a:t>
            </a:r>
          </a:p>
        </p:txBody>
      </p:sp>
    </p:spTree>
    <p:extLst>
      <p:ext uri="{BB962C8B-B14F-4D97-AF65-F5344CB8AC3E}">
        <p14:creationId xmlns:p14="http://schemas.microsoft.com/office/powerpoint/2010/main" val="1261083012"/>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extShape 1"/>
          <p:cNvSpPr txBox="1"/>
          <p:nvPr/>
        </p:nvSpPr>
        <p:spPr>
          <a:xfrm>
            <a:off x="1187624" y="1093115"/>
            <a:ext cx="7776864" cy="3394170"/>
          </a:xfrm>
          <a:prstGeom prst="rect">
            <a:avLst/>
          </a:prstGeom>
          <a:noFill/>
          <a:ln w="9360">
            <a:noFill/>
          </a:ln>
        </p:spPr>
        <p:txBody>
          <a:bodyPr>
            <a:noAutofit/>
          </a:bodyPr>
          <a:lstStyle>
            <a:defPPr>
              <a:defRPr lang="en-US"/>
            </a:defPPr>
            <a:lvl1pPr marL="365040" indent="-255240" algn="just">
              <a:lnSpc>
                <a:spcPct val="100000"/>
              </a:lnSpc>
              <a:spcBef>
                <a:spcPts val="400"/>
              </a:spcBef>
              <a:buClr>
                <a:srgbClr val="2DA2BF"/>
              </a:buClr>
              <a:buSzPct val="68000"/>
              <a:buFont typeface="Wingdings 3" charset="2"/>
              <a:buChar char=""/>
              <a:defRPr sz="2800" b="0" strike="noStrike" spc="-1">
                <a:solidFill>
                  <a:srgbClr val="000000"/>
                </a:solidFill>
                <a:cs typeface="Lucida Sans Unicode" pitchFamily="34" charset="0"/>
              </a:defRPr>
            </a:lvl1pPr>
            <a:lvl2pPr marL="620640" lvl="1" indent="-228240" algn="just">
              <a:lnSpc>
                <a:spcPct val="100000"/>
              </a:lnSpc>
              <a:spcBef>
                <a:spcPts val="326"/>
              </a:spcBef>
              <a:buClr>
                <a:srgbClr val="2DA2BF"/>
              </a:buClr>
              <a:buFont typeface="Verdana"/>
              <a:buChar char="◦"/>
              <a:defRPr sz="2400" b="0" strike="noStrike" spc="-1">
                <a:solidFill>
                  <a:srgbClr val="000000"/>
                </a:solidFill>
                <a:cs typeface="Lucida Sans Unicode" pitchFamily="34" charset="0"/>
              </a:defRPr>
            </a:lvl2pPr>
            <a:lvl3pPr lvl="2" algn="just">
              <a:defRPr sz="2400"/>
            </a:lvl3pPr>
            <a:lvl4pPr lvl="3">
              <a:defRPr sz="2400"/>
            </a:lvl4pPr>
          </a:lstStyle>
          <a:p>
            <a:r>
              <a:rPr lang="en-US" dirty="0"/>
              <a:t>Capacity testing</a:t>
            </a:r>
          </a:p>
          <a:p>
            <a:pPr lvl="1"/>
            <a:r>
              <a:rPr lang="en-US" dirty="0"/>
              <a:t>Determines the maximum load the web service can handle before failing.</a:t>
            </a:r>
          </a:p>
          <a:p>
            <a:pPr lvl="1"/>
            <a:r>
              <a:rPr lang="en-US" dirty="0"/>
              <a:t>Reveals the web services’ ultimate limit.</a:t>
            </a:r>
          </a:p>
          <a:p>
            <a:r>
              <a:rPr lang="en-US" dirty="0"/>
              <a:t>Scalability testing</a:t>
            </a:r>
          </a:p>
          <a:p>
            <a:pPr lvl="1"/>
            <a:r>
              <a:rPr lang="en-US" dirty="0"/>
              <a:t>Determines how effectively the web service will expand to accommodate an increasing load.</a:t>
            </a:r>
          </a:p>
        </p:txBody>
      </p:sp>
      <p:sp>
        <p:nvSpPr>
          <p:cNvPr id="175" name="TextShape 2"/>
          <p:cNvSpPr txBox="1"/>
          <p:nvPr/>
        </p:nvSpPr>
        <p:spPr>
          <a:xfrm>
            <a:off x="457200" y="206010"/>
            <a:ext cx="8229240" cy="856980"/>
          </a:xfrm>
          <a:prstGeom prst="rect">
            <a:avLst/>
          </a:prstGeom>
          <a:noFill/>
          <a:ln>
            <a:noFill/>
          </a:ln>
        </p:spPr>
        <p:txBody>
          <a:bodyPr lIns="90000" tIns="45000" rIns="90000" bIns="45000" anchor="ctr">
            <a:noAutofit/>
          </a:bodyPr>
          <a:lstStyle>
            <a:defPPr>
              <a:defRPr lang="en-US"/>
            </a:defPPr>
            <a:lvl1pPr algn="ctr">
              <a:defRPr sz="36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lstStyle>
          <a:p>
            <a:r>
              <a:rPr lang="en-US" dirty="0"/>
              <a:t>Types of load testing</a:t>
            </a:r>
          </a:p>
        </p:txBody>
      </p:sp>
    </p:spTree>
    <p:extLst>
      <p:ext uri="{BB962C8B-B14F-4D97-AF65-F5344CB8AC3E}">
        <p14:creationId xmlns:p14="http://schemas.microsoft.com/office/powerpoint/2010/main" val="1946485880"/>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978"/>
            <a:ext cx="7498080" cy="709588"/>
          </a:xfrm>
        </p:spPr>
        <p:txBody>
          <a:bodyPr>
            <a:normAutofit fontScale="90000"/>
          </a:bodyPr>
          <a:lstStyle/>
          <a:p>
            <a:pPr algn="ctr"/>
            <a:r>
              <a:rPr lang="en-US" dirty="0"/>
              <a:t>Stress Testing</a:t>
            </a:r>
            <a:br>
              <a:rPr lang="en-US" dirty="0"/>
            </a:br>
            <a:endParaRPr lang="en-US" dirty="0"/>
          </a:p>
        </p:txBody>
      </p:sp>
      <p:sp>
        <p:nvSpPr>
          <p:cNvPr id="3" name="Content Placeholder 2"/>
          <p:cNvSpPr>
            <a:spLocks noGrp="1"/>
          </p:cNvSpPr>
          <p:nvPr>
            <p:ph idx="1"/>
          </p:nvPr>
        </p:nvSpPr>
        <p:spPr>
          <a:xfrm>
            <a:off x="1435608" y="627534"/>
            <a:ext cx="7498080" cy="4608512"/>
          </a:xfrm>
        </p:spPr>
        <p:txBody>
          <a:bodyPr>
            <a:normAutofit fontScale="77500" lnSpcReduction="20000"/>
          </a:bodyPr>
          <a:lstStyle/>
          <a:p>
            <a:pPr algn="just"/>
            <a:r>
              <a:rPr lang="en-US" sz="3100" dirty="0" smtClean="0"/>
              <a:t>Stress refers to stretching </a:t>
            </a:r>
            <a:r>
              <a:rPr lang="en-US" sz="3100" dirty="0"/>
              <a:t>the system beyond its </a:t>
            </a:r>
            <a:r>
              <a:rPr lang="en-US" sz="3100" dirty="0" smtClean="0"/>
              <a:t>specification limits. </a:t>
            </a:r>
          </a:p>
          <a:p>
            <a:pPr algn="just"/>
            <a:r>
              <a:rPr lang="en-US" sz="3100" dirty="0" smtClean="0"/>
              <a:t>Web stress testing is performed to break the site by giving stress and to know how the system reacts to the stress and how the system recovers from crashes. </a:t>
            </a:r>
          </a:p>
          <a:p>
            <a:pPr algn="just"/>
            <a:r>
              <a:rPr lang="en-US" sz="3100" dirty="0" smtClean="0"/>
              <a:t>It </a:t>
            </a:r>
            <a:r>
              <a:rPr lang="en-US" sz="3100" dirty="0"/>
              <a:t>focuses on determining or validating performance characteristics of the system when subjected </a:t>
            </a:r>
            <a:r>
              <a:rPr lang="en-US" sz="3100" dirty="0" smtClean="0"/>
              <a:t>to conditions beyond those expected </a:t>
            </a:r>
            <a:r>
              <a:rPr lang="en-US" sz="3100" dirty="0"/>
              <a:t>during production operations. </a:t>
            </a:r>
          </a:p>
          <a:p>
            <a:pPr algn="just"/>
            <a:r>
              <a:rPr lang="en-US" sz="3100" dirty="0" smtClean="0"/>
              <a:t>Tests the performance of the system under stressful conditions such as </a:t>
            </a:r>
            <a:endParaRPr lang="en-US" sz="3100" dirty="0" smtClean="0"/>
          </a:p>
          <a:p>
            <a:pPr lvl="1" algn="just"/>
            <a:r>
              <a:rPr lang="en-US" sz="2700" dirty="0" smtClean="0">
                <a:solidFill>
                  <a:srgbClr val="FF0000"/>
                </a:solidFill>
              </a:rPr>
              <a:t>memory </a:t>
            </a:r>
            <a:r>
              <a:rPr lang="en-US" sz="2700" dirty="0">
                <a:solidFill>
                  <a:srgbClr val="FF0000"/>
                </a:solidFill>
              </a:rPr>
              <a:t>overflow, </a:t>
            </a:r>
            <a:endParaRPr lang="en-US" sz="2700" dirty="0" smtClean="0">
              <a:solidFill>
                <a:srgbClr val="FF0000"/>
              </a:solidFill>
            </a:endParaRPr>
          </a:p>
          <a:p>
            <a:pPr lvl="1" algn="just"/>
            <a:r>
              <a:rPr lang="en-US" sz="2700" dirty="0" smtClean="0">
                <a:solidFill>
                  <a:srgbClr val="FF0000"/>
                </a:solidFill>
              </a:rPr>
              <a:t>insufficient </a:t>
            </a:r>
            <a:r>
              <a:rPr lang="en-US" sz="2700" dirty="0" smtClean="0">
                <a:solidFill>
                  <a:srgbClr val="FF0000"/>
                </a:solidFill>
              </a:rPr>
              <a:t>disk space, </a:t>
            </a:r>
            <a:endParaRPr lang="en-US" sz="2700" dirty="0" smtClean="0">
              <a:solidFill>
                <a:srgbClr val="FF0000"/>
              </a:solidFill>
            </a:endParaRPr>
          </a:p>
          <a:p>
            <a:pPr lvl="1" algn="just"/>
            <a:r>
              <a:rPr lang="en-US" sz="2700" dirty="0" smtClean="0">
                <a:solidFill>
                  <a:srgbClr val="FF0000"/>
                </a:solidFill>
              </a:rPr>
              <a:t>server </a:t>
            </a:r>
            <a:r>
              <a:rPr lang="en-US" sz="2700" dirty="0" smtClean="0">
                <a:solidFill>
                  <a:srgbClr val="FF0000"/>
                </a:solidFill>
              </a:rPr>
              <a:t>failure etc. </a:t>
            </a:r>
            <a:endParaRPr lang="en-US" sz="2700" dirty="0">
              <a:solidFill>
                <a:srgbClr val="FF0000"/>
              </a:solidFill>
            </a:endParaRPr>
          </a:p>
          <a:p>
            <a:endParaRPr lang="en-US" dirty="0"/>
          </a:p>
        </p:txBody>
      </p:sp>
    </p:spTree>
    <p:extLst>
      <p:ext uri="{BB962C8B-B14F-4D97-AF65-F5344CB8AC3E}">
        <p14:creationId xmlns:p14="http://schemas.microsoft.com/office/powerpoint/2010/main" val="24584678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sz="4000" dirty="0" smtClean="0"/>
              <a:t>Stress Testing         </a:t>
            </a:r>
            <a:r>
              <a:rPr lang="en-US" sz="3100" dirty="0" err="1" smtClean="0"/>
              <a:t>cont</a:t>
            </a:r>
            <a:r>
              <a:rPr lang="en-US" sz="3100" dirty="0" smtClean="0"/>
              <a:t> …</a:t>
            </a:r>
            <a:r>
              <a:rPr lang="en-US" sz="3100" dirty="0"/>
              <a:t/>
            </a:r>
            <a:br>
              <a:rPr lang="en-US" sz="3100" dirty="0"/>
            </a:br>
            <a:endParaRPr lang="en-US" sz="3100" dirty="0"/>
          </a:p>
        </p:txBody>
      </p:sp>
      <p:sp>
        <p:nvSpPr>
          <p:cNvPr id="3" name="Content Placeholder 2"/>
          <p:cNvSpPr>
            <a:spLocks noGrp="1"/>
          </p:cNvSpPr>
          <p:nvPr>
            <p:ph idx="1"/>
          </p:nvPr>
        </p:nvSpPr>
        <p:spPr>
          <a:xfrm>
            <a:off x="1043608" y="771550"/>
            <a:ext cx="7890080" cy="4176464"/>
          </a:xfrm>
        </p:spPr>
        <p:txBody>
          <a:bodyPr>
            <a:normAutofit lnSpcReduction="10000"/>
          </a:bodyPr>
          <a:lstStyle/>
          <a:p>
            <a:pPr algn="just"/>
            <a:r>
              <a:rPr lang="en-US" dirty="0" smtClean="0"/>
              <a:t>These </a:t>
            </a:r>
            <a:r>
              <a:rPr lang="en-US" dirty="0" smtClean="0"/>
              <a:t>tests </a:t>
            </a:r>
            <a:r>
              <a:rPr lang="en-US" dirty="0" smtClean="0"/>
              <a:t>are designed to determine under what conditions an application will fail, and how gracefully it may recover from failure.</a:t>
            </a:r>
          </a:p>
          <a:p>
            <a:pPr algn="just"/>
            <a:r>
              <a:rPr lang="en-US" dirty="0" smtClean="0"/>
              <a:t>Examples </a:t>
            </a:r>
            <a:r>
              <a:rPr lang="en-US" dirty="0"/>
              <a:t>of </a:t>
            </a:r>
            <a:r>
              <a:rPr lang="en-US" dirty="0" smtClean="0"/>
              <a:t>graceful failure:</a:t>
            </a:r>
          </a:p>
          <a:p>
            <a:pPr lvl="1" algn="just"/>
            <a:r>
              <a:rPr lang="en-US" dirty="0" smtClean="0"/>
              <a:t>The system saves the state at the time of failure and does not crash suddenly</a:t>
            </a:r>
          </a:p>
          <a:p>
            <a:pPr lvl="1" algn="just"/>
            <a:r>
              <a:rPr lang="en-US" dirty="0" smtClean="0"/>
              <a:t>On restarting it, the system recovers from the last good state</a:t>
            </a:r>
          </a:p>
          <a:p>
            <a:pPr lvl="1" algn="just"/>
            <a:r>
              <a:rPr lang="en-US" dirty="0" smtClean="0"/>
              <a:t>The system shows meaningful error messages to the user, etc. </a:t>
            </a:r>
            <a:endParaRPr lang="en-US" dirty="0"/>
          </a:p>
        </p:txBody>
      </p:sp>
    </p:spTree>
    <p:extLst>
      <p:ext uri="{BB962C8B-B14F-4D97-AF65-F5344CB8AC3E}">
        <p14:creationId xmlns:p14="http://schemas.microsoft.com/office/powerpoint/2010/main" val="39696000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1435608" y="915566"/>
            <a:ext cx="7498080" cy="4104456"/>
          </a:xfrm>
        </p:spPr>
        <p:txBody>
          <a:bodyPr>
            <a:normAutofit/>
          </a:bodyPr>
          <a:lstStyle/>
          <a:p>
            <a:r>
              <a:rPr lang="en-US" dirty="0" smtClean="0"/>
              <a:t>Discussed the following types of testing </a:t>
            </a:r>
            <a:r>
              <a:rPr lang="en-US" dirty="0"/>
              <a:t>for </a:t>
            </a:r>
            <a:r>
              <a:rPr lang="en-US" dirty="0" smtClean="0"/>
              <a:t>web-based systems:</a:t>
            </a:r>
          </a:p>
          <a:p>
            <a:pPr marL="639360" lvl="1" indent="-255240" algn="just">
              <a:spcBef>
                <a:spcPts val="400"/>
              </a:spcBef>
              <a:buClr>
                <a:srgbClr val="2DA2BF"/>
              </a:buClr>
              <a:buSzPct val="68000"/>
              <a:buFont typeface="Wingdings 3" charset="2"/>
              <a:buChar char=""/>
            </a:pPr>
            <a:r>
              <a:rPr lang="en-US" spc="-1" dirty="0">
                <a:solidFill>
                  <a:srgbClr val="000000"/>
                </a:solidFill>
                <a:cs typeface="Lucida Sans Unicode" pitchFamily="34" charset="0"/>
              </a:rPr>
              <a:t>Navigation Testing</a:t>
            </a:r>
          </a:p>
          <a:p>
            <a:pPr marL="639360" lvl="1" indent="-255240" algn="just">
              <a:spcBef>
                <a:spcPts val="400"/>
              </a:spcBef>
              <a:buClr>
                <a:srgbClr val="2DA2BF"/>
              </a:buClr>
              <a:buSzPct val="68000"/>
              <a:buFont typeface="Wingdings 3" charset="2"/>
              <a:buChar char=""/>
            </a:pPr>
            <a:r>
              <a:rPr lang="en-US" spc="-1" dirty="0">
                <a:solidFill>
                  <a:srgbClr val="000000"/>
                </a:solidFill>
                <a:cs typeface="Lucida Sans Unicode" pitchFamily="34" charset="0"/>
              </a:rPr>
              <a:t>Configuration/Compatibility Testing</a:t>
            </a:r>
          </a:p>
          <a:p>
            <a:pPr marL="639360" lvl="1" indent="-255240" algn="just">
              <a:spcBef>
                <a:spcPts val="400"/>
              </a:spcBef>
              <a:buClr>
                <a:srgbClr val="2DA2BF"/>
              </a:buClr>
              <a:buSzPct val="68000"/>
              <a:buFont typeface="Wingdings 3" charset="2"/>
              <a:buChar char=""/>
            </a:pPr>
            <a:r>
              <a:rPr lang="en-US" spc="-1" dirty="0">
                <a:solidFill>
                  <a:srgbClr val="000000"/>
                </a:solidFill>
                <a:cs typeface="Lucida Sans Unicode" pitchFamily="34" charset="0"/>
              </a:rPr>
              <a:t>Security Testing</a:t>
            </a:r>
          </a:p>
          <a:p>
            <a:pPr marL="639360" lvl="1" indent="-255240" algn="just">
              <a:spcBef>
                <a:spcPts val="400"/>
              </a:spcBef>
              <a:buClr>
                <a:srgbClr val="2DA2BF"/>
              </a:buClr>
              <a:buSzPct val="68000"/>
              <a:buFont typeface="Wingdings 3" charset="2"/>
              <a:buChar char=""/>
            </a:pPr>
            <a:r>
              <a:rPr lang="en-US" spc="-1" dirty="0">
                <a:solidFill>
                  <a:srgbClr val="000000"/>
                </a:solidFill>
                <a:cs typeface="Lucida Sans Unicode" pitchFamily="34" charset="0"/>
              </a:rPr>
              <a:t>Performance Testing</a:t>
            </a:r>
          </a:p>
          <a:p>
            <a:pPr marL="82296" indent="0">
              <a:buNone/>
            </a:pPr>
            <a:endParaRPr lang="en-US" dirty="0" smtClean="0"/>
          </a:p>
          <a:p>
            <a:endParaRPr lang="en-US" dirty="0"/>
          </a:p>
          <a:p>
            <a:endParaRPr lang="en-US" dirty="0"/>
          </a:p>
          <a:p>
            <a:endParaRPr lang="en-US" dirty="0"/>
          </a:p>
          <a:p>
            <a:endParaRPr lang="en-US" dirty="0">
              <a:solidFill>
                <a:schemeClr val="tx2">
                  <a:satMod val="130000"/>
                </a:schemeClr>
              </a:solidFill>
              <a:effectLst>
                <a:outerShdw blurRad="50000" dist="30000" dir="5400000" algn="tl" rotWithShape="0">
                  <a:srgbClr val="000000">
                    <a:alpha val="30000"/>
                  </a:srgbClr>
                </a:outerShdw>
              </a:effectLst>
            </a:endParaRPr>
          </a:p>
        </p:txBody>
      </p:sp>
    </p:spTree>
    <p:extLst>
      <p:ext uri="{BB962C8B-B14F-4D97-AF65-F5344CB8AC3E}">
        <p14:creationId xmlns:p14="http://schemas.microsoft.com/office/powerpoint/2010/main" val="3301968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TextShape 1"/>
          <p:cNvSpPr txBox="1"/>
          <p:nvPr/>
        </p:nvSpPr>
        <p:spPr>
          <a:xfrm>
            <a:off x="914906" y="634500"/>
            <a:ext cx="8049581" cy="4385522"/>
          </a:xfrm>
          <a:prstGeom prst="rect">
            <a:avLst/>
          </a:prstGeom>
          <a:noFill/>
          <a:ln w="9360">
            <a:noFill/>
          </a:ln>
        </p:spPr>
        <p:txBody>
          <a:bodyPr>
            <a:noAutofit/>
          </a:bodyPr>
          <a:lstStyle>
            <a:defPPr>
              <a:defRPr lang="en-US"/>
            </a:defPPr>
            <a:lvl1pPr marL="365040" indent="-255240" algn="just">
              <a:lnSpc>
                <a:spcPct val="100000"/>
              </a:lnSpc>
              <a:spcBef>
                <a:spcPts val="400"/>
              </a:spcBef>
              <a:buClr>
                <a:srgbClr val="2DA2BF"/>
              </a:buClr>
              <a:buSzPct val="68000"/>
              <a:buFont typeface="Wingdings 3" charset="2"/>
              <a:buChar char=""/>
              <a:defRPr sz="2800" b="0" strike="noStrike" spc="-1">
                <a:solidFill>
                  <a:srgbClr val="000000"/>
                </a:solidFill>
                <a:cs typeface="Lucida Sans Unicode" pitchFamily="34" charset="0"/>
              </a:defRPr>
            </a:lvl1pPr>
            <a:lvl2pPr marL="620640" lvl="1" indent="-228240" algn="just">
              <a:lnSpc>
                <a:spcPct val="100000"/>
              </a:lnSpc>
              <a:spcBef>
                <a:spcPts val="326"/>
              </a:spcBef>
              <a:buClr>
                <a:srgbClr val="2DA2BF"/>
              </a:buClr>
              <a:buFont typeface="Verdana"/>
              <a:buChar char="◦"/>
              <a:defRPr sz="2400" b="0" strike="noStrike" spc="-1">
                <a:solidFill>
                  <a:srgbClr val="000000"/>
                </a:solidFill>
                <a:cs typeface="Lucida Sans Unicode" pitchFamily="34" charset="0"/>
              </a:defRPr>
            </a:lvl2pPr>
            <a:lvl3pPr lvl="2" algn="just">
              <a:defRPr sz="2400"/>
            </a:lvl3pPr>
            <a:lvl4pPr lvl="3">
              <a:defRPr sz="2400"/>
            </a:lvl4pPr>
          </a:lstStyle>
          <a:p>
            <a:endParaRPr lang="en-US" dirty="0"/>
          </a:p>
          <a:p>
            <a:r>
              <a:rPr lang="en-US" dirty="0"/>
              <a:t>The errors must be checked </a:t>
            </a:r>
            <a:r>
              <a:rPr lang="en-US" dirty="0" smtClean="0"/>
              <a:t>for the followings:</a:t>
            </a:r>
            <a:endParaRPr lang="en-US" dirty="0"/>
          </a:p>
          <a:p>
            <a:pPr lvl="1"/>
            <a:r>
              <a:rPr lang="en-US" dirty="0"/>
              <a:t>The broken links </a:t>
            </a:r>
            <a:r>
              <a:rPr lang="en-US" dirty="0" smtClean="0"/>
              <a:t>(the </a:t>
            </a:r>
            <a:r>
              <a:rPr lang="en-US" dirty="0"/>
              <a:t>links should not be broken due to any </a:t>
            </a:r>
            <a:r>
              <a:rPr lang="en-US" dirty="0" smtClean="0"/>
              <a:t>reason).</a:t>
            </a:r>
            <a:endParaRPr lang="en-US" dirty="0"/>
          </a:p>
          <a:p>
            <a:pPr lvl="1"/>
            <a:r>
              <a:rPr lang="en-US" dirty="0"/>
              <a:t>The proper redirected links with proper messages displayed</a:t>
            </a:r>
          </a:p>
          <a:p>
            <a:pPr lvl="1"/>
            <a:r>
              <a:rPr lang="en-US" dirty="0" smtClean="0"/>
              <a:t>Ensuring whether all </a:t>
            </a:r>
            <a:r>
              <a:rPr lang="en-US" dirty="0"/>
              <a:t>possible navigation paths active and relevant or </a:t>
            </a:r>
            <a:r>
              <a:rPr lang="en-US" dirty="0" smtClean="0"/>
              <a:t>not.</a:t>
            </a:r>
            <a:endParaRPr lang="en-US" dirty="0"/>
          </a:p>
          <a:p>
            <a:pPr lvl="1"/>
            <a:r>
              <a:rPr lang="en-US" dirty="0" smtClean="0"/>
              <a:t>The </a:t>
            </a:r>
            <a:r>
              <a:rPr lang="en-US" dirty="0"/>
              <a:t>navigations for the back and forward buttons, and their proper working</a:t>
            </a:r>
          </a:p>
        </p:txBody>
      </p:sp>
      <p:sp>
        <p:nvSpPr>
          <p:cNvPr id="147" name="TextShape 2"/>
          <p:cNvSpPr txBox="1"/>
          <p:nvPr/>
        </p:nvSpPr>
        <p:spPr>
          <a:xfrm>
            <a:off x="457200" y="206010"/>
            <a:ext cx="8229240" cy="856980"/>
          </a:xfrm>
          <a:prstGeom prst="rect">
            <a:avLst/>
          </a:prstGeom>
          <a:noFill/>
          <a:ln>
            <a:noFill/>
          </a:ln>
        </p:spPr>
        <p:txBody>
          <a:bodyPr lIns="90000" tIns="45000" rIns="90000" bIns="45000" anchor="ctr">
            <a:noAutofit/>
          </a:bodyPr>
          <a:lstStyle>
            <a:defPPr>
              <a:defRPr lang="en-US"/>
            </a:defPPr>
            <a:lvl1pPr algn="ctr">
              <a:defRPr sz="36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lstStyle>
          <a:p>
            <a:r>
              <a:rPr lang="en-US" dirty="0"/>
              <a:t>Navigation Testing </a:t>
            </a:r>
            <a:r>
              <a:rPr lang="en-US" dirty="0" smtClean="0"/>
              <a:t>      </a:t>
            </a:r>
            <a:r>
              <a:rPr lang="en-US" sz="2800" dirty="0" err="1" smtClean="0"/>
              <a:t>cont</a:t>
            </a:r>
            <a:r>
              <a:rPr lang="en-US" sz="2800" dirty="0" smtClean="0"/>
              <a:t>…</a:t>
            </a:r>
            <a:endParaRPr lang="en-US" sz="2800" dirty="0"/>
          </a:p>
        </p:txBody>
      </p:sp>
    </p:spTree>
    <p:extLst>
      <p:ext uri="{BB962C8B-B14F-4D97-AF65-F5344CB8AC3E}">
        <p14:creationId xmlns:p14="http://schemas.microsoft.com/office/powerpoint/2010/main" val="256039910"/>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marL="596646" indent="-514350" algn="just">
              <a:buFont typeface="+mj-lt"/>
              <a:buAutoNum type="arabicPeriod"/>
            </a:pPr>
            <a:r>
              <a:rPr lang="en-US" dirty="0" smtClean="0"/>
              <a:t>Naresh Chauhan, Software Testing: Principles and Practices, (Chapter – 15), Second Edition, Oxford University Press, 2018. </a:t>
            </a:r>
            <a:endParaRPr lang="en-US" dirty="0"/>
          </a:p>
        </p:txBody>
      </p:sp>
    </p:spTree>
    <p:extLst>
      <p:ext uri="{BB962C8B-B14F-4D97-AF65-F5344CB8AC3E}">
        <p14:creationId xmlns:p14="http://schemas.microsoft.com/office/powerpoint/2010/main" val="10958155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2715766"/>
            <a:ext cx="7498080" cy="857250"/>
          </a:xfrm>
        </p:spPr>
        <p:txBody>
          <a:bodyPr>
            <a:normAutofit/>
          </a:bodyPr>
          <a:lstStyle/>
          <a:p>
            <a:pPr algn="ctr"/>
            <a:r>
              <a:rPr lang="en-US" sz="4400" dirty="0" smtClean="0"/>
              <a:t>Thank You</a:t>
            </a:r>
            <a:endParaRPr lang="en-US" sz="4400" dirty="0"/>
          </a:p>
        </p:txBody>
      </p:sp>
    </p:spTree>
    <p:extLst>
      <p:ext uri="{BB962C8B-B14F-4D97-AF65-F5344CB8AC3E}">
        <p14:creationId xmlns:p14="http://schemas.microsoft.com/office/powerpoint/2010/main" val="4162919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extShape 1"/>
          <p:cNvSpPr txBox="1"/>
          <p:nvPr/>
        </p:nvSpPr>
        <p:spPr>
          <a:xfrm>
            <a:off x="827584" y="977621"/>
            <a:ext cx="8316056" cy="4343220"/>
          </a:xfrm>
          <a:prstGeom prst="rect">
            <a:avLst/>
          </a:prstGeom>
          <a:noFill/>
          <a:ln w="9360">
            <a:noFill/>
          </a:ln>
        </p:spPr>
        <p:txBody>
          <a:bodyPr>
            <a:normAutofit fontScale="98500"/>
          </a:bodyPr>
          <a:lstStyle/>
          <a:p>
            <a:pPr marL="365760" indent="-255600">
              <a:lnSpc>
                <a:spcPct val="100000"/>
              </a:lnSpc>
              <a:spcBef>
                <a:spcPts val="400"/>
              </a:spcBef>
              <a:buClr>
                <a:srgbClr val="2DA2BF"/>
              </a:buClr>
              <a:buSzPct val="68000"/>
              <a:buFont typeface="Wingdings 3" charset="2"/>
              <a:buChar char=""/>
            </a:pPr>
            <a:r>
              <a:rPr lang="en-US" sz="2800" spc="-1" dirty="0">
                <a:solidFill>
                  <a:srgbClr val="000000"/>
                </a:solidFill>
                <a:cs typeface="Lucida Sans Unicode" pitchFamily="34" charset="0"/>
              </a:rPr>
              <a:t>Diversity in configuration for web applications makes the testing of these systems very difficult.</a:t>
            </a:r>
          </a:p>
          <a:p>
            <a:pPr marL="365760" indent="-255600">
              <a:lnSpc>
                <a:spcPct val="100000"/>
              </a:lnSpc>
              <a:spcBef>
                <a:spcPts val="400"/>
              </a:spcBef>
              <a:buClr>
                <a:srgbClr val="2DA2BF"/>
              </a:buClr>
              <a:buSzPct val="68000"/>
              <a:buFont typeface="Wingdings 3" charset="2"/>
              <a:buChar char=""/>
            </a:pPr>
            <a:r>
              <a:rPr lang="en-US" sz="2800" spc="-1" dirty="0">
                <a:solidFill>
                  <a:srgbClr val="000000"/>
                </a:solidFill>
                <a:cs typeface="Lucida Sans Unicode" pitchFamily="34" charset="0"/>
              </a:rPr>
              <a:t>There may be various types of </a:t>
            </a:r>
            <a:r>
              <a:rPr lang="en-US" sz="2700" b="0" strike="noStrike" spc="-1" dirty="0">
                <a:solidFill>
                  <a:srgbClr val="000000"/>
                </a:solidFill>
                <a:latin typeface="Lucida Sans Unicode"/>
              </a:rPr>
              <a:t>:</a:t>
            </a:r>
          </a:p>
          <a:p>
            <a:pPr marL="621720" lvl="1" indent="-228240">
              <a:lnSpc>
                <a:spcPct val="100000"/>
              </a:lnSpc>
              <a:spcBef>
                <a:spcPts val="323"/>
              </a:spcBef>
              <a:buClr>
                <a:srgbClr val="2DA2BF"/>
              </a:buClr>
              <a:buFont typeface="Verdana"/>
              <a:buChar char="◦"/>
            </a:pPr>
            <a:r>
              <a:rPr lang="en-US" sz="2300" b="0" strike="noStrike" spc="-1" dirty="0">
                <a:solidFill>
                  <a:srgbClr val="000000"/>
                </a:solidFill>
                <a:latin typeface="Lucida Sans Unicode"/>
              </a:rPr>
              <a:t>Browsers supporting different operating systems</a:t>
            </a:r>
          </a:p>
          <a:p>
            <a:pPr marL="621720" lvl="1" indent="-228240">
              <a:lnSpc>
                <a:spcPct val="100000"/>
              </a:lnSpc>
              <a:spcBef>
                <a:spcPts val="323"/>
              </a:spcBef>
              <a:buClr>
                <a:srgbClr val="2DA2BF"/>
              </a:buClr>
              <a:buFont typeface="Verdana"/>
              <a:buChar char="◦"/>
            </a:pPr>
            <a:r>
              <a:rPr lang="en-US" sz="2300" b="0" strike="noStrike" spc="-1" dirty="0">
                <a:solidFill>
                  <a:srgbClr val="000000"/>
                </a:solidFill>
                <a:latin typeface="Lucida Sans Unicode"/>
              </a:rPr>
              <a:t>Variation in servers</a:t>
            </a:r>
          </a:p>
          <a:p>
            <a:pPr marL="621720" lvl="1" indent="-228240">
              <a:lnSpc>
                <a:spcPct val="100000"/>
              </a:lnSpc>
              <a:spcBef>
                <a:spcPts val="323"/>
              </a:spcBef>
              <a:buClr>
                <a:srgbClr val="2DA2BF"/>
              </a:buClr>
              <a:buFont typeface="Verdana"/>
              <a:buChar char="◦"/>
            </a:pPr>
            <a:r>
              <a:rPr lang="en-US" sz="2300" b="0" strike="noStrike" spc="-1" dirty="0">
                <a:solidFill>
                  <a:srgbClr val="000000"/>
                </a:solidFill>
                <a:latin typeface="Lucida Sans Unicode"/>
              </a:rPr>
              <a:t>Networks, etc</a:t>
            </a:r>
            <a:r>
              <a:rPr lang="en-US" sz="2300" b="0" strike="noStrike" spc="-1" dirty="0" smtClean="0">
                <a:solidFill>
                  <a:srgbClr val="000000"/>
                </a:solidFill>
                <a:latin typeface="Lucida Sans Unicode"/>
              </a:rPr>
              <a:t>.</a:t>
            </a:r>
            <a:endParaRPr lang="en-US" sz="2300" b="0" strike="noStrike" spc="-1" dirty="0">
              <a:solidFill>
                <a:srgbClr val="000000"/>
              </a:solidFill>
              <a:latin typeface="Lucida Sans Unicode"/>
            </a:endParaRPr>
          </a:p>
        </p:txBody>
      </p:sp>
      <p:sp>
        <p:nvSpPr>
          <p:cNvPr id="151" name="TextShape 2"/>
          <p:cNvSpPr txBox="1"/>
          <p:nvPr/>
        </p:nvSpPr>
        <p:spPr>
          <a:xfrm>
            <a:off x="228600" y="114210"/>
            <a:ext cx="8915040" cy="514080"/>
          </a:xfrm>
          <a:prstGeom prst="rect">
            <a:avLst/>
          </a:prstGeom>
          <a:noFill/>
          <a:ln>
            <a:noFill/>
          </a:ln>
        </p:spPr>
        <p:txBody>
          <a:bodyPr lIns="90000" tIns="45000" rIns="90000" bIns="45000" anchor="ctr">
            <a:noAutofit/>
          </a:bodyPr>
          <a:lstStyle>
            <a:defPPr>
              <a:defRPr lang="en-US"/>
            </a:defPPr>
            <a:lvl1pPr algn="ctr">
              <a:defRPr sz="36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lstStyle>
          <a:p>
            <a:r>
              <a:rPr lang="en-US" dirty="0"/>
              <a:t>Configuration/Compatibility Testing</a:t>
            </a:r>
          </a:p>
        </p:txBody>
      </p:sp>
    </p:spTree>
    <p:extLst>
      <p:ext uri="{BB962C8B-B14F-4D97-AF65-F5344CB8AC3E}">
        <p14:creationId xmlns:p14="http://schemas.microsoft.com/office/powerpoint/2010/main" val="2121137184"/>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extShape 1"/>
          <p:cNvSpPr txBox="1"/>
          <p:nvPr/>
        </p:nvSpPr>
        <p:spPr>
          <a:xfrm>
            <a:off x="899592" y="800280"/>
            <a:ext cx="8244048" cy="4343220"/>
          </a:xfrm>
          <a:prstGeom prst="rect">
            <a:avLst/>
          </a:prstGeom>
          <a:noFill/>
          <a:ln w="9360">
            <a:noFill/>
          </a:ln>
        </p:spPr>
        <p:txBody>
          <a:bodyPr>
            <a:normAutofit fontScale="98500"/>
          </a:bodyPr>
          <a:lstStyle/>
          <a:p>
            <a:pPr marL="365760" indent="-255600" algn="just">
              <a:lnSpc>
                <a:spcPct val="100000"/>
              </a:lnSpc>
              <a:spcBef>
                <a:spcPts val="400"/>
              </a:spcBef>
              <a:buClr>
                <a:srgbClr val="2DA2BF"/>
              </a:buClr>
              <a:buSzPct val="68000"/>
              <a:buFont typeface="Wingdings 3" charset="2"/>
              <a:buChar char=""/>
            </a:pPr>
            <a:r>
              <a:rPr lang="en-US" sz="2800" spc="-1" dirty="0">
                <a:solidFill>
                  <a:srgbClr val="000000"/>
                </a:solidFill>
                <a:cs typeface="Lucida Sans Unicode" pitchFamily="34" charset="0"/>
              </a:rPr>
              <a:t>Therefore, configuration testing becomes important so that there is compatibility between various available resources and application software.</a:t>
            </a:r>
          </a:p>
          <a:p>
            <a:pPr marL="365760" indent="-255600" algn="just">
              <a:spcBef>
                <a:spcPts val="400"/>
              </a:spcBef>
              <a:buClr>
                <a:srgbClr val="2DA2BF"/>
              </a:buClr>
              <a:buSzPct val="68000"/>
              <a:buFont typeface="Wingdings 3" charset="2"/>
              <a:buChar char=""/>
            </a:pPr>
            <a:r>
              <a:rPr lang="en-US" sz="2800" spc="-1" dirty="0">
                <a:solidFill>
                  <a:srgbClr val="000000"/>
                </a:solidFill>
                <a:cs typeface="Lucida Sans Unicode" pitchFamily="34" charset="0"/>
              </a:rPr>
              <a:t>The tester must consider these configurations and compatibility issues </a:t>
            </a:r>
          </a:p>
          <a:p>
            <a:pPr marL="621720" lvl="1" indent="-228240" algn="just">
              <a:lnSpc>
                <a:spcPct val="100000"/>
              </a:lnSpc>
              <a:spcBef>
                <a:spcPts val="323"/>
              </a:spcBef>
              <a:buClr>
                <a:srgbClr val="2DA2BF"/>
              </a:buClr>
              <a:buFont typeface="Wingdings" charset="2"/>
              <a:buChar char=""/>
            </a:pPr>
            <a:r>
              <a:rPr lang="en-US" sz="2300" b="0" strike="noStrike" spc="-1" dirty="0">
                <a:solidFill>
                  <a:srgbClr val="000000"/>
                </a:solidFill>
                <a:latin typeface="Lucida Sans Unicode"/>
              </a:rPr>
              <a:t>so that they can design the test cases incorporating all the configurations.</a:t>
            </a:r>
          </a:p>
        </p:txBody>
      </p:sp>
      <p:sp>
        <p:nvSpPr>
          <p:cNvPr id="151" name="TextShape 2"/>
          <p:cNvSpPr txBox="1"/>
          <p:nvPr/>
        </p:nvSpPr>
        <p:spPr>
          <a:xfrm>
            <a:off x="564096" y="123478"/>
            <a:ext cx="8915040" cy="514080"/>
          </a:xfrm>
          <a:prstGeom prst="rect">
            <a:avLst/>
          </a:prstGeom>
          <a:noFill/>
          <a:ln>
            <a:noFill/>
          </a:ln>
        </p:spPr>
        <p:txBody>
          <a:bodyPr lIns="90000" tIns="45000" rIns="90000" bIns="45000" anchor="ctr">
            <a:noAutofit/>
          </a:bodyPr>
          <a:lstStyle>
            <a:defPPr>
              <a:defRPr lang="en-US"/>
            </a:defPPr>
            <a:lvl1pPr algn="ctr">
              <a:defRPr sz="36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lstStyle>
          <a:p>
            <a:r>
              <a:rPr lang="en-US" dirty="0"/>
              <a:t>Configuration/Compatibility </a:t>
            </a:r>
            <a:r>
              <a:rPr lang="en-US" dirty="0" smtClean="0"/>
              <a:t>Testing   </a:t>
            </a:r>
            <a:r>
              <a:rPr lang="en-US" sz="2800" dirty="0" err="1" smtClean="0"/>
              <a:t>cont</a:t>
            </a:r>
            <a:r>
              <a:rPr lang="en-US" sz="2800" dirty="0" smtClean="0"/>
              <a:t> …</a:t>
            </a:r>
            <a:endParaRPr lang="en-US" sz="2800" dirty="0"/>
          </a:p>
        </p:txBody>
      </p:sp>
    </p:spTree>
    <p:extLst>
      <p:ext uri="{BB962C8B-B14F-4D97-AF65-F5344CB8AC3E}">
        <p14:creationId xmlns:p14="http://schemas.microsoft.com/office/powerpoint/2010/main" val="912176669"/>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Shape 1"/>
          <p:cNvSpPr txBox="1"/>
          <p:nvPr/>
        </p:nvSpPr>
        <p:spPr>
          <a:xfrm>
            <a:off x="827584" y="843558"/>
            <a:ext cx="8208912" cy="4114530"/>
          </a:xfrm>
          <a:prstGeom prst="rect">
            <a:avLst/>
          </a:prstGeom>
          <a:noFill/>
          <a:ln w="9360">
            <a:noFill/>
          </a:ln>
        </p:spPr>
        <p:txBody>
          <a:bodyPr>
            <a:noAutofit/>
          </a:bodyPr>
          <a:lstStyle>
            <a:defPPr>
              <a:defRPr lang="en-US"/>
            </a:defPPr>
            <a:lvl1pPr marL="365040" indent="-255240" algn="just">
              <a:lnSpc>
                <a:spcPct val="100000"/>
              </a:lnSpc>
              <a:spcBef>
                <a:spcPts val="400"/>
              </a:spcBef>
              <a:buClr>
                <a:srgbClr val="2DA2BF"/>
              </a:buClr>
              <a:buSzPct val="68000"/>
              <a:buFont typeface="Wingdings 3" charset="2"/>
              <a:buChar char=""/>
              <a:defRPr sz="2800" b="0" strike="noStrike" spc="-1">
                <a:solidFill>
                  <a:srgbClr val="000000"/>
                </a:solidFill>
                <a:cs typeface="Lucida Sans Unicode" pitchFamily="34" charset="0"/>
              </a:defRPr>
            </a:lvl1pPr>
            <a:lvl2pPr marL="620640" lvl="1" indent="-228240" algn="just">
              <a:lnSpc>
                <a:spcPct val="100000"/>
              </a:lnSpc>
              <a:spcBef>
                <a:spcPts val="326"/>
              </a:spcBef>
              <a:buClr>
                <a:srgbClr val="2DA2BF"/>
              </a:buClr>
              <a:buFont typeface="Verdana"/>
              <a:buChar char="◦"/>
              <a:defRPr sz="2400" b="0" strike="noStrike" spc="-1">
                <a:solidFill>
                  <a:srgbClr val="000000"/>
                </a:solidFill>
                <a:cs typeface="Lucida Sans Unicode" pitchFamily="34" charset="0"/>
              </a:defRPr>
            </a:lvl2pPr>
            <a:lvl3pPr lvl="2" algn="just">
              <a:defRPr sz="2400"/>
            </a:lvl3pPr>
            <a:lvl4pPr lvl="3">
              <a:defRPr sz="2400"/>
            </a:lvl4pPr>
          </a:lstStyle>
          <a:p>
            <a:pPr marL="109800" indent="0">
              <a:buNone/>
            </a:pPr>
            <a:r>
              <a:rPr lang="en-US" dirty="0"/>
              <a:t>Some </a:t>
            </a:r>
            <a:r>
              <a:rPr lang="en-US" dirty="0" smtClean="0"/>
              <a:t>important points for configuration testing:</a:t>
            </a:r>
            <a:endParaRPr lang="en-US" dirty="0"/>
          </a:p>
          <a:p>
            <a:r>
              <a:rPr lang="en-US" dirty="0"/>
              <a:t>There are a number of different browsers and browser options. </a:t>
            </a:r>
          </a:p>
          <a:p>
            <a:pPr lvl="1"/>
            <a:r>
              <a:rPr lang="en-US" dirty="0"/>
              <a:t>The web application has to be designed to be compatible for majority of the browsers.</a:t>
            </a:r>
          </a:p>
          <a:p>
            <a:endParaRPr lang="en-US" dirty="0"/>
          </a:p>
        </p:txBody>
      </p:sp>
      <p:sp>
        <p:nvSpPr>
          <p:cNvPr id="153" name="TextShape 2"/>
          <p:cNvSpPr txBox="1"/>
          <p:nvPr/>
        </p:nvSpPr>
        <p:spPr>
          <a:xfrm>
            <a:off x="827584" y="123478"/>
            <a:ext cx="8316416" cy="514080"/>
          </a:xfrm>
          <a:prstGeom prst="rect">
            <a:avLst/>
          </a:prstGeom>
          <a:noFill/>
          <a:ln>
            <a:noFill/>
          </a:ln>
        </p:spPr>
        <p:txBody>
          <a:bodyPr lIns="90000" tIns="45000" rIns="90000" bIns="45000" anchor="ctr">
            <a:noAutofit/>
          </a:bodyPr>
          <a:lstStyle>
            <a:defPPr>
              <a:defRPr lang="en-US"/>
            </a:defPPr>
            <a:lvl1pPr algn="ctr">
              <a:defRPr sz="36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lstStyle>
          <a:p>
            <a:pPr algn="l"/>
            <a:r>
              <a:rPr lang="en-US" dirty="0" smtClean="0"/>
              <a:t> Configuration/Compatibility Testing   </a:t>
            </a:r>
            <a:r>
              <a:rPr lang="en-US" sz="2800" dirty="0" err="1" smtClean="0"/>
              <a:t>cont</a:t>
            </a:r>
            <a:r>
              <a:rPr lang="en-US" sz="2800" dirty="0" smtClean="0"/>
              <a:t> …</a:t>
            </a:r>
            <a:endParaRPr lang="en-US" sz="2800" dirty="0"/>
          </a:p>
        </p:txBody>
      </p:sp>
    </p:spTree>
    <p:extLst>
      <p:ext uri="{BB962C8B-B14F-4D97-AF65-F5344CB8AC3E}">
        <p14:creationId xmlns:p14="http://schemas.microsoft.com/office/powerpoint/2010/main" val="678660683"/>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Shape 1"/>
          <p:cNvSpPr txBox="1"/>
          <p:nvPr/>
        </p:nvSpPr>
        <p:spPr>
          <a:xfrm>
            <a:off x="827584" y="620868"/>
            <a:ext cx="8208912" cy="4522632"/>
          </a:xfrm>
          <a:prstGeom prst="rect">
            <a:avLst/>
          </a:prstGeom>
          <a:noFill/>
          <a:ln w="9360">
            <a:noFill/>
          </a:ln>
        </p:spPr>
        <p:txBody>
          <a:bodyPr>
            <a:noAutofit/>
          </a:bodyPr>
          <a:lstStyle>
            <a:defPPr>
              <a:defRPr lang="en-US"/>
            </a:defPPr>
            <a:lvl1pPr marL="365040" indent="-255240" algn="just">
              <a:lnSpc>
                <a:spcPct val="100000"/>
              </a:lnSpc>
              <a:spcBef>
                <a:spcPts val="400"/>
              </a:spcBef>
              <a:buClr>
                <a:srgbClr val="2DA2BF"/>
              </a:buClr>
              <a:buSzPct val="68000"/>
              <a:buFont typeface="Wingdings 3" charset="2"/>
              <a:buChar char=""/>
              <a:defRPr sz="2800" b="0" strike="noStrike" spc="-1">
                <a:solidFill>
                  <a:srgbClr val="000000"/>
                </a:solidFill>
                <a:cs typeface="Lucida Sans Unicode" pitchFamily="34" charset="0"/>
              </a:defRPr>
            </a:lvl1pPr>
            <a:lvl2pPr marL="620640" lvl="1" indent="-228240" algn="just">
              <a:lnSpc>
                <a:spcPct val="100000"/>
              </a:lnSpc>
              <a:spcBef>
                <a:spcPts val="326"/>
              </a:spcBef>
              <a:buClr>
                <a:srgbClr val="2DA2BF"/>
              </a:buClr>
              <a:buFont typeface="Verdana"/>
              <a:buChar char="◦"/>
              <a:defRPr sz="2400" b="0" strike="noStrike" spc="-1">
                <a:solidFill>
                  <a:srgbClr val="000000"/>
                </a:solidFill>
                <a:cs typeface="Lucida Sans Unicode" pitchFamily="34" charset="0"/>
              </a:defRPr>
            </a:lvl2pPr>
            <a:lvl3pPr lvl="2" algn="just">
              <a:defRPr sz="2400"/>
            </a:lvl3pPr>
            <a:lvl4pPr lvl="3">
              <a:defRPr sz="2400"/>
            </a:lvl4pPr>
          </a:lstStyle>
          <a:p>
            <a:r>
              <a:rPr lang="en-US" dirty="0" smtClean="0"/>
              <a:t>The graphics and </a:t>
            </a:r>
            <a:r>
              <a:rPr lang="en-US" dirty="0"/>
              <a:t>other objects on a website have to be tested on multiple browsers. </a:t>
            </a:r>
          </a:p>
          <a:p>
            <a:pPr lvl="1"/>
            <a:r>
              <a:rPr lang="en-US" dirty="0"/>
              <a:t>If more than one browser will be supported, </a:t>
            </a:r>
          </a:p>
          <a:p>
            <a:pPr lvl="2"/>
            <a:r>
              <a:rPr lang="en-US" dirty="0"/>
              <a:t>then the graphics have to be visually checked for differences in the physical appearance. </a:t>
            </a:r>
          </a:p>
          <a:p>
            <a:pPr lvl="1"/>
            <a:r>
              <a:rPr lang="en-US" dirty="0"/>
              <a:t>Some of the things to check are </a:t>
            </a:r>
          </a:p>
          <a:p>
            <a:pPr marL="1257300" lvl="2" indent="-342900">
              <a:buFont typeface="Wingdings" panose="05000000000000000000" pitchFamily="2" charset="2"/>
              <a:buChar char="ü"/>
            </a:pPr>
            <a:r>
              <a:rPr lang="en-US" dirty="0"/>
              <a:t>centering of objects, </a:t>
            </a:r>
          </a:p>
          <a:p>
            <a:pPr marL="1257300" lvl="2" indent="-342900">
              <a:buFont typeface="Wingdings" panose="05000000000000000000" pitchFamily="2" charset="2"/>
              <a:buChar char="ü"/>
            </a:pPr>
            <a:r>
              <a:rPr lang="en-US" dirty="0"/>
              <a:t>table layouts, </a:t>
            </a:r>
          </a:p>
          <a:p>
            <a:pPr marL="1257300" lvl="2" indent="-342900">
              <a:buFont typeface="Wingdings" panose="05000000000000000000" pitchFamily="2" charset="2"/>
              <a:buChar char="ü"/>
            </a:pPr>
            <a:r>
              <a:rPr lang="en-US" dirty="0" err="1"/>
              <a:t>colours</a:t>
            </a:r>
            <a:r>
              <a:rPr lang="en-US" dirty="0"/>
              <a:t>, </a:t>
            </a:r>
          </a:p>
          <a:p>
            <a:pPr marL="1257300" lvl="2" indent="-342900">
              <a:buFont typeface="Wingdings" panose="05000000000000000000" pitchFamily="2" charset="2"/>
              <a:buChar char="ü"/>
            </a:pPr>
            <a:r>
              <a:rPr lang="en-US" dirty="0"/>
              <a:t>monitor resolution,</a:t>
            </a:r>
          </a:p>
          <a:p>
            <a:pPr marL="1257300" lvl="2" indent="-342900">
              <a:buFont typeface="Wingdings" panose="05000000000000000000" pitchFamily="2" charset="2"/>
              <a:buChar char="ü"/>
            </a:pPr>
            <a:r>
              <a:rPr lang="en-US" dirty="0"/>
              <a:t>forms and </a:t>
            </a:r>
          </a:p>
          <a:p>
            <a:pPr marL="1257300" lvl="2" indent="-342900">
              <a:buFont typeface="Wingdings" panose="05000000000000000000" pitchFamily="2" charset="2"/>
              <a:buChar char="ü"/>
            </a:pPr>
            <a:r>
              <a:rPr lang="en-US" dirty="0"/>
              <a:t>buttons.</a:t>
            </a:r>
          </a:p>
          <a:p>
            <a:endParaRPr lang="en-US" dirty="0"/>
          </a:p>
        </p:txBody>
      </p:sp>
      <p:sp>
        <p:nvSpPr>
          <p:cNvPr id="153" name="TextShape 2"/>
          <p:cNvSpPr txBox="1"/>
          <p:nvPr/>
        </p:nvSpPr>
        <p:spPr>
          <a:xfrm>
            <a:off x="611560" y="106788"/>
            <a:ext cx="8532440" cy="514080"/>
          </a:xfrm>
          <a:prstGeom prst="rect">
            <a:avLst/>
          </a:prstGeom>
          <a:noFill/>
          <a:ln>
            <a:noFill/>
          </a:ln>
        </p:spPr>
        <p:txBody>
          <a:bodyPr lIns="90000" tIns="45000" rIns="90000" bIns="45000" anchor="ctr">
            <a:noAutofit/>
          </a:bodyPr>
          <a:lstStyle>
            <a:defPPr>
              <a:defRPr lang="en-US"/>
            </a:defPPr>
            <a:lvl1pPr algn="ctr">
              <a:defRPr sz="36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lstStyle>
          <a:p>
            <a:pPr algn="l"/>
            <a:r>
              <a:rPr lang="en-US" dirty="0" smtClean="0"/>
              <a:t>   Configuration/Compatibility </a:t>
            </a:r>
            <a:r>
              <a:rPr lang="en-US" dirty="0"/>
              <a:t>Testing  </a:t>
            </a:r>
            <a:r>
              <a:rPr lang="en-US" sz="2800" dirty="0" err="1" smtClean="0"/>
              <a:t>cont</a:t>
            </a:r>
            <a:r>
              <a:rPr lang="en-US" sz="2800" dirty="0" smtClean="0"/>
              <a:t> …</a:t>
            </a:r>
            <a:endParaRPr lang="en-US" sz="2800" dirty="0"/>
          </a:p>
        </p:txBody>
      </p:sp>
    </p:spTree>
    <p:extLst>
      <p:ext uri="{BB962C8B-B14F-4D97-AF65-F5344CB8AC3E}">
        <p14:creationId xmlns:p14="http://schemas.microsoft.com/office/powerpoint/2010/main" val="23335880"/>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extShape 1"/>
          <p:cNvSpPr txBox="1"/>
          <p:nvPr/>
        </p:nvSpPr>
        <p:spPr>
          <a:xfrm>
            <a:off x="827584" y="699542"/>
            <a:ext cx="8208912" cy="4228740"/>
          </a:xfrm>
          <a:prstGeom prst="rect">
            <a:avLst/>
          </a:prstGeom>
          <a:noFill/>
          <a:ln w="9360">
            <a:noFill/>
          </a:ln>
        </p:spPr>
        <p:txBody>
          <a:bodyPr>
            <a:noAutofit/>
          </a:bodyPr>
          <a:lstStyle>
            <a:defPPr>
              <a:defRPr lang="en-US"/>
            </a:defPPr>
            <a:lvl1pPr marL="365040" indent="-255240" algn="just">
              <a:lnSpc>
                <a:spcPct val="100000"/>
              </a:lnSpc>
              <a:spcBef>
                <a:spcPts val="400"/>
              </a:spcBef>
              <a:buClr>
                <a:srgbClr val="2DA2BF"/>
              </a:buClr>
              <a:buSzPct val="68000"/>
              <a:buFont typeface="Wingdings 3" charset="2"/>
              <a:buChar char=""/>
              <a:defRPr sz="2800" b="0" strike="noStrike" spc="-1">
                <a:solidFill>
                  <a:srgbClr val="000000"/>
                </a:solidFill>
                <a:cs typeface="Lucida Sans Unicode" pitchFamily="34" charset="0"/>
              </a:defRPr>
            </a:lvl1pPr>
            <a:lvl2pPr marL="620640" lvl="1" indent="-228240" algn="just">
              <a:lnSpc>
                <a:spcPct val="100000"/>
              </a:lnSpc>
              <a:spcBef>
                <a:spcPts val="326"/>
              </a:spcBef>
              <a:buClr>
                <a:srgbClr val="2DA2BF"/>
              </a:buClr>
              <a:buFont typeface="Verdana"/>
              <a:buChar char="◦"/>
              <a:defRPr sz="2400" b="0" strike="noStrike" spc="-1">
                <a:solidFill>
                  <a:srgbClr val="000000"/>
                </a:solidFill>
                <a:cs typeface="Lucida Sans Unicode" pitchFamily="34" charset="0"/>
              </a:defRPr>
            </a:lvl2pPr>
            <a:lvl3pPr lvl="2" algn="just">
              <a:defRPr sz="2400"/>
            </a:lvl3pPr>
            <a:lvl4pPr lvl="3">
              <a:defRPr sz="2400"/>
            </a:lvl4pPr>
          </a:lstStyle>
          <a:p>
            <a:r>
              <a:rPr lang="en-US" dirty="0"/>
              <a:t>The code that executes from the browser also has to be tested. </a:t>
            </a:r>
          </a:p>
          <a:p>
            <a:pPr lvl="1"/>
            <a:r>
              <a:rPr lang="en-US" dirty="0"/>
              <a:t>There are different versions of HTML. </a:t>
            </a:r>
          </a:p>
          <a:p>
            <a:pPr lvl="1"/>
            <a:r>
              <a:rPr lang="en-US" dirty="0"/>
              <a:t>They are similar in some ways </a:t>
            </a:r>
          </a:p>
          <a:p>
            <a:pPr lvl="2"/>
            <a:r>
              <a:rPr lang="en-US" dirty="0"/>
              <a:t>but they have different tags which may produce different features. </a:t>
            </a:r>
          </a:p>
          <a:p>
            <a:endParaRPr lang="en-US" dirty="0"/>
          </a:p>
        </p:txBody>
      </p:sp>
      <p:sp>
        <p:nvSpPr>
          <p:cNvPr id="155" name="TextShape 2"/>
          <p:cNvSpPr txBox="1"/>
          <p:nvPr/>
        </p:nvSpPr>
        <p:spPr>
          <a:xfrm>
            <a:off x="899592" y="270"/>
            <a:ext cx="8532440" cy="514080"/>
          </a:xfrm>
          <a:prstGeom prst="rect">
            <a:avLst/>
          </a:prstGeom>
          <a:noFill/>
          <a:ln>
            <a:noFill/>
          </a:ln>
        </p:spPr>
        <p:txBody>
          <a:bodyPr lIns="90000" tIns="45000" rIns="90000" bIns="45000" anchor="ctr">
            <a:noAutofit/>
          </a:bodyPr>
          <a:lstStyle>
            <a:defPPr>
              <a:defRPr lang="en-US"/>
            </a:defPPr>
            <a:lvl1pPr algn="ctr">
              <a:defRPr sz="36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lstStyle>
          <a:p>
            <a:r>
              <a:rPr lang="en-US" dirty="0"/>
              <a:t>Configuration/Compatibility Testing  </a:t>
            </a:r>
            <a:r>
              <a:rPr lang="en-US" sz="2800" dirty="0" err="1"/>
              <a:t>cont</a:t>
            </a:r>
            <a:r>
              <a:rPr lang="en-US" sz="2800" dirty="0"/>
              <a:t> …</a:t>
            </a:r>
          </a:p>
        </p:txBody>
      </p:sp>
    </p:spTree>
    <p:extLst>
      <p:ext uri="{BB962C8B-B14F-4D97-AF65-F5344CB8AC3E}">
        <p14:creationId xmlns:p14="http://schemas.microsoft.com/office/powerpoint/2010/main" val="1674505349"/>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extShape 1"/>
          <p:cNvSpPr txBox="1"/>
          <p:nvPr/>
        </p:nvSpPr>
        <p:spPr>
          <a:xfrm>
            <a:off x="608259" y="771550"/>
            <a:ext cx="8356229" cy="4228740"/>
          </a:xfrm>
          <a:prstGeom prst="rect">
            <a:avLst/>
          </a:prstGeom>
          <a:noFill/>
          <a:ln w="9360">
            <a:noFill/>
          </a:ln>
        </p:spPr>
        <p:txBody>
          <a:bodyPr>
            <a:noAutofit/>
          </a:bodyPr>
          <a:lstStyle>
            <a:defPPr>
              <a:defRPr lang="en-US"/>
            </a:defPPr>
            <a:lvl1pPr marL="365040" indent="-255240" algn="just">
              <a:lnSpc>
                <a:spcPct val="100000"/>
              </a:lnSpc>
              <a:spcBef>
                <a:spcPts val="400"/>
              </a:spcBef>
              <a:buClr>
                <a:srgbClr val="2DA2BF"/>
              </a:buClr>
              <a:buSzPct val="68000"/>
              <a:buFont typeface="Wingdings 3" charset="2"/>
              <a:buChar char=""/>
              <a:defRPr sz="2800" b="0" strike="noStrike" spc="-1">
                <a:solidFill>
                  <a:srgbClr val="000000"/>
                </a:solidFill>
                <a:cs typeface="Lucida Sans Unicode" pitchFamily="34" charset="0"/>
              </a:defRPr>
            </a:lvl1pPr>
            <a:lvl2pPr marL="620640" lvl="1" indent="-228240" algn="just">
              <a:lnSpc>
                <a:spcPct val="100000"/>
              </a:lnSpc>
              <a:spcBef>
                <a:spcPts val="326"/>
              </a:spcBef>
              <a:buClr>
                <a:srgbClr val="2DA2BF"/>
              </a:buClr>
              <a:buFont typeface="Verdana"/>
              <a:buChar char="◦"/>
              <a:defRPr sz="2400" b="0" strike="noStrike" spc="-1">
                <a:solidFill>
                  <a:srgbClr val="000000"/>
                </a:solidFill>
                <a:cs typeface="Lucida Sans Unicode" pitchFamily="34" charset="0"/>
              </a:defRPr>
            </a:lvl2pPr>
            <a:lvl3pPr lvl="2" algn="just">
              <a:defRPr sz="2400"/>
            </a:lvl3pPr>
            <a:lvl4pPr lvl="3">
              <a:defRPr sz="2400"/>
            </a:lvl4pPr>
          </a:lstStyle>
          <a:p>
            <a:pPr lvl="1"/>
            <a:r>
              <a:rPr lang="en-US" dirty="0" smtClean="0"/>
              <a:t>Some </a:t>
            </a:r>
            <a:r>
              <a:rPr lang="en-US" dirty="0"/>
              <a:t>of the other </a:t>
            </a:r>
            <a:r>
              <a:rPr lang="en-US" dirty="0" smtClean="0"/>
              <a:t>codes, besides HTML, </a:t>
            </a:r>
            <a:r>
              <a:rPr lang="en-US" dirty="0"/>
              <a:t>to be tested are </a:t>
            </a:r>
          </a:p>
          <a:p>
            <a:pPr marL="1257300" lvl="2" indent="-342900">
              <a:buFont typeface="Wingdings" panose="05000000000000000000" pitchFamily="2" charset="2"/>
              <a:buChar char="ü"/>
            </a:pPr>
            <a:r>
              <a:rPr lang="en-US" dirty="0" smtClean="0"/>
              <a:t>Java</a:t>
            </a:r>
            <a:endParaRPr lang="en-US" dirty="0"/>
          </a:p>
          <a:p>
            <a:pPr marL="1257300" lvl="2" indent="-342900">
              <a:buFont typeface="Wingdings" panose="05000000000000000000" pitchFamily="2" charset="2"/>
              <a:buChar char="ü"/>
            </a:pPr>
            <a:r>
              <a:rPr lang="en-US" dirty="0" smtClean="0"/>
              <a:t>JavaScript </a:t>
            </a:r>
            <a:endParaRPr lang="en-US" dirty="0"/>
          </a:p>
          <a:p>
            <a:pPr marL="1257300" lvl="2" indent="-342900">
              <a:buFont typeface="Wingdings" panose="05000000000000000000" pitchFamily="2" charset="2"/>
              <a:buChar char="ü"/>
            </a:pPr>
            <a:r>
              <a:rPr lang="en-US" dirty="0" smtClean="0"/>
              <a:t>ActiveX</a:t>
            </a:r>
            <a:endParaRPr lang="en-US" dirty="0"/>
          </a:p>
          <a:p>
            <a:pPr marL="1257300" lvl="2" indent="-342900">
              <a:buFont typeface="Wingdings" panose="05000000000000000000" pitchFamily="2" charset="2"/>
              <a:buChar char="ü"/>
            </a:pPr>
            <a:r>
              <a:rPr lang="en-US" dirty="0" smtClean="0"/>
              <a:t>VBScripts </a:t>
            </a:r>
            <a:endParaRPr lang="en-US" dirty="0"/>
          </a:p>
          <a:p>
            <a:pPr marL="1257300" lvl="2" indent="-342900">
              <a:buFont typeface="Wingdings" panose="05000000000000000000" pitchFamily="2" charset="2"/>
              <a:buChar char="ü"/>
            </a:pPr>
            <a:r>
              <a:rPr lang="en-US" dirty="0" err="1"/>
              <a:t>Cgi</a:t>
            </a:r>
            <a:r>
              <a:rPr lang="en-US" dirty="0"/>
              <a:t>-Bin </a:t>
            </a:r>
            <a:r>
              <a:rPr lang="en-US" dirty="0" smtClean="0"/>
              <a:t>Scripts </a:t>
            </a:r>
            <a:endParaRPr lang="en-US" dirty="0"/>
          </a:p>
          <a:p>
            <a:pPr marL="1257300" lvl="2" indent="-342900">
              <a:buFont typeface="Wingdings" panose="05000000000000000000" pitchFamily="2" charset="2"/>
              <a:buChar char="ü"/>
            </a:pPr>
            <a:r>
              <a:rPr lang="en-US" dirty="0"/>
              <a:t>Database </a:t>
            </a:r>
            <a:r>
              <a:rPr lang="en-US" dirty="0" smtClean="0"/>
              <a:t>access</a:t>
            </a:r>
            <a:endParaRPr lang="en-US" dirty="0"/>
          </a:p>
          <a:p>
            <a:pPr lvl="1"/>
            <a:r>
              <a:rPr lang="en-US" dirty="0" err="1"/>
              <a:t>Cgi</a:t>
            </a:r>
            <a:r>
              <a:rPr lang="en-US" dirty="0"/>
              <a:t>-Bin Scripts have to be checked for end-to-end operations and is most essential for e-commerce sites. </a:t>
            </a:r>
          </a:p>
          <a:p>
            <a:pPr lvl="1"/>
            <a:r>
              <a:rPr lang="en-US" dirty="0"/>
              <a:t>The same goes for database access.</a:t>
            </a:r>
          </a:p>
          <a:p>
            <a:endParaRPr lang="en-US" dirty="0"/>
          </a:p>
        </p:txBody>
      </p:sp>
      <p:sp>
        <p:nvSpPr>
          <p:cNvPr id="155" name="TextShape 2"/>
          <p:cNvSpPr txBox="1"/>
          <p:nvPr/>
        </p:nvSpPr>
        <p:spPr>
          <a:xfrm>
            <a:off x="611560" y="123478"/>
            <a:ext cx="8640960" cy="514080"/>
          </a:xfrm>
          <a:prstGeom prst="rect">
            <a:avLst/>
          </a:prstGeom>
          <a:noFill/>
          <a:ln>
            <a:noFill/>
          </a:ln>
        </p:spPr>
        <p:txBody>
          <a:bodyPr lIns="90000" tIns="45000" rIns="90000" bIns="45000" anchor="ctr">
            <a:noAutofit/>
          </a:bodyPr>
          <a:lstStyle>
            <a:defPPr>
              <a:defRPr lang="en-US"/>
            </a:defPPr>
            <a:lvl1pPr algn="ctr">
              <a:defRPr sz="36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lstStyle>
          <a:p>
            <a:r>
              <a:rPr lang="en-US" dirty="0"/>
              <a:t>Configuration/Compatibility Testing  </a:t>
            </a:r>
            <a:r>
              <a:rPr lang="en-US" sz="2800" dirty="0" err="1"/>
              <a:t>cont</a:t>
            </a:r>
            <a:r>
              <a:rPr lang="en-US" sz="2800" dirty="0"/>
              <a:t> …</a:t>
            </a:r>
          </a:p>
        </p:txBody>
      </p:sp>
    </p:spTree>
    <p:extLst>
      <p:ext uri="{BB962C8B-B14F-4D97-AF65-F5344CB8AC3E}">
        <p14:creationId xmlns:p14="http://schemas.microsoft.com/office/powerpoint/2010/main" val="2182158541"/>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E7ED58A85A796449BBD3B81601E2D75" ma:contentTypeVersion="2" ma:contentTypeDescription="Create a new document." ma:contentTypeScope="" ma:versionID="7a80211e67dc5eff737ad815ad8bfc69">
  <xsd:schema xmlns:xsd="http://www.w3.org/2001/XMLSchema" xmlns:xs="http://www.w3.org/2001/XMLSchema" xmlns:p="http://schemas.microsoft.com/office/2006/metadata/properties" xmlns:ns2="e16f1f74-0040-4e09-b045-6473ea824ee0" targetNamespace="http://schemas.microsoft.com/office/2006/metadata/properties" ma:root="true" ma:fieldsID="609a2d98ef4e1edbb864db9af53991fb" ns2:_="">
    <xsd:import namespace="e16f1f74-0040-4e09-b045-6473ea824ee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6f1f74-0040-4e09-b045-6473ea824e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6530D84-C96D-4AD4-8A3E-5CEB79FA30F6}"/>
</file>

<file path=customXml/itemProps2.xml><?xml version="1.0" encoding="utf-8"?>
<ds:datastoreItem xmlns:ds="http://schemas.openxmlformats.org/officeDocument/2006/customXml" ds:itemID="{40231744-5C4A-49D0-B726-42677C30C6D9}"/>
</file>

<file path=customXml/itemProps3.xml><?xml version="1.0" encoding="utf-8"?>
<ds:datastoreItem xmlns:ds="http://schemas.openxmlformats.org/officeDocument/2006/customXml" ds:itemID="{CBDD41A0-19C8-4015-9F82-575501A50046}"/>
</file>

<file path=docProps/app.xml><?xml version="1.0" encoding="utf-8"?>
<Properties xmlns="http://schemas.openxmlformats.org/officeDocument/2006/extended-properties" xmlns:vt="http://schemas.openxmlformats.org/officeDocument/2006/docPropsVTypes">
  <Template>Solstice</Template>
  <TotalTime>444</TotalTime>
  <Words>1557</Words>
  <Application>Microsoft Office PowerPoint</Application>
  <PresentationFormat>On-screen Show (16:9)</PresentationFormat>
  <Paragraphs>186</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Solstice</vt:lpstr>
      <vt:lpstr>Testing Web-based Systems                                                    cont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Security Testing                               cont … </vt:lpstr>
      <vt:lpstr>PowerPoint Presentation</vt:lpstr>
      <vt:lpstr>PowerPoint Presentation</vt:lpstr>
      <vt:lpstr>          Security Test Plan     cont … </vt:lpstr>
      <vt:lpstr>PowerPoint Presentation</vt:lpstr>
      <vt:lpstr>Threats and their Test Cases       cont..</vt:lpstr>
      <vt:lpstr>PowerPoint Presentation</vt:lpstr>
      <vt:lpstr>Threats and their Test Cases       cont … </vt:lpstr>
      <vt:lpstr>PowerPoint Presentation</vt:lpstr>
      <vt:lpstr>PowerPoint Presentation</vt:lpstr>
      <vt:lpstr>PowerPoint Presentation</vt:lpstr>
      <vt:lpstr>Performance Parameters          cont … </vt:lpstr>
      <vt:lpstr>PowerPoint Presentation</vt:lpstr>
      <vt:lpstr>PowerPoint Presentation</vt:lpstr>
      <vt:lpstr>PowerPoint Presentation</vt:lpstr>
      <vt:lpstr>Stress Testing </vt:lpstr>
      <vt:lpstr>                       Stress Testing         cont … </vt:lpstr>
      <vt:lpstr>Summary</vt:lpstr>
      <vt:lpstr>References</vt:lpstr>
      <vt:lpstr>Thank You</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D7</dc:creator>
  <cp:lastModifiedBy>admin</cp:lastModifiedBy>
  <cp:revision>41</cp:revision>
  <dcterms:created xsi:type="dcterms:W3CDTF">2019-03-19T13:43:49Z</dcterms:created>
  <dcterms:modified xsi:type="dcterms:W3CDTF">2021-03-08T16:01:43Z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0x0101007E7ED58A85A796449BBD3B81601E2D75</vt:lpwstr>
  </property>
</Properties>
</file>