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omic Sans MS" panose="030F0702030302020204" pitchFamily="66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 panose="030F0702030302020204" pitchFamily="66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437" y="275081"/>
            <a:ext cx="823112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29288"/>
            <a:ext cx="75590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>
        <a:defRPr>
          <a:latin typeface="Comic Sans MS" panose="030F0702030302020204" pitchFamily="66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lweb.org/anthology/D18-1279" TargetMode="External"/><Relationship Id="rId13" Type="http://schemas.openxmlformats.org/officeDocument/2006/relationships/hyperlink" Target="https://github.com/jiesutd/NCRFpp" TargetMode="External"/><Relationship Id="rId3" Type="http://schemas.openxmlformats.org/officeDocument/2006/relationships/hyperlink" Target="https://github.com/google/meta_tagger" TargetMode="External"/><Relationship Id="rId7" Type="http://schemas.openxmlformats.org/officeDocument/2006/relationships/hyperlink" Target="https://arxiv.org/abs/1711.04903" TargetMode="External"/><Relationship Id="rId12" Type="http://schemas.openxmlformats.org/officeDocument/2006/relationships/hyperlink" Target="http://www.aclweb.org/anthology/P18-4013" TargetMode="External"/><Relationship Id="rId2" Type="http://schemas.openxmlformats.org/officeDocument/2006/relationships/hyperlink" Target="https://arxiv.org/abs/1805.082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lweb.org/anthology/D/D15/D15-1176.pdf" TargetMode="External"/><Relationship Id="rId11" Type="http://schemas.openxmlformats.org/officeDocument/2006/relationships/hyperlink" Target="https://arxiv.org/pdf/1709.04109.pdf" TargetMode="External"/><Relationship Id="rId5" Type="http://schemas.openxmlformats.org/officeDocument/2006/relationships/hyperlink" Target="https://github.com/zalandoresearch/flair" TargetMode="External"/><Relationship Id="rId15" Type="http://schemas.openxmlformats.org/officeDocument/2006/relationships/hyperlink" Target="https://arxiv.org/abs/1604.05529" TargetMode="External"/><Relationship Id="rId10" Type="http://schemas.openxmlformats.org/officeDocument/2006/relationships/hyperlink" Target="https://arxiv.org/abs/1603.01354" TargetMode="External"/><Relationship Id="rId4" Type="http://schemas.openxmlformats.org/officeDocument/2006/relationships/hyperlink" Target="http://aclweb.org/anthology/C18-1139" TargetMode="External"/><Relationship Id="rId9" Type="http://schemas.openxmlformats.org/officeDocument/2006/relationships/hyperlink" Target="https://arxiv.org/abs/1703.06345" TargetMode="External"/><Relationship Id="rId14" Type="http://schemas.openxmlformats.org/officeDocument/2006/relationships/hyperlink" Target="https://aclweb.org/anthology/N/N16/N16-1027.pdf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08237" TargetMode="External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hyperlink" Target="http://www.aclweb.org/anthology/P18-4013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61.png"/><Relationship Id="rId9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2.png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6.png"/><Relationship Id="rId7" Type="http://schemas.openxmlformats.org/officeDocument/2006/relationships/image" Target="../media/image5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64.png"/><Relationship Id="rId9" Type="http://schemas.openxmlformats.org/officeDocument/2006/relationships/image" Target="../media/image5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universaldependencies.org/u/pos/INTJ.html" TargetMode="External"/><Relationship Id="rId13" Type="http://schemas.openxmlformats.org/officeDocument/2006/relationships/hyperlink" Target="https://universaldependencies.org/u/pos/PROPN.html" TargetMode="External"/><Relationship Id="rId18" Type="http://schemas.openxmlformats.org/officeDocument/2006/relationships/hyperlink" Target="https://universaldependencies.org/u/pos/SCONJ.html" TargetMode="External"/><Relationship Id="rId3" Type="http://schemas.openxmlformats.org/officeDocument/2006/relationships/hyperlink" Target="https://universaldependencies.org/u/pos/ADP.html" TargetMode="External"/><Relationship Id="rId7" Type="http://schemas.openxmlformats.org/officeDocument/2006/relationships/hyperlink" Target="https://universaldependencies.org/u/pos/SYM.html" TargetMode="External"/><Relationship Id="rId12" Type="http://schemas.openxmlformats.org/officeDocument/2006/relationships/hyperlink" Target="https://universaldependencies.org/u/pos/DET.html" TargetMode="External"/><Relationship Id="rId17" Type="http://schemas.openxmlformats.org/officeDocument/2006/relationships/hyperlink" Target="https://universaldependencies.org/u/pos/PRON.html" TargetMode="External"/><Relationship Id="rId2" Type="http://schemas.openxmlformats.org/officeDocument/2006/relationships/hyperlink" Target="https://universaldependencies.org/u/pos/ADJ.html" TargetMode="External"/><Relationship Id="rId16" Type="http://schemas.openxmlformats.org/officeDocument/2006/relationships/hyperlink" Target="https://universaldependencies.org/u/pos/P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versaldependencies.org/u/pos/AUX_.html" TargetMode="External"/><Relationship Id="rId11" Type="http://schemas.openxmlformats.org/officeDocument/2006/relationships/hyperlink" Target="https://universaldependencies.org/u/pos/NOUN.html" TargetMode="External"/><Relationship Id="rId5" Type="http://schemas.openxmlformats.org/officeDocument/2006/relationships/hyperlink" Target="https://universaldependencies.org/u/pos/ADV.html" TargetMode="External"/><Relationship Id="rId15" Type="http://schemas.openxmlformats.org/officeDocument/2006/relationships/hyperlink" Target="https://universaldependencies.org/u/pos/VERB.html" TargetMode="External"/><Relationship Id="rId10" Type="http://schemas.openxmlformats.org/officeDocument/2006/relationships/hyperlink" Target="https://universaldependencies.org/u/pos/X.html" TargetMode="External"/><Relationship Id="rId4" Type="http://schemas.openxmlformats.org/officeDocument/2006/relationships/hyperlink" Target="https://universaldependencies.org/u/pos/PUNCT.html" TargetMode="External"/><Relationship Id="rId9" Type="http://schemas.openxmlformats.org/officeDocument/2006/relationships/hyperlink" Target="https://universaldependencies.org/u/pos/CCONJ.html" TargetMode="External"/><Relationship Id="rId14" Type="http://schemas.openxmlformats.org/officeDocument/2006/relationships/hyperlink" Target="https://universaldependencies.org/u/pos/NUM.html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jpg"/><Relationship Id="rId4" Type="http://schemas.openxmlformats.org/officeDocument/2006/relationships/image" Target="../media/image79.jpg"/><Relationship Id="rId9" Type="http://schemas.openxmlformats.org/officeDocument/2006/relationships/image" Target="../media/image8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77.png"/><Relationship Id="rId7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8.png"/><Relationship Id="rId9" Type="http://schemas.openxmlformats.org/officeDocument/2006/relationships/image" Target="../media/image90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24761"/>
            <a:ext cx="7772400" cy="135357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7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/>
              <a:t>POS</a:t>
            </a:r>
            <a:r>
              <a:rPr spc="-40" dirty="0"/>
              <a:t> </a:t>
            </a:r>
            <a:r>
              <a:rPr spc="-45" dirty="0"/>
              <a:t>Tagging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POS</a:t>
            </a:r>
            <a:r>
              <a:rPr spc="-15" dirty="0"/>
              <a:t> </a:t>
            </a:r>
            <a:r>
              <a:rPr spc="-45" dirty="0"/>
              <a:t>Tagging</a:t>
            </a:r>
            <a:r>
              <a:rPr spc="-15" dirty="0"/>
              <a:t> 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1211"/>
            <a:ext cx="7814309" cy="34207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Input: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b="1" dirty="0">
                <a:latin typeface="Comic Sans MS" panose="030F0702030302020204" pitchFamily="66" charset="0"/>
                <a:cs typeface="Calibri"/>
              </a:rPr>
              <a:t>lead</a:t>
            </a:r>
            <a:r>
              <a:rPr sz="2400" b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10" dirty="0">
                <a:latin typeface="Comic Sans MS" panose="030F0702030302020204" pitchFamily="66" charset="0"/>
                <a:cs typeface="Calibri"/>
              </a:rPr>
              <a:t>paint </a:t>
            </a:r>
            <a:r>
              <a:rPr sz="2400" b="1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400" b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10" dirty="0">
                <a:latin typeface="Comic Sans MS" panose="030F0702030302020204" pitchFamily="66" charset="0"/>
                <a:cs typeface="Calibri"/>
              </a:rPr>
              <a:t>unsafe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Output: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latin typeface="Comic Sans MS" panose="030F0702030302020204" pitchFamily="66" charset="0"/>
                <a:cs typeface="Calibri"/>
              </a:rPr>
              <a:t>the/Det</a:t>
            </a:r>
            <a:r>
              <a:rPr sz="2400" b="1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dirty="0">
                <a:latin typeface="Comic Sans MS" panose="030F0702030302020204" pitchFamily="66" charset="0"/>
                <a:cs typeface="Calibri"/>
              </a:rPr>
              <a:t>lead/N</a:t>
            </a:r>
            <a:r>
              <a:rPr sz="2400" b="1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latin typeface="Comic Sans MS" panose="030F0702030302020204" pitchFamily="66" charset="0"/>
                <a:cs typeface="Calibri"/>
              </a:rPr>
              <a:t>paint/N </a:t>
            </a:r>
            <a:r>
              <a:rPr sz="2400" b="1" dirty="0">
                <a:latin typeface="Comic Sans MS" panose="030F0702030302020204" pitchFamily="66" charset="0"/>
                <a:cs typeface="Calibri"/>
              </a:rPr>
              <a:t>is/V</a:t>
            </a:r>
            <a:r>
              <a:rPr sz="2400" b="1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20" dirty="0">
                <a:latin typeface="Comic Sans MS" panose="030F0702030302020204" pitchFamily="66" charset="0"/>
                <a:cs typeface="Calibri"/>
              </a:rPr>
              <a:t>unsafe/Adj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•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Uses:</a:t>
            </a: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text-to-speech</a:t>
            </a:r>
            <a:r>
              <a:rPr sz="20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(how</a:t>
            </a:r>
            <a:r>
              <a:rPr sz="20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do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pronounce</a:t>
            </a:r>
            <a:r>
              <a:rPr sz="20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“lead”?)</a:t>
            </a: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can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differentiate</a:t>
            </a:r>
            <a:r>
              <a:rPr sz="20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senses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involve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part of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speech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differences </a:t>
            </a:r>
            <a:r>
              <a:rPr sz="2000" spc="-43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(what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is the meaning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“interest”)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marR="56261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write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regexps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like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Det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Adj*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N*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over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 output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(for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filtering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collocations)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preprocessing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parser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385" y="6431381"/>
            <a:ext cx="175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Comic Sans MS" panose="030F0702030302020204" pitchFamily="66" charset="0"/>
                <a:cs typeface="Arial"/>
              </a:rPr>
              <a:t>11</a:t>
            </a:r>
            <a:endParaRPr sz="1200" dirty="0">
              <a:latin typeface="Comic Sans MS" panose="030F0702030302020204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7465" y="145161"/>
            <a:ext cx="52029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Skip-Chain</a:t>
            </a:r>
            <a:r>
              <a:rPr sz="4000" spc="-70" dirty="0"/>
              <a:t> </a:t>
            </a:r>
            <a:r>
              <a:rPr sz="4000" spc="-25" dirty="0"/>
              <a:t>CRFs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20064" y="1383233"/>
            <a:ext cx="7552055" cy="16139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</a:tabLst>
            </a:pPr>
            <a:r>
              <a:rPr sz="2600" spc="-5" dirty="0">
                <a:latin typeface="Comic Sans MS" panose="030F0702030302020204" pitchFamily="66" charset="0"/>
                <a:cs typeface="Calibri"/>
              </a:rPr>
              <a:t>Can model some long-distance dependencies (i.e.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same </a:t>
            </a:r>
            <a:r>
              <a:rPr sz="2600" spc="-20" dirty="0">
                <a:latin typeface="Comic Sans MS" panose="030F0702030302020204" pitchFamily="66" charset="0"/>
                <a:cs typeface="Calibri"/>
              </a:rPr>
              <a:t>word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appearing in </a:t>
            </a:r>
            <a:r>
              <a:rPr sz="2600" spc="-20" dirty="0">
                <a:latin typeface="Comic Sans MS" panose="030F0702030302020204" pitchFamily="66" charset="0"/>
                <a:cs typeface="Calibri"/>
              </a:rPr>
              <a:t>different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parts of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text) by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including</a:t>
            </a:r>
            <a:r>
              <a:rPr sz="26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long-distance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edges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model.</a:t>
            </a:r>
            <a:endParaRPr sz="26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6530" y="6349390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22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6539" y="3160776"/>
            <a:ext cx="571500" cy="536575"/>
          </a:xfrm>
          <a:custGeom>
            <a:avLst/>
            <a:gdLst/>
            <a:ahLst/>
            <a:cxnLst/>
            <a:rect l="l" t="t" r="r" b="b"/>
            <a:pathLst>
              <a:path w="571500" h="536575">
                <a:moveTo>
                  <a:pt x="0" y="268224"/>
                </a:moveTo>
                <a:lnTo>
                  <a:pt x="4602" y="220024"/>
                </a:lnTo>
                <a:lnTo>
                  <a:pt x="17871" y="174653"/>
                </a:lnTo>
                <a:lnTo>
                  <a:pt x="39003" y="132870"/>
                </a:lnTo>
                <a:lnTo>
                  <a:pt x="67189" y="95432"/>
                </a:lnTo>
                <a:lnTo>
                  <a:pt x="101626" y="63100"/>
                </a:lnTo>
                <a:lnTo>
                  <a:pt x="141506" y="36632"/>
                </a:lnTo>
                <a:lnTo>
                  <a:pt x="186024" y="16786"/>
                </a:lnTo>
                <a:lnTo>
                  <a:pt x="234374" y="4323"/>
                </a:lnTo>
                <a:lnTo>
                  <a:pt x="285750" y="0"/>
                </a:lnTo>
                <a:lnTo>
                  <a:pt x="337125" y="4323"/>
                </a:lnTo>
                <a:lnTo>
                  <a:pt x="385475" y="16786"/>
                </a:lnTo>
                <a:lnTo>
                  <a:pt x="429993" y="36632"/>
                </a:lnTo>
                <a:lnTo>
                  <a:pt x="469873" y="63100"/>
                </a:lnTo>
                <a:lnTo>
                  <a:pt x="504310" y="95432"/>
                </a:lnTo>
                <a:lnTo>
                  <a:pt x="532496" y="132870"/>
                </a:lnTo>
                <a:lnTo>
                  <a:pt x="553628" y="174653"/>
                </a:lnTo>
                <a:lnTo>
                  <a:pt x="566897" y="220024"/>
                </a:lnTo>
                <a:lnTo>
                  <a:pt x="571500" y="268224"/>
                </a:lnTo>
                <a:lnTo>
                  <a:pt x="566897" y="316423"/>
                </a:lnTo>
                <a:lnTo>
                  <a:pt x="553628" y="361794"/>
                </a:lnTo>
                <a:lnTo>
                  <a:pt x="532496" y="403577"/>
                </a:lnTo>
                <a:lnTo>
                  <a:pt x="504310" y="441015"/>
                </a:lnTo>
                <a:lnTo>
                  <a:pt x="469873" y="473347"/>
                </a:lnTo>
                <a:lnTo>
                  <a:pt x="429993" y="499815"/>
                </a:lnTo>
                <a:lnTo>
                  <a:pt x="385475" y="519661"/>
                </a:lnTo>
                <a:lnTo>
                  <a:pt x="337125" y="532124"/>
                </a:lnTo>
                <a:lnTo>
                  <a:pt x="285750" y="536448"/>
                </a:lnTo>
                <a:lnTo>
                  <a:pt x="234374" y="532124"/>
                </a:lnTo>
                <a:lnTo>
                  <a:pt x="186024" y="519661"/>
                </a:lnTo>
                <a:lnTo>
                  <a:pt x="141506" y="499815"/>
                </a:lnTo>
                <a:lnTo>
                  <a:pt x="101626" y="473347"/>
                </a:lnTo>
                <a:lnTo>
                  <a:pt x="67189" y="441015"/>
                </a:lnTo>
                <a:lnTo>
                  <a:pt x="39003" y="403577"/>
                </a:lnTo>
                <a:lnTo>
                  <a:pt x="17871" y="361794"/>
                </a:lnTo>
                <a:lnTo>
                  <a:pt x="4602" y="316423"/>
                </a:lnTo>
                <a:lnTo>
                  <a:pt x="0" y="2682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0585" y="325564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56561" y="4166361"/>
            <a:ext cx="1358900" cy="555625"/>
            <a:chOff x="1956561" y="4166361"/>
            <a:chExt cx="1358900" cy="555625"/>
          </a:xfrm>
        </p:grpSpPr>
        <p:sp>
          <p:nvSpPr>
            <p:cNvPr id="9" name="object 9"/>
            <p:cNvSpPr/>
            <p:nvPr/>
          </p:nvSpPr>
          <p:spPr>
            <a:xfrm>
              <a:off x="2737103" y="417271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499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37103" y="417271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499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62911" y="41788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62911" y="41788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5734" y="3561410"/>
            <a:ext cx="58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56561" y="3172714"/>
            <a:ext cx="2349500" cy="1551940"/>
            <a:chOff x="1956561" y="3172714"/>
            <a:chExt cx="2349500" cy="1551940"/>
          </a:xfrm>
        </p:grpSpPr>
        <p:sp>
          <p:nvSpPr>
            <p:cNvPr id="15" name="object 15"/>
            <p:cNvSpPr/>
            <p:nvPr/>
          </p:nvSpPr>
          <p:spPr>
            <a:xfrm>
              <a:off x="2231897" y="3702558"/>
              <a:ext cx="829310" cy="513715"/>
            </a:xfrm>
            <a:custGeom>
              <a:avLst/>
              <a:gdLst/>
              <a:ahLst/>
              <a:cxnLst/>
              <a:rect l="l" t="t" r="r" b="b"/>
              <a:pathLst>
                <a:path w="829310" h="513714">
                  <a:moveTo>
                    <a:pt x="829056" y="0"/>
                  </a:moveTo>
                  <a:lnTo>
                    <a:pt x="829056" y="477012"/>
                  </a:lnTo>
                </a:path>
                <a:path w="829310" h="513714">
                  <a:moveTo>
                    <a:pt x="0" y="0"/>
                  </a:moveTo>
                  <a:lnTo>
                    <a:pt x="22859" y="5135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62911" y="3179064"/>
              <a:ext cx="571500" cy="538480"/>
            </a:xfrm>
            <a:custGeom>
              <a:avLst/>
              <a:gdLst/>
              <a:ahLst/>
              <a:cxnLst/>
              <a:rect l="l" t="t" r="r" b="b"/>
              <a:pathLst>
                <a:path w="571500" h="538479">
                  <a:moveTo>
                    <a:pt x="0" y="268986"/>
                  </a:moveTo>
                  <a:lnTo>
                    <a:pt x="4602" y="220626"/>
                  </a:lnTo>
                  <a:lnTo>
                    <a:pt x="17871" y="175114"/>
                  </a:lnTo>
                  <a:lnTo>
                    <a:pt x="39003" y="133208"/>
                  </a:lnTo>
                  <a:lnTo>
                    <a:pt x="67189" y="95668"/>
                  </a:lnTo>
                  <a:lnTo>
                    <a:pt x="101626" y="63251"/>
                  </a:lnTo>
                  <a:lnTo>
                    <a:pt x="141506" y="36717"/>
                  </a:lnTo>
                  <a:lnTo>
                    <a:pt x="186024" y="16824"/>
                  </a:lnTo>
                  <a:lnTo>
                    <a:pt x="234374" y="4332"/>
                  </a:lnTo>
                  <a:lnTo>
                    <a:pt x="285750" y="0"/>
                  </a:lnTo>
                  <a:lnTo>
                    <a:pt x="337125" y="4332"/>
                  </a:lnTo>
                  <a:lnTo>
                    <a:pt x="385475" y="16824"/>
                  </a:lnTo>
                  <a:lnTo>
                    <a:pt x="429993" y="36717"/>
                  </a:lnTo>
                  <a:lnTo>
                    <a:pt x="469873" y="63251"/>
                  </a:lnTo>
                  <a:lnTo>
                    <a:pt x="504310" y="95668"/>
                  </a:lnTo>
                  <a:lnTo>
                    <a:pt x="532496" y="133208"/>
                  </a:lnTo>
                  <a:lnTo>
                    <a:pt x="553628" y="175114"/>
                  </a:lnTo>
                  <a:lnTo>
                    <a:pt x="566897" y="220626"/>
                  </a:lnTo>
                  <a:lnTo>
                    <a:pt x="571500" y="268986"/>
                  </a:lnTo>
                  <a:lnTo>
                    <a:pt x="566897" y="317345"/>
                  </a:lnTo>
                  <a:lnTo>
                    <a:pt x="553628" y="362857"/>
                  </a:lnTo>
                  <a:lnTo>
                    <a:pt x="532496" y="404763"/>
                  </a:lnTo>
                  <a:lnTo>
                    <a:pt x="504310" y="442303"/>
                  </a:lnTo>
                  <a:lnTo>
                    <a:pt x="469873" y="474720"/>
                  </a:lnTo>
                  <a:lnTo>
                    <a:pt x="429993" y="501254"/>
                  </a:lnTo>
                  <a:lnTo>
                    <a:pt x="385475" y="521147"/>
                  </a:lnTo>
                  <a:lnTo>
                    <a:pt x="337125" y="533639"/>
                  </a:lnTo>
                  <a:lnTo>
                    <a:pt x="285750" y="537972"/>
                  </a:lnTo>
                  <a:lnTo>
                    <a:pt x="234374" y="533639"/>
                  </a:lnTo>
                  <a:lnTo>
                    <a:pt x="186024" y="521147"/>
                  </a:lnTo>
                  <a:lnTo>
                    <a:pt x="141506" y="501254"/>
                  </a:lnTo>
                  <a:lnTo>
                    <a:pt x="101626" y="474720"/>
                  </a:lnTo>
                  <a:lnTo>
                    <a:pt x="67189" y="442303"/>
                  </a:lnTo>
                  <a:lnTo>
                    <a:pt x="39003" y="404763"/>
                  </a:lnTo>
                  <a:lnTo>
                    <a:pt x="17871" y="362857"/>
                  </a:lnTo>
                  <a:lnTo>
                    <a:pt x="4602" y="317345"/>
                  </a:lnTo>
                  <a:lnTo>
                    <a:pt x="0" y="2689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662172" y="4152900"/>
              <a:ext cx="637540" cy="565785"/>
            </a:xfrm>
            <a:custGeom>
              <a:avLst/>
              <a:gdLst/>
              <a:ahLst/>
              <a:cxnLst/>
              <a:rect l="l" t="t" r="r" b="b"/>
              <a:pathLst>
                <a:path w="637539" h="565785">
                  <a:moveTo>
                    <a:pt x="318515" y="0"/>
                  </a:moveTo>
                  <a:lnTo>
                    <a:pt x="266855" y="3701"/>
                  </a:lnTo>
                  <a:lnTo>
                    <a:pt x="217846" y="14417"/>
                  </a:lnTo>
                  <a:lnTo>
                    <a:pt x="172146" y="31563"/>
                  </a:lnTo>
                  <a:lnTo>
                    <a:pt x="130411" y="54559"/>
                  </a:lnTo>
                  <a:lnTo>
                    <a:pt x="93297" y="82819"/>
                  </a:lnTo>
                  <a:lnTo>
                    <a:pt x="61459" y="115763"/>
                  </a:lnTo>
                  <a:lnTo>
                    <a:pt x="35555" y="152805"/>
                  </a:lnTo>
                  <a:lnTo>
                    <a:pt x="16239" y="193365"/>
                  </a:lnTo>
                  <a:lnTo>
                    <a:pt x="4169" y="236858"/>
                  </a:lnTo>
                  <a:lnTo>
                    <a:pt x="0" y="282701"/>
                  </a:lnTo>
                  <a:lnTo>
                    <a:pt x="4169" y="328545"/>
                  </a:lnTo>
                  <a:lnTo>
                    <a:pt x="16239" y="372038"/>
                  </a:lnTo>
                  <a:lnTo>
                    <a:pt x="35555" y="412598"/>
                  </a:lnTo>
                  <a:lnTo>
                    <a:pt x="61459" y="449640"/>
                  </a:lnTo>
                  <a:lnTo>
                    <a:pt x="93297" y="482584"/>
                  </a:lnTo>
                  <a:lnTo>
                    <a:pt x="130411" y="510844"/>
                  </a:lnTo>
                  <a:lnTo>
                    <a:pt x="172146" y="533840"/>
                  </a:lnTo>
                  <a:lnTo>
                    <a:pt x="217846" y="550986"/>
                  </a:lnTo>
                  <a:lnTo>
                    <a:pt x="266855" y="561702"/>
                  </a:lnTo>
                  <a:lnTo>
                    <a:pt x="318515" y="565404"/>
                  </a:lnTo>
                  <a:lnTo>
                    <a:pt x="370176" y="561702"/>
                  </a:lnTo>
                  <a:lnTo>
                    <a:pt x="419185" y="550986"/>
                  </a:lnTo>
                  <a:lnTo>
                    <a:pt x="464885" y="533840"/>
                  </a:lnTo>
                  <a:lnTo>
                    <a:pt x="506620" y="510844"/>
                  </a:lnTo>
                  <a:lnTo>
                    <a:pt x="543734" y="482584"/>
                  </a:lnTo>
                  <a:lnTo>
                    <a:pt x="575572" y="449640"/>
                  </a:lnTo>
                  <a:lnTo>
                    <a:pt x="601476" y="412598"/>
                  </a:lnTo>
                  <a:lnTo>
                    <a:pt x="620792" y="372038"/>
                  </a:lnTo>
                  <a:lnTo>
                    <a:pt x="632862" y="328545"/>
                  </a:lnTo>
                  <a:lnTo>
                    <a:pt x="637031" y="282701"/>
                  </a:lnTo>
                  <a:lnTo>
                    <a:pt x="632862" y="236858"/>
                  </a:lnTo>
                  <a:lnTo>
                    <a:pt x="620792" y="193365"/>
                  </a:lnTo>
                  <a:lnTo>
                    <a:pt x="601476" y="152805"/>
                  </a:lnTo>
                  <a:lnTo>
                    <a:pt x="575572" y="115763"/>
                  </a:lnTo>
                  <a:lnTo>
                    <a:pt x="543734" y="82819"/>
                  </a:lnTo>
                  <a:lnTo>
                    <a:pt x="506620" y="54559"/>
                  </a:lnTo>
                  <a:lnTo>
                    <a:pt x="464885" y="31563"/>
                  </a:lnTo>
                  <a:lnTo>
                    <a:pt x="419185" y="14417"/>
                  </a:lnTo>
                  <a:lnTo>
                    <a:pt x="370176" y="3701"/>
                  </a:lnTo>
                  <a:lnTo>
                    <a:pt x="31851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662172" y="4152900"/>
              <a:ext cx="637540" cy="565785"/>
            </a:xfrm>
            <a:custGeom>
              <a:avLst/>
              <a:gdLst/>
              <a:ahLst/>
              <a:cxnLst/>
              <a:rect l="l" t="t" r="r" b="b"/>
              <a:pathLst>
                <a:path w="637539" h="565785">
                  <a:moveTo>
                    <a:pt x="0" y="282701"/>
                  </a:moveTo>
                  <a:lnTo>
                    <a:pt x="4169" y="236858"/>
                  </a:lnTo>
                  <a:lnTo>
                    <a:pt x="16239" y="193365"/>
                  </a:lnTo>
                  <a:lnTo>
                    <a:pt x="35555" y="152805"/>
                  </a:lnTo>
                  <a:lnTo>
                    <a:pt x="61459" y="115763"/>
                  </a:lnTo>
                  <a:lnTo>
                    <a:pt x="93297" y="82819"/>
                  </a:lnTo>
                  <a:lnTo>
                    <a:pt x="130411" y="54559"/>
                  </a:lnTo>
                  <a:lnTo>
                    <a:pt x="172146" y="31563"/>
                  </a:lnTo>
                  <a:lnTo>
                    <a:pt x="217846" y="14417"/>
                  </a:lnTo>
                  <a:lnTo>
                    <a:pt x="266855" y="3701"/>
                  </a:lnTo>
                  <a:lnTo>
                    <a:pt x="318515" y="0"/>
                  </a:lnTo>
                  <a:lnTo>
                    <a:pt x="370176" y="3701"/>
                  </a:lnTo>
                  <a:lnTo>
                    <a:pt x="419185" y="14417"/>
                  </a:lnTo>
                  <a:lnTo>
                    <a:pt x="464885" y="31563"/>
                  </a:lnTo>
                  <a:lnTo>
                    <a:pt x="506620" y="54559"/>
                  </a:lnTo>
                  <a:lnTo>
                    <a:pt x="543734" y="82819"/>
                  </a:lnTo>
                  <a:lnTo>
                    <a:pt x="575572" y="115763"/>
                  </a:lnTo>
                  <a:lnTo>
                    <a:pt x="601476" y="152805"/>
                  </a:lnTo>
                  <a:lnTo>
                    <a:pt x="620792" y="193365"/>
                  </a:lnTo>
                  <a:lnTo>
                    <a:pt x="632862" y="236858"/>
                  </a:lnTo>
                  <a:lnTo>
                    <a:pt x="637031" y="282701"/>
                  </a:lnTo>
                  <a:lnTo>
                    <a:pt x="632862" y="328545"/>
                  </a:lnTo>
                  <a:lnTo>
                    <a:pt x="620792" y="372038"/>
                  </a:lnTo>
                  <a:lnTo>
                    <a:pt x="601476" y="412598"/>
                  </a:lnTo>
                  <a:lnTo>
                    <a:pt x="575572" y="449640"/>
                  </a:lnTo>
                  <a:lnTo>
                    <a:pt x="543734" y="482584"/>
                  </a:lnTo>
                  <a:lnTo>
                    <a:pt x="506620" y="510844"/>
                  </a:lnTo>
                  <a:lnTo>
                    <a:pt x="464885" y="533840"/>
                  </a:lnTo>
                  <a:lnTo>
                    <a:pt x="419185" y="550986"/>
                  </a:lnTo>
                  <a:lnTo>
                    <a:pt x="370176" y="561702"/>
                  </a:lnTo>
                  <a:lnTo>
                    <a:pt x="318515" y="565404"/>
                  </a:lnTo>
                  <a:lnTo>
                    <a:pt x="266855" y="561702"/>
                  </a:lnTo>
                  <a:lnTo>
                    <a:pt x="217846" y="550986"/>
                  </a:lnTo>
                  <a:lnTo>
                    <a:pt x="172146" y="533840"/>
                  </a:lnTo>
                  <a:lnTo>
                    <a:pt x="130411" y="510844"/>
                  </a:lnTo>
                  <a:lnTo>
                    <a:pt x="93297" y="482584"/>
                  </a:lnTo>
                  <a:lnTo>
                    <a:pt x="61459" y="449640"/>
                  </a:lnTo>
                  <a:lnTo>
                    <a:pt x="35555" y="412598"/>
                  </a:lnTo>
                  <a:lnTo>
                    <a:pt x="16239" y="372038"/>
                  </a:lnTo>
                  <a:lnTo>
                    <a:pt x="4169" y="328545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941826" y="3716274"/>
              <a:ext cx="13970" cy="475615"/>
            </a:xfrm>
            <a:custGeom>
              <a:avLst/>
              <a:gdLst/>
              <a:ahLst/>
              <a:cxnLst/>
              <a:rect l="l" t="t" r="r" b="b"/>
              <a:pathLst>
                <a:path w="13970" h="475614">
                  <a:moveTo>
                    <a:pt x="13715" y="0"/>
                  </a:moveTo>
                  <a:lnTo>
                    <a:pt x="0" y="4754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75433" y="327426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49979" y="3166872"/>
            <a:ext cx="637540" cy="565785"/>
          </a:xfrm>
          <a:custGeom>
            <a:avLst/>
            <a:gdLst/>
            <a:ahLst/>
            <a:cxnLst/>
            <a:rect l="l" t="t" r="r" b="b"/>
            <a:pathLst>
              <a:path w="637539" h="565785">
                <a:moveTo>
                  <a:pt x="0" y="282701"/>
                </a:moveTo>
                <a:lnTo>
                  <a:pt x="4169" y="236858"/>
                </a:lnTo>
                <a:lnTo>
                  <a:pt x="16239" y="193365"/>
                </a:lnTo>
                <a:lnTo>
                  <a:pt x="35555" y="152805"/>
                </a:lnTo>
                <a:lnTo>
                  <a:pt x="61459" y="115763"/>
                </a:lnTo>
                <a:lnTo>
                  <a:pt x="93297" y="82819"/>
                </a:lnTo>
                <a:lnTo>
                  <a:pt x="130411" y="54559"/>
                </a:lnTo>
                <a:lnTo>
                  <a:pt x="172146" y="31563"/>
                </a:lnTo>
                <a:lnTo>
                  <a:pt x="217846" y="14417"/>
                </a:lnTo>
                <a:lnTo>
                  <a:pt x="266855" y="3701"/>
                </a:lnTo>
                <a:lnTo>
                  <a:pt x="318516" y="0"/>
                </a:lnTo>
                <a:lnTo>
                  <a:pt x="370176" y="3701"/>
                </a:lnTo>
                <a:lnTo>
                  <a:pt x="419185" y="14417"/>
                </a:lnTo>
                <a:lnTo>
                  <a:pt x="464885" y="31563"/>
                </a:lnTo>
                <a:lnTo>
                  <a:pt x="506620" y="54559"/>
                </a:lnTo>
                <a:lnTo>
                  <a:pt x="543734" y="82819"/>
                </a:lnTo>
                <a:lnTo>
                  <a:pt x="575572" y="115763"/>
                </a:lnTo>
                <a:lnTo>
                  <a:pt x="601476" y="152805"/>
                </a:lnTo>
                <a:lnTo>
                  <a:pt x="620792" y="193365"/>
                </a:lnTo>
                <a:lnTo>
                  <a:pt x="632862" y="236858"/>
                </a:lnTo>
                <a:lnTo>
                  <a:pt x="637032" y="282701"/>
                </a:lnTo>
                <a:lnTo>
                  <a:pt x="632862" y="328545"/>
                </a:lnTo>
                <a:lnTo>
                  <a:pt x="620792" y="372038"/>
                </a:lnTo>
                <a:lnTo>
                  <a:pt x="601476" y="412598"/>
                </a:lnTo>
                <a:lnTo>
                  <a:pt x="575572" y="449640"/>
                </a:lnTo>
                <a:lnTo>
                  <a:pt x="543734" y="482584"/>
                </a:lnTo>
                <a:lnTo>
                  <a:pt x="506620" y="510844"/>
                </a:lnTo>
                <a:lnTo>
                  <a:pt x="464885" y="533840"/>
                </a:lnTo>
                <a:lnTo>
                  <a:pt x="419185" y="550986"/>
                </a:lnTo>
                <a:lnTo>
                  <a:pt x="370176" y="561702"/>
                </a:lnTo>
                <a:lnTo>
                  <a:pt x="318516" y="565403"/>
                </a:lnTo>
                <a:lnTo>
                  <a:pt x="266855" y="561702"/>
                </a:lnTo>
                <a:lnTo>
                  <a:pt x="217846" y="550986"/>
                </a:lnTo>
                <a:lnTo>
                  <a:pt x="172146" y="533840"/>
                </a:lnTo>
                <a:lnTo>
                  <a:pt x="130411" y="510844"/>
                </a:lnTo>
                <a:lnTo>
                  <a:pt x="93297" y="482584"/>
                </a:lnTo>
                <a:lnTo>
                  <a:pt x="61459" y="449640"/>
                </a:lnTo>
                <a:lnTo>
                  <a:pt x="35555" y="412598"/>
                </a:lnTo>
                <a:lnTo>
                  <a:pt x="16239" y="372038"/>
                </a:lnTo>
                <a:lnTo>
                  <a:pt x="4169" y="328545"/>
                </a:lnTo>
                <a:lnTo>
                  <a:pt x="0" y="28270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5648" y="3276345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20467" y="3120898"/>
            <a:ext cx="4330065" cy="1625600"/>
            <a:chOff x="2220467" y="3120898"/>
            <a:chExt cx="4330065" cy="1625600"/>
          </a:xfrm>
        </p:grpSpPr>
        <p:sp>
          <p:nvSpPr>
            <p:cNvPr id="24" name="object 24"/>
            <p:cNvSpPr/>
            <p:nvPr/>
          </p:nvSpPr>
          <p:spPr>
            <a:xfrm>
              <a:off x="2239517" y="3376422"/>
              <a:ext cx="1407160" cy="820419"/>
            </a:xfrm>
            <a:custGeom>
              <a:avLst/>
              <a:gdLst/>
              <a:ahLst/>
              <a:cxnLst/>
              <a:rect l="l" t="t" r="r" b="b"/>
              <a:pathLst>
                <a:path w="1407160" h="820420">
                  <a:moveTo>
                    <a:pt x="291083" y="28955"/>
                  </a:moveTo>
                  <a:lnTo>
                    <a:pt x="559307" y="16763"/>
                  </a:lnTo>
                </a:path>
                <a:path w="1407160" h="820420">
                  <a:moveTo>
                    <a:pt x="1138428" y="12191"/>
                  </a:moveTo>
                  <a:lnTo>
                    <a:pt x="1406652" y="0"/>
                  </a:lnTo>
                </a:path>
                <a:path w="1407160" h="820420">
                  <a:moveTo>
                    <a:pt x="551688" y="16763"/>
                  </a:moveTo>
                  <a:lnTo>
                    <a:pt x="0" y="810767"/>
                  </a:lnTo>
                </a:path>
                <a:path w="1407160" h="820420">
                  <a:moveTo>
                    <a:pt x="1367028" y="24383"/>
                  </a:moveTo>
                  <a:lnTo>
                    <a:pt x="813815" y="81991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18276" y="3156204"/>
              <a:ext cx="525780" cy="567055"/>
            </a:xfrm>
            <a:custGeom>
              <a:avLst/>
              <a:gdLst/>
              <a:ahLst/>
              <a:cxnLst/>
              <a:rect l="l" t="t" r="r" b="b"/>
              <a:pathLst>
                <a:path w="525779" h="567054">
                  <a:moveTo>
                    <a:pt x="0" y="283463"/>
                  </a:moveTo>
                  <a:lnTo>
                    <a:pt x="4236" y="232500"/>
                  </a:lnTo>
                  <a:lnTo>
                    <a:pt x="16450" y="184538"/>
                  </a:lnTo>
                  <a:lnTo>
                    <a:pt x="35898" y="140377"/>
                  </a:lnTo>
                  <a:lnTo>
                    <a:pt x="61838" y="100816"/>
                  </a:lnTo>
                  <a:lnTo>
                    <a:pt x="93525" y="66654"/>
                  </a:lnTo>
                  <a:lnTo>
                    <a:pt x="130217" y="38692"/>
                  </a:lnTo>
                  <a:lnTo>
                    <a:pt x="171170" y="17729"/>
                  </a:lnTo>
                  <a:lnTo>
                    <a:pt x="215642" y="4565"/>
                  </a:lnTo>
                  <a:lnTo>
                    <a:pt x="262889" y="0"/>
                  </a:lnTo>
                  <a:lnTo>
                    <a:pt x="310137" y="4565"/>
                  </a:lnTo>
                  <a:lnTo>
                    <a:pt x="354609" y="17729"/>
                  </a:lnTo>
                  <a:lnTo>
                    <a:pt x="395562" y="38692"/>
                  </a:lnTo>
                  <a:lnTo>
                    <a:pt x="432254" y="66654"/>
                  </a:lnTo>
                  <a:lnTo>
                    <a:pt x="463941" y="100816"/>
                  </a:lnTo>
                  <a:lnTo>
                    <a:pt x="489881" y="140377"/>
                  </a:lnTo>
                  <a:lnTo>
                    <a:pt x="509329" y="184538"/>
                  </a:lnTo>
                  <a:lnTo>
                    <a:pt x="521543" y="232500"/>
                  </a:lnTo>
                  <a:lnTo>
                    <a:pt x="525779" y="283463"/>
                  </a:lnTo>
                  <a:lnTo>
                    <a:pt x="521543" y="334427"/>
                  </a:lnTo>
                  <a:lnTo>
                    <a:pt x="509329" y="382389"/>
                  </a:lnTo>
                  <a:lnTo>
                    <a:pt x="489881" y="426550"/>
                  </a:lnTo>
                  <a:lnTo>
                    <a:pt x="463941" y="466111"/>
                  </a:lnTo>
                  <a:lnTo>
                    <a:pt x="432254" y="500273"/>
                  </a:lnTo>
                  <a:lnTo>
                    <a:pt x="395562" y="528235"/>
                  </a:lnTo>
                  <a:lnTo>
                    <a:pt x="354609" y="549198"/>
                  </a:lnTo>
                  <a:lnTo>
                    <a:pt x="310137" y="562362"/>
                  </a:lnTo>
                  <a:lnTo>
                    <a:pt x="262889" y="566928"/>
                  </a:lnTo>
                  <a:lnTo>
                    <a:pt x="215642" y="562362"/>
                  </a:lnTo>
                  <a:lnTo>
                    <a:pt x="171170" y="549198"/>
                  </a:lnTo>
                  <a:lnTo>
                    <a:pt x="130217" y="528235"/>
                  </a:lnTo>
                  <a:lnTo>
                    <a:pt x="93525" y="500273"/>
                  </a:lnTo>
                  <a:lnTo>
                    <a:pt x="61838" y="466111"/>
                  </a:lnTo>
                  <a:lnTo>
                    <a:pt x="35898" y="426550"/>
                  </a:lnTo>
                  <a:lnTo>
                    <a:pt x="16450" y="382389"/>
                  </a:lnTo>
                  <a:lnTo>
                    <a:pt x="4236" y="334427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57315" y="4166616"/>
              <a:ext cx="525780" cy="567055"/>
            </a:xfrm>
            <a:custGeom>
              <a:avLst/>
              <a:gdLst/>
              <a:ahLst/>
              <a:cxnLst/>
              <a:rect l="l" t="t" r="r" b="b"/>
              <a:pathLst>
                <a:path w="525779" h="567054">
                  <a:moveTo>
                    <a:pt x="262889" y="0"/>
                  </a:moveTo>
                  <a:lnTo>
                    <a:pt x="215642" y="4565"/>
                  </a:lnTo>
                  <a:lnTo>
                    <a:pt x="171170" y="17729"/>
                  </a:lnTo>
                  <a:lnTo>
                    <a:pt x="130217" y="38692"/>
                  </a:lnTo>
                  <a:lnTo>
                    <a:pt x="93525" y="66654"/>
                  </a:lnTo>
                  <a:lnTo>
                    <a:pt x="61838" y="100816"/>
                  </a:lnTo>
                  <a:lnTo>
                    <a:pt x="35898" y="140377"/>
                  </a:lnTo>
                  <a:lnTo>
                    <a:pt x="16450" y="184538"/>
                  </a:lnTo>
                  <a:lnTo>
                    <a:pt x="4236" y="232500"/>
                  </a:lnTo>
                  <a:lnTo>
                    <a:pt x="0" y="283463"/>
                  </a:lnTo>
                  <a:lnTo>
                    <a:pt x="4236" y="334427"/>
                  </a:lnTo>
                  <a:lnTo>
                    <a:pt x="16450" y="382389"/>
                  </a:lnTo>
                  <a:lnTo>
                    <a:pt x="35898" y="426550"/>
                  </a:lnTo>
                  <a:lnTo>
                    <a:pt x="61838" y="466111"/>
                  </a:lnTo>
                  <a:lnTo>
                    <a:pt x="93525" y="500273"/>
                  </a:lnTo>
                  <a:lnTo>
                    <a:pt x="130217" y="528235"/>
                  </a:lnTo>
                  <a:lnTo>
                    <a:pt x="171170" y="549198"/>
                  </a:lnTo>
                  <a:lnTo>
                    <a:pt x="215642" y="562362"/>
                  </a:lnTo>
                  <a:lnTo>
                    <a:pt x="262889" y="566927"/>
                  </a:lnTo>
                  <a:lnTo>
                    <a:pt x="310137" y="562362"/>
                  </a:lnTo>
                  <a:lnTo>
                    <a:pt x="354609" y="549198"/>
                  </a:lnTo>
                  <a:lnTo>
                    <a:pt x="395562" y="528235"/>
                  </a:lnTo>
                  <a:lnTo>
                    <a:pt x="432254" y="500273"/>
                  </a:lnTo>
                  <a:lnTo>
                    <a:pt x="463941" y="466111"/>
                  </a:lnTo>
                  <a:lnTo>
                    <a:pt x="489881" y="426550"/>
                  </a:lnTo>
                  <a:lnTo>
                    <a:pt x="509329" y="382389"/>
                  </a:lnTo>
                  <a:lnTo>
                    <a:pt x="521543" y="334427"/>
                  </a:lnTo>
                  <a:lnTo>
                    <a:pt x="525780" y="283463"/>
                  </a:lnTo>
                  <a:lnTo>
                    <a:pt x="521543" y="232500"/>
                  </a:lnTo>
                  <a:lnTo>
                    <a:pt x="509329" y="184538"/>
                  </a:lnTo>
                  <a:lnTo>
                    <a:pt x="489881" y="140377"/>
                  </a:lnTo>
                  <a:lnTo>
                    <a:pt x="463941" y="100816"/>
                  </a:lnTo>
                  <a:lnTo>
                    <a:pt x="432254" y="66654"/>
                  </a:lnTo>
                  <a:lnTo>
                    <a:pt x="395562" y="38692"/>
                  </a:lnTo>
                  <a:lnTo>
                    <a:pt x="354609" y="17729"/>
                  </a:lnTo>
                  <a:lnTo>
                    <a:pt x="310137" y="4565"/>
                  </a:lnTo>
                  <a:lnTo>
                    <a:pt x="26288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57315" y="4166616"/>
              <a:ext cx="525780" cy="567055"/>
            </a:xfrm>
            <a:custGeom>
              <a:avLst/>
              <a:gdLst/>
              <a:ahLst/>
              <a:cxnLst/>
              <a:rect l="l" t="t" r="r" b="b"/>
              <a:pathLst>
                <a:path w="525779" h="567054">
                  <a:moveTo>
                    <a:pt x="0" y="283463"/>
                  </a:moveTo>
                  <a:lnTo>
                    <a:pt x="4236" y="232500"/>
                  </a:lnTo>
                  <a:lnTo>
                    <a:pt x="16450" y="184538"/>
                  </a:lnTo>
                  <a:lnTo>
                    <a:pt x="35898" y="140377"/>
                  </a:lnTo>
                  <a:lnTo>
                    <a:pt x="61838" y="100816"/>
                  </a:lnTo>
                  <a:lnTo>
                    <a:pt x="93525" y="66654"/>
                  </a:lnTo>
                  <a:lnTo>
                    <a:pt x="130217" y="38692"/>
                  </a:lnTo>
                  <a:lnTo>
                    <a:pt x="171170" y="17729"/>
                  </a:lnTo>
                  <a:lnTo>
                    <a:pt x="215642" y="4565"/>
                  </a:lnTo>
                  <a:lnTo>
                    <a:pt x="262889" y="0"/>
                  </a:lnTo>
                  <a:lnTo>
                    <a:pt x="310137" y="4565"/>
                  </a:lnTo>
                  <a:lnTo>
                    <a:pt x="354609" y="17729"/>
                  </a:lnTo>
                  <a:lnTo>
                    <a:pt x="395562" y="38692"/>
                  </a:lnTo>
                  <a:lnTo>
                    <a:pt x="432254" y="66654"/>
                  </a:lnTo>
                  <a:lnTo>
                    <a:pt x="463941" y="100816"/>
                  </a:lnTo>
                  <a:lnTo>
                    <a:pt x="489881" y="140377"/>
                  </a:lnTo>
                  <a:lnTo>
                    <a:pt x="509329" y="184538"/>
                  </a:lnTo>
                  <a:lnTo>
                    <a:pt x="521543" y="232500"/>
                  </a:lnTo>
                  <a:lnTo>
                    <a:pt x="525780" y="283463"/>
                  </a:lnTo>
                  <a:lnTo>
                    <a:pt x="521543" y="334427"/>
                  </a:lnTo>
                  <a:lnTo>
                    <a:pt x="509329" y="382389"/>
                  </a:lnTo>
                  <a:lnTo>
                    <a:pt x="489881" y="426550"/>
                  </a:lnTo>
                  <a:lnTo>
                    <a:pt x="463941" y="466111"/>
                  </a:lnTo>
                  <a:lnTo>
                    <a:pt x="432254" y="500273"/>
                  </a:lnTo>
                  <a:lnTo>
                    <a:pt x="395562" y="528235"/>
                  </a:lnTo>
                  <a:lnTo>
                    <a:pt x="354609" y="549198"/>
                  </a:lnTo>
                  <a:lnTo>
                    <a:pt x="310137" y="562362"/>
                  </a:lnTo>
                  <a:lnTo>
                    <a:pt x="262889" y="566927"/>
                  </a:lnTo>
                  <a:lnTo>
                    <a:pt x="215642" y="562362"/>
                  </a:lnTo>
                  <a:lnTo>
                    <a:pt x="171170" y="549198"/>
                  </a:lnTo>
                  <a:lnTo>
                    <a:pt x="130217" y="528235"/>
                  </a:lnTo>
                  <a:lnTo>
                    <a:pt x="93525" y="500273"/>
                  </a:lnTo>
                  <a:lnTo>
                    <a:pt x="61838" y="466111"/>
                  </a:lnTo>
                  <a:lnTo>
                    <a:pt x="35898" y="426550"/>
                  </a:lnTo>
                  <a:lnTo>
                    <a:pt x="16450" y="382389"/>
                  </a:lnTo>
                  <a:lnTo>
                    <a:pt x="4236" y="334427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752338" y="3388614"/>
              <a:ext cx="530860" cy="786765"/>
            </a:xfrm>
            <a:custGeom>
              <a:avLst/>
              <a:gdLst/>
              <a:ahLst/>
              <a:cxnLst/>
              <a:rect l="l" t="t" r="r" b="b"/>
              <a:pathLst>
                <a:path w="530860" h="786764">
                  <a:moveTo>
                    <a:pt x="530351" y="309372"/>
                  </a:moveTo>
                  <a:lnTo>
                    <a:pt x="530351" y="786384"/>
                  </a:lnTo>
                </a:path>
                <a:path w="530860" h="786764">
                  <a:moveTo>
                    <a:pt x="0" y="12191"/>
                  </a:moveTo>
                  <a:lnTo>
                    <a:pt x="26822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183123" y="4174236"/>
              <a:ext cx="525780" cy="565785"/>
            </a:xfrm>
            <a:custGeom>
              <a:avLst/>
              <a:gdLst/>
              <a:ahLst/>
              <a:cxnLst/>
              <a:rect l="l" t="t" r="r" b="b"/>
              <a:pathLst>
                <a:path w="525779" h="565785">
                  <a:moveTo>
                    <a:pt x="262889" y="0"/>
                  </a:moveTo>
                  <a:lnTo>
                    <a:pt x="215642" y="4556"/>
                  </a:lnTo>
                  <a:lnTo>
                    <a:pt x="171170" y="17692"/>
                  </a:lnTo>
                  <a:lnTo>
                    <a:pt x="130217" y="38607"/>
                  </a:lnTo>
                  <a:lnTo>
                    <a:pt x="93525" y="66504"/>
                  </a:lnTo>
                  <a:lnTo>
                    <a:pt x="61838" y="100580"/>
                  </a:lnTo>
                  <a:lnTo>
                    <a:pt x="35898" y="140038"/>
                  </a:lnTo>
                  <a:lnTo>
                    <a:pt x="16450" y="184077"/>
                  </a:lnTo>
                  <a:lnTo>
                    <a:pt x="4236" y="231898"/>
                  </a:lnTo>
                  <a:lnTo>
                    <a:pt x="0" y="282701"/>
                  </a:lnTo>
                  <a:lnTo>
                    <a:pt x="4236" y="333505"/>
                  </a:lnTo>
                  <a:lnTo>
                    <a:pt x="16450" y="381326"/>
                  </a:lnTo>
                  <a:lnTo>
                    <a:pt x="35898" y="425365"/>
                  </a:lnTo>
                  <a:lnTo>
                    <a:pt x="61838" y="464823"/>
                  </a:lnTo>
                  <a:lnTo>
                    <a:pt x="93525" y="498899"/>
                  </a:lnTo>
                  <a:lnTo>
                    <a:pt x="130217" y="526795"/>
                  </a:lnTo>
                  <a:lnTo>
                    <a:pt x="171170" y="547711"/>
                  </a:lnTo>
                  <a:lnTo>
                    <a:pt x="215642" y="560847"/>
                  </a:lnTo>
                  <a:lnTo>
                    <a:pt x="262889" y="565403"/>
                  </a:lnTo>
                  <a:lnTo>
                    <a:pt x="310137" y="560847"/>
                  </a:lnTo>
                  <a:lnTo>
                    <a:pt x="354609" y="547711"/>
                  </a:lnTo>
                  <a:lnTo>
                    <a:pt x="395562" y="526795"/>
                  </a:lnTo>
                  <a:lnTo>
                    <a:pt x="432254" y="498899"/>
                  </a:lnTo>
                  <a:lnTo>
                    <a:pt x="463941" y="464823"/>
                  </a:lnTo>
                  <a:lnTo>
                    <a:pt x="489881" y="425365"/>
                  </a:lnTo>
                  <a:lnTo>
                    <a:pt x="509329" y="381326"/>
                  </a:lnTo>
                  <a:lnTo>
                    <a:pt x="521543" y="333505"/>
                  </a:lnTo>
                  <a:lnTo>
                    <a:pt x="525779" y="282701"/>
                  </a:lnTo>
                  <a:lnTo>
                    <a:pt x="521543" y="231898"/>
                  </a:lnTo>
                  <a:lnTo>
                    <a:pt x="509329" y="184077"/>
                  </a:lnTo>
                  <a:lnTo>
                    <a:pt x="489881" y="140038"/>
                  </a:lnTo>
                  <a:lnTo>
                    <a:pt x="463941" y="100580"/>
                  </a:lnTo>
                  <a:lnTo>
                    <a:pt x="432254" y="66504"/>
                  </a:lnTo>
                  <a:lnTo>
                    <a:pt x="395562" y="38608"/>
                  </a:lnTo>
                  <a:lnTo>
                    <a:pt x="354609" y="17692"/>
                  </a:lnTo>
                  <a:lnTo>
                    <a:pt x="310137" y="4556"/>
                  </a:lnTo>
                  <a:lnTo>
                    <a:pt x="26288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183123" y="4174236"/>
              <a:ext cx="525780" cy="565785"/>
            </a:xfrm>
            <a:custGeom>
              <a:avLst/>
              <a:gdLst/>
              <a:ahLst/>
              <a:cxnLst/>
              <a:rect l="l" t="t" r="r" b="b"/>
              <a:pathLst>
                <a:path w="525779" h="565785">
                  <a:moveTo>
                    <a:pt x="0" y="282701"/>
                  </a:moveTo>
                  <a:lnTo>
                    <a:pt x="4236" y="231898"/>
                  </a:lnTo>
                  <a:lnTo>
                    <a:pt x="16450" y="184077"/>
                  </a:lnTo>
                  <a:lnTo>
                    <a:pt x="35898" y="140038"/>
                  </a:lnTo>
                  <a:lnTo>
                    <a:pt x="61838" y="100580"/>
                  </a:lnTo>
                  <a:lnTo>
                    <a:pt x="93525" y="66504"/>
                  </a:lnTo>
                  <a:lnTo>
                    <a:pt x="130217" y="38607"/>
                  </a:lnTo>
                  <a:lnTo>
                    <a:pt x="171170" y="17692"/>
                  </a:lnTo>
                  <a:lnTo>
                    <a:pt x="215642" y="4556"/>
                  </a:lnTo>
                  <a:lnTo>
                    <a:pt x="262889" y="0"/>
                  </a:lnTo>
                  <a:lnTo>
                    <a:pt x="310137" y="4556"/>
                  </a:lnTo>
                  <a:lnTo>
                    <a:pt x="354609" y="17692"/>
                  </a:lnTo>
                  <a:lnTo>
                    <a:pt x="395562" y="38608"/>
                  </a:lnTo>
                  <a:lnTo>
                    <a:pt x="432254" y="66504"/>
                  </a:lnTo>
                  <a:lnTo>
                    <a:pt x="463941" y="100580"/>
                  </a:lnTo>
                  <a:lnTo>
                    <a:pt x="489881" y="140038"/>
                  </a:lnTo>
                  <a:lnTo>
                    <a:pt x="509329" y="184077"/>
                  </a:lnTo>
                  <a:lnTo>
                    <a:pt x="521543" y="231898"/>
                  </a:lnTo>
                  <a:lnTo>
                    <a:pt x="525779" y="282701"/>
                  </a:lnTo>
                  <a:lnTo>
                    <a:pt x="521543" y="333505"/>
                  </a:lnTo>
                  <a:lnTo>
                    <a:pt x="509329" y="381326"/>
                  </a:lnTo>
                  <a:lnTo>
                    <a:pt x="489881" y="425365"/>
                  </a:lnTo>
                  <a:lnTo>
                    <a:pt x="463941" y="464823"/>
                  </a:lnTo>
                  <a:lnTo>
                    <a:pt x="432254" y="498899"/>
                  </a:lnTo>
                  <a:lnTo>
                    <a:pt x="395562" y="526795"/>
                  </a:lnTo>
                  <a:lnTo>
                    <a:pt x="354609" y="547711"/>
                  </a:lnTo>
                  <a:lnTo>
                    <a:pt x="310137" y="560847"/>
                  </a:lnTo>
                  <a:lnTo>
                    <a:pt x="262889" y="565403"/>
                  </a:lnTo>
                  <a:lnTo>
                    <a:pt x="215642" y="560847"/>
                  </a:lnTo>
                  <a:lnTo>
                    <a:pt x="171170" y="547711"/>
                  </a:lnTo>
                  <a:lnTo>
                    <a:pt x="130217" y="526795"/>
                  </a:lnTo>
                  <a:lnTo>
                    <a:pt x="93525" y="498899"/>
                  </a:lnTo>
                  <a:lnTo>
                    <a:pt x="61838" y="464823"/>
                  </a:lnTo>
                  <a:lnTo>
                    <a:pt x="35898" y="425365"/>
                  </a:lnTo>
                  <a:lnTo>
                    <a:pt x="16450" y="381326"/>
                  </a:lnTo>
                  <a:lnTo>
                    <a:pt x="4236" y="333505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452110" y="3377946"/>
              <a:ext cx="584200" cy="833755"/>
            </a:xfrm>
            <a:custGeom>
              <a:avLst/>
              <a:gdLst/>
              <a:ahLst/>
              <a:cxnLst/>
              <a:rect l="l" t="t" r="r" b="b"/>
              <a:pathLst>
                <a:path w="584200" h="833754">
                  <a:moveTo>
                    <a:pt x="0" y="320039"/>
                  </a:moveTo>
                  <a:lnTo>
                    <a:pt x="24384" y="833627"/>
                  </a:lnTo>
                </a:path>
                <a:path w="584200" h="833754">
                  <a:moveTo>
                    <a:pt x="583691" y="0"/>
                  </a:moveTo>
                  <a:lnTo>
                    <a:pt x="30479" y="79247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198363" y="3127248"/>
              <a:ext cx="525780" cy="565785"/>
            </a:xfrm>
            <a:custGeom>
              <a:avLst/>
              <a:gdLst/>
              <a:ahLst/>
              <a:cxnLst/>
              <a:rect l="l" t="t" r="r" b="b"/>
              <a:pathLst>
                <a:path w="525779" h="565785">
                  <a:moveTo>
                    <a:pt x="0" y="282701"/>
                  </a:moveTo>
                  <a:lnTo>
                    <a:pt x="4236" y="231898"/>
                  </a:lnTo>
                  <a:lnTo>
                    <a:pt x="16450" y="184077"/>
                  </a:lnTo>
                  <a:lnTo>
                    <a:pt x="35898" y="140038"/>
                  </a:lnTo>
                  <a:lnTo>
                    <a:pt x="61838" y="100580"/>
                  </a:lnTo>
                  <a:lnTo>
                    <a:pt x="93525" y="66504"/>
                  </a:lnTo>
                  <a:lnTo>
                    <a:pt x="130217" y="38607"/>
                  </a:lnTo>
                  <a:lnTo>
                    <a:pt x="171170" y="17692"/>
                  </a:lnTo>
                  <a:lnTo>
                    <a:pt x="215642" y="4556"/>
                  </a:lnTo>
                  <a:lnTo>
                    <a:pt x="262889" y="0"/>
                  </a:lnTo>
                  <a:lnTo>
                    <a:pt x="310137" y="4556"/>
                  </a:lnTo>
                  <a:lnTo>
                    <a:pt x="354609" y="17692"/>
                  </a:lnTo>
                  <a:lnTo>
                    <a:pt x="395562" y="38608"/>
                  </a:lnTo>
                  <a:lnTo>
                    <a:pt x="432254" y="66504"/>
                  </a:lnTo>
                  <a:lnTo>
                    <a:pt x="463941" y="100580"/>
                  </a:lnTo>
                  <a:lnTo>
                    <a:pt x="489881" y="140038"/>
                  </a:lnTo>
                  <a:lnTo>
                    <a:pt x="509329" y="184077"/>
                  </a:lnTo>
                  <a:lnTo>
                    <a:pt x="521543" y="231898"/>
                  </a:lnTo>
                  <a:lnTo>
                    <a:pt x="525780" y="282701"/>
                  </a:lnTo>
                  <a:lnTo>
                    <a:pt x="521543" y="333505"/>
                  </a:lnTo>
                  <a:lnTo>
                    <a:pt x="509329" y="381326"/>
                  </a:lnTo>
                  <a:lnTo>
                    <a:pt x="489881" y="425365"/>
                  </a:lnTo>
                  <a:lnTo>
                    <a:pt x="463941" y="464823"/>
                  </a:lnTo>
                  <a:lnTo>
                    <a:pt x="432254" y="498899"/>
                  </a:lnTo>
                  <a:lnTo>
                    <a:pt x="395562" y="526795"/>
                  </a:lnTo>
                  <a:lnTo>
                    <a:pt x="354609" y="547711"/>
                  </a:lnTo>
                  <a:lnTo>
                    <a:pt x="310137" y="560847"/>
                  </a:lnTo>
                  <a:lnTo>
                    <a:pt x="262889" y="565403"/>
                  </a:lnTo>
                  <a:lnTo>
                    <a:pt x="215642" y="560847"/>
                  </a:lnTo>
                  <a:lnTo>
                    <a:pt x="171170" y="547711"/>
                  </a:lnTo>
                  <a:lnTo>
                    <a:pt x="130217" y="526795"/>
                  </a:lnTo>
                  <a:lnTo>
                    <a:pt x="93525" y="498899"/>
                  </a:lnTo>
                  <a:lnTo>
                    <a:pt x="61838" y="464823"/>
                  </a:lnTo>
                  <a:lnTo>
                    <a:pt x="35898" y="425365"/>
                  </a:lnTo>
                  <a:lnTo>
                    <a:pt x="16450" y="381326"/>
                  </a:lnTo>
                  <a:lnTo>
                    <a:pt x="4236" y="333505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764785" y="3361182"/>
              <a:ext cx="439420" cy="573405"/>
            </a:xfrm>
            <a:custGeom>
              <a:avLst/>
              <a:gdLst/>
              <a:ahLst/>
              <a:cxnLst/>
              <a:rect l="l" t="t" r="r" b="b"/>
              <a:pathLst>
                <a:path w="439420" h="573404">
                  <a:moveTo>
                    <a:pt x="438912" y="0"/>
                  </a:moveTo>
                  <a:lnTo>
                    <a:pt x="0" y="57302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85492" y="4273422"/>
            <a:ext cx="953135" cy="90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40"/>
              </a:spcBef>
            </a:pPr>
            <a:r>
              <a:rPr sz="2000" b="1" dirty="0">
                <a:latin typeface="Times New Roman"/>
                <a:cs typeface="Times New Roman"/>
              </a:rPr>
              <a:t>Michael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7433" y="4266641"/>
            <a:ext cx="1421130" cy="913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08380" algn="l"/>
              </a:tabLst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2	</a:t>
            </a:r>
            <a:r>
              <a:rPr sz="3000" spc="15" baseline="1388" dirty="0">
                <a:latin typeface="Times New Roman"/>
                <a:cs typeface="Times New Roman"/>
              </a:rPr>
              <a:t>X</a:t>
            </a:r>
            <a:r>
              <a:rPr sz="1950" spc="15" baseline="-19230" dirty="0">
                <a:latin typeface="Times New Roman"/>
                <a:cs typeface="Times New Roman"/>
              </a:rPr>
              <a:t>3</a:t>
            </a:r>
            <a:endParaRPr sz="1950" baseline="-1923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  <a:spcBef>
                <a:spcPts val="2185"/>
              </a:spcBef>
              <a:tabLst>
                <a:tab pos="930910" algn="l"/>
              </a:tabLst>
            </a:pPr>
            <a:r>
              <a:rPr sz="2000" b="1" dirty="0">
                <a:latin typeface="Times New Roman"/>
                <a:cs typeface="Times New Roman"/>
              </a:rPr>
              <a:t>Dell	said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27954" y="3287648"/>
            <a:ext cx="51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22" baseline="13888" dirty="0">
                <a:latin typeface="Times New Roman"/>
                <a:cs typeface="Times New Roman"/>
              </a:rPr>
              <a:t>Y</a:t>
            </a:r>
            <a:r>
              <a:rPr sz="1300" spc="1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99253" y="4342002"/>
            <a:ext cx="57721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22" baseline="13888" dirty="0">
                <a:latin typeface="Times New Roman"/>
                <a:cs typeface="Times New Roman"/>
              </a:rPr>
              <a:t>X</a:t>
            </a:r>
            <a:r>
              <a:rPr sz="1300" spc="15" dirty="0">
                <a:latin typeface="Times New Roman"/>
                <a:cs typeface="Times New Roman"/>
              </a:rPr>
              <a:t>100</a:t>
            </a:r>
            <a:endParaRPr sz="1300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latin typeface="Times New Roman"/>
                <a:cs typeface="Times New Roman"/>
              </a:rPr>
              <a:t>Dell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18529" y="3295650"/>
            <a:ext cx="51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22" baseline="13888" dirty="0">
                <a:latin typeface="Times New Roman"/>
                <a:cs typeface="Times New Roman"/>
              </a:rPr>
              <a:t>Y</a:t>
            </a:r>
            <a:r>
              <a:rPr sz="1300" spc="15" dirty="0">
                <a:latin typeface="Times New Roman"/>
                <a:cs typeface="Times New Roman"/>
              </a:rPr>
              <a:t>101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88975" y="4314901"/>
            <a:ext cx="841375" cy="862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5"/>
              </a:spcBef>
            </a:pPr>
            <a:r>
              <a:rPr sz="3000" spc="22" baseline="13888" dirty="0">
                <a:latin typeface="Times New Roman"/>
                <a:cs typeface="Times New Roman"/>
              </a:rPr>
              <a:t>X</a:t>
            </a:r>
            <a:r>
              <a:rPr sz="1300" spc="15" dirty="0">
                <a:latin typeface="Times New Roman"/>
                <a:cs typeface="Times New Roman"/>
              </a:rPr>
              <a:t>101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5"/>
              </a:spcBef>
            </a:pPr>
            <a:r>
              <a:rPr sz="2000" b="1" dirty="0">
                <a:latin typeface="Times New Roman"/>
                <a:cs typeface="Times New Roman"/>
              </a:rPr>
              <a:t>bought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83814" y="2902204"/>
            <a:ext cx="2378075" cy="259715"/>
          </a:xfrm>
          <a:custGeom>
            <a:avLst/>
            <a:gdLst/>
            <a:ahLst/>
            <a:cxnLst/>
            <a:rect l="l" t="t" r="r" b="b"/>
            <a:pathLst>
              <a:path w="2378075" h="259714">
                <a:moveTo>
                  <a:pt x="0" y="259207"/>
                </a:moveTo>
                <a:lnTo>
                  <a:pt x="22831" y="214526"/>
                </a:lnTo>
                <a:lnTo>
                  <a:pt x="61728" y="185333"/>
                </a:lnTo>
                <a:lnTo>
                  <a:pt x="117672" y="157029"/>
                </a:lnTo>
                <a:lnTo>
                  <a:pt x="189041" y="129966"/>
                </a:lnTo>
                <a:lnTo>
                  <a:pt x="230001" y="117010"/>
                </a:lnTo>
                <a:lnTo>
                  <a:pt x="274209" y="104498"/>
                </a:lnTo>
                <a:lnTo>
                  <a:pt x="321461" y="92472"/>
                </a:lnTo>
                <a:lnTo>
                  <a:pt x="371554" y="80978"/>
                </a:lnTo>
                <a:lnTo>
                  <a:pt x="424285" y="70059"/>
                </a:lnTo>
                <a:lnTo>
                  <a:pt x="479452" y="59760"/>
                </a:lnTo>
                <a:lnTo>
                  <a:pt x="536851" y="50125"/>
                </a:lnTo>
                <a:lnTo>
                  <a:pt x="596279" y="41197"/>
                </a:lnTo>
                <a:lnTo>
                  <a:pt x="657534" y="33022"/>
                </a:lnTo>
                <a:lnTo>
                  <a:pt x="720412" y="25643"/>
                </a:lnTo>
                <a:lnTo>
                  <a:pt x="784712" y="19105"/>
                </a:lnTo>
                <a:lnTo>
                  <a:pt x="850228" y="13451"/>
                </a:lnTo>
                <a:lnTo>
                  <a:pt x="916760" y="8726"/>
                </a:lnTo>
                <a:lnTo>
                  <a:pt x="984103" y="4975"/>
                </a:lnTo>
                <a:lnTo>
                  <a:pt x="1052055" y="2240"/>
                </a:lnTo>
                <a:lnTo>
                  <a:pt x="1120413" y="567"/>
                </a:lnTo>
                <a:lnTo>
                  <a:pt x="1188974" y="0"/>
                </a:lnTo>
                <a:lnTo>
                  <a:pt x="1257548" y="494"/>
                </a:lnTo>
                <a:lnTo>
                  <a:pt x="1325919" y="1952"/>
                </a:lnTo>
                <a:lnTo>
                  <a:pt x="1393883" y="4335"/>
                </a:lnTo>
                <a:lnTo>
                  <a:pt x="1461237" y="7605"/>
                </a:lnTo>
                <a:lnTo>
                  <a:pt x="1527779" y="11723"/>
                </a:lnTo>
                <a:lnTo>
                  <a:pt x="1593305" y="16650"/>
                </a:lnTo>
                <a:lnTo>
                  <a:pt x="1657612" y="22348"/>
                </a:lnTo>
                <a:lnTo>
                  <a:pt x="1720498" y="28778"/>
                </a:lnTo>
                <a:lnTo>
                  <a:pt x="1781759" y="35902"/>
                </a:lnTo>
                <a:lnTo>
                  <a:pt x="1841194" y="43681"/>
                </a:lnTo>
                <a:lnTo>
                  <a:pt x="1898598" y="52076"/>
                </a:lnTo>
                <a:lnTo>
                  <a:pt x="1953769" y="61050"/>
                </a:lnTo>
                <a:lnTo>
                  <a:pt x="2006504" y="70564"/>
                </a:lnTo>
                <a:lnTo>
                  <a:pt x="2056601" y="80578"/>
                </a:lnTo>
                <a:lnTo>
                  <a:pt x="2103855" y="91055"/>
                </a:lnTo>
                <a:lnTo>
                  <a:pt x="2148065" y="101957"/>
                </a:lnTo>
                <a:lnTo>
                  <a:pt x="2189028" y="113243"/>
                </a:lnTo>
                <a:lnTo>
                  <a:pt x="2226540" y="124876"/>
                </a:lnTo>
                <a:lnTo>
                  <a:pt x="2290402" y="149029"/>
                </a:lnTo>
                <a:lnTo>
                  <a:pt x="2338027" y="174108"/>
                </a:lnTo>
                <a:lnTo>
                  <a:pt x="2367792" y="199802"/>
                </a:lnTo>
                <a:lnTo>
                  <a:pt x="2375470" y="212785"/>
                </a:lnTo>
                <a:lnTo>
                  <a:pt x="2378075" y="22580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961" y="5256682"/>
            <a:ext cx="883843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Additional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links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make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exact inference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intractable,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so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must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resort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approximate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inference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try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to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7464" y="6110427"/>
            <a:ext cx="57228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find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probable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64118" y="6430771"/>
            <a:ext cx="1962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 pitchFamily="66" charset="0"/>
                <a:cs typeface="Arial"/>
              </a:rPr>
              <a:t>23</a:t>
            </a:r>
            <a:endParaRPr sz="12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74" y="29717"/>
            <a:ext cx="9048115" cy="960119"/>
          </a:xfrm>
          <a:custGeom>
            <a:avLst/>
            <a:gdLst/>
            <a:ahLst/>
            <a:cxnLst/>
            <a:rect l="l" t="t" r="r" b="b"/>
            <a:pathLst>
              <a:path w="9048115" h="960119">
                <a:moveTo>
                  <a:pt x="0" y="960119"/>
                </a:moveTo>
                <a:lnTo>
                  <a:pt x="9047988" y="960119"/>
                </a:lnTo>
                <a:lnTo>
                  <a:pt x="9047988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159207"/>
            <a:ext cx="497928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CRF</a:t>
            </a:r>
            <a:r>
              <a:rPr sz="4000" spc="-65" dirty="0"/>
              <a:t> </a:t>
            </a:r>
            <a:r>
              <a:rPr sz="4000" spc="-15" dirty="0"/>
              <a:t>Results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1076909"/>
            <a:ext cx="7757795" cy="5782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779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Experimental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results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verify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have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superior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accuracy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various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tasks.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Part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Speech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tagging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Noun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phrase</a:t>
            </a:r>
            <a:r>
              <a:rPr sz="24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chunking</a:t>
            </a: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Named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entity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recognition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Semantic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role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labeling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omic Sans MS" panose="030F0702030302020204" pitchFamily="66" charset="0"/>
                <a:cs typeface="Calibri"/>
              </a:rPr>
              <a:t>However,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CRFs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much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slower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do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not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scale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well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large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amounts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62865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omic Sans MS" panose="030F0702030302020204" pitchFamily="66" charset="0"/>
                <a:cs typeface="Calibri"/>
              </a:rPr>
              <a:t>Training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on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full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Penn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Treebank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(~1M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words)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currently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takes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“over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a 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week.”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Skip-chain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CRFs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improve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results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 IE.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145161"/>
            <a:ext cx="51735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CRF</a:t>
            </a:r>
            <a:r>
              <a:rPr sz="4000" spc="-60" dirty="0"/>
              <a:t> </a:t>
            </a:r>
            <a:r>
              <a:rPr sz="4000" spc="-5" dirty="0"/>
              <a:t>Summary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81000" y="1339037"/>
            <a:ext cx="8270113" cy="494686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1054735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CRFs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discriminative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approach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whereas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HMMs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generative.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187960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Discriminative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methods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usually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more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accurate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since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they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trained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specific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performance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task.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75565" indent="-342900">
              <a:lnSpc>
                <a:spcPts val="302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CRFs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easily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allow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adding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additional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token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features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without</a:t>
            </a:r>
            <a:r>
              <a:rPr sz="2800" spc="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making</a:t>
            </a:r>
            <a:r>
              <a:rPr sz="2800" spc="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additional</a:t>
            </a:r>
            <a:r>
              <a:rPr sz="2800" spc="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independence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assumptions.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5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increased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since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complex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optimization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procedure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needed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fit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supervised</a:t>
            </a:r>
            <a:r>
              <a:rPr sz="2800" spc="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State of the art - POS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81000" y="1339037"/>
            <a:ext cx="8270113" cy="223330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222222"/>
                </a:solidFill>
                <a:effectLst/>
                <a:latin typeface="Comic Sans MS" panose="030F0702030302020204" pitchFamily="66" charset="0"/>
              </a:rPr>
              <a:t>Penn Treebank</a:t>
            </a:r>
          </a:p>
          <a:p>
            <a:pPr algn="l" fontAlgn="base"/>
            <a:r>
              <a:rPr lang="en-US" sz="2800" b="0" i="0" dirty="0">
                <a:solidFill>
                  <a:srgbClr val="373737"/>
                </a:solidFill>
                <a:effectLst/>
                <a:latin typeface="Comic Sans MS" panose="030F0702030302020204" pitchFamily="66" charset="0"/>
              </a:rPr>
              <a:t>A standard dataset for POS tagging is the Wall Street Journal (WSJ) portion of the Penn Treebank, containing 45 different POS tags.</a:t>
            </a:r>
          </a:p>
          <a:p>
            <a:pPr marL="355600" marR="1054735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9275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State of the art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6AED0C-7AE3-4EC5-ACB1-35231B7D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67556"/>
              </p:ext>
            </p:extLst>
          </p:nvPr>
        </p:nvGraphicFramePr>
        <p:xfrm>
          <a:off x="104747" y="756182"/>
          <a:ext cx="9220961" cy="6421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742">
                  <a:extLst>
                    <a:ext uri="{9D8B030D-6E8A-4147-A177-3AD203B41FA5}">
                      <a16:colId xmlns:a16="http://schemas.microsoft.com/office/drawing/2014/main" val="1858642345"/>
                    </a:ext>
                  </a:extLst>
                </a:gridCol>
                <a:gridCol w="2123749">
                  <a:extLst>
                    <a:ext uri="{9D8B030D-6E8A-4147-A177-3AD203B41FA5}">
                      <a16:colId xmlns:a16="http://schemas.microsoft.com/office/drawing/2014/main" val="2679231931"/>
                    </a:ext>
                  </a:extLst>
                </a:gridCol>
                <a:gridCol w="3308421">
                  <a:extLst>
                    <a:ext uri="{9D8B030D-6E8A-4147-A177-3AD203B41FA5}">
                      <a16:colId xmlns:a16="http://schemas.microsoft.com/office/drawing/2014/main" val="1350867763"/>
                    </a:ext>
                  </a:extLst>
                </a:gridCol>
                <a:gridCol w="1116049">
                  <a:extLst>
                    <a:ext uri="{9D8B030D-6E8A-4147-A177-3AD203B41FA5}">
                      <a16:colId xmlns:a16="http://schemas.microsoft.com/office/drawing/2014/main" val="2546224291"/>
                    </a:ext>
                  </a:extLst>
                </a:gridCol>
              </a:tblGrid>
              <a:tr h="270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Model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Accuracy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Paper / Source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Code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2" marR="622" marT="622" marB="0" anchor="ctr"/>
                </a:tc>
                <a:extLst>
                  <a:ext uri="{0D108BD9-81ED-4DB2-BD59-A6C34878D82A}">
                    <a16:rowId xmlns:a16="http://schemas.microsoft.com/office/drawing/2014/main" val="1325092097"/>
                  </a:ext>
                </a:extLst>
              </a:tr>
              <a:tr h="481658">
                <a:tc>
                  <a:txBody>
                    <a:bodyPr/>
                    <a:lstStyle/>
                    <a:p>
                      <a:pPr algn="l" fontAlgn="ctr"/>
                      <a:r>
                        <a:rPr lang="nb-NO" sz="1400" u="none" strike="noStrike">
                          <a:effectLst/>
                        </a:rPr>
                        <a:t>Meta BiLSTM (Bohnet et al., 2018)</a:t>
                      </a:r>
                      <a:endParaRPr lang="nb-NO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97.96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  <a:hlinkClick r:id="rId2"/>
                        </a:rPr>
                        <a:t>Morphosyntactic Tagging with a Meta-</a:t>
                      </a:r>
                      <a:r>
                        <a:rPr lang="en-US" sz="1400" u="sng" strike="noStrike" dirty="0" err="1">
                          <a:effectLst/>
                          <a:hlinkClick r:id="rId2"/>
                        </a:rPr>
                        <a:t>BiLSTM</a:t>
                      </a:r>
                      <a:r>
                        <a:rPr lang="en-US" sz="1400" u="sng" strike="noStrike" dirty="0">
                          <a:effectLst/>
                          <a:hlinkClick r:id="rId2"/>
                        </a:rPr>
                        <a:t> Model over Context Sensitive Token Encodings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3"/>
                        </a:rPr>
                        <a:t>Official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228579293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Flair embeddings (Akbik et al., 2018)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97.85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4"/>
                        </a:rPr>
                        <a:t>Contextual String Embeddings for Sequence Labeling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5"/>
                        </a:rPr>
                        <a:t>Flair framework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261671103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Char Bi-LSTM (Ling et al., 2015)</a:t>
                      </a:r>
                      <a:endParaRPr lang="en-US" sz="1400" b="0" i="0" u="none" strike="noStrike" dirty="0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97.78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6"/>
                        </a:rPr>
                        <a:t>Finding Function in Form: Compositional Character Models for Open Vocabulary Word Representation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1094934407"/>
                  </a:ext>
                </a:extLst>
              </a:tr>
              <a:tr h="43339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>
                          <a:effectLst/>
                        </a:rPr>
                        <a:t>Adversarial Bi-LSTM (Yasunaga et al., 2018)</a:t>
                      </a:r>
                      <a:endParaRPr lang="es-E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97.59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7"/>
                        </a:rPr>
                        <a:t>Robust Multilingual Part-of-Speech Tagging via Adversarial Training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886677377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l" fontAlgn="ctr"/>
                      <a:r>
                        <a:rPr lang="da-DK" sz="1400" u="none" strike="noStrike">
                          <a:effectLst/>
                        </a:rPr>
                        <a:t>BiLSTM-CRF + IntNet (Xin et al., 2018)</a:t>
                      </a:r>
                      <a:endParaRPr lang="da-DK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97.58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8"/>
                        </a:rPr>
                        <a:t>Learning Better Internal Structure of Words for Sequence Labeling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3921699323"/>
                  </a:ext>
                </a:extLst>
              </a:tr>
              <a:tr h="481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Yang et al. (2017)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97.55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9"/>
                        </a:rPr>
                        <a:t>Transfer Learning for Sequence Tagging with Hierarchical Recurrent Networks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787245835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 and Hovy (2016)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97.55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10"/>
                        </a:rPr>
                        <a:t>End-to-end Sequence Labeling via Bi-directional LSTM-CNNs-CRF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668692185"/>
                  </a:ext>
                </a:extLst>
              </a:tr>
              <a:tr h="481658">
                <a:tc>
                  <a:txBody>
                    <a:bodyPr/>
                    <a:lstStyle/>
                    <a:p>
                      <a:pPr algn="l" fontAlgn="ctr"/>
                      <a:r>
                        <a:rPr lang="da-DK" sz="1400" u="none" strike="noStrike">
                          <a:effectLst/>
                        </a:rPr>
                        <a:t>LM-LSTM-CRF (Liu et al., 2018)</a:t>
                      </a:r>
                      <a:endParaRPr lang="da-DK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97.53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11"/>
                        </a:rPr>
                        <a:t>Empowering Character-aware Sequence Labeling with Task-Aware Neural Language Model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490756745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NCRF++ (Yang and Zhang, 2018)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97.49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NCRF++: An Open-source Neural Sequence Labeling Toolkit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13"/>
                        </a:rPr>
                        <a:t>NCRF++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2719040723"/>
                  </a:ext>
                </a:extLst>
              </a:tr>
              <a:tr h="3232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Feed Forward (Vaswani et a. 2016)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97.4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14"/>
                        </a:rPr>
                        <a:t>Supertagging with LSTMs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894935870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algn="l" fontAlgn="ctr"/>
                      <a:r>
                        <a:rPr lang="da-DK" sz="1400" u="none" strike="noStrike">
                          <a:effectLst/>
                        </a:rPr>
                        <a:t>Bi-LSTM (Ling et al., 2017)</a:t>
                      </a:r>
                      <a:endParaRPr lang="da-DK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97.36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6"/>
                        </a:rPr>
                        <a:t>Finding Function in Form: Compositional Character Models for Open Vocabulary Word Representation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extLst>
                  <a:ext uri="{0D108BD9-81ED-4DB2-BD59-A6C34878D82A}">
                    <a16:rowId xmlns:a16="http://schemas.microsoft.com/office/drawing/2014/main" val="426493033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algn="l" fontAlgn="ctr"/>
                      <a:r>
                        <a:rPr lang="da-DK" sz="1400" u="none" strike="noStrike">
                          <a:effectLst/>
                        </a:rPr>
                        <a:t>Bi-LSTM (Plank et al., 2016)</a:t>
                      </a:r>
                      <a:endParaRPr lang="da-DK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97.22</a:t>
                      </a:r>
                      <a:endParaRPr lang="en-US" sz="1400" b="0" i="0" u="none" strike="noStrike">
                        <a:solidFill>
                          <a:srgbClr val="37373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sng" strike="noStrike">
                          <a:effectLst/>
                          <a:hlinkClick r:id="rId15"/>
                        </a:rPr>
                        <a:t>Multilingual Part-of-Speech Tagging with Bidirectional Long Short-Term Memory Models and Auxiliary Loss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01" marR="622" marT="62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2" marR="622" marT="622" marB="0" anchor="b"/>
                </a:tc>
                <a:extLst>
                  <a:ext uri="{0D108BD9-81ED-4DB2-BD59-A6C34878D82A}">
                    <a16:rowId xmlns:a16="http://schemas.microsoft.com/office/drawing/2014/main" val="192029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616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State of the art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765A8-A585-4978-8A0F-D79E0352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12" y="1311922"/>
            <a:ext cx="5685576" cy="4716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2285808" y="594928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800" u="sng" strike="noStrike" dirty="0">
                <a:effectLst/>
                <a:hlinkClick r:id="rId3"/>
              </a:rPr>
              <a:t>Morphosyntactic Tagging with a Meta-</a:t>
            </a:r>
            <a:r>
              <a:rPr lang="en-US" sz="1800" u="sng" strike="noStrike" dirty="0" err="1">
                <a:effectLst/>
                <a:hlinkClick r:id="rId3"/>
              </a:rPr>
              <a:t>BiLSTM</a:t>
            </a:r>
            <a:r>
              <a:rPr lang="en-US" sz="1800" u="sng" strike="noStrike" dirty="0">
                <a:effectLst/>
                <a:hlinkClick r:id="rId3"/>
              </a:rPr>
              <a:t> Model over Context Sensitive Token Encodings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554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State of the art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2285808" y="594928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1800" u="sng" strike="noStrike" dirty="0">
                <a:effectLst/>
                <a:hlinkClick r:id="rId2"/>
              </a:rPr>
              <a:t>NCRF++: An Open-source Neural Sequence Labeling Toolkit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83BB9-19FF-4AA0-8B25-53610E37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324"/>
            <a:ext cx="9144000" cy="37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27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CRF Features</a:t>
            </a:r>
            <a:r>
              <a:rPr lang="en-US" sz="4000" spc="-10" dirty="0"/>
              <a:t>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76961" y="1192438"/>
            <a:ext cx="8991600" cy="5413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def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word2features(sent,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word = sent[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][0]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features = {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'bias': 1.0,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'word': word,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'word[:4]': word[:4],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'word[:3]': word[:3],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'word[:2]': word[:2],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'word[-3:]': word[-3:],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'word[-2:]': word[-2:],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'word[-4:]': word[-4:],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word.lower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word.lower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word.stemmed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re.sub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(r'(.{2,}?)([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aeiougyn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]+$)',r'\1',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word.lower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()),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'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word.ispunctuation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': (word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string.punctuation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99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CRF Features</a:t>
            </a:r>
            <a:r>
              <a:rPr lang="en-US" sz="4000" spc="-10" dirty="0"/>
              <a:t>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76961" y="1192438"/>
            <a:ext cx="8991600" cy="601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'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word.isdigit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word.isdigit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}   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if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&gt; 0: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word1 = sent[i-1][0]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features.update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({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'-1:word': word1,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'-1:len(word)':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(word1),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'-1:word.lower()': word1.lower(),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'-1:word.stemmed':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re.sub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(r'(.{2,}?)([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aeiougyn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]+$)',r'\1', word1.lower()),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'-1:word[:3]': word1[:3],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'-1:word[:2]': word1[:2],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'-1:word[-3:]': word1[-3:],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'-1:word[-2:]': word1[-2:],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'-1:word.isdigit()': word1.isdigit(),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'-1:word.ispunctuation': (word1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string.punctuation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})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else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features['BOS'] =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True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348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CRF Features</a:t>
            </a:r>
            <a:r>
              <a:rPr lang="en-US" sz="4000" spc="-10" dirty="0"/>
              <a:t>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76961" y="1192438"/>
            <a:ext cx="8991600" cy="601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if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&gt; 1: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word2 = sent[i-2][0]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features.update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({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'-2:word': word2,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'-2:len(word)':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(word2),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'-2:word.lower()': word2.lower(),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'-2:word[:3]': word2[:3],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'-2:word[:2]': word2[:2],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'-2:word[-3:]': word2[-3:],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'-2:word[-2:]': word2[-2:],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'-2:word.isdigit()': word2.isdigit(),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'-2:word.ispunctuation': (word2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string.punctuation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})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if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&lt;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(sent)-1: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word1 = sent[i+1][0]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features.update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({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'+1:word': word1,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9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Ambiguity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POS </a:t>
            </a:r>
            <a:r>
              <a:rPr spc="-5" dirty="0"/>
              <a:t>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847965" cy="395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957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Comic Sans MS" panose="030F0702030302020204" pitchFamily="66" charset="0"/>
                <a:cs typeface="Calibri"/>
              </a:rPr>
              <a:t>Like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language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components,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challenge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with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tagging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ambiguity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Brown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corpus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analysis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110553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11.5%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types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ambiguous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(this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sounds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promising!),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but…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40%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appearances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ambiguous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latin typeface="Comic Sans MS" panose="030F0702030302020204" pitchFamily="66" charset="0"/>
                <a:cs typeface="Calibri"/>
              </a:rPr>
              <a:t>Unfortunately,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ambiguous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words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tend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more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frequently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used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words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CRF Features</a:t>
            </a:r>
            <a:r>
              <a:rPr lang="en-US" sz="4000" spc="-10" dirty="0"/>
              <a:t>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76961" y="1192438"/>
            <a:ext cx="8991600" cy="571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'+1:len(word)':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(word1),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'+1:word.lower()': word1.lower(),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'+1:word[:3]': word1[:3],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'+1:word[:2]': word1[:2],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'+1:word[-3:]': word1[-3:],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'+1:word[-2:]': word1[-2:],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'+1:word.isdigit()': word1.isdigit(),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'+1:word.ispunctuation': (word1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string.punctuation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})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else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features['EOS'] =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True    if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&lt;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(sent) - 2: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word2 = sent[i+2][0]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features.update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({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'+2:word': word2,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'+2:len(word)':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len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(word2),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'+2:word.lower()': word2.lower(),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411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45161"/>
            <a:ext cx="7162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CRF Features</a:t>
            </a:r>
            <a:r>
              <a:rPr lang="en-US" sz="4000" spc="-10" dirty="0"/>
              <a:t> - POS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24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81F1C-A258-485D-9A44-7C8979A1A12F}"/>
              </a:ext>
            </a:extLst>
          </p:cNvPr>
          <p:cNvSpPr txBox="1"/>
          <p:nvPr/>
        </p:nvSpPr>
        <p:spPr>
          <a:xfrm>
            <a:off x="76961" y="1192438"/>
            <a:ext cx="8991600" cy="364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'+2:word.stemmed':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re.sub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(r'(.{2,}?)([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aeiougyn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]+$)',r'\1', word2.lower()),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'+2:word[:3]': word2[:3],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'+2:word[:2]': word2[:2],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'+2:word[-3:]': word2[-3:],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'+2:word[-2:]': word2[-2:],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'+2:word.isdigit()': word2.isdigit(),</a:t>
            </a:r>
            <a:b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    '+2:word.ispunctuation': (word2 </a:t>
            </a:r>
            <a:r>
              <a:rPr lang="en-GB" sz="1800" b="1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in</a:t>
            </a:r>
            <a:r>
              <a:rPr lang="en-GB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GB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string.punctuation</a:t>
            </a:r>
            <a: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),</a:t>
            </a:r>
            <a:b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    })</a:t>
            </a:r>
            <a:b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b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   </a:t>
            </a:r>
            <a:r>
              <a:rPr lang="en-GB" sz="1800" b="1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return</a:t>
            </a:r>
            <a:r>
              <a:rPr lang="en-GB" sz="1800" spc="-25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Mangal" panose="02040503050203030202" pitchFamily="18" charset="0"/>
              </a:rPr>
              <a:t> features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10" dirty="0"/>
              <a:t>Constituency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83562"/>
            <a:ext cx="7325995" cy="1399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5" dirty="0">
                <a:latin typeface="Comic Sans MS" panose="030F0702030302020204" pitchFamily="66" charset="0"/>
                <a:cs typeface="Calibri"/>
              </a:rPr>
              <a:t>Parts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speech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thought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as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lowest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level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syntactic </a:t>
            </a:r>
            <a:r>
              <a:rPr sz="2200" spc="-4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information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omic Sans MS" panose="030F0702030302020204" pitchFamily="66" charset="0"/>
                <a:cs typeface="Calibri"/>
              </a:rPr>
              <a:t>Groups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i="1" spc="-5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200" i="1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together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into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categories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113" y="4044478"/>
            <a:ext cx="2047239" cy="107314"/>
            <a:chOff x="1341113" y="4044478"/>
            <a:chExt cx="2047239" cy="1073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3" y="4044478"/>
              <a:ext cx="2046758" cy="107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5409" y="4077462"/>
              <a:ext cx="1978660" cy="1905"/>
            </a:xfrm>
            <a:custGeom>
              <a:avLst/>
              <a:gdLst/>
              <a:ahLst/>
              <a:cxnLst/>
              <a:rect l="l" t="t" r="r" b="b"/>
              <a:pathLst>
                <a:path w="1978660" h="1904">
                  <a:moveTo>
                    <a:pt x="0" y="0"/>
                  </a:moveTo>
                  <a:lnTo>
                    <a:pt x="1978152" y="1524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7794" y="3549777"/>
            <a:ext cx="5712206" cy="171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4005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Comic Sans MS" panose="030F0702030302020204" pitchFamily="66" charset="0"/>
                <a:cs typeface="Calibri"/>
              </a:rPr>
              <a:t>likes to</a:t>
            </a:r>
            <a:r>
              <a:rPr sz="36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15" dirty="0">
                <a:latin typeface="Comic Sans MS" panose="030F0702030302020204" pitchFamily="66" charset="0"/>
                <a:cs typeface="Calibri"/>
              </a:rPr>
              <a:t>eat</a:t>
            </a:r>
            <a:r>
              <a:rPr sz="36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45" dirty="0">
                <a:latin typeface="Comic Sans MS" panose="030F0702030302020204" pitchFamily="66" charset="0"/>
                <a:cs typeface="Calibri"/>
              </a:rPr>
              <a:t>candy.</a:t>
            </a:r>
            <a:endParaRPr sz="36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55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What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can/can’t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go here?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10" dirty="0"/>
              <a:t>Constituency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9606" y="1440888"/>
            <a:ext cx="4160393" cy="2604558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3600" spc="-25" dirty="0">
                <a:latin typeface="Comic Sans MS" panose="030F0702030302020204" pitchFamily="66" charset="0"/>
                <a:cs typeface="Calibri"/>
              </a:rPr>
              <a:t>likes</a:t>
            </a:r>
            <a:r>
              <a:rPr sz="3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2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3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15" dirty="0">
                <a:latin typeface="Comic Sans MS" panose="030F0702030302020204" pitchFamily="66" charset="0"/>
                <a:cs typeface="Calibri"/>
              </a:rPr>
              <a:t>eat</a:t>
            </a:r>
            <a:r>
              <a:rPr sz="3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45" dirty="0">
                <a:latin typeface="Comic Sans MS" panose="030F0702030302020204" pitchFamily="66" charset="0"/>
                <a:cs typeface="Calibri"/>
              </a:rPr>
              <a:t>candy.</a:t>
            </a:r>
            <a:endParaRPr sz="3600" dirty="0">
              <a:latin typeface="Comic Sans MS" panose="030F0702030302020204" pitchFamily="66" charset="0"/>
              <a:cs typeface="Calibri"/>
            </a:endParaRPr>
          </a:p>
          <a:p>
            <a:pPr marL="1203960">
              <a:lnSpc>
                <a:spcPct val="100000"/>
              </a:lnSpc>
              <a:spcBef>
                <a:spcPts val="1465"/>
              </a:spcBef>
            </a:pPr>
            <a:r>
              <a:rPr sz="28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determiner</a:t>
            </a:r>
            <a:r>
              <a:rPr sz="2800" spc="-6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nouns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1203960" marR="1519555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man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boy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The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cat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113" y="2176054"/>
            <a:ext cx="2047239" cy="107314"/>
            <a:chOff x="1341113" y="2176054"/>
            <a:chExt cx="2047239" cy="1073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3" y="2176054"/>
              <a:ext cx="2046758" cy="107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5409" y="2209037"/>
              <a:ext cx="1978660" cy="1905"/>
            </a:xfrm>
            <a:custGeom>
              <a:avLst/>
              <a:gdLst/>
              <a:ahLst/>
              <a:cxnLst/>
              <a:rect l="l" t="t" r="r" b="b"/>
              <a:pathLst>
                <a:path w="1978660" h="1905">
                  <a:moveTo>
                    <a:pt x="0" y="0"/>
                  </a:moveTo>
                  <a:lnTo>
                    <a:pt x="1978152" y="165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340" y="4692889"/>
            <a:ext cx="1978660" cy="1569018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8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pronouns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15240" marR="925830">
              <a:lnSpc>
                <a:spcPct val="100000"/>
              </a:lnSpc>
              <a:spcBef>
                <a:spcPts val="1390"/>
              </a:spcBef>
            </a:pPr>
            <a:r>
              <a:rPr sz="2400" spc="5" dirty="0">
                <a:latin typeface="Comic Sans MS" panose="030F0702030302020204" pitchFamily="66" charset="0"/>
                <a:cs typeface="Calibri"/>
              </a:rPr>
              <a:t>He 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She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337915"/>
            <a:ext cx="2664460" cy="129067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494665" indent="307340">
              <a:lnSpc>
                <a:spcPct val="107900"/>
              </a:lnSpc>
              <a:spcBef>
                <a:spcPts val="445"/>
              </a:spcBef>
            </a:pPr>
            <a:r>
              <a:rPr sz="28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nouns 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Dinesh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Dr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Roy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Professor</a:t>
            </a:r>
            <a:r>
              <a:rPr sz="2400" spc="-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Das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1375" y="4644075"/>
            <a:ext cx="4036187" cy="16941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determiner</a:t>
            </a:r>
            <a:r>
              <a:rPr sz="28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nouns</a:t>
            </a:r>
            <a:r>
              <a:rPr sz="2800" spc="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+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man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saw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boy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blue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pants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cat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hat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10" dirty="0"/>
              <a:t>Constituency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8023225" cy="423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1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 languages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tend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form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into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functional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groups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(parts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speech)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Comic Sans MS" panose="030F0702030302020204" pitchFamily="66" charset="0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Groups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(aka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phrases)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also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grouped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into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functional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groups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often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some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relation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parts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speech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though,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more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complex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interactions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These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phrase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groups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called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constituents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702" y="6431381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 panose="030F0702030302020204" pitchFamily="66" charset="0"/>
                <a:cs typeface="Arial"/>
              </a:rPr>
              <a:t>17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POS</a:t>
            </a:r>
            <a:r>
              <a:rPr spc="-20" dirty="0"/>
              <a:t> </a:t>
            </a:r>
            <a:r>
              <a:rPr spc="-45" dirty="0"/>
              <a:t>Tagging</a:t>
            </a:r>
            <a:r>
              <a:rPr spc="-15" dirty="0"/>
              <a:t> </a:t>
            </a:r>
            <a:r>
              <a:rPr spc="-10" dirty="0"/>
              <a:t>Approaches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357882"/>
            <a:ext cx="8613140" cy="467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01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Rule-Based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Human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crafted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rules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based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lexical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other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linguistic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knowledge.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9270" indent="-343535">
              <a:lnSpc>
                <a:spcPct val="1101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Learning-Based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5" dirty="0">
                <a:latin typeface="Comic Sans MS" panose="030F0702030302020204" pitchFamily="66" charset="0"/>
                <a:cs typeface="Calibri"/>
              </a:rPr>
              <a:t>Trained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on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human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annotated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corpora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like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Penn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Treebank.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497840" lvl="1" indent="-287020">
              <a:lnSpc>
                <a:spcPct val="1101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  <a:tab pos="3195320" algn="l"/>
              </a:tabLst>
            </a:pPr>
            <a:r>
              <a:rPr sz="2400" b="1" spc="-10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Statistical</a:t>
            </a:r>
            <a:r>
              <a:rPr sz="2400" b="1" spc="5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models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:	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Hidden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Markov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 (HMM),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Maximum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Entropy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Markov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 (MEMM),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Random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Field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(CRF)</a:t>
            </a: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Rule</a:t>
            </a:r>
            <a:r>
              <a:rPr sz="2400" b="1" spc="-10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learning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Transformation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Based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Learning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(TBL)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Neural</a:t>
            </a:r>
            <a:r>
              <a:rPr sz="2400" b="1" spc="-20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10" dirty="0">
                <a:solidFill>
                  <a:srgbClr val="339933"/>
                </a:solidFill>
                <a:latin typeface="Comic Sans MS" panose="030F0702030302020204" pitchFamily="66" charset="0"/>
                <a:cs typeface="Calibri"/>
              </a:rPr>
              <a:t>networks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: Recurrent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networks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like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Long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Short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90"/>
              </a:spcBef>
            </a:pPr>
            <a:r>
              <a:rPr sz="2400" spc="-55" dirty="0">
                <a:latin typeface="Comic Sans MS" panose="030F0702030302020204" pitchFamily="66" charset="0"/>
                <a:cs typeface="Calibri"/>
              </a:rPr>
              <a:t>Term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Memory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(LSTMs)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, Transformers !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24761"/>
            <a:ext cx="8076438" cy="1630575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395605" rIns="0" bIns="0" rtlCol="0">
            <a:spAutoFit/>
          </a:bodyPr>
          <a:lstStyle/>
          <a:p>
            <a:pPr marL="3293745" marR="1780539" indent="-1506220" algn="l">
              <a:lnSpc>
                <a:spcPct val="100000"/>
              </a:lnSpc>
              <a:spcBef>
                <a:spcPts val="3115"/>
              </a:spcBef>
            </a:pPr>
            <a:r>
              <a:rPr sz="3600" spc="-10" dirty="0"/>
              <a:t>Sequence</a:t>
            </a:r>
            <a:r>
              <a:rPr lang="en-US" sz="4000" spc="-10" dirty="0"/>
              <a:t> </a:t>
            </a:r>
            <a:r>
              <a:rPr sz="4000" spc="-5" dirty="0"/>
              <a:t>Modelling </a:t>
            </a:r>
            <a:r>
              <a:rPr sz="4000" spc="-890" dirty="0"/>
              <a:t> </a:t>
            </a:r>
            <a:r>
              <a:rPr sz="4000" spc="-10" dirty="0"/>
              <a:t>HMM</a:t>
            </a:r>
            <a:endParaRPr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Sequence</a:t>
            </a:r>
            <a:r>
              <a:rPr sz="4000" spc="-30" dirty="0"/>
              <a:t> </a:t>
            </a:r>
            <a:r>
              <a:rPr sz="4000" spc="-10" dirty="0"/>
              <a:t>Labeling</a:t>
            </a:r>
            <a:r>
              <a:rPr sz="4000" spc="-15" dirty="0"/>
              <a:t> Problem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81709"/>
            <a:ext cx="7202170" cy="3207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8735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Many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NLP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problems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can viewed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as sequence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assigned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Labels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tokens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dependent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 the labels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other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tokens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 the sequence,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particularly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their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neighbors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(not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i.i.d).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20" dirty="0"/>
              <a:t>Information </a:t>
            </a:r>
            <a:r>
              <a:rPr sz="4000" spc="-10" dirty="0"/>
              <a:t>Extraction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48181"/>
            <a:ext cx="7534909" cy="5265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Identify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phrases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in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language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that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refer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specific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types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ts val="2740"/>
              </a:lnSpc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entities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relations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text.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264795" indent="-34353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Named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entity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recognition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task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identifying names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people,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places,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organizations,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etc.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text.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22909">
              <a:lnSpc>
                <a:spcPct val="100000"/>
              </a:lnSpc>
              <a:spcBef>
                <a:spcPts val="254"/>
              </a:spcBef>
              <a:tabLst>
                <a:tab pos="1550035" algn="l"/>
                <a:tab pos="3470910" algn="l"/>
              </a:tabLst>
            </a:pPr>
            <a:r>
              <a:rPr sz="2400" spc="-5" dirty="0">
                <a:solidFill>
                  <a:srgbClr val="FF3300"/>
                </a:solidFill>
                <a:latin typeface="Comic Sans MS" panose="030F0702030302020204" pitchFamily="66" charset="0"/>
                <a:cs typeface="Calibri"/>
              </a:rPr>
              <a:t>people	</a:t>
            </a:r>
            <a:r>
              <a:rPr sz="2400" spc="-15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organizations	</a:t>
            </a:r>
            <a:r>
              <a:rPr sz="2400" spc="-5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places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Michael </a:t>
            </a:r>
            <a:r>
              <a:rPr sz="2000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Dell</a:t>
            </a:r>
            <a:r>
              <a:rPr sz="20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CEO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43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Dell</a:t>
            </a:r>
            <a:r>
              <a:rPr sz="2000" spc="-20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Computer</a:t>
            </a:r>
            <a:r>
              <a:rPr sz="2000" spc="-10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 Corporation</a:t>
            </a:r>
            <a:r>
              <a:rPr sz="2000" spc="-15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lives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 </a:t>
            </a:r>
            <a:r>
              <a:rPr sz="2000" spc="-43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Austin </a:t>
            </a:r>
            <a:r>
              <a:rPr sz="2000" spc="-45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Texas</a:t>
            </a:r>
            <a:r>
              <a:rPr sz="2000" spc="-45" dirty="0">
                <a:latin typeface="Comic Sans MS" panose="030F0702030302020204" pitchFamily="66" charset="0"/>
                <a:cs typeface="Calibri"/>
              </a:rPr>
              <a:t>.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55600" indent="-343535">
              <a:lnSpc>
                <a:spcPts val="2735"/>
              </a:lnSpc>
              <a:spcBef>
                <a:spcPts val="22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Extract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pieces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information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relevant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specific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application,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e.g.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car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ads:</a:t>
            </a:r>
          </a:p>
          <a:p>
            <a:pPr marL="491490">
              <a:lnSpc>
                <a:spcPct val="100000"/>
              </a:lnSpc>
              <a:spcBef>
                <a:spcPts val="285"/>
              </a:spcBef>
              <a:tabLst>
                <a:tab pos="1433195" algn="l"/>
                <a:tab pos="2423795" algn="l"/>
                <a:tab pos="3235960" algn="l"/>
                <a:tab pos="4414520" algn="l"/>
              </a:tabLst>
            </a:pPr>
            <a:r>
              <a:rPr sz="2400" spc="-2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make	</a:t>
            </a:r>
            <a:r>
              <a:rPr sz="2400" dirty="0">
                <a:solidFill>
                  <a:srgbClr val="33CC33"/>
                </a:solidFill>
                <a:latin typeface="Comic Sans MS" panose="030F0702030302020204" pitchFamily="66" charset="0"/>
                <a:cs typeface="Calibri"/>
              </a:rPr>
              <a:t>model	</a:t>
            </a:r>
            <a:r>
              <a:rPr sz="2400" spc="-5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year	</a:t>
            </a:r>
            <a:r>
              <a:rPr sz="2400" spc="-5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mileage	</a:t>
            </a:r>
            <a:r>
              <a:rPr sz="2400" spc="-5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price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ts val="2280"/>
              </a:lnSpc>
              <a:spcBef>
                <a:spcPts val="2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sale,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2002</a:t>
            </a:r>
            <a:r>
              <a:rPr sz="2000" spc="-25" dirty="0">
                <a:solidFill>
                  <a:srgbClr val="CC009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Toyota</a:t>
            </a:r>
            <a:r>
              <a:rPr sz="20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33CC33"/>
                </a:solidFill>
                <a:latin typeface="Comic Sans MS" panose="030F0702030302020204" pitchFamily="66" charset="0"/>
                <a:cs typeface="Calibri"/>
              </a:rPr>
              <a:t>Prius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20,000</a:t>
            </a:r>
            <a:r>
              <a:rPr sz="2000" spc="-30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mi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$15K</a:t>
            </a:r>
            <a:r>
              <a:rPr sz="2000" spc="-25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or</a:t>
            </a:r>
            <a:r>
              <a:rPr sz="2000" spc="-15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best</a:t>
            </a:r>
            <a:r>
              <a:rPr sz="2000" spc="15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0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offer.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Semantic</a:t>
            </a:r>
            <a:r>
              <a:rPr sz="4000" spc="-40" dirty="0"/>
              <a:t> </a:t>
            </a:r>
            <a:r>
              <a:rPr sz="4000" spc="-25" dirty="0"/>
              <a:t>Role</a:t>
            </a:r>
            <a:r>
              <a:rPr sz="4000" spc="-20" dirty="0"/>
              <a:t> </a:t>
            </a:r>
            <a:r>
              <a:rPr sz="4000" spc="-10" dirty="0"/>
              <a:t>Labeling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9037"/>
            <a:ext cx="8041640" cy="40517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clause,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determine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semantic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role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played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by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noun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phrase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argument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verb.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1372235" algn="l"/>
                <a:tab pos="2463800" algn="l"/>
                <a:tab pos="3492500" algn="l"/>
                <a:tab pos="5092700" algn="l"/>
              </a:tabLst>
            </a:pPr>
            <a:r>
              <a:rPr sz="2400" spc="-10" dirty="0">
                <a:solidFill>
                  <a:srgbClr val="FF3300"/>
                </a:solidFill>
                <a:latin typeface="Comic Sans MS" panose="030F0702030302020204" pitchFamily="66" charset="0"/>
                <a:cs typeface="Calibri"/>
              </a:rPr>
              <a:t>agent	</a:t>
            </a:r>
            <a:r>
              <a:rPr sz="2400" spc="-10" dirty="0">
                <a:solidFill>
                  <a:srgbClr val="FF9900"/>
                </a:solidFill>
                <a:latin typeface="Comic Sans MS" panose="030F0702030302020204" pitchFamily="66" charset="0"/>
                <a:cs typeface="Calibri"/>
              </a:rPr>
              <a:t>patient	</a:t>
            </a:r>
            <a:r>
              <a:rPr sz="2400" spc="-10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source	</a:t>
            </a:r>
            <a:r>
              <a:rPr sz="2400" spc="-10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destination	</a:t>
            </a:r>
            <a:r>
              <a:rPr sz="2400" spc="-5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instrument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3300"/>
                </a:solidFill>
                <a:latin typeface="Comic Sans MS" panose="030F0702030302020204" pitchFamily="66" charset="0"/>
                <a:cs typeface="Calibri"/>
              </a:rPr>
              <a:t>John</a:t>
            </a:r>
            <a:r>
              <a:rPr sz="2400" spc="-20" dirty="0">
                <a:solidFill>
                  <a:srgbClr val="FF33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drove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E97B04"/>
                </a:solidFill>
                <a:latin typeface="Comic Sans MS" panose="030F0702030302020204" pitchFamily="66" charset="0"/>
                <a:cs typeface="Calibri"/>
              </a:rPr>
              <a:t>Mary</a:t>
            </a:r>
            <a:r>
              <a:rPr sz="2400" spc="-20" dirty="0">
                <a:solidFill>
                  <a:srgbClr val="E97B04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Austin</a:t>
            </a:r>
            <a:r>
              <a:rPr sz="2400" spc="-20" dirty="0">
                <a:solidFill>
                  <a:srgbClr val="00CC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spc="-5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Dallas</a:t>
            </a:r>
            <a:r>
              <a:rPr sz="2400" spc="-20" dirty="0">
                <a:solidFill>
                  <a:srgbClr val="3399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his</a:t>
            </a:r>
            <a:r>
              <a:rPr sz="2400" spc="-1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Toyota</a:t>
            </a:r>
            <a:r>
              <a:rPr sz="2400" spc="-2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Prius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hammer</a:t>
            </a:r>
            <a:r>
              <a:rPr sz="2400" spc="-20" dirty="0">
                <a:solidFill>
                  <a:srgbClr val="CC339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broke </a:t>
            </a:r>
            <a:r>
              <a:rPr sz="2400" dirty="0">
                <a:solidFill>
                  <a:srgbClr val="E97B04"/>
                </a:solidFill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5" dirty="0">
                <a:solidFill>
                  <a:srgbClr val="E97B04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solidFill>
                  <a:srgbClr val="E97B04"/>
                </a:solidFill>
                <a:latin typeface="Comic Sans MS" panose="030F0702030302020204" pitchFamily="66" charset="0"/>
                <a:cs typeface="Calibri"/>
              </a:rPr>
              <a:t>window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737870" indent="-342900">
              <a:lnSpc>
                <a:spcPts val="302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referred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5" dirty="0">
                <a:latin typeface="Comic Sans MS" panose="030F0702030302020204" pitchFamily="66" charset="0"/>
                <a:cs typeface="Calibri"/>
              </a:rPr>
              <a:t>“case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role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analysis,”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“thematic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analysis,”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“shallow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semantic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parsing”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20" dirty="0"/>
              <a:t>Parts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speech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0027" y="3281171"/>
            <a:ext cx="1019810" cy="125095"/>
            <a:chOff x="2510027" y="3281171"/>
            <a:chExt cx="1019810" cy="125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0027" y="3281171"/>
              <a:ext cx="1019555" cy="1249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53461" y="3323081"/>
              <a:ext cx="914400" cy="1905"/>
            </a:xfrm>
            <a:custGeom>
              <a:avLst/>
              <a:gdLst/>
              <a:ahLst/>
              <a:cxnLst/>
              <a:rect l="l" t="t" r="r" b="b"/>
              <a:pathLst>
                <a:path w="914400" h="1904">
                  <a:moveTo>
                    <a:pt x="0" y="0"/>
                  </a:moveTo>
                  <a:lnTo>
                    <a:pt x="914400" y="1523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6549" y="1308557"/>
            <a:ext cx="7986395" cy="5470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Parts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speech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constructed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grouping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function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similarly: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20775" indent="-162560">
              <a:lnSpc>
                <a:spcPct val="100000"/>
              </a:lnSpc>
              <a:buChar char="-"/>
              <a:tabLst>
                <a:tab pos="112141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respect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that can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occur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nearby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20775" indent="-162560">
              <a:lnSpc>
                <a:spcPct val="100000"/>
              </a:lnSpc>
              <a:buChar char="-"/>
              <a:tabLst>
                <a:tab pos="112141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their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morphological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properties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625"/>
              </a:spcBef>
              <a:tabLst>
                <a:tab pos="3075305" algn="l"/>
              </a:tabLst>
            </a:pPr>
            <a:r>
              <a:rPr sz="32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3200" dirty="0">
                <a:latin typeface="Comic Sans MS" panose="030F0702030302020204" pitchFamily="66" charset="0"/>
                <a:cs typeface="Calibri"/>
              </a:rPr>
              <a:t>man	all the</a:t>
            </a:r>
            <a:r>
              <a:rPr sz="3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200" spc="-30" dirty="0">
                <a:latin typeface="Comic Sans MS" panose="030F0702030302020204" pitchFamily="66" charset="0"/>
                <a:cs typeface="Calibri"/>
              </a:rPr>
              <a:t>way</a:t>
            </a:r>
            <a:r>
              <a:rPr sz="3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home.</a:t>
            </a:r>
            <a:endParaRPr sz="32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Comic Sans MS" panose="030F0702030302020204" pitchFamily="66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Aristotle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(384–322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BCE):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idea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having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parts 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speech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a.k.a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lexical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categories,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classes,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“tags”,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Dionysius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Thrax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Alexandria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(c.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100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BCE)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8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parts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speech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marR="302260" lvl="1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noun,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verb,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article,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adverb,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preposition, conjunction,</a:t>
            </a:r>
            <a:r>
              <a:rPr sz="20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participle, </a:t>
            </a:r>
            <a:r>
              <a:rPr sz="2000" spc="-43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pronoun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Bioinformatics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638415" cy="176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valuable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genetic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sequences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genome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analysis.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1478915" algn="l"/>
              </a:tabLst>
            </a:pPr>
            <a:r>
              <a:rPr sz="2400" spc="-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extron	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intron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–</a:t>
            </a:r>
            <a:r>
              <a:rPr sz="2400" spc="21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AGC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TAACGTTC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GATACG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GATTACA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GCCT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761"/>
            <a:ext cx="8229600" cy="111889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3039110" marR="1118870" indent="-1922145">
              <a:lnSpc>
                <a:spcPct val="100000"/>
              </a:lnSpc>
              <a:spcBef>
                <a:spcPts val="1045"/>
              </a:spcBef>
            </a:pPr>
            <a:r>
              <a:rPr sz="3200" spc="-10" dirty="0"/>
              <a:t>Problems </a:t>
            </a:r>
            <a:r>
              <a:rPr sz="3200" spc="-5" dirty="0"/>
              <a:t>with </a:t>
            </a:r>
            <a:r>
              <a:rPr sz="2800" spc="-5" dirty="0"/>
              <a:t>Sequence</a:t>
            </a:r>
            <a:r>
              <a:rPr sz="3200" spc="-5" dirty="0"/>
              <a:t> Labeling </a:t>
            </a:r>
            <a:r>
              <a:rPr sz="3200" dirty="0"/>
              <a:t>as </a:t>
            </a:r>
            <a:r>
              <a:rPr sz="3200" spc="-710" dirty="0"/>
              <a:t> </a:t>
            </a:r>
            <a:r>
              <a:rPr sz="3200" spc="-10" dirty="0"/>
              <a:t>Classification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4794"/>
            <a:ext cx="7939405" cy="267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83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Need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integrate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information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category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of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both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sides.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Difficult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propagate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uncertainty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between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decisions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“collectively”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determine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joint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assignment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categories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all of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tokens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Probabilistic</a:t>
            </a:r>
            <a:r>
              <a:rPr sz="4000" spc="-35" dirty="0"/>
              <a:t> </a:t>
            </a:r>
            <a:r>
              <a:rPr sz="4000" spc="-10" dirty="0"/>
              <a:t>Sequence </a:t>
            </a:r>
            <a:r>
              <a:rPr sz="4000" spc="-5" dirty="0"/>
              <a:t>Models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4757"/>
            <a:ext cx="7856220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Probabilistic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sequence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models allow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integrating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uncertainty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24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multiple,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interdependent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classifications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collectively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determine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most likely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global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assignment.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omic Sans MS" panose="030F0702030302020204" pitchFamily="66" charset="0"/>
                <a:cs typeface="Calibri"/>
              </a:rPr>
              <a:t>Two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standard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Hidden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000" spc="4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(HMM)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Random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Field (CRF)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25" dirty="0"/>
              <a:t>Markov</a:t>
            </a:r>
            <a:r>
              <a:rPr sz="4000" spc="-30" dirty="0"/>
              <a:t> </a:t>
            </a:r>
            <a:r>
              <a:rPr sz="4000" spc="-5" dirty="0"/>
              <a:t>Model</a:t>
            </a:r>
            <a:r>
              <a:rPr sz="4000" spc="-15" dirty="0"/>
              <a:t> </a:t>
            </a:r>
            <a:r>
              <a:rPr sz="4000" spc="-5" dirty="0"/>
              <a:t>/</a:t>
            </a:r>
            <a:r>
              <a:rPr sz="4000" spc="-10" dirty="0"/>
              <a:t> </a:t>
            </a:r>
            <a:r>
              <a:rPr sz="4000" spc="-30" dirty="0"/>
              <a:t>Markov </a:t>
            </a:r>
            <a:r>
              <a:rPr sz="4000" spc="-5" dirty="0"/>
              <a:t>Chain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311211"/>
            <a:ext cx="8229600" cy="444224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finite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machine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probabilistic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transitions.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68300" marR="32385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400" spc="-20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assumption: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next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only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depends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current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and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independent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previous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history.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buFont typeface="Arial"/>
              <a:buChar char="–"/>
              <a:tabLst>
                <a:tab pos="7696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states: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{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}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696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Initial</a:t>
            </a:r>
            <a:r>
              <a:rPr sz="24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states: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15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696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Final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states: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F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69620" algn="l"/>
                <a:tab pos="7301865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making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transition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from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:	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400" i="1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ij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Sample</a:t>
            </a:r>
            <a:r>
              <a:rPr sz="4000" spc="-15" dirty="0"/>
              <a:t> </a:t>
            </a:r>
            <a:r>
              <a:rPr sz="4000" spc="-30" dirty="0"/>
              <a:t>Markov</a:t>
            </a:r>
            <a:r>
              <a:rPr sz="4000" spc="-25" dirty="0"/>
              <a:t> </a:t>
            </a:r>
            <a:r>
              <a:rPr sz="4000" spc="-5" dirty="0"/>
              <a:t>Model</a:t>
            </a:r>
            <a:r>
              <a:rPr sz="4000" spc="-10" dirty="0"/>
              <a:t> </a:t>
            </a:r>
            <a:r>
              <a:rPr sz="4000" spc="-35" dirty="0"/>
              <a:t>for</a:t>
            </a:r>
            <a:r>
              <a:rPr sz="4000" spc="-10" dirty="0"/>
              <a:t> </a:t>
            </a:r>
            <a:r>
              <a:rPr sz="4000" spc="-5" dirty="0"/>
              <a:t>POS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106" y="1705610"/>
            <a:ext cx="8357425" cy="4846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43682" y="2956306"/>
            <a:ext cx="47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95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4685" y="3119450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8111" y="3791458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2073" y="3504057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7643" y="2821305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9239" y="1771345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3610" y="4674489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9639" y="5150307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1633" y="5588914"/>
            <a:ext cx="473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4613" y="4155185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640" y="5992774"/>
            <a:ext cx="46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3406" y="3103626"/>
            <a:ext cx="320040" cy="2738120"/>
          </a:xfrm>
          <a:custGeom>
            <a:avLst/>
            <a:gdLst/>
            <a:ahLst/>
            <a:cxnLst/>
            <a:rect l="l" t="t" r="r" b="b"/>
            <a:pathLst>
              <a:path w="320040" h="2738120">
                <a:moveTo>
                  <a:pt x="267440" y="45114"/>
                </a:moveTo>
                <a:lnTo>
                  <a:pt x="254215" y="63522"/>
                </a:lnTo>
                <a:lnTo>
                  <a:pt x="0" y="2735770"/>
                </a:lnTo>
                <a:lnTo>
                  <a:pt x="22758" y="2737929"/>
                </a:lnTo>
                <a:lnTo>
                  <a:pt x="276958" y="65705"/>
                </a:lnTo>
                <a:lnTo>
                  <a:pt x="267440" y="45114"/>
                </a:lnTo>
                <a:close/>
              </a:path>
              <a:path w="320040" h="2738120">
                <a:moveTo>
                  <a:pt x="281665" y="21462"/>
                </a:moveTo>
                <a:lnTo>
                  <a:pt x="258216" y="21462"/>
                </a:lnTo>
                <a:lnTo>
                  <a:pt x="280962" y="23622"/>
                </a:lnTo>
                <a:lnTo>
                  <a:pt x="276958" y="65705"/>
                </a:lnTo>
                <a:lnTo>
                  <a:pt x="298894" y="113157"/>
                </a:lnTo>
                <a:lnTo>
                  <a:pt x="305688" y="115570"/>
                </a:lnTo>
                <a:lnTo>
                  <a:pt x="311416" y="113029"/>
                </a:lnTo>
                <a:lnTo>
                  <a:pt x="317144" y="110362"/>
                </a:lnTo>
                <a:lnTo>
                  <a:pt x="319646" y="103504"/>
                </a:lnTo>
                <a:lnTo>
                  <a:pt x="281665" y="21462"/>
                </a:lnTo>
                <a:close/>
              </a:path>
              <a:path w="320040" h="2738120">
                <a:moveTo>
                  <a:pt x="271729" y="0"/>
                </a:moveTo>
                <a:lnTo>
                  <a:pt x="208838" y="87502"/>
                </a:lnTo>
                <a:lnTo>
                  <a:pt x="205155" y="92583"/>
                </a:lnTo>
                <a:lnTo>
                  <a:pt x="206324" y="99822"/>
                </a:lnTo>
                <a:lnTo>
                  <a:pt x="216573" y="107187"/>
                </a:lnTo>
                <a:lnTo>
                  <a:pt x="223723" y="105918"/>
                </a:lnTo>
                <a:lnTo>
                  <a:pt x="227406" y="100837"/>
                </a:lnTo>
                <a:lnTo>
                  <a:pt x="254215" y="63522"/>
                </a:lnTo>
                <a:lnTo>
                  <a:pt x="258216" y="21462"/>
                </a:lnTo>
                <a:lnTo>
                  <a:pt x="281665" y="21462"/>
                </a:lnTo>
                <a:lnTo>
                  <a:pt x="271729" y="0"/>
                </a:lnTo>
                <a:close/>
              </a:path>
              <a:path w="320040" h="2738120">
                <a:moveTo>
                  <a:pt x="280611" y="27304"/>
                </a:moveTo>
                <a:lnTo>
                  <a:pt x="259206" y="27304"/>
                </a:lnTo>
                <a:lnTo>
                  <a:pt x="278866" y="29210"/>
                </a:lnTo>
                <a:lnTo>
                  <a:pt x="267440" y="45114"/>
                </a:lnTo>
                <a:lnTo>
                  <a:pt x="276958" y="65705"/>
                </a:lnTo>
                <a:lnTo>
                  <a:pt x="280611" y="27304"/>
                </a:lnTo>
                <a:close/>
              </a:path>
              <a:path w="320040" h="2738120">
                <a:moveTo>
                  <a:pt x="258216" y="21462"/>
                </a:moveTo>
                <a:lnTo>
                  <a:pt x="254215" y="63522"/>
                </a:lnTo>
                <a:lnTo>
                  <a:pt x="267440" y="45114"/>
                </a:lnTo>
                <a:lnTo>
                  <a:pt x="259206" y="27304"/>
                </a:lnTo>
                <a:lnTo>
                  <a:pt x="280611" y="27304"/>
                </a:lnTo>
                <a:lnTo>
                  <a:pt x="280962" y="23622"/>
                </a:lnTo>
                <a:lnTo>
                  <a:pt x="258216" y="21462"/>
                </a:lnTo>
                <a:close/>
              </a:path>
              <a:path w="320040" h="2738120">
                <a:moveTo>
                  <a:pt x="259206" y="27304"/>
                </a:moveTo>
                <a:lnTo>
                  <a:pt x="267440" y="45114"/>
                </a:lnTo>
                <a:lnTo>
                  <a:pt x="278866" y="29210"/>
                </a:lnTo>
                <a:lnTo>
                  <a:pt x="259206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0307" y="5754116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851" y="5268214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68627" y="4362653"/>
            <a:ext cx="511809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000" dirty="0">
                <a:latin typeface="Times New Roman"/>
                <a:cs typeface="Times New Roman"/>
              </a:rPr>
              <a:t>0.4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5152" y="2075688"/>
            <a:ext cx="6416040" cy="4020185"/>
            <a:chOff x="835152" y="2075688"/>
            <a:chExt cx="6416040" cy="4020185"/>
          </a:xfrm>
        </p:grpSpPr>
        <p:sp>
          <p:nvSpPr>
            <p:cNvPr id="20" name="object 20"/>
            <p:cNvSpPr/>
            <p:nvPr/>
          </p:nvSpPr>
          <p:spPr>
            <a:xfrm>
              <a:off x="1300734" y="4441698"/>
              <a:ext cx="5732780" cy="1654175"/>
            </a:xfrm>
            <a:custGeom>
              <a:avLst/>
              <a:gdLst/>
              <a:ahLst/>
              <a:cxnLst/>
              <a:rect l="l" t="t" r="r" b="b"/>
              <a:pathLst>
                <a:path w="5732780" h="1654175">
                  <a:moveTo>
                    <a:pt x="4870511" y="1642008"/>
                  </a:moveTo>
                  <a:lnTo>
                    <a:pt x="4278630" y="1642008"/>
                  </a:lnTo>
                  <a:lnTo>
                    <a:pt x="4367149" y="1642579"/>
                  </a:lnTo>
                  <a:lnTo>
                    <a:pt x="4470781" y="1644865"/>
                  </a:lnTo>
                  <a:lnTo>
                    <a:pt x="4652391" y="1651812"/>
                  </a:lnTo>
                  <a:lnTo>
                    <a:pt x="4714748" y="1653819"/>
                  </a:lnTo>
                  <a:lnTo>
                    <a:pt x="4755642" y="1654111"/>
                  </a:lnTo>
                  <a:lnTo>
                    <a:pt x="4780407" y="1653628"/>
                  </a:lnTo>
                  <a:lnTo>
                    <a:pt x="4803775" y="1652384"/>
                  </a:lnTo>
                  <a:lnTo>
                    <a:pt x="4825745" y="1650250"/>
                  </a:lnTo>
                  <a:lnTo>
                    <a:pt x="4846574" y="1647228"/>
                  </a:lnTo>
                  <a:lnTo>
                    <a:pt x="4866513" y="1643113"/>
                  </a:lnTo>
                  <a:lnTo>
                    <a:pt x="4870511" y="1642008"/>
                  </a:lnTo>
                  <a:close/>
                </a:path>
                <a:path w="5732780" h="1654175">
                  <a:moveTo>
                    <a:pt x="4278503" y="1619148"/>
                  </a:moveTo>
                  <a:lnTo>
                    <a:pt x="4179442" y="1619821"/>
                  </a:lnTo>
                  <a:lnTo>
                    <a:pt x="4030471" y="1623339"/>
                  </a:lnTo>
                  <a:lnTo>
                    <a:pt x="0" y="1623339"/>
                  </a:lnTo>
                  <a:lnTo>
                    <a:pt x="0" y="1646199"/>
                  </a:lnTo>
                  <a:lnTo>
                    <a:pt x="4030471" y="1646199"/>
                  </a:lnTo>
                  <a:lnTo>
                    <a:pt x="4179696" y="1642681"/>
                  </a:lnTo>
                  <a:lnTo>
                    <a:pt x="4870511" y="1642008"/>
                  </a:lnTo>
                  <a:lnTo>
                    <a:pt x="4885817" y="1637779"/>
                  </a:lnTo>
                  <a:lnTo>
                    <a:pt x="4904235" y="1631251"/>
                  </a:lnTo>
                  <a:lnTo>
                    <a:pt x="4755642" y="1631251"/>
                  </a:lnTo>
                  <a:lnTo>
                    <a:pt x="4729226" y="1631162"/>
                  </a:lnTo>
                  <a:lnTo>
                    <a:pt x="4715383" y="1630972"/>
                  </a:lnTo>
                  <a:lnTo>
                    <a:pt x="4653407" y="1628978"/>
                  </a:lnTo>
                  <a:lnTo>
                    <a:pt x="4471416" y="1622018"/>
                  </a:lnTo>
                  <a:lnTo>
                    <a:pt x="4367276" y="1619719"/>
                  </a:lnTo>
                  <a:lnTo>
                    <a:pt x="4278503" y="1619148"/>
                  </a:lnTo>
                  <a:close/>
                </a:path>
                <a:path w="5732780" h="1654175">
                  <a:moveTo>
                    <a:pt x="5691005" y="43735"/>
                  </a:moveTo>
                  <a:lnTo>
                    <a:pt x="5674850" y="59663"/>
                  </a:lnTo>
                  <a:lnTo>
                    <a:pt x="5661185" y="110108"/>
                  </a:lnTo>
                  <a:lnTo>
                    <a:pt x="5631052" y="220218"/>
                  </a:lnTo>
                  <a:lnTo>
                    <a:pt x="5600319" y="330453"/>
                  </a:lnTo>
                  <a:lnTo>
                    <a:pt x="5568949" y="439419"/>
                  </a:lnTo>
                  <a:lnTo>
                    <a:pt x="5553074" y="493268"/>
                  </a:lnTo>
                  <a:lnTo>
                    <a:pt x="5537072" y="546353"/>
                  </a:lnTo>
                  <a:lnTo>
                    <a:pt x="5520690" y="598932"/>
                  </a:lnTo>
                  <a:lnTo>
                    <a:pt x="5504180" y="651001"/>
                  </a:lnTo>
                  <a:lnTo>
                    <a:pt x="5487416" y="702182"/>
                  </a:lnTo>
                  <a:lnTo>
                    <a:pt x="5470397" y="752601"/>
                  </a:lnTo>
                  <a:lnTo>
                    <a:pt x="5452998" y="802258"/>
                  </a:lnTo>
                  <a:lnTo>
                    <a:pt x="5435345" y="850899"/>
                  </a:lnTo>
                  <a:lnTo>
                    <a:pt x="5417312" y="898651"/>
                  </a:lnTo>
                  <a:lnTo>
                    <a:pt x="5399023" y="945388"/>
                  </a:lnTo>
                  <a:lnTo>
                    <a:pt x="5380227" y="990980"/>
                  </a:lnTo>
                  <a:lnTo>
                    <a:pt x="5361050" y="1035430"/>
                  </a:lnTo>
                  <a:lnTo>
                    <a:pt x="5341620" y="1078738"/>
                  </a:lnTo>
                  <a:lnTo>
                    <a:pt x="5321554" y="1120774"/>
                  </a:lnTo>
                  <a:lnTo>
                    <a:pt x="5301107" y="1161440"/>
                  </a:lnTo>
                  <a:lnTo>
                    <a:pt x="5280279" y="1200708"/>
                  </a:lnTo>
                  <a:lnTo>
                    <a:pt x="5258816" y="1238618"/>
                  </a:lnTo>
                  <a:lnTo>
                    <a:pt x="5236845" y="1274914"/>
                  </a:lnTo>
                  <a:lnTo>
                    <a:pt x="5214366" y="1309738"/>
                  </a:lnTo>
                  <a:lnTo>
                    <a:pt x="5191379" y="1342834"/>
                  </a:lnTo>
                  <a:lnTo>
                    <a:pt x="5167757" y="1374393"/>
                  </a:lnTo>
                  <a:lnTo>
                    <a:pt x="5143627" y="1404124"/>
                  </a:lnTo>
                  <a:lnTo>
                    <a:pt x="5093335" y="1457794"/>
                  </a:lnTo>
                  <a:lnTo>
                    <a:pt x="5045075" y="1504124"/>
                  </a:lnTo>
                  <a:lnTo>
                    <a:pt x="5002911" y="1541614"/>
                  </a:lnTo>
                  <a:lnTo>
                    <a:pt x="4965445" y="1571053"/>
                  </a:lnTo>
                  <a:lnTo>
                    <a:pt x="4930648" y="1593392"/>
                  </a:lnTo>
                  <a:lnTo>
                    <a:pt x="4879594" y="1615757"/>
                  </a:lnTo>
                  <a:lnTo>
                    <a:pt x="4823460" y="1627492"/>
                  </a:lnTo>
                  <a:lnTo>
                    <a:pt x="4780026" y="1630781"/>
                  </a:lnTo>
                  <a:lnTo>
                    <a:pt x="4755642" y="1631251"/>
                  </a:lnTo>
                  <a:lnTo>
                    <a:pt x="4904235" y="1631251"/>
                  </a:lnTo>
                  <a:lnTo>
                    <a:pt x="4941189" y="1613674"/>
                  </a:lnTo>
                  <a:lnTo>
                    <a:pt x="4978273" y="1589913"/>
                  </a:lnTo>
                  <a:lnTo>
                    <a:pt x="5017389" y="1559344"/>
                  </a:lnTo>
                  <a:lnTo>
                    <a:pt x="5060442" y="1521015"/>
                  </a:lnTo>
                  <a:lnTo>
                    <a:pt x="5109210" y="1474190"/>
                  </a:lnTo>
                  <a:lnTo>
                    <a:pt x="5160771" y="1419275"/>
                  </a:lnTo>
                  <a:lnTo>
                    <a:pt x="5185537" y="1388808"/>
                  </a:lnTo>
                  <a:lnTo>
                    <a:pt x="5209667" y="1356550"/>
                  </a:lnTo>
                  <a:lnTo>
                    <a:pt x="5233162" y="1322781"/>
                  </a:lnTo>
                  <a:lnTo>
                    <a:pt x="5256021" y="1287310"/>
                  </a:lnTo>
                  <a:lnTo>
                    <a:pt x="5278373" y="1250442"/>
                  </a:lnTo>
                  <a:lnTo>
                    <a:pt x="5300091" y="1211973"/>
                  </a:lnTo>
                  <a:lnTo>
                    <a:pt x="5321299" y="1172184"/>
                  </a:lnTo>
                  <a:lnTo>
                    <a:pt x="5342000" y="1130935"/>
                  </a:lnTo>
                  <a:lnTo>
                    <a:pt x="5362194" y="1088517"/>
                  </a:lnTo>
                  <a:lnTo>
                    <a:pt x="5382006" y="1044829"/>
                  </a:lnTo>
                  <a:lnTo>
                    <a:pt x="5401310" y="1000124"/>
                  </a:lnTo>
                  <a:lnTo>
                    <a:pt x="5420233" y="954151"/>
                  </a:lnTo>
                  <a:lnTo>
                    <a:pt x="5438647" y="907033"/>
                  </a:lnTo>
                  <a:lnTo>
                    <a:pt x="5456682" y="859027"/>
                  </a:lnTo>
                  <a:lnTo>
                    <a:pt x="5474462" y="810005"/>
                  </a:lnTo>
                  <a:lnTo>
                    <a:pt x="5491988" y="760221"/>
                  </a:lnTo>
                  <a:lnTo>
                    <a:pt x="5509006" y="709549"/>
                  </a:lnTo>
                  <a:lnTo>
                    <a:pt x="5525896" y="658113"/>
                  </a:lnTo>
                  <a:lnTo>
                    <a:pt x="5542534" y="605916"/>
                  </a:lnTo>
                  <a:lnTo>
                    <a:pt x="5558790" y="553212"/>
                  </a:lnTo>
                  <a:lnTo>
                    <a:pt x="5574919" y="499871"/>
                  </a:lnTo>
                  <a:lnTo>
                    <a:pt x="5590920" y="446024"/>
                  </a:lnTo>
                  <a:lnTo>
                    <a:pt x="5622290" y="336803"/>
                  </a:lnTo>
                  <a:lnTo>
                    <a:pt x="5653023" y="226313"/>
                  </a:lnTo>
                  <a:lnTo>
                    <a:pt x="5684812" y="109981"/>
                  </a:lnTo>
                  <a:lnTo>
                    <a:pt x="5696859" y="65557"/>
                  </a:lnTo>
                  <a:lnTo>
                    <a:pt x="5691005" y="43735"/>
                  </a:lnTo>
                  <a:close/>
                </a:path>
                <a:path w="5732780" h="1654175">
                  <a:moveTo>
                    <a:pt x="5707880" y="18795"/>
                  </a:moveTo>
                  <a:lnTo>
                    <a:pt x="5685917" y="18795"/>
                  </a:lnTo>
                  <a:lnTo>
                    <a:pt x="5707888" y="24891"/>
                  </a:lnTo>
                  <a:lnTo>
                    <a:pt x="5696859" y="65557"/>
                  </a:lnTo>
                  <a:lnTo>
                    <a:pt x="5708811" y="110108"/>
                  </a:lnTo>
                  <a:lnTo>
                    <a:pt x="5710427" y="116077"/>
                  </a:lnTo>
                  <a:lnTo>
                    <a:pt x="5716777" y="119633"/>
                  </a:lnTo>
                  <a:lnTo>
                    <a:pt x="5722873" y="118109"/>
                  </a:lnTo>
                  <a:lnTo>
                    <a:pt x="5728970" y="116458"/>
                  </a:lnTo>
                  <a:lnTo>
                    <a:pt x="5732525" y="110108"/>
                  </a:lnTo>
                  <a:lnTo>
                    <a:pt x="5707880" y="18795"/>
                  </a:lnTo>
                  <a:close/>
                </a:path>
                <a:path w="5732780" h="1654175">
                  <a:moveTo>
                    <a:pt x="5702808" y="0"/>
                  </a:moveTo>
                  <a:lnTo>
                    <a:pt x="5626099" y="75691"/>
                  </a:lnTo>
                  <a:lnTo>
                    <a:pt x="5621527" y="80009"/>
                  </a:lnTo>
                  <a:lnTo>
                    <a:pt x="5621527" y="87249"/>
                  </a:lnTo>
                  <a:lnTo>
                    <a:pt x="5626099" y="91947"/>
                  </a:lnTo>
                  <a:lnTo>
                    <a:pt x="5630418" y="96265"/>
                  </a:lnTo>
                  <a:lnTo>
                    <a:pt x="5637530" y="96393"/>
                  </a:lnTo>
                  <a:lnTo>
                    <a:pt x="5642101" y="91947"/>
                  </a:lnTo>
                  <a:lnTo>
                    <a:pt x="5674850" y="59663"/>
                  </a:lnTo>
                  <a:lnTo>
                    <a:pt x="5685917" y="18795"/>
                  </a:lnTo>
                  <a:lnTo>
                    <a:pt x="5707880" y="18795"/>
                  </a:lnTo>
                  <a:lnTo>
                    <a:pt x="5702808" y="0"/>
                  </a:lnTo>
                  <a:close/>
                </a:path>
                <a:path w="5732780" h="1654175">
                  <a:moveTo>
                    <a:pt x="5707430" y="24764"/>
                  </a:moveTo>
                  <a:lnTo>
                    <a:pt x="5685917" y="24764"/>
                  </a:lnTo>
                  <a:lnTo>
                    <a:pt x="5704967" y="29971"/>
                  </a:lnTo>
                  <a:lnTo>
                    <a:pt x="5691005" y="43735"/>
                  </a:lnTo>
                  <a:lnTo>
                    <a:pt x="5696859" y="65557"/>
                  </a:lnTo>
                  <a:lnTo>
                    <a:pt x="5707888" y="24891"/>
                  </a:lnTo>
                  <a:lnTo>
                    <a:pt x="5707430" y="24764"/>
                  </a:lnTo>
                  <a:close/>
                </a:path>
                <a:path w="5732780" h="1654175">
                  <a:moveTo>
                    <a:pt x="5685917" y="18795"/>
                  </a:moveTo>
                  <a:lnTo>
                    <a:pt x="5674850" y="59663"/>
                  </a:lnTo>
                  <a:lnTo>
                    <a:pt x="5691005" y="43735"/>
                  </a:lnTo>
                  <a:lnTo>
                    <a:pt x="5685917" y="24764"/>
                  </a:lnTo>
                  <a:lnTo>
                    <a:pt x="5707430" y="24764"/>
                  </a:lnTo>
                  <a:lnTo>
                    <a:pt x="5685917" y="18795"/>
                  </a:lnTo>
                  <a:close/>
                </a:path>
                <a:path w="5732780" h="1654175">
                  <a:moveTo>
                    <a:pt x="5685917" y="24764"/>
                  </a:moveTo>
                  <a:lnTo>
                    <a:pt x="5691005" y="43735"/>
                  </a:lnTo>
                  <a:lnTo>
                    <a:pt x="5704967" y="29971"/>
                  </a:lnTo>
                  <a:lnTo>
                    <a:pt x="5685917" y="24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54202" y="2250186"/>
              <a:ext cx="1420495" cy="830580"/>
            </a:xfrm>
            <a:custGeom>
              <a:avLst/>
              <a:gdLst/>
              <a:ahLst/>
              <a:cxnLst/>
              <a:rect l="l" t="t" r="r" b="b"/>
              <a:pathLst>
                <a:path w="1420495" h="830580">
                  <a:moveTo>
                    <a:pt x="0" y="415289"/>
                  </a:moveTo>
                  <a:lnTo>
                    <a:pt x="10284" y="344469"/>
                  </a:lnTo>
                  <a:lnTo>
                    <a:pt x="40003" y="277534"/>
                  </a:lnTo>
                  <a:lnTo>
                    <a:pt x="61616" y="245835"/>
                  </a:lnTo>
                  <a:lnTo>
                    <a:pt x="87448" y="215481"/>
                  </a:lnTo>
                  <a:lnTo>
                    <a:pt x="117286" y="186596"/>
                  </a:lnTo>
                  <a:lnTo>
                    <a:pt x="150917" y="159306"/>
                  </a:lnTo>
                  <a:lnTo>
                    <a:pt x="188126" y="133736"/>
                  </a:lnTo>
                  <a:lnTo>
                    <a:pt x="228702" y="110008"/>
                  </a:lnTo>
                  <a:lnTo>
                    <a:pt x="272430" y="88250"/>
                  </a:lnTo>
                  <a:lnTo>
                    <a:pt x="319099" y="68584"/>
                  </a:lnTo>
                  <a:lnTo>
                    <a:pt x="368493" y="51136"/>
                  </a:lnTo>
                  <a:lnTo>
                    <a:pt x="420402" y="36030"/>
                  </a:lnTo>
                  <a:lnTo>
                    <a:pt x="474610" y="23392"/>
                  </a:lnTo>
                  <a:lnTo>
                    <a:pt x="530906" y="13345"/>
                  </a:lnTo>
                  <a:lnTo>
                    <a:pt x="589075" y="6014"/>
                  </a:lnTo>
                  <a:lnTo>
                    <a:pt x="648906" y="1524"/>
                  </a:lnTo>
                  <a:lnTo>
                    <a:pt x="710184" y="0"/>
                  </a:lnTo>
                  <a:lnTo>
                    <a:pt x="771454" y="1524"/>
                  </a:lnTo>
                  <a:lnTo>
                    <a:pt x="831279" y="6014"/>
                  </a:lnTo>
                  <a:lnTo>
                    <a:pt x="889444" y="13345"/>
                  </a:lnTo>
                  <a:lnTo>
                    <a:pt x="945737" y="23392"/>
                  </a:lnTo>
                  <a:lnTo>
                    <a:pt x="999943" y="36030"/>
                  </a:lnTo>
                  <a:lnTo>
                    <a:pt x="1051851" y="51136"/>
                  </a:lnTo>
                  <a:lnTo>
                    <a:pt x="1101246" y="68584"/>
                  </a:lnTo>
                  <a:lnTo>
                    <a:pt x="1147915" y="88250"/>
                  </a:lnTo>
                  <a:lnTo>
                    <a:pt x="1191645" y="110008"/>
                  </a:lnTo>
                  <a:lnTo>
                    <a:pt x="1232223" y="133736"/>
                  </a:lnTo>
                  <a:lnTo>
                    <a:pt x="1269435" y="159306"/>
                  </a:lnTo>
                  <a:lnTo>
                    <a:pt x="1303068" y="186596"/>
                  </a:lnTo>
                  <a:lnTo>
                    <a:pt x="1332908" y="215481"/>
                  </a:lnTo>
                  <a:lnTo>
                    <a:pt x="1358743" y="245835"/>
                  </a:lnTo>
                  <a:lnTo>
                    <a:pt x="1380359" y="277534"/>
                  </a:lnTo>
                  <a:lnTo>
                    <a:pt x="1410081" y="344469"/>
                  </a:lnTo>
                  <a:lnTo>
                    <a:pt x="1420367" y="415289"/>
                  </a:lnTo>
                  <a:lnTo>
                    <a:pt x="1417760" y="451123"/>
                  </a:lnTo>
                  <a:lnTo>
                    <a:pt x="1397543" y="520125"/>
                  </a:lnTo>
                  <a:lnTo>
                    <a:pt x="1358743" y="584744"/>
                  </a:lnTo>
                  <a:lnTo>
                    <a:pt x="1332908" y="615098"/>
                  </a:lnTo>
                  <a:lnTo>
                    <a:pt x="1303068" y="643983"/>
                  </a:lnTo>
                  <a:lnTo>
                    <a:pt x="1269435" y="671273"/>
                  </a:lnTo>
                  <a:lnTo>
                    <a:pt x="1232223" y="696843"/>
                  </a:lnTo>
                  <a:lnTo>
                    <a:pt x="1191645" y="720571"/>
                  </a:lnTo>
                  <a:lnTo>
                    <a:pt x="1147915" y="742329"/>
                  </a:lnTo>
                  <a:lnTo>
                    <a:pt x="1101246" y="761995"/>
                  </a:lnTo>
                  <a:lnTo>
                    <a:pt x="1051851" y="779443"/>
                  </a:lnTo>
                  <a:lnTo>
                    <a:pt x="999943" y="794549"/>
                  </a:lnTo>
                  <a:lnTo>
                    <a:pt x="945737" y="807187"/>
                  </a:lnTo>
                  <a:lnTo>
                    <a:pt x="889444" y="817234"/>
                  </a:lnTo>
                  <a:lnTo>
                    <a:pt x="831279" y="824565"/>
                  </a:lnTo>
                  <a:lnTo>
                    <a:pt x="771454" y="829055"/>
                  </a:lnTo>
                  <a:lnTo>
                    <a:pt x="710184" y="830579"/>
                  </a:lnTo>
                  <a:lnTo>
                    <a:pt x="648906" y="829055"/>
                  </a:lnTo>
                  <a:lnTo>
                    <a:pt x="589075" y="824565"/>
                  </a:lnTo>
                  <a:lnTo>
                    <a:pt x="530906" y="817234"/>
                  </a:lnTo>
                  <a:lnTo>
                    <a:pt x="474610" y="807187"/>
                  </a:lnTo>
                  <a:lnTo>
                    <a:pt x="420402" y="794549"/>
                  </a:lnTo>
                  <a:lnTo>
                    <a:pt x="368493" y="779443"/>
                  </a:lnTo>
                  <a:lnTo>
                    <a:pt x="319099" y="761995"/>
                  </a:lnTo>
                  <a:lnTo>
                    <a:pt x="272430" y="742329"/>
                  </a:lnTo>
                  <a:lnTo>
                    <a:pt x="228702" y="720571"/>
                  </a:lnTo>
                  <a:lnTo>
                    <a:pt x="188126" y="696843"/>
                  </a:lnTo>
                  <a:lnTo>
                    <a:pt x="150917" y="671273"/>
                  </a:lnTo>
                  <a:lnTo>
                    <a:pt x="117286" y="643983"/>
                  </a:lnTo>
                  <a:lnTo>
                    <a:pt x="87448" y="615098"/>
                  </a:lnTo>
                  <a:lnTo>
                    <a:pt x="61616" y="584744"/>
                  </a:lnTo>
                  <a:lnTo>
                    <a:pt x="40003" y="553045"/>
                  </a:lnTo>
                  <a:lnTo>
                    <a:pt x="10284" y="486110"/>
                  </a:lnTo>
                  <a:lnTo>
                    <a:pt x="0" y="41528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586734" y="2094738"/>
              <a:ext cx="1057910" cy="1045844"/>
            </a:xfrm>
            <a:custGeom>
              <a:avLst/>
              <a:gdLst/>
              <a:ahLst/>
              <a:cxnLst/>
              <a:rect l="l" t="t" r="r" b="b"/>
              <a:pathLst>
                <a:path w="1057910" h="1045844">
                  <a:moveTo>
                    <a:pt x="0" y="522732"/>
                  </a:moveTo>
                  <a:lnTo>
                    <a:pt x="2160" y="475156"/>
                  </a:lnTo>
                  <a:lnTo>
                    <a:pt x="8518" y="428777"/>
                  </a:lnTo>
                  <a:lnTo>
                    <a:pt x="18887" y="383778"/>
                  </a:lnTo>
                  <a:lnTo>
                    <a:pt x="33080" y="340344"/>
                  </a:lnTo>
                  <a:lnTo>
                    <a:pt x="50911" y="298660"/>
                  </a:lnTo>
                  <a:lnTo>
                    <a:pt x="72192" y="258910"/>
                  </a:lnTo>
                  <a:lnTo>
                    <a:pt x="96738" y="221280"/>
                  </a:lnTo>
                  <a:lnTo>
                    <a:pt x="124361" y="185953"/>
                  </a:lnTo>
                  <a:lnTo>
                    <a:pt x="154876" y="153114"/>
                  </a:lnTo>
                  <a:lnTo>
                    <a:pt x="188095" y="122948"/>
                  </a:lnTo>
                  <a:lnTo>
                    <a:pt x="223833" y="95640"/>
                  </a:lnTo>
                  <a:lnTo>
                    <a:pt x="261902" y="71374"/>
                  </a:lnTo>
                  <a:lnTo>
                    <a:pt x="302116" y="50334"/>
                  </a:lnTo>
                  <a:lnTo>
                    <a:pt x="344288" y="32706"/>
                  </a:lnTo>
                  <a:lnTo>
                    <a:pt x="388231" y="18674"/>
                  </a:lnTo>
                  <a:lnTo>
                    <a:pt x="433760" y="8422"/>
                  </a:lnTo>
                  <a:lnTo>
                    <a:pt x="480688" y="2136"/>
                  </a:lnTo>
                  <a:lnTo>
                    <a:pt x="528827" y="0"/>
                  </a:lnTo>
                  <a:lnTo>
                    <a:pt x="576967" y="2136"/>
                  </a:lnTo>
                  <a:lnTo>
                    <a:pt x="623895" y="8422"/>
                  </a:lnTo>
                  <a:lnTo>
                    <a:pt x="669424" y="18674"/>
                  </a:lnTo>
                  <a:lnTo>
                    <a:pt x="713367" y="32706"/>
                  </a:lnTo>
                  <a:lnTo>
                    <a:pt x="755539" y="50334"/>
                  </a:lnTo>
                  <a:lnTo>
                    <a:pt x="795753" y="71374"/>
                  </a:lnTo>
                  <a:lnTo>
                    <a:pt x="833822" y="95640"/>
                  </a:lnTo>
                  <a:lnTo>
                    <a:pt x="869560" y="122948"/>
                  </a:lnTo>
                  <a:lnTo>
                    <a:pt x="902779" y="153114"/>
                  </a:lnTo>
                  <a:lnTo>
                    <a:pt x="933294" y="185953"/>
                  </a:lnTo>
                  <a:lnTo>
                    <a:pt x="960917" y="221280"/>
                  </a:lnTo>
                  <a:lnTo>
                    <a:pt x="985463" y="258910"/>
                  </a:lnTo>
                  <a:lnTo>
                    <a:pt x="1006744" y="298660"/>
                  </a:lnTo>
                  <a:lnTo>
                    <a:pt x="1024575" y="340344"/>
                  </a:lnTo>
                  <a:lnTo>
                    <a:pt x="1038768" y="383778"/>
                  </a:lnTo>
                  <a:lnTo>
                    <a:pt x="1049137" y="428777"/>
                  </a:lnTo>
                  <a:lnTo>
                    <a:pt x="1055495" y="475156"/>
                  </a:lnTo>
                  <a:lnTo>
                    <a:pt x="1057655" y="522732"/>
                  </a:lnTo>
                  <a:lnTo>
                    <a:pt x="1055495" y="570307"/>
                  </a:lnTo>
                  <a:lnTo>
                    <a:pt x="1049137" y="616686"/>
                  </a:lnTo>
                  <a:lnTo>
                    <a:pt x="1038768" y="661685"/>
                  </a:lnTo>
                  <a:lnTo>
                    <a:pt x="1024575" y="705119"/>
                  </a:lnTo>
                  <a:lnTo>
                    <a:pt x="1006744" y="746803"/>
                  </a:lnTo>
                  <a:lnTo>
                    <a:pt x="985463" y="786553"/>
                  </a:lnTo>
                  <a:lnTo>
                    <a:pt x="960917" y="824183"/>
                  </a:lnTo>
                  <a:lnTo>
                    <a:pt x="933294" y="859510"/>
                  </a:lnTo>
                  <a:lnTo>
                    <a:pt x="902779" y="892349"/>
                  </a:lnTo>
                  <a:lnTo>
                    <a:pt x="869560" y="922515"/>
                  </a:lnTo>
                  <a:lnTo>
                    <a:pt x="833822" y="949823"/>
                  </a:lnTo>
                  <a:lnTo>
                    <a:pt x="795753" y="974089"/>
                  </a:lnTo>
                  <a:lnTo>
                    <a:pt x="755539" y="995129"/>
                  </a:lnTo>
                  <a:lnTo>
                    <a:pt x="713367" y="1012757"/>
                  </a:lnTo>
                  <a:lnTo>
                    <a:pt x="669424" y="1026789"/>
                  </a:lnTo>
                  <a:lnTo>
                    <a:pt x="623895" y="1037041"/>
                  </a:lnTo>
                  <a:lnTo>
                    <a:pt x="576967" y="1043327"/>
                  </a:lnTo>
                  <a:lnTo>
                    <a:pt x="528827" y="1045463"/>
                  </a:lnTo>
                  <a:lnTo>
                    <a:pt x="480688" y="1043327"/>
                  </a:lnTo>
                  <a:lnTo>
                    <a:pt x="433760" y="1037041"/>
                  </a:lnTo>
                  <a:lnTo>
                    <a:pt x="388231" y="1026789"/>
                  </a:lnTo>
                  <a:lnTo>
                    <a:pt x="344288" y="1012757"/>
                  </a:lnTo>
                  <a:lnTo>
                    <a:pt x="302116" y="995129"/>
                  </a:lnTo>
                  <a:lnTo>
                    <a:pt x="261902" y="974089"/>
                  </a:lnTo>
                  <a:lnTo>
                    <a:pt x="223833" y="949823"/>
                  </a:lnTo>
                  <a:lnTo>
                    <a:pt x="188095" y="922515"/>
                  </a:lnTo>
                  <a:lnTo>
                    <a:pt x="154876" y="892349"/>
                  </a:lnTo>
                  <a:lnTo>
                    <a:pt x="124361" y="859510"/>
                  </a:lnTo>
                  <a:lnTo>
                    <a:pt x="96738" y="824183"/>
                  </a:lnTo>
                  <a:lnTo>
                    <a:pt x="72192" y="786553"/>
                  </a:lnTo>
                  <a:lnTo>
                    <a:pt x="50911" y="746803"/>
                  </a:lnTo>
                  <a:lnTo>
                    <a:pt x="33080" y="705119"/>
                  </a:lnTo>
                  <a:lnTo>
                    <a:pt x="18887" y="661685"/>
                  </a:lnTo>
                  <a:lnTo>
                    <a:pt x="8518" y="616686"/>
                  </a:lnTo>
                  <a:lnTo>
                    <a:pt x="2160" y="570307"/>
                  </a:lnTo>
                  <a:lnTo>
                    <a:pt x="0" y="522732"/>
                  </a:lnTo>
                  <a:close/>
                </a:path>
              </a:pathLst>
            </a:custGeom>
            <a:ln w="38100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005322" y="3405377"/>
              <a:ext cx="1226820" cy="1096010"/>
            </a:xfrm>
            <a:custGeom>
              <a:avLst/>
              <a:gdLst/>
              <a:ahLst/>
              <a:cxnLst/>
              <a:rect l="l" t="t" r="r" b="b"/>
              <a:pathLst>
                <a:path w="1226820" h="1096010">
                  <a:moveTo>
                    <a:pt x="0" y="547878"/>
                  </a:moveTo>
                  <a:lnTo>
                    <a:pt x="2033" y="502935"/>
                  </a:lnTo>
                  <a:lnTo>
                    <a:pt x="8026" y="458995"/>
                  </a:lnTo>
                  <a:lnTo>
                    <a:pt x="17823" y="416198"/>
                  </a:lnTo>
                  <a:lnTo>
                    <a:pt x="31266" y="374684"/>
                  </a:lnTo>
                  <a:lnTo>
                    <a:pt x="48196" y="334595"/>
                  </a:lnTo>
                  <a:lnTo>
                    <a:pt x="68456" y="296071"/>
                  </a:lnTo>
                  <a:lnTo>
                    <a:pt x="91888" y="259254"/>
                  </a:lnTo>
                  <a:lnTo>
                    <a:pt x="118335" y="224284"/>
                  </a:lnTo>
                  <a:lnTo>
                    <a:pt x="147639" y="191301"/>
                  </a:lnTo>
                  <a:lnTo>
                    <a:pt x="179641" y="160448"/>
                  </a:lnTo>
                  <a:lnTo>
                    <a:pt x="214185" y="131865"/>
                  </a:lnTo>
                  <a:lnTo>
                    <a:pt x="251112" y="105692"/>
                  </a:lnTo>
                  <a:lnTo>
                    <a:pt x="290265" y="82071"/>
                  </a:lnTo>
                  <a:lnTo>
                    <a:pt x="331486" y="61142"/>
                  </a:lnTo>
                  <a:lnTo>
                    <a:pt x="374618" y="43047"/>
                  </a:lnTo>
                  <a:lnTo>
                    <a:pt x="419502" y="27925"/>
                  </a:lnTo>
                  <a:lnTo>
                    <a:pt x="465981" y="15919"/>
                  </a:lnTo>
                  <a:lnTo>
                    <a:pt x="513897" y="7169"/>
                  </a:lnTo>
                  <a:lnTo>
                    <a:pt x="563092" y="1815"/>
                  </a:lnTo>
                  <a:lnTo>
                    <a:pt x="613409" y="0"/>
                  </a:lnTo>
                  <a:lnTo>
                    <a:pt x="663727" y="1815"/>
                  </a:lnTo>
                  <a:lnTo>
                    <a:pt x="712922" y="7169"/>
                  </a:lnTo>
                  <a:lnTo>
                    <a:pt x="760838" y="15919"/>
                  </a:lnTo>
                  <a:lnTo>
                    <a:pt x="807317" y="27925"/>
                  </a:lnTo>
                  <a:lnTo>
                    <a:pt x="852201" y="43047"/>
                  </a:lnTo>
                  <a:lnTo>
                    <a:pt x="895333" y="61142"/>
                  </a:lnTo>
                  <a:lnTo>
                    <a:pt x="936554" y="82071"/>
                  </a:lnTo>
                  <a:lnTo>
                    <a:pt x="975707" y="105692"/>
                  </a:lnTo>
                  <a:lnTo>
                    <a:pt x="1012634" y="131865"/>
                  </a:lnTo>
                  <a:lnTo>
                    <a:pt x="1047178" y="160448"/>
                  </a:lnTo>
                  <a:lnTo>
                    <a:pt x="1079180" y="191301"/>
                  </a:lnTo>
                  <a:lnTo>
                    <a:pt x="1108484" y="224284"/>
                  </a:lnTo>
                  <a:lnTo>
                    <a:pt x="1134931" y="259254"/>
                  </a:lnTo>
                  <a:lnTo>
                    <a:pt x="1158363" y="296071"/>
                  </a:lnTo>
                  <a:lnTo>
                    <a:pt x="1178623" y="334595"/>
                  </a:lnTo>
                  <a:lnTo>
                    <a:pt x="1195553" y="374684"/>
                  </a:lnTo>
                  <a:lnTo>
                    <a:pt x="1208996" y="416198"/>
                  </a:lnTo>
                  <a:lnTo>
                    <a:pt x="1218793" y="458995"/>
                  </a:lnTo>
                  <a:lnTo>
                    <a:pt x="1224786" y="502935"/>
                  </a:lnTo>
                  <a:lnTo>
                    <a:pt x="1226820" y="547878"/>
                  </a:lnTo>
                  <a:lnTo>
                    <a:pt x="1224786" y="592820"/>
                  </a:lnTo>
                  <a:lnTo>
                    <a:pt x="1218793" y="636760"/>
                  </a:lnTo>
                  <a:lnTo>
                    <a:pt x="1208996" y="679557"/>
                  </a:lnTo>
                  <a:lnTo>
                    <a:pt x="1195553" y="721071"/>
                  </a:lnTo>
                  <a:lnTo>
                    <a:pt x="1178623" y="761160"/>
                  </a:lnTo>
                  <a:lnTo>
                    <a:pt x="1158363" y="799684"/>
                  </a:lnTo>
                  <a:lnTo>
                    <a:pt x="1134931" y="836501"/>
                  </a:lnTo>
                  <a:lnTo>
                    <a:pt x="1108484" y="871471"/>
                  </a:lnTo>
                  <a:lnTo>
                    <a:pt x="1079180" y="904454"/>
                  </a:lnTo>
                  <a:lnTo>
                    <a:pt x="1047178" y="935307"/>
                  </a:lnTo>
                  <a:lnTo>
                    <a:pt x="1012634" y="963890"/>
                  </a:lnTo>
                  <a:lnTo>
                    <a:pt x="975707" y="990063"/>
                  </a:lnTo>
                  <a:lnTo>
                    <a:pt x="936554" y="1013684"/>
                  </a:lnTo>
                  <a:lnTo>
                    <a:pt x="895333" y="1034613"/>
                  </a:lnTo>
                  <a:lnTo>
                    <a:pt x="852201" y="1052708"/>
                  </a:lnTo>
                  <a:lnTo>
                    <a:pt x="807317" y="1067830"/>
                  </a:lnTo>
                  <a:lnTo>
                    <a:pt x="760838" y="1079836"/>
                  </a:lnTo>
                  <a:lnTo>
                    <a:pt x="712922" y="1088586"/>
                  </a:lnTo>
                  <a:lnTo>
                    <a:pt x="663727" y="1093940"/>
                  </a:lnTo>
                  <a:lnTo>
                    <a:pt x="613409" y="1095756"/>
                  </a:lnTo>
                  <a:lnTo>
                    <a:pt x="563092" y="1093940"/>
                  </a:lnTo>
                  <a:lnTo>
                    <a:pt x="513897" y="1088586"/>
                  </a:lnTo>
                  <a:lnTo>
                    <a:pt x="465981" y="1079836"/>
                  </a:lnTo>
                  <a:lnTo>
                    <a:pt x="419502" y="1067830"/>
                  </a:lnTo>
                  <a:lnTo>
                    <a:pt x="374618" y="1052708"/>
                  </a:lnTo>
                  <a:lnTo>
                    <a:pt x="331486" y="1034613"/>
                  </a:lnTo>
                  <a:lnTo>
                    <a:pt x="290265" y="1013684"/>
                  </a:lnTo>
                  <a:lnTo>
                    <a:pt x="251112" y="990063"/>
                  </a:lnTo>
                  <a:lnTo>
                    <a:pt x="214185" y="963890"/>
                  </a:lnTo>
                  <a:lnTo>
                    <a:pt x="179641" y="935307"/>
                  </a:lnTo>
                  <a:lnTo>
                    <a:pt x="147639" y="904454"/>
                  </a:lnTo>
                  <a:lnTo>
                    <a:pt x="118335" y="871471"/>
                  </a:lnTo>
                  <a:lnTo>
                    <a:pt x="91888" y="836501"/>
                  </a:lnTo>
                  <a:lnTo>
                    <a:pt x="68456" y="799684"/>
                  </a:lnTo>
                  <a:lnTo>
                    <a:pt x="48196" y="761160"/>
                  </a:lnTo>
                  <a:lnTo>
                    <a:pt x="31266" y="721071"/>
                  </a:lnTo>
                  <a:lnTo>
                    <a:pt x="17823" y="679557"/>
                  </a:lnTo>
                  <a:lnTo>
                    <a:pt x="8026" y="636760"/>
                  </a:lnTo>
                  <a:lnTo>
                    <a:pt x="2033" y="592820"/>
                  </a:lnTo>
                  <a:lnTo>
                    <a:pt x="0" y="547878"/>
                  </a:lnTo>
                  <a:close/>
                </a:path>
              </a:pathLst>
            </a:custGeom>
            <a:ln w="380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129790" y="4199382"/>
              <a:ext cx="1228725" cy="1106805"/>
            </a:xfrm>
            <a:custGeom>
              <a:avLst/>
              <a:gdLst/>
              <a:ahLst/>
              <a:cxnLst/>
              <a:rect l="l" t="t" r="r" b="b"/>
              <a:pathLst>
                <a:path w="1228725" h="1106804">
                  <a:moveTo>
                    <a:pt x="0" y="553212"/>
                  </a:moveTo>
                  <a:lnTo>
                    <a:pt x="2035" y="507835"/>
                  </a:lnTo>
                  <a:lnTo>
                    <a:pt x="8037" y="463470"/>
                  </a:lnTo>
                  <a:lnTo>
                    <a:pt x="17848" y="420258"/>
                  </a:lnTo>
                  <a:lnTo>
                    <a:pt x="31309" y="378342"/>
                  </a:lnTo>
                  <a:lnTo>
                    <a:pt x="48261" y="337863"/>
                  </a:lnTo>
                  <a:lnTo>
                    <a:pt x="68549" y="298965"/>
                  </a:lnTo>
                  <a:lnTo>
                    <a:pt x="92012" y="261789"/>
                  </a:lnTo>
                  <a:lnTo>
                    <a:pt x="118494" y="226478"/>
                  </a:lnTo>
                  <a:lnTo>
                    <a:pt x="147835" y="193174"/>
                  </a:lnTo>
                  <a:lnTo>
                    <a:pt x="179879" y="162020"/>
                  </a:lnTo>
                  <a:lnTo>
                    <a:pt x="214467" y="133157"/>
                  </a:lnTo>
                  <a:lnTo>
                    <a:pt x="251441" y="106728"/>
                  </a:lnTo>
                  <a:lnTo>
                    <a:pt x="290643" y="82876"/>
                  </a:lnTo>
                  <a:lnTo>
                    <a:pt x="331916" y="61742"/>
                  </a:lnTo>
                  <a:lnTo>
                    <a:pt x="375100" y="43469"/>
                  </a:lnTo>
                  <a:lnTo>
                    <a:pt x="420038" y="28200"/>
                  </a:lnTo>
                  <a:lnTo>
                    <a:pt x="466573" y="16076"/>
                  </a:lnTo>
                  <a:lnTo>
                    <a:pt x="514545" y="7239"/>
                  </a:lnTo>
                  <a:lnTo>
                    <a:pt x="563797" y="1833"/>
                  </a:lnTo>
                  <a:lnTo>
                    <a:pt x="614172" y="0"/>
                  </a:lnTo>
                  <a:lnTo>
                    <a:pt x="664546" y="1833"/>
                  </a:lnTo>
                  <a:lnTo>
                    <a:pt x="713798" y="7239"/>
                  </a:lnTo>
                  <a:lnTo>
                    <a:pt x="761770" y="16076"/>
                  </a:lnTo>
                  <a:lnTo>
                    <a:pt x="808305" y="28200"/>
                  </a:lnTo>
                  <a:lnTo>
                    <a:pt x="853243" y="43469"/>
                  </a:lnTo>
                  <a:lnTo>
                    <a:pt x="896427" y="61742"/>
                  </a:lnTo>
                  <a:lnTo>
                    <a:pt x="937700" y="82876"/>
                  </a:lnTo>
                  <a:lnTo>
                    <a:pt x="976902" y="106728"/>
                  </a:lnTo>
                  <a:lnTo>
                    <a:pt x="1013876" y="133157"/>
                  </a:lnTo>
                  <a:lnTo>
                    <a:pt x="1048464" y="162020"/>
                  </a:lnTo>
                  <a:lnTo>
                    <a:pt x="1080508" y="193174"/>
                  </a:lnTo>
                  <a:lnTo>
                    <a:pt x="1109849" y="226478"/>
                  </a:lnTo>
                  <a:lnTo>
                    <a:pt x="1136331" y="261789"/>
                  </a:lnTo>
                  <a:lnTo>
                    <a:pt x="1159794" y="298965"/>
                  </a:lnTo>
                  <a:lnTo>
                    <a:pt x="1180082" y="337863"/>
                  </a:lnTo>
                  <a:lnTo>
                    <a:pt x="1197034" y="378342"/>
                  </a:lnTo>
                  <a:lnTo>
                    <a:pt x="1210495" y="420258"/>
                  </a:lnTo>
                  <a:lnTo>
                    <a:pt x="1220306" y="463470"/>
                  </a:lnTo>
                  <a:lnTo>
                    <a:pt x="1226308" y="507835"/>
                  </a:lnTo>
                  <a:lnTo>
                    <a:pt x="1228344" y="553212"/>
                  </a:lnTo>
                  <a:lnTo>
                    <a:pt x="1226308" y="598588"/>
                  </a:lnTo>
                  <a:lnTo>
                    <a:pt x="1220306" y="642953"/>
                  </a:lnTo>
                  <a:lnTo>
                    <a:pt x="1210495" y="686165"/>
                  </a:lnTo>
                  <a:lnTo>
                    <a:pt x="1197034" y="728081"/>
                  </a:lnTo>
                  <a:lnTo>
                    <a:pt x="1180082" y="768560"/>
                  </a:lnTo>
                  <a:lnTo>
                    <a:pt x="1159794" y="807458"/>
                  </a:lnTo>
                  <a:lnTo>
                    <a:pt x="1136331" y="844634"/>
                  </a:lnTo>
                  <a:lnTo>
                    <a:pt x="1109849" y="879945"/>
                  </a:lnTo>
                  <a:lnTo>
                    <a:pt x="1080508" y="913249"/>
                  </a:lnTo>
                  <a:lnTo>
                    <a:pt x="1048464" y="944403"/>
                  </a:lnTo>
                  <a:lnTo>
                    <a:pt x="1013876" y="973266"/>
                  </a:lnTo>
                  <a:lnTo>
                    <a:pt x="976902" y="999695"/>
                  </a:lnTo>
                  <a:lnTo>
                    <a:pt x="937700" y="1023547"/>
                  </a:lnTo>
                  <a:lnTo>
                    <a:pt x="896427" y="1044681"/>
                  </a:lnTo>
                  <a:lnTo>
                    <a:pt x="853243" y="1062954"/>
                  </a:lnTo>
                  <a:lnTo>
                    <a:pt x="808305" y="1078223"/>
                  </a:lnTo>
                  <a:lnTo>
                    <a:pt x="761770" y="1090347"/>
                  </a:lnTo>
                  <a:lnTo>
                    <a:pt x="713798" y="1099184"/>
                  </a:lnTo>
                  <a:lnTo>
                    <a:pt x="664546" y="1104590"/>
                  </a:lnTo>
                  <a:lnTo>
                    <a:pt x="614172" y="1106424"/>
                  </a:lnTo>
                  <a:lnTo>
                    <a:pt x="563797" y="1104590"/>
                  </a:lnTo>
                  <a:lnTo>
                    <a:pt x="514545" y="1099184"/>
                  </a:lnTo>
                  <a:lnTo>
                    <a:pt x="466573" y="1090347"/>
                  </a:lnTo>
                  <a:lnTo>
                    <a:pt x="420038" y="1078223"/>
                  </a:lnTo>
                  <a:lnTo>
                    <a:pt x="375100" y="1062954"/>
                  </a:lnTo>
                  <a:lnTo>
                    <a:pt x="331916" y="1044681"/>
                  </a:lnTo>
                  <a:lnTo>
                    <a:pt x="290643" y="1023547"/>
                  </a:lnTo>
                  <a:lnTo>
                    <a:pt x="251441" y="999695"/>
                  </a:lnTo>
                  <a:lnTo>
                    <a:pt x="214467" y="973266"/>
                  </a:lnTo>
                  <a:lnTo>
                    <a:pt x="179879" y="944403"/>
                  </a:lnTo>
                  <a:lnTo>
                    <a:pt x="147835" y="913249"/>
                  </a:lnTo>
                  <a:lnTo>
                    <a:pt x="118494" y="879945"/>
                  </a:lnTo>
                  <a:lnTo>
                    <a:pt x="92012" y="844634"/>
                  </a:lnTo>
                  <a:lnTo>
                    <a:pt x="68549" y="807458"/>
                  </a:lnTo>
                  <a:lnTo>
                    <a:pt x="48261" y="768560"/>
                  </a:lnTo>
                  <a:lnTo>
                    <a:pt x="31309" y="728081"/>
                  </a:lnTo>
                  <a:lnTo>
                    <a:pt x="17848" y="686165"/>
                  </a:lnTo>
                  <a:lnTo>
                    <a:pt x="8037" y="642953"/>
                  </a:lnTo>
                  <a:lnTo>
                    <a:pt x="2035" y="598588"/>
                  </a:lnTo>
                  <a:lnTo>
                    <a:pt x="0" y="553212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66519" y="2478481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9050" y="2426030"/>
            <a:ext cx="592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0970" y="4591888"/>
            <a:ext cx="1075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PropNoun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17055" y="3774135"/>
            <a:ext cx="508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erb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Sample</a:t>
            </a:r>
            <a:r>
              <a:rPr sz="4000" spc="-15" dirty="0"/>
              <a:t> </a:t>
            </a:r>
            <a:r>
              <a:rPr sz="4000" spc="-30" dirty="0"/>
              <a:t>Markov</a:t>
            </a:r>
            <a:r>
              <a:rPr sz="4000" spc="-25" dirty="0"/>
              <a:t> </a:t>
            </a:r>
            <a:r>
              <a:rPr sz="4000" spc="-5" dirty="0"/>
              <a:t>Model</a:t>
            </a:r>
            <a:r>
              <a:rPr sz="4000" spc="-10" dirty="0"/>
              <a:t> </a:t>
            </a:r>
            <a:r>
              <a:rPr sz="4000" spc="-35" dirty="0"/>
              <a:t>for</a:t>
            </a:r>
            <a:r>
              <a:rPr sz="4000" spc="-10" dirty="0"/>
              <a:t> </a:t>
            </a:r>
            <a:r>
              <a:rPr sz="4000" spc="-5" dirty="0"/>
              <a:t>POS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083" y="1374394"/>
            <a:ext cx="7173556" cy="42796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52725" y="2434208"/>
            <a:ext cx="473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9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3997" y="2634233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2605" y="3129788"/>
            <a:ext cx="47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5776" y="2972562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3453" y="2371470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0159" y="1447291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8061" y="4422394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9888" y="4808346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3765" y="3367887"/>
            <a:ext cx="746760" cy="96646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Times New Roman"/>
                <a:cs typeface="Times New Roman"/>
              </a:rPr>
              <a:t>0.8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8458" y="5163692"/>
            <a:ext cx="46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1224" y="2617470"/>
            <a:ext cx="282575" cy="2411095"/>
          </a:xfrm>
          <a:custGeom>
            <a:avLst/>
            <a:gdLst/>
            <a:ahLst/>
            <a:cxnLst/>
            <a:rect l="l" t="t" r="r" b="b"/>
            <a:pathLst>
              <a:path w="282575" h="2411095">
                <a:moveTo>
                  <a:pt x="230291" y="45138"/>
                </a:moveTo>
                <a:lnTo>
                  <a:pt x="217077" y="63618"/>
                </a:lnTo>
                <a:lnTo>
                  <a:pt x="0" y="2408554"/>
                </a:lnTo>
                <a:lnTo>
                  <a:pt x="22859" y="2410713"/>
                </a:lnTo>
                <a:lnTo>
                  <a:pt x="239816" y="65613"/>
                </a:lnTo>
                <a:lnTo>
                  <a:pt x="230291" y="45138"/>
                </a:lnTo>
                <a:close/>
              </a:path>
              <a:path w="282575" h="2411095">
                <a:moveTo>
                  <a:pt x="244435" y="21462"/>
                </a:moveTo>
                <a:lnTo>
                  <a:pt x="220980" y="21462"/>
                </a:lnTo>
                <a:lnTo>
                  <a:pt x="243712" y="23494"/>
                </a:lnTo>
                <a:lnTo>
                  <a:pt x="239816" y="65613"/>
                </a:lnTo>
                <a:lnTo>
                  <a:pt x="261874" y="113029"/>
                </a:lnTo>
                <a:lnTo>
                  <a:pt x="268731" y="115569"/>
                </a:lnTo>
                <a:lnTo>
                  <a:pt x="280162" y="110235"/>
                </a:lnTo>
                <a:lnTo>
                  <a:pt x="282575" y="103377"/>
                </a:lnTo>
                <a:lnTo>
                  <a:pt x="244435" y="21462"/>
                </a:lnTo>
                <a:close/>
              </a:path>
              <a:path w="282575" h="2411095">
                <a:moveTo>
                  <a:pt x="234442" y="0"/>
                </a:moveTo>
                <a:lnTo>
                  <a:pt x="171703" y="87629"/>
                </a:lnTo>
                <a:lnTo>
                  <a:pt x="168020" y="92837"/>
                </a:lnTo>
                <a:lnTo>
                  <a:pt x="169290" y="99949"/>
                </a:lnTo>
                <a:lnTo>
                  <a:pt x="174370" y="103631"/>
                </a:lnTo>
                <a:lnTo>
                  <a:pt x="179578" y="107314"/>
                </a:lnTo>
                <a:lnTo>
                  <a:pt x="186689" y="106044"/>
                </a:lnTo>
                <a:lnTo>
                  <a:pt x="190372" y="100964"/>
                </a:lnTo>
                <a:lnTo>
                  <a:pt x="217077" y="63618"/>
                </a:lnTo>
                <a:lnTo>
                  <a:pt x="220980" y="21462"/>
                </a:lnTo>
                <a:lnTo>
                  <a:pt x="244435" y="21462"/>
                </a:lnTo>
                <a:lnTo>
                  <a:pt x="234442" y="0"/>
                </a:lnTo>
                <a:close/>
              </a:path>
              <a:path w="282575" h="2411095">
                <a:moveTo>
                  <a:pt x="243360" y="27304"/>
                </a:moveTo>
                <a:lnTo>
                  <a:pt x="221995" y="27304"/>
                </a:lnTo>
                <a:lnTo>
                  <a:pt x="241681" y="29209"/>
                </a:lnTo>
                <a:lnTo>
                  <a:pt x="230291" y="45138"/>
                </a:lnTo>
                <a:lnTo>
                  <a:pt x="239816" y="65613"/>
                </a:lnTo>
                <a:lnTo>
                  <a:pt x="243360" y="27304"/>
                </a:lnTo>
                <a:close/>
              </a:path>
              <a:path w="282575" h="2411095">
                <a:moveTo>
                  <a:pt x="220980" y="21462"/>
                </a:moveTo>
                <a:lnTo>
                  <a:pt x="217077" y="63618"/>
                </a:lnTo>
                <a:lnTo>
                  <a:pt x="230291" y="45138"/>
                </a:lnTo>
                <a:lnTo>
                  <a:pt x="221995" y="27304"/>
                </a:lnTo>
                <a:lnTo>
                  <a:pt x="243360" y="27304"/>
                </a:lnTo>
                <a:lnTo>
                  <a:pt x="243712" y="23494"/>
                </a:lnTo>
                <a:lnTo>
                  <a:pt x="220980" y="21462"/>
                </a:lnTo>
                <a:close/>
              </a:path>
              <a:path w="282575" h="2411095">
                <a:moveTo>
                  <a:pt x="221995" y="27304"/>
                </a:moveTo>
                <a:lnTo>
                  <a:pt x="230291" y="45138"/>
                </a:lnTo>
                <a:lnTo>
                  <a:pt x="241681" y="29209"/>
                </a:lnTo>
                <a:lnTo>
                  <a:pt x="221995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5210" y="4953761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0371" y="4525771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8325" y="3580713"/>
            <a:ext cx="487045" cy="9334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Times New Roman"/>
                <a:cs typeface="Times New Roman"/>
              </a:rPr>
              <a:t>0.4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18260" y="1709927"/>
            <a:ext cx="5499100" cy="3543935"/>
            <a:chOff x="1318260" y="1709927"/>
            <a:chExt cx="5499100" cy="3543935"/>
          </a:xfrm>
        </p:grpSpPr>
        <p:sp>
          <p:nvSpPr>
            <p:cNvPr id="19" name="object 19"/>
            <p:cNvSpPr/>
            <p:nvPr/>
          </p:nvSpPr>
          <p:spPr>
            <a:xfrm>
              <a:off x="1718310" y="3793998"/>
              <a:ext cx="4914900" cy="1459865"/>
            </a:xfrm>
            <a:custGeom>
              <a:avLst/>
              <a:gdLst/>
              <a:ahLst/>
              <a:cxnLst/>
              <a:rect l="l" t="t" r="r" b="b"/>
              <a:pathLst>
                <a:path w="4914900" h="1459864">
                  <a:moveTo>
                    <a:pt x="4172189" y="1449070"/>
                  </a:moveTo>
                  <a:lnTo>
                    <a:pt x="3690747" y="1449070"/>
                  </a:lnTo>
                  <a:lnTo>
                    <a:pt x="3740404" y="1449577"/>
                  </a:lnTo>
                  <a:lnTo>
                    <a:pt x="3808222" y="1450974"/>
                  </a:lnTo>
                  <a:lnTo>
                    <a:pt x="4025518" y="1459230"/>
                  </a:lnTo>
                  <a:lnTo>
                    <a:pt x="4050156" y="1459738"/>
                  </a:lnTo>
                  <a:lnTo>
                    <a:pt x="4073143" y="1459738"/>
                  </a:lnTo>
                  <a:lnTo>
                    <a:pt x="4114545" y="1458214"/>
                  </a:lnTo>
                  <a:lnTo>
                    <a:pt x="4168520" y="1450086"/>
                  </a:lnTo>
                  <a:lnTo>
                    <a:pt x="4172189" y="1449070"/>
                  </a:lnTo>
                  <a:close/>
                </a:path>
                <a:path w="4914900" h="1459864">
                  <a:moveTo>
                    <a:pt x="3690874" y="1426209"/>
                  </a:moveTo>
                  <a:lnTo>
                    <a:pt x="3637279" y="1426209"/>
                  </a:lnTo>
                  <a:lnTo>
                    <a:pt x="3579622" y="1426845"/>
                  </a:lnTo>
                  <a:lnTo>
                    <a:pt x="3452114" y="1429893"/>
                  </a:lnTo>
                  <a:lnTo>
                    <a:pt x="0" y="1429893"/>
                  </a:lnTo>
                  <a:lnTo>
                    <a:pt x="0" y="1452752"/>
                  </a:lnTo>
                  <a:lnTo>
                    <a:pt x="3452114" y="1452752"/>
                  </a:lnTo>
                  <a:lnTo>
                    <a:pt x="3580003" y="1449705"/>
                  </a:lnTo>
                  <a:lnTo>
                    <a:pt x="3637406" y="1449070"/>
                  </a:lnTo>
                  <a:lnTo>
                    <a:pt x="4172189" y="1449070"/>
                  </a:lnTo>
                  <a:lnTo>
                    <a:pt x="4185030" y="1445514"/>
                  </a:lnTo>
                  <a:lnTo>
                    <a:pt x="4201287" y="1439545"/>
                  </a:lnTo>
                  <a:lnTo>
                    <a:pt x="4207348" y="1436877"/>
                  </a:lnTo>
                  <a:lnTo>
                    <a:pt x="4050665" y="1436877"/>
                  </a:lnTo>
                  <a:lnTo>
                    <a:pt x="4026280" y="1436370"/>
                  </a:lnTo>
                  <a:lnTo>
                    <a:pt x="3999865" y="1435481"/>
                  </a:lnTo>
                  <a:lnTo>
                    <a:pt x="3829812" y="1428750"/>
                  </a:lnTo>
                  <a:lnTo>
                    <a:pt x="3740657" y="1426718"/>
                  </a:lnTo>
                  <a:lnTo>
                    <a:pt x="3690874" y="1426209"/>
                  </a:lnTo>
                  <a:close/>
                </a:path>
                <a:path w="4914900" h="1459864">
                  <a:moveTo>
                    <a:pt x="4872877" y="43800"/>
                  </a:moveTo>
                  <a:lnTo>
                    <a:pt x="4856809" y="59868"/>
                  </a:lnTo>
                  <a:lnTo>
                    <a:pt x="4841906" y="116204"/>
                  </a:lnTo>
                  <a:lnTo>
                    <a:pt x="4821428" y="193801"/>
                  </a:lnTo>
                  <a:lnTo>
                    <a:pt x="4795012" y="291210"/>
                  </a:lnTo>
                  <a:lnTo>
                    <a:pt x="4768215" y="387095"/>
                  </a:lnTo>
                  <a:lnTo>
                    <a:pt x="4740783" y="481456"/>
                  </a:lnTo>
                  <a:lnTo>
                    <a:pt x="4726813" y="527812"/>
                  </a:lnTo>
                  <a:lnTo>
                    <a:pt x="4712716" y="573658"/>
                  </a:lnTo>
                  <a:lnTo>
                    <a:pt x="4698238" y="618870"/>
                  </a:lnTo>
                  <a:lnTo>
                    <a:pt x="4683760" y="663194"/>
                  </a:lnTo>
                  <a:lnTo>
                    <a:pt x="4668901" y="707008"/>
                  </a:lnTo>
                  <a:lnTo>
                    <a:pt x="4653788" y="749934"/>
                  </a:lnTo>
                  <a:lnTo>
                    <a:pt x="4638420" y="791971"/>
                  </a:lnTo>
                  <a:lnTo>
                    <a:pt x="4622673" y="833119"/>
                  </a:lnTo>
                  <a:lnTo>
                    <a:pt x="4606544" y="873378"/>
                  </a:lnTo>
                  <a:lnTo>
                    <a:pt x="4590161" y="912494"/>
                  </a:lnTo>
                  <a:lnTo>
                    <a:pt x="4573397" y="950721"/>
                  </a:lnTo>
                  <a:lnTo>
                    <a:pt x="4556379" y="987678"/>
                  </a:lnTo>
                  <a:lnTo>
                    <a:pt x="4538853" y="1023493"/>
                  </a:lnTo>
                  <a:lnTo>
                    <a:pt x="4520945" y="1058164"/>
                  </a:lnTo>
                  <a:lnTo>
                    <a:pt x="4483862" y="1123569"/>
                  </a:lnTo>
                  <a:lnTo>
                    <a:pt x="4444873" y="1183385"/>
                  </a:lnTo>
                  <a:lnTo>
                    <a:pt x="4404233" y="1237233"/>
                  </a:lnTo>
                  <a:lnTo>
                    <a:pt x="4360926" y="1284858"/>
                  </a:lnTo>
                  <a:lnTo>
                    <a:pt x="4319651" y="1325626"/>
                  </a:lnTo>
                  <a:lnTo>
                    <a:pt x="4283710" y="1358519"/>
                  </a:lnTo>
                  <a:lnTo>
                    <a:pt x="4251706" y="1384300"/>
                  </a:lnTo>
                  <a:lnTo>
                    <a:pt x="4207764" y="1411604"/>
                  </a:lnTo>
                  <a:lnTo>
                    <a:pt x="4163822" y="1427733"/>
                  </a:lnTo>
                  <a:lnTo>
                    <a:pt x="4113149" y="1435481"/>
                  </a:lnTo>
                  <a:lnTo>
                    <a:pt x="4073270" y="1436877"/>
                  </a:lnTo>
                  <a:lnTo>
                    <a:pt x="4207348" y="1436877"/>
                  </a:lnTo>
                  <a:lnTo>
                    <a:pt x="4248785" y="1414271"/>
                  </a:lnTo>
                  <a:lnTo>
                    <a:pt x="4281297" y="1390395"/>
                  </a:lnTo>
                  <a:lnTo>
                    <a:pt x="4316222" y="1360043"/>
                  </a:lnTo>
                  <a:lnTo>
                    <a:pt x="4355338" y="1322577"/>
                  </a:lnTo>
                  <a:lnTo>
                    <a:pt x="4399534" y="1277620"/>
                  </a:lnTo>
                  <a:lnTo>
                    <a:pt x="4442714" y="1225169"/>
                  </a:lnTo>
                  <a:lnTo>
                    <a:pt x="4483608" y="1166876"/>
                  </a:lnTo>
                  <a:lnTo>
                    <a:pt x="4522343" y="1103121"/>
                  </a:lnTo>
                  <a:lnTo>
                    <a:pt x="4541012" y="1069213"/>
                  </a:lnTo>
                  <a:lnTo>
                    <a:pt x="4559173" y="1034033"/>
                  </a:lnTo>
                  <a:lnTo>
                    <a:pt x="4576953" y="997712"/>
                  </a:lnTo>
                  <a:lnTo>
                    <a:pt x="4594225" y="960246"/>
                  </a:lnTo>
                  <a:lnTo>
                    <a:pt x="4611116" y="921765"/>
                  </a:lnTo>
                  <a:lnTo>
                    <a:pt x="4627753" y="882141"/>
                  </a:lnTo>
                  <a:lnTo>
                    <a:pt x="4643882" y="841628"/>
                  </a:lnTo>
                  <a:lnTo>
                    <a:pt x="4659757" y="800226"/>
                  </a:lnTo>
                  <a:lnTo>
                    <a:pt x="4675251" y="757682"/>
                  </a:lnTo>
                  <a:lnTo>
                    <a:pt x="4690364" y="714501"/>
                  </a:lnTo>
                  <a:lnTo>
                    <a:pt x="4705350" y="670687"/>
                  </a:lnTo>
                  <a:lnTo>
                    <a:pt x="4720082" y="625856"/>
                  </a:lnTo>
                  <a:lnTo>
                    <a:pt x="4734560" y="580644"/>
                  </a:lnTo>
                  <a:lnTo>
                    <a:pt x="4748657" y="534543"/>
                  </a:lnTo>
                  <a:lnTo>
                    <a:pt x="4762627" y="488188"/>
                  </a:lnTo>
                  <a:lnTo>
                    <a:pt x="4790186" y="393572"/>
                  </a:lnTo>
                  <a:lnTo>
                    <a:pt x="4816983" y="297306"/>
                  </a:lnTo>
                  <a:lnTo>
                    <a:pt x="4843398" y="199770"/>
                  </a:lnTo>
                  <a:lnTo>
                    <a:pt x="4878917" y="65676"/>
                  </a:lnTo>
                  <a:lnTo>
                    <a:pt x="4872877" y="43800"/>
                  </a:lnTo>
                  <a:close/>
                </a:path>
                <a:path w="4914900" h="1459864">
                  <a:moveTo>
                    <a:pt x="4889671" y="18922"/>
                  </a:moveTo>
                  <a:lnTo>
                    <a:pt x="4867656" y="18922"/>
                  </a:lnTo>
                  <a:lnTo>
                    <a:pt x="4889754" y="24764"/>
                  </a:lnTo>
                  <a:lnTo>
                    <a:pt x="4878917" y="65676"/>
                  </a:lnTo>
                  <a:lnTo>
                    <a:pt x="4891150" y="109981"/>
                  </a:lnTo>
                  <a:lnTo>
                    <a:pt x="4892801" y="116077"/>
                  </a:lnTo>
                  <a:lnTo>
                    <a:pt x="4899151" y="119633"/>
                  </a:lnTo>
                  <a:lnTo>
                    <a:pt x="4905247" y="117856"/>
                  </a:lnTo>
                  <a:lnTo>
                    <a:pt x="4911344" y="116204"/>
                  </a:lnTo>
                  <a:lnTo>
                    <a:pt x="4914899" y="109981"/>
                  </a:lnTo>
                  <a:lnTo>
                    <a:pt x="4913248" y="103885"/>
                  </a:lnTo>
                  <a:lnTo>
                    <a:pt x="4889671" y="18922"/>
                  </a:lnTo>
                  <a:close/>
                </a:path>
                <a:path w="4914900" h="1459864">
                  <a:moveTo>
                    <a:pt x="4884420" y="0"/>
                  </a:moveTo>
                  <a:lnTo>
                    <a:pt x="4803647" y="80644"/>
                  </a:lnTo>
                  <a:lnTo>
                    <a:pt x="4803647" y="87883"/>
                  </a:lnTo>
                  <a:lnTo>
                    <a:pt x="4808093" y="92328"/>
                  </a:lnTo>
                  <a:lnTo>
                    <a:pt x="4812665" y="96774"/>
                  </a:lnTo>
                  <a:lnTo>
                    <a:pt x="4819904" y="96774"/>
                  </a:lnTo>
                  <a:lnTo>
                    <a:pt x="4856809" y="59868"/>
                  </a:lnTo>
                  <a:lnTo>
                    <a:pt x="4867656" y="18922"/>
                  </a:lnTo>
                  <a:lnTo>
                    <a:pt x="4889671" y="18922"/>
                  </a:lnTo>
                  <a:lnTo>
                    <a:pt x="4884420" y="0"/>
                  </a:lnTo>
                  <a:close/>
                </a:path>
                <a:path w="4914900" h="1459864">
                  <a:moveTo>
                    <a:pt x="4889720" y="24891"/>
                  </a:moveTo>
                  <a:lnTo>
                    <a:pt x="4867656" y="24891"/>
                  </a:lnTo>
                  <a:lnTo>
                    <a:pt x="4886706" y="29971"/>
                  </a:lnTo>
                  <a:lnTo>
                    <a:pt x="4872877" y="43800"/>
                  </a:lnTo>
                  <a:lnTo>
                    <a:pt x="4878917" y="65676"/>
                  </a:lnTo>
                  <a:lnTo>
                    <a:pt x="4889720" y="24891"/>
                  </a:lnTo>
                  <a:close/>
                </a:path>
                <a:path w="4914900" h="1459864">
                  <a:moveTo>
                    <a:pt x="4867656" y="18922"/>
                  </a:moveTo>
                  <a:lnTo>
                    <a:pt x="4856809" y="59868"/>
                  </a:lnTo>
                  <a:lnTo>
                    <a:pt x="4872877" y="43800"/>
                  </a:lnTo>
                  <a:lnTo>
                    <a:pt x="4867656" y="24891"/>
                  </a:lnTo>
                  <a:lnTo>
                    <a:pt x="4889720" y="24891"/>
                  </a:lnTo>
                  <a:lnTo>
                    <a:pt x="4867656" y="18922"/>
                  </a:lnTo>
                  <a:close/>
                </a:path>
                <a:path w="4914900" h="1459864">
                  <a:moveTo>
                    <a:pt x="4867656" y="24891"/>
                  </a:moveTo>
                  <a:lnTo>
                    <a:pt x="4872877" y="43800"/>
                  </a:lnTo>
                  <a:lnTo>
                    <a:pt x="4886706" y="29971"/>
                  </a:lnTo>
                  <a:lnTo>
                    <a:pt x="4867656" y="24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37310" y="1866137"/>
              <a:ext cx="1214755" cy="730250"/>
            </a:xfrm>
            <a:custGeom>
              <a:avLst/>
              <a:gdLst/>
              <a:ahLst/>
              <a:cxnLst/>
              <a:rect l="l" t="t" r="r" b="b"/>
              <a:pathLst>
                <a:path w="1214755" h="730250">
                  <a:moveTo>
                    <a:pt x="0" y="364998"/>
                  </a:moveTo>
                  <a:lnTo>
                    <a:pt x="10950" y="295649"/>
                  </a:lnTo>
                  <a:lnTo>
                    <a:pt x="42446" y="230689"/>
                  </a:lnTo>
                  <a:lnTo>
                    <a:pt x="92449" y="171342"/>
                  </a:lnTo>
                  <a:lnTo>
                    <a:pt x="123755" y="144156"/>
                  </a:lnTo>
                  <a:lnTo>
                    <a:pt x="158925" y="118833"/>
                  </a:lnTo>
                  <a:lnTo>
                    <a:pt x="197703" y="95525"/>
                  </a:lnTo>
                  <a:lnTo>
                    <a:pt x="239836" y="74387"/>
                  </a:lnTo>
                  <a:lnTo>
                    <a:pt x="285069" y="55570"/>
                  </a:lnTo>
                  <a:lnTo>
                    <a:pt x="333148" y="39228"/>
                  </a:lnTo>
                  <a:lnTo>
                    <a:pt x="383817" y="25514"/>
                  </a:lnTo>
                  <a:lnTo>
                    <a:pt x="436823" y="14581"/>
                  </a:lnTo>
                  <a:lnTo>
                    <a:pt x="491911" y="6582"/>
                  </a:lnTo>
                  <a:lnTo>
                    <a:pt x="548826" y="1671"/>
                  </a:lnTo>
                  <a:lnTo>
                    <a:pt x="607314" y="0"/>
                  </a:lnTo>
                  <a:lnTo>
                    <a:pt x="665801" y="1671"/>
                  </a:lnTo>
                  <a:lnTo>
                    <a:pt x="722716" y="6582"/>
                  </a:lnTo>
                  <a:lnTo>
                    <a:pt x="777804" y="14581"/>
                  </a:lnTo>
                  <a:lnTo>
                    <a:pt x="830810" y="25514"/>
                  </a:lnTo>
                  <a:lnTo>
                    <a:pt x="881479" y="39228"/>
                  </a:lnTo>
                  <a:lnTo>
                    <a:pt x="929558" y="55570"/>
                  </a:lnTo>
                  <a:lnTo>
                    <a:pt x="974791" y="74387"/>
                  </a:lnTo>
                  <a:lnTo>
                    <a:pt x="1016924" y="95525"/>
                  </a:lnTo>
                  <a:lnTo>
                    <a:pt x="1055702" y="118833"/>
                  </a:lnTo>
                  <a:lnTo>
                    <a:pt x="1090872" y="144156"/>
                  </a:lnTo>
                  <a:lnTo>
                    <a:pt x="1122178" y="171342"/>
                  </a:lnTo>
                  <a:lnTo>
                    <a:pt x="1149366" y="200237"/>
                  </a:lnTo>
                  <a:lnTo>
                    <a:pt x="1190370" y="262543"/>
                  </a:lnTo>
                  <a:lnTo>
                    <a:pt x="1211847" y="329851"/>
                  </a:lnTo>
                  <a:lnTo>
                    <a:pt x="1214628" y="364998"/>
                  </a:lnTo>
                  <a:lnTo>
                    <a:pt x="1211847" y="400144"/>
                  </a:lnTo>
                  <a:lnTo>
                    <a:pt x="1190370" y="467452"/>
                  </a:lnTo>
                  <a:lnTo>
                    <a:pt x="1149366" y="529758"/>
                  </a:lnTo>
                  <a:lnTo>
                    <a:pt x="1122178" y="558653"/>
                  </a:lnTo>
                  <a:lnTo>
                    <a:pt x="1090872" y="585839"/>
                  </a:lnTo>
                  <a:lnTo>
                    <a:pt x="1055702" y="611162"/>
                  </a:lnTo>
                  <a:lnTo>
                    <a:pt x="1016924" y="634470"/>
                  </a:lnTo>
                  <a:lnTo>
                    <a:pt x="974791" y="655608"/>
                  </a:lnTo>
                  <a:lnTo>
                    <a:pt x="929558" y="674425"/>
                  </a:lnTo>
                  <a:lnTo>
                    <a:pt x="881479" y="690767"/>
                  </a:lnTo>
                  <a:lnTo>
                    <a:pt x="830810" y="704481"/>
                  </a:lnTo>
                  <a:lnTo>
                    <a:pt x="777804" y="715414"/>
                  </a:lnTo>
                  <a:lnTo>
                    <a:pt x="722716" y="723413"/>
                  </a:lnTo>
                  <a:lnTo>
                    <a:pt x="665801" y="728324"/>
                  </a:lnTo>
                  <a:lnTo>
                    <a:pt x="607314" y="729996"/>
                  </a:lnTo>
                  <a:lnTo>
                    <a:pt x="548826" y="728324"/>
                  </a:lnTo>
                  <a:lnTo>
                    <a:pt x="491911" y="723413"/>
                  </a:lnTo>
                  <a:lnTo>
                    <a:pt x="436823" y="715414"/>
                  </a:lnTo>
                  <a:lnTo>
                    <a:pt x="383817" y="704481"/>
                  </a:lnTo>
                  <a:lnTo>
                    <a:pt x="333148" y="690767"/>
                  </a:lnTo>
                  <a:lnTo>
                    <a:pt x="285069" y="674425"/>
                  </a:lnTo>
                  <a:lnTo>
                    <a:pt x="239836" y="655608"/>
                  </a:lnTo>
                  <a:lnTo>
                    <a:pt x="197703" y="634470"/>
                  </a:lnTo>
                  <a:lnTo>
                    <a:pt x="158925" y="611162"/>
                  </a:lnTo>
                  <a:lnTo>
                    <a:pt x="123755" y="585839"/>
                  </a:lnTo>
                  <a:lnTo>
                    <a:pt x="92449" y="558653"/>
                  </a:lnTo>
                  <a:lnTo>
                    <a:pt x="65261" y="529758"/>
                  </a:lnTo>
                  <a:lnTo>
                    <a:pt x="24257" y="467452"/>
                  </a:lnTo>
                  <a:lnTo>
                    <a:pt x="2780" y="400144"/>
                  </a:lnTo>
                  <a:lnTo>
                    <a:pt x="0" y="36499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676650" y="1728977"/>
              <a:ext cx="905510" cy="920750"/>
            </a:xfrm>
            <a:custGeom>
              <a:avLst/>
              <a:gdLst/>
              <a:ahLst/>
              <a:cxnLst/>
              <a:rect l="l" t="t" r="r" b="b"/>
              <a:pathLst>
                <a:path w="905510" h="920750">
                  <a:moveTo>
                    <a:pt x="0" y="460248"/>
                  </a:moveTo>
                  <a:lnTo>
                    <a:pt x="2337" y="413200"/>
                  </a:lnTo>
                  <a:lnTo>
                    <a:pt x="9197" y="367509"/>
                  </a:lnTo>
                  <a:lnTo>
                    <a:pt x="20352" y="323406"/>
                  </a:lnTo>
                  <a:lnTo>
                    <a:pt x="35575" y="281124"/>
                  </a:lnTo>
                  <a:lnTo>
                    <a:pt x="54638" y="240893"/>
                  </a:lnTo>
                  <a:lnTo>
                    <a:pt x="77313" y="202945"/>
                  </a:lnTo>
                  <a:lnTo>
                    <a:pt x="103372" y="167512"/>
                  </a:lnTo>
                  <a:lnTo>
                    <a:pt x="132588" y="134826"/>
                  </a:lnTo>
                  <a:lnTo>
                    <a:pt x="164732" y="105117"/>
                  </a:lnTo>
                  <a:lnTo>
                    <a:pt x="199578" y="78619"/>
                  </a:lnTo>
                  <a:lnTo>
                    <a:pt x="236897" y="55561"/>
                  </a:lnTo>
                  <a:lnTo>
                    <a:pt x="276463" y="36177"/>
                  </a:lnTo>
                  <a:lnTo>
                    <a:pt x="318046" y="20697"/>
                  </a:lnTo>
                  <a:lnTo>
                    <a:pt x="361420" y="9353"/>
                  </a:lnTo>
                  <a:lnTo>
                    <a:pt x="406356" y="2376"/>
                  </a:lnTo>
                  <a:lnTo>
                    <a:pt x="452627" y="0"/>
                  </a:lnTo>
                  <a:lnTo>
                    <a:pt x="498899" y="2376"/>
                  </a:lnTo>
                  <a:lnTo>
                    <a:pt x="543835" y="9353"/>
                  </a:lnTo>
                  <a:lnTo>
                    <a:pt x="587209" y="20697"/>
                  </a:lnTo>
                  <a:lnTo>
                    <a:pt x="628792" y="36177"/>
                  </a:lnTo>
                  <a:lnTo>
                    <a:pt x="668358" y="55561"/>
                  </a:lnTo>
                  <a:lnTo>
                    <a:pt x="705677" y="78619"/>
                  </a:lnTo>
                  <a:lnTo>
                    <a:pt x="740523" y="105117"/>
                  </a:lnTo>
                  <a:lnTo>
                    <a:pt x="772667" y="134826"/>
                  </a:lnTo>
                  <a:lnTo>
                    <a:pt x="801883" y="167512"/>
                  </a:lnTo>
                  <a:lnTo>
                    <a:pt x="827942" y="202945"/>
                  </a:lnTo>
                  <a:lnTo>
                    <a:pt x="850617" y="240893"/>
                  </a:lnTo>
                  <a:lnTo>
                    <a:pt x="869680" y="281124"/>
                  </a:lnTo>
                  <a:lnTo>
                    <a:pt x="884903" y="323406"/>
                  </a:lnTo>
                  <a:lnTo>
                    <a:pt x="896058" y="367509"/>
                  </a:lnTo>
                  <a:lnTo>
                    <a:pt x="902918" y="413200"/>
                  </a:lnTo>
                  <a:lnTo>
                    <a:pt x="905255" y="460248"/>
                  </a:lnTo>
                  <a:lnTo>
                    <a:pt x="902918" y="507295"/>
                  </a:lnTo>
                  <a:lnTo>
                    <a:pt x="896058" y="552986"/>
                  </a:lnTo>
                  <a:lnTo>
                    <a:pt x="884903" y="597089"/>
                  </a:lnTo>
                  <a:lnTo>
                    <a:pt x="869680" y="639371"/>
                  </a:lnTo>
                  <a:lnTo>
                    <a:pt x="850617" y="679602"/>
                  </a:lnTo>
                  <a:lnTo>
                    <a:pt x="827942" y="717550"/>
                  </a:lnTo>
                  <a:lnTo>
                    <a:pt x="801883" y="752983"/>
                  </a:lnTo>
                  <a:lnTo>
                    <a:pt x="772667" y="785669"/>
                  </a:lnTo>
                  <a:lnTo>
                    <a:pt x="740523" y="815378"/>
                  </a:lnTo>
                  <a:lnTo>
                    <a:pt x="705677" y="841876"/>
                  </a:lnTo>
                  <a:lnTo>
                    <a:pt x="668358" y="864934"/>
                  </a:lnTo>
                  <a:lnTo>
                    <a:pt x="628792" y="884318"/>
                  </a:lnTo>
                  <a:lnTo>
                    <a:pt x="587209" y="899798"/>
                  </a:lnTo>
                  <a:lnTo>
                    <a:pt x="543835" y="911142"/>
                  </a:lnTo>
                  <a:lnTo>
                    <a:pt x="498899" y="918119"/>
                  </a:lnTo>
                  <a:lnTo>
                    <a:pt x="452627" y="920496"/>
                  </a:lnTo>
                  <a:lnTo>
                    <a:pt x="406356" y="918119"/>
                  </a:lnTo>
                  <a:lnTo>
                    <a:pt x="361420" y="911142"/>
                  </a:lnTo>
                  <a:lnTo>
                    <a:pt x="318046" y="899798"/>
                  </a:lnTo>
                  <a:lnTo>
                    <a:pt x="276463" y="884318"/>
                  </a:lnTo>
                  <a:lnTo>
                    <a:pt x="236897" y="864934"/>
                  </a:lnTo>
                  <a:lnTo>
                    <a:pt x="199578" y="841876"/>
                  </a:lnTo>
                  <a:lnTo>
                    <a:pt x="164732" y="815378"/>
                  </a:lnTo>
                  <a:lnTo>
                    <a:pt x="132588" y="785669"/>
                  </a:lnTo>
                  <a:lnTo>
                    <a:pt x="103372" y="752983"/>
                  </a:lnTo>
                  <a:lnTo>
                    <a:pt x="77313" y="717550"/>
                  </a:lnTo>
                  <a:lnTo>
                    <a:pt x="54638" y="679602"/>
                  </a:lnTo>
                  <a:lnTo>
                    <a:pt x="35575" y="639371"/>
                  </a:lnTo>
                  <a:lnTo>
                    <a:pt x="20352" y="597089"/>
                  </a:lnTo>
                  <a:lnTo>
                    <a:pt x="9197" y="552986"/>
                  </a:lnTo>
                  <a:lnTo>
                    <a:pt x="2337" y="507295"/>
                  </a:lnTo>
                  <a:lnTo>
                    <a:pt x="0" y="460248"/>
                  </a:lnTo>
                  <a:close/>
                </a:path>
              </a:pathLst>
            </a:custGeom>
            <a:ln w="38100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47766" y="2882645"/>
              <a:ext cx="1050290" cy="965200"/>
            </a:xfrm>
            <a:custGeom>
              <a:avLst/>
              <a:gdLst/>
              <a:ahLst/>
              <a:cxnLst/>
              <a:rect l="l" t="t" r="r" b="b"/>
              <a:pathLst>
                <a:path w="1050290" h="965200">
                  <a:moveTo>
                    <a:pt x="0" y="482345"/>
                  </a:moveTo>
                  <a:lnTo>
                    <a:pt x="2403" y="435884"/>
                  </a:lnTo>
                  <a:lnTo>
                    <a:pt x="9467" y="390674"/>
                  </a:lnTo>
                  <a:lnTo>
                    <a:pt x="20971" y="346917"/>
                  </a:lnTo>
                  <a:lnTo>
                    <a:pt x="36696" y="304815"/>
                  </a:lnTo>
                  <a:lnTo>
                    <a:pt x="56421" y="264571"/>
                  </a:lnTo>
                  <a:lnTo>
                    <a:pt x="79925" y="226385"/>
                  </a:lnTo>
                  <a:lnTo>
                    <a:pt x="106990" y="190461"/>
                  </a:lnTo>
                  <a:lnTo>
                    <a:pt x="137395" y="156999"/>
                  </a:lnTo>
                  <a:lnTo>
                    <a:pt x="170919" y="126203"/>
                  </a:lnTo>
                  <a:lnTo>
                    <a:pt x="207343" y="98273"/>
                  </a:lnTo>
                  <a:lnTo>
                    <a:pt x="246447" y="73412"/>
                  </a:lnTo>
                  <a:lnTo>
                    <a:pt x="288010" y="51822"/>
                  </a:lnTo>
                  <a:lnTo>
                    <a:pt x="331813" y="33704"/>
                  </a:lnTo>
                  <a:lnTo>
                    <a:pt x="377635" y="19261"/>
                  </a:lnTo>
                  <a:lnTo>
                    <a:pt x="425257" y="8695"/>
                  </a:lnTo>
                  <a:lnTo>
                    <a:pt x="474458" y="2207"/>
                  </a:lnTo>
                  <a:lnTo>
                    <a:pt x="525018" y="0"/>
                  </a:lnTo>
                  <a:lnTo>
                    <a:pt x="575577" y="2207"/>
                  </a:lnTo>
                  <a:lnTo>
                    <a:pt x="624778" y="8695"/>
                  </a:lnTo>
                  <a:lnTo>
                    <a:pt x="672400" y="19261"/>
                  </a:lnTo>
                  <a:lnTo>
                    <a:pt x="718222" y="33704"/>
                  </a:lnTo>
                  <a:lnTo>
                    <a:pt x="762025" y="51822"/>
                  </a:lnTo>
                  <a:lnTo>
                    <a:pt x="803588" y="73412"/>
                  </a:lnTo>
                  <a:lnTo>
                    <a:pt x="842692" y="98273"/>
                  </a:lnTo>
                  <a:lnTo>
                    <a:pt x="879116" y="126203"/>
                  </a:lnTo>
                  <a:lnTo>
                    <a:pt x="912640" y="156999"/>
                  </a:lnTo>
                  <a:lnTo>
                    <a:pt x="943045" y="190461"/>
                  </a:lnTo>
                  <a:lnTo>
                    <a:pt x="970110" y="226385"/>
                  </a:lnTo>
                  <a:lnTo>
                    <a:pt x="993614" y="264571"/>
                  </a:lnTo>
                  <a:lnTo>
                    <a:pt x="1013339" y="304815"/>
                  </a:lnTo>
                  <a:lnTo>
                    <a:pt x="1029064" y="346917"/>
                  </a:lnTo>
                  <a:lnTo>
                    <a:pt x="1040568" y="390674"/>
                  </a:lnTo>
                  <a:lnTo>
                    <a:pt x="1047632" y="435884"/>
                  </a:lnTo>
                  <a:lnTo>
                    <a:pt x="1050036" y="482345"/>
                  </a:lnTo>
                  <a:lnTo>
                    <a:pt x="1047632" y="528807"/>
                  </a:lnTo>
                  <a:lnTo>
                    <a:pt x="1040568" y="574017"/>
                  </a:lnTo>
                  <a:lnTo>
                    <a:pt x="1029064" y="617774"/>
                  </a:lnTo>
                  <a:lnTo>
                    <a:pt x="1013339" y="659876"/>
                  </a:lnTo>
                  <a:lnTo>
                    <a:pt x="993614" y="700120"/>
                  </a:lnTo>
                  <a:lnTo>
                    <a:pt x="970110" y="738306"/>
                  </a:lnTo>
                  <a:lnTo>
                    <a:pt x="943045" y="774230"/>
                  </a:lnTo>
                  <a:lnTo>
                    <a:pt x="912640" y="807692"/>
                  </a:lnTo>
                  <a:lnTo>
                    <a:pt x="879116" y="838488"/>
                  </a:lnTo>
                  <a:lnTo>
                    <a:pt x="842692" y="866418"/>
                  </a:lnTo>
                  <a:lnTo>
                    <a:pt x="803588" y="891279"/>
                  </a:lnTo>
                  <a:lnTo>
                    <a:pt x="762025" y="912869"/>
                  </a:lnTo>
                  <a:lnTo>
                    <a:pt x="718222" y="930987"/>
                  </a:lnTo>
                  <a:lnTo>
                    <a:pt x="672400" y="945430"/>
                  </a:lnTo>
                  <a:lnTo>
                    <a:pt x="624778" y="955996"/>
                  </a:lnTo>
                  <a:lnTo>
                    <a:pt x="575577" y="962484"/>
                  </a:lnTo>
                  <a:lnTo>
                    <a:pt x="525018" y="964691"/>
                  </a:lnTo>
                  <a:lnTo>
                    <a:pt x="474458" y="962484"/>
                  </a:lnTo>
                  <a:lnTo>
                    <a:pt x="425257" y="955996"/>
                  </a:lnTo>
                  <a:lnTo>
                    <a:pt x="377635" y="945430"/>
                  </a:lnTo>
                  <a:lnTo>
                    <a:pt x="331813" y="930987"/>
                  </a:lnTo>
                  <a:lnTo>
                    <a:pt x="288010" y="912869"/>
                  </a:lnTo>
                  <a:lnTo>
                    <a:pt x="246447" y="891279"/>
                  </a:lnTo>
                  <a:lnTo>
                    <a:pt x="207343" y="866418"/>
                  </a:lnTo>
                  <a:lnTo>
                    <a:pt x="170919" y="838488"/>
                  </a:lnTo>
                  <a:lnTo>
                    <a:pt x="137395" y="807692"/>
                  </a:lnTo>
                  <a:lnTo>
                    <a:pt x="106990" y="774230"/>
                  </a:lnTo>
                  <a:lnTo>
                    <a:pt x="79925" y="738306"/>
                  </a:lnTo>
                  <a:lnTo>
                    <a:pt x="56421" y="700120"/>
                  </a:lnTo>
                  <a:lnTo>
                    <a:pt x="36696" y="659876"/>
                  </a:lnTo>
                  <a:lnTo>
                    <a:pt x="20971" y="617774"/>
                  </a:lnTo>
                  <a:lnTo>
                    <a:pt x="9467" y="574017"/>
                  </a:lnTo>
                  <a:lnTo>
                    <a:pt x="2403" y="528807"/>
                  </a:lnTo>
                  <a:lnTo>
                    <a:pt x="0" y="482345"/>
                  </a:lnTo>
                  <a:close/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428494" y="3582161"/>
              <a:ext cx="1053465" cy="974090"/>
            </a:xfrm>
            <a:custGeom>
              <a:avLst/>
              <a:gdLst/>
              <a:ahLst/>
              <a:cxnLst/>
              <a:rect l="l" t="t" r="r" b="b"/>
              <a:pathLst>
                <a:path w="1053464" h="974089">
                  <a:moveTo>
                    <a:pt x="0" y="486918"/>
                  </a:moveTo>
                  <a:lnTo>
                    <a:pt x="2410" y="440033"/>
                  </a:lnTo>
                  <a:lnTo>
                    <a:pt x="9493" y="394408"/>
                  </a:lnTo>
                  <a:lnTo>
                    <a:pt x="21029" y="350246"/>
                  </a:lnTo>
                  <a:lnTo>
                    <a:pt x="36796" y="307751"/>
                  </a:lnTo>
                  <a:lnTo>
                    <a:pt x="56576" y="267128"/>
                  </a:lnTo>
                  <a:lnTo>
                    <a:pt x="80146" y="228581"/>
                  </a:lnTo>
                  <a:lnTo>
                    <a:pt x="107286" y="192314"/>
                  </a:lnTo>
                  <a:lnTo>
                    <a:pt x="137777" y="158532"/>
                  </a:lnTo>
                  <a:lnTo>
                    <a:pt x="171396" y="127439"/>
                  </a:lnTo>
                  <a:lnTo>
                    <a:pt x="207925" y="99238"/>
                  </a:lnTo>
                  <a:lnTo>
                    <a:pt x="247141" y="74135"/>
                  </a:lnTo>
                  <a:lnTo>
                    <a:pt x="288826" y="52334"/>
                  </a:lnTo>
                  <a:lnTo>
                    <a:pt x="332757" y="34038"/>
                  </a:lnTo>
                  <a:lnTo>
                    <a:pt x="378715" y="19453"/>
                  </a:lnTo>
                  <a:lnTo>
                    <a:pt x="426478" y="8781"/>
                  </a:lnTo>
                  <a:lnTo>
                    <a:pt x="475827" y="2229"/>
                  </a:lnTo>
                  <a:lnTo>
                    <a:pt x="526542" y="0"/>
                  </a:lnTo>
                  <a:lnTo>
                    <a:pt x="577256" y="2229"/>
                  </a:lnTo>
                  <a:lnTo>
                    <a:pt x="626605" y="8781"/>
                  </a:lnTo>
                  <a:lnTo>
                    <a:pt x="674368" y="19453"/>
                  </a:lnTo>
                  <a:lnTo>
                    <a:pt x="720326" y="34038"/>
                  </a:lnTo>
                  <a:lnTo>
                    <a:pt x="764257" y="52334"/>
                  </a:lnTo>
                  <a:lnTo>
                    <a:pt x="805942" y="74135"/>
                  </a:lnTo>
                  <a:lnTo>
                    <a:pt x="845158" y="99238"/>
                  </a:lnTo>
                  <a:lnTo>
                    <a:pt x="881687" y="127439"/>
                  </a:lnTo>
                  <a:lnTo>
                    <a:pt x="915306" y="158532"/>
                  </a:lnTo>
                  <a:lnTo>
                    <a:pt x="945797" y="192314"/>
                  </a:lnTo>
                  <a:lnTo>
                    <a:pt x="972937" y="228581"/>
                  </a:lnTo>
                  <a:lnTo>
                    <a:pt x="996507" y="267128"/>
                  </a:lnTo>
                  <a:lnTo>
                    <a:pt x="1016287" y="307751"/>
                  </a:lnTo>
                  <a:lnTo>
                    <a:pt x="1032054" y="350246"/>
                  </a:lnTo>
                  <a:lnTo>
                    <a:pt x="1043590" y="394408"/>
                  </a:lnTo>
                  <a:lnTo>
                    <a:pt x="1050673" y="440033"/>
                  </a:lnTo>
                  <a:lnTo>
                    <a:pt x="1053083" y="486918"/>
                  </a:lnTo>
                  <a:lnTo>
                    <a:pt x="1050673" y="533802"/>
                  </a:lnTo>
                  <a:lnTo>
                    <a:pt x="1043590" y="579427"/>
                  </a:lnTo>
                  <a:lnTo>
                    <a:pt x="1032054" y="623589"/>
                  </a:lnTo>
                  <a:lnTo>
                    <a:pt x="1016287" y="666084"/>
                  </a:lnTo>
                  <a:lnTo>
                    <a:pt x="996507" y="706707"/>
                  </a:lnTo>
                  <a:lnTo>
                    <a:pt x="972937" y="745254"/>
                  </a:lnTo>
                  <a:lnTo>
                    <a:pt x="945797" y="781521"/>
                  </a:lnTo>
                  <a:lnTo>
                    <a:pt x="915306" y="815303"/>
                  </a:lnTo>
                  <a:lnTo>
                    <a:pt x="881687" y="846396"/>
                  </a:lnTo>
                  <a:lnTo>
                    <a:pt x="845158" y="874597"/>
                  </a:lnTo>
                  <a:lnTo>
                    <a:pt x="805942" y="899700"/>
                  </a:lnTo>
                  <a:lnTo>
                    <a:pt x="764257" y="921501"/>
                  </a:lnTo>
                  <a:lnTo>
                    <a:pt x="720326" y="939797"/>
                  </a:lnTo>
                  <a:lnTo>
                    <a:pt x="674368" y="954382"/>
                  </a:lnTo>
                  <a:lnTo>
                    <a:pt x="626605" y="965054"/>
                  </a:lnTo>
                  <a:lnTo>
                    <a:pt x="577256" y="971606"/>
                  </a:lnTo>
                  <a:lnTo>
                    <a:pt x="526542" y="973836"/>
                  </a:lnTo>
                  <a:lnTo>
                    <a:pt x="475827" y="971606"/>
                  </a:lnTo>
                  <a:lnTo>
                    <a:pt x="426478" y="965054"/>
                  </a:lnTo>
                  <a:lnTo>
                    <a:pt x="378715" y="954382"/>
                  </a:lnTo>
                  <a:lnTo>
                    <a:pt x="332757" y="939797"/>
                  </a:lnTo>
                  <a:lnTo>
                    <a:pt x="288826" y="921501"/>
                  </a:lnTo>
                  <a:lnTo>
                    <a:pt x="247141" y="899700"/>
                  </a:lnTo>
                  <a:lnTo>
                    <a:pt x="207925" y="874597"/>
                  </a:lnTo>
                  <a:lnTo>
                    <a:pt x="171396" y="846396"/>
                  </a:lnTo>
                  <a:lnTo>
                    <a:pt x="137777" y="815303"/>
                  </a:lnTo>
                  <a:lnTo>
                    <a:pt x="107286" y="781521"/>
                  </a:lnTo>
                  <a:lnTo>
                    <a:pt x="80146" y="745254"/>
                  </a:lnTo>
                  <a:lnTo>
                    <a:pt x="56576" y="706707"/>
                  </a:lnTo>
                  <a:lnTo>
                    <a:pt x="36796" y="666084"/>
                  </a:lnTo>
                  <a:lnTo>
                    <a:pt x="21029" y="623589"/>
                  </a:lnTo>
                  <a:lnTo>
                    <a:pt x="9493" y="579427"/>
                  </a:lnTo>
                  <a:lnTo>
                    <a:pt x="2410" y="533802"/>
                  </a:lnTo>
                  <a:lnTo>
                    <a:pt x="0" y="486918"/>
                  </a:lnTo>
                  <a:close/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86254" y="2069719"/>
            <a:ext cx="393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5471" y="2023618"/>
            <a:ext cx="59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0AF50"/>
                </a:solidFill>
                <a:latin typeface="Times New Roman"/>
                <a:cs typeface="Times New Roman"/>
              </a:rPr>
              <a:t>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9741" y="3808602"/>
            <a:ext cx="107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Times New Roman"/>
                <a:cs typeface="Times New Roman"/>
              </a:rPr>
              <a:t>PropNoun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43421" y="3187445"/>
            <a:ext cx="508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5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erb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1312" y="5765291"/>
            <a:ext cx="8130540" cy="725805"/>
            <a:chOff x="591312" y="5765291"/>
            <a:chExt cx="8130540" cy="72580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890" y="5817082"/>
              <a:ext cx="8005582" cy="5288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312" y="5765291"/>
              <a:ext cx="8130540" cy="7254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4" y="5830823"/>
              <a:ext cx="7938516" cy="46177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25423" y="5830823"/>
            <a:ext cx="7938770" cy="768158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P(PropNoun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Verb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Det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Noun)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0.4</a:t>
            </a:r>
            <a:r>
              <a:rPr sz="2400" spc="-5" dirty="0">
                <a:latin typeface="Cambria Math"/>
                <a:cs typeface="Cambria Math"/>
              </a:rPr>
              <a:t>∗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0.8</a:t>
            </a:r>
            <a:r>
              <a:rPr sz="2400" spc="-5" dirty="0">
                <a:latin typeface="Cambria Math"/>
                <a:cs typeface="Cambria Math"/>
              </a:rPr>
              <a:t>∗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0.25</a:t>
            </a:r>
            <a:r>
              <a:rPr sz="2400" spc="-5" dirty="0">
                <a:latin typeface="Cambria Math"/>
                <a:cs typeface="Cambria Math"/>
              </a:rPr>
              <a:t>∗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0.95</a:t>
            </a:r>
            <a:r>
              <a:rPr sz="2400" spc="-5" dirty="0">
                <a:latin typeface="Cambria Math"/>
                <a:cs typeface="Cambria Math"/>
              </a:rPr>
              <a:t>∗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0.1</a:t>
            </a:r>
            <a:r>
              <a:rPr sz="2400" spc="-5" dirty="0">
                <a:latin typeface="Cambria Math"/>
                <a:cs typeface="Cambria Math"/>
              </a:rPr>
              <a:t>=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0.0076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Hidden</a:t>
            </a:r>
            <a:r>
              <a:rPr sz="4000" spc="-30" dirty="0"/>
              <a:t> </a:t>
            </a:r>
            <a:r>
              <a:rPr sz="4000" spc="-25" dirty="0"/>
              <a:t>Markov</a:t>
            </a:r>
            <a:r>
              <a:rPr sz="4000" spc="-40" dirty="0"/>
              <a:t> </a:t>
            </a:r>
            <a:r>
              <a:rPr sz="4000" spc="-5" dirty="0"/>
              <a:t>Model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295398"/>
            <a:ext cx="7954009" cy="449097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68300" indent="-3435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800" spc="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generative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68300" indent="-3435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Assume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68985" marR="17780" lvl="1" indent="-287020">
              <a:lnSpc>
                <a:spcPts val="2590"/>
              </a:lnSpc>
              <a:spcBef>
                <a:spcPts val="645"/>
              </a:spcBef>
              <a:buFont typeface="Arial"/>
              <a:buChar char="–"/>
              <a:tabLst>
                <a:tab pos="7696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underlying set of </a:t>
            </a:r>
            <a:r>
              <a:rPr sz="2400" b="1" i="1" spc="-5" dirty="0">
                <a:latin typeface="Comic Sans MS" panose="030F0702030302020204" pitchFamily="66" charset="0"/>
                <a:cs typeface="Calibri"/>
              </a:rPr>
              <a:t>hidden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states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 which the model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can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(e.g.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parts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speech).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696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transitions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between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time</a:t>
            </a:r>
          </a:p>
          <a:p>
            <a:pPr marL="768985" marR="681355" lvl="1" indent="-287020">
              <a:lnSpc>
                <a:spcPts val="2590"/>
              </a:lnSpc>
              <a:spcBef>
                <a:spcPts val="615"/>
              </a:spcBef>
              <a:buFont typeface="Arial"/>
              <a:buChar char="–"/>
              <a:tabLst>
                <a:tab pos="7696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400" b="1" i="1" spc="-5" dirty="0">
                <a:latin typeface="Comic Sans MS" panose="030F0702030302020204" pitchFamily="66" charset="0"/>
                <a:cs typeface="Calibri"/>
              </a:rPr>
              <a:t>probabilistic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generation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tokens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states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(e.g.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generated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POS).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–"/>
            </a:pPr>
            <a:endParaRPr sz="3200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696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output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symbols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696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emitting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symbol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k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(k)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Sample</a:t>
            </a:r>
            <a:r>
              <a:rPr sz="4000" spc="-20" dirty="0"/>
              <a:t> </a:t>
            </a:r>
            <a:r>
              <a:rPr sz="4000" spc="-10" dirty="0"/>
              <a:t>HMM</a:t>
            </a:r>
            <a:r>
              <a:rPr sz="4000" spc="-5" dirty="0"/>
              <a:t> </a:t>
            </a:r>
            <a:r>
              <a:rPr sz="4000" spc="-35" dirty="0"/>
              <a:t>for</a:t>
            </a:r>
            <a:r>
              <a:rPr sz="4000" spc="-20" dirty="0"/>
              <a:t> </a:t>
            </a:r>
            <a:r>
              <a:rPr sz="4000" spc="-5" dirty="0"/>
              <a:t>POS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106" y="1705610"/>
            <a:ext cx="8357425" cy="4846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0505" y="5222240"/>
            <a:ext cx="1075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PropNoun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4254" y="4394961"/>
            <a:ext cx="111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John</a:t>
            </a:r>
            <a:r>
              <a:rPr sz="3000" spc="15" baseline="-23611" dirty="0">
                <a:latin typeface="Times New Roman"/>
                <a:cs typeface="Times New Roman"/>
              </a:rPr>
              <a:t>Mary</a:t>
            </a:r>
            <a:endParaRPr sz="3000" baseline="-236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4674489"/>
            <a:ext cx="575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Ali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182" y="4822063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Jer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398" y="4114038"/>
            <a:ext cx="488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6885" y="3138932"/>
            <a:ext cx="59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5061" y="1894077"/>
            <a:ext cx="32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cat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2383" y="2402205"/>
            <a:ext cx="33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car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5534" y="2640330"/>
            <a:ext cx="393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2209" y="2167255"/>
            <a:ext cx="865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3000" spc="7" baseline="-33333" dirty="0">
                <a:latin typeface="Times New Roman"/>
                <a:cs typeface="Times New Roman"/>
              </a:rPr>
              <a:t>b</a:t>
            </a:r>
            <a:r>
              <a:rPr sz="3000" baseline="-33333" dirty="0">
                <a:latin typeface="Times New Roman"/>
                <a:cs typeface="Times New Roman"/>
              </a:rPr>
              <a:t>ed</a:t>
            </a:r>
            <a:endParaRPr sz="3000" baseline="-333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3811" y="2596972"/>
            <a:ext cx="577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apple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3725" y="1887727"/>
            <a:ext cx="33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8778" y="2217801"/>
            <a:ext cx="772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9722" dirty="0">
                <a:latin typeface="Times New Roman"/>
                <a:cs typeface="Times New Roman"/>
              </a:rPr>
              <a:t>a</a:t>
            </a:r>
            <a:r>
              <a:rPr sz="3000" spc="-284" baseline="9722" dirty="0">
                <a:latin typeface="Times New Roman"/>
                <a:cs typeface="Times New Roman"/>
              </a:rPr>
              <a:t> </a:t>
            </a:r>
            <a:r>
              <a:rPr sz="3000" baseline="-23611" dirty="0">
                <a:latin typeface="Times New Roman"/>
                <a:cs typeface="Times New Roman"/>
              </a:rPr>
              <a:t>a </a:t>
            </a:r>
            <a:r>
              <a:rPr sz="3000" spc="-97" baseline="-236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6553" y="2490673"/>
            <a:ext cx="1031875" cy="98869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4170" marR="30480" indent="-306705">
              <a:lnSpc>
                <a:spcPct val="76100"/>
              </a:lnSpc>
              <a:spcBef>
                <a:spcPts val="68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a</a:t>
            </a:r>
            <a:r>
              <a:rPr sz="3000" spc="419" baseline="2777" dirty="0">
                <a:latin typeface="Times New Roman"/>
                <a:cs typeface="Times New Roman"/>
              </a:rPr>
              <a:t> </a:t>
            </a:r>
            <a:r>
              <a:rPr sz="3000" baseline="6944" dirty="0">
                <a:latin typeface="Times New Roman"/>
                <a:cs typeface="Times New Roman"/>
              </a:rPr>
              <a:t>the </a:t>
            </a:r>
            <a:r>
              <a:rPr sz="3000" spc="-727" baseline="69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Times New Roman"/>
                <a:cs typeface="Times New Roman"/>
              </a:rPr>
              <a:t>Det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8716" y="3235832"/>
            <a:ext cx="294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5365" y="3575684"/>
            <a:ext cx="861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7" baseline="-19444" dirty="0">
                <a:latin typeface="Times New Roman"/>
                <a:cs typeface="Times New Roman"/>
              </a:rPr>
              <a:t>ate</a:t>
            </a:r>
            <a:r>
              <a:rPr sz="3000" spc="254" baseline="-194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6867" y="3800983"/>
            <a:ext cx="70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pla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3682" y="2956306"/>
            <a:ext cx="47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95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4685" y="3119450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2016" y="3917477"/>
            <a:ext cx="872490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latin typeface="Times New Roman"/>
                <a:cs typeface="Times New Roman"/>
              </a:rPr>
              <a:t>hit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gave</a:t>
            </a:r>
            <a:endParaRPr sz="3000" baseline="1388">
              <a:latin typeface="Times New Roman"/>
              <a:cs typeface="Times New Roman"/>
            </a:endParaRPr>
          </a:p>
          <a:p>
            <a:pPr marR="33655" algn="ctr">
              <a:lnSpc>
                <a:spcPct val="100000"/>
              </a:lnSpc>
              <a:spcBef>
                <a:spcPts val="1065"/>
              </a:spcBef>
            </a:pPr>
            <a:r>
              <a:rPr sz="2000" spc="-55" dirty="0"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8111" y="3791458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12073" y="3504057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7643" y="2821305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9239" y="1771345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3610" y="4674489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5150307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21633" y="5588914"/>
            <a:ext cx="473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4613" y="4155185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6640" y="5992774"/>
            <a:ext cx="46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3406" y="3103626"/>
            <a:ext cx="320040" cy="2738120"/>
          </a:xfrm>
          <a:custGeom>
            <a:avLst/>
            <a:gdLst/>
            <a:ahLst/>
            <a:cxnLst/>
            <a:rect l="l" t="t" r="r" b="b"/>
            <a:pathLst>
              <a:path w="320040" h="2738120">
                <a:moveTo>
                  <a:pt x="267440" y="45114"/>
                </a:moveTo>
                <a:lnTo>
                  <a:pt x="254215" y="63522"/>
                </a:lnTo>
                <a:lnTo>
                  <a:pt x="0" y="2735770"/>
                </a:lnTo>
                <a:lnTo>
                  <a:pt x="22758" y="2737929"/>
                </a:lnTo>
                <a:lnTo>
                  <a:pt x="276958" y="65705"/>
                </a:lnTo>
                <a:lnTo>
                  <a:pt x="267440" y="45114"/>
                </a:lnTo>
                <a:close/>
              </a:path>
              <a:path w="320040" h="2738120">
                <a:moveTo>
                  <a:pt x="281665" y="21462"/>
                </a:moveTo>
                <a:lnTo>
                  <a:pt x="258216" y="21462"/>
                </a:lnTo>
                <a:lnTo>
                  <a:pt x="280962" y="23622"/>
                </a:lnTo>
                <a:lnTo>
                  <a:pt x="276958" y="65705"/>
                </a:lnTo>
                <a:lnTo>
                  <a:pt x="298894" y="113157"/>
                </a:lnTo>
                <a:lnTo>
                  <a:pt x="305688" y="115570"/>
                </a:lnTo>
                <a:lnTo>
                  <a:pt x="311416" y="113029"/>
                </a:lnTo>
                <a:lnTo>
                  <a:pt x="317144" y="110362"/>
                </a:lnTo>
                <a:lnTo>
                  <a:pt x="319646" y="103504"/>
                </a:lnTo>
                <a:lnTo>
                  <a:pt x="281665" y="21462"/>
                </a:lnTo>
                <a:close/>
              </a:path>
              <a:path w="320040" h="2738120">
                <a:moveTo>
                  <a:pt x="271729" y="0"/>
                </a:moveTo>
                <a:lnTo>
                  <a:pt x="208838" y="87502"/>
                </a:lnTo>
                <a:lnTo>
                  <a:pt x="205155" y="92583"/>
                </a:lnTo>
                <a:lnTo>
                  <a:pt x="206324" y="99822"/>
                </a:lnTo>
                <a:lnTo>
                  <a:pt x="216573" y="107187"/>
                </a:lnTo>
                <a:lnTo>
                  <a:pt x="223723" y="105918"/>
                </a:lnTo>
                <a:lnTo>
                  <a:pt x="227406" y="100837"/>
                </a:lnTo>
                <a:lnTo>
                  <a:pt x="254215" y="63522"/>
                </a:lnTo>
                <a:lnTo>
                  <a:pt x="258216" y="21462"/>
                </a:lnTo>
                <a:lnTo>
                  <a:pt x="281665" y="21462"/>
                </a:lnTo>
                <a:lnTo>
                  <a:pt x="271729" y="0"/>
                </a:lnTo>
                <a:close/>
              </a:path>
              <a:path w="320040" h="2738120">
                <a:moveTo>
                  <a:pt x="280611" y="27304"/>
                </a:moveTo>
                <a:lnTo>
                  <a:pt x="259206" y="27304"/>
                </a:lnTo>
                <a:lnTo>
                  <a:pt x="278866" y="29210"/>
                </a:lnTo>
                <a:lnTo>
                  <a:pt x="267440" y="45114"/>
                </a:lnTo>
                <a:lnTo>
                  <a:pt x="276958" y="65705"/>
                </a:lnTo>
                <a:lnTo>
                  <a:pt x="280611" y="27304"/>
                </a:lnTo>
                <a:close/>
              </a:path>
              <a:path w="320040" h="2738120">
                <a:moveTo>
                  <a:pt x="258216" y="21462"/>
                </a:moveTo>
                <a:lnTo>
                  <a:pt x="254215" y="63522"/>
                </a:lnTo>
                <a:lnTo>
                  <a:pt x="267440" y="45114"/>
                </a:lnTo>
                <a:lnTo>
                  <a:pt x="259206" y="27304"/>
                </a:lnTo>
                <a:lnTo>
                  <a:pt x="280611" y="27304"/>
                </a:lnTo>
                <a:lnTo>
                  <a:pt x="280962" y="23622"/>
                </a:lnTo>
                <a:lnTo>
                  <a:pt x="258216" y="21462"/>
                </a:lnTo>
                <a:close/>
              </a:path>
              <a:path w="320040" h="2738120">
                <a:moveTo>
                  <a:pt x="259206" y="27304"/>
                </a:moveTo>
                <a:lnTo>
                  <a:pt x="267440" y="45114"/>
                </a:lnTo>
                <a:lnTo>
                  <a:pt x="278866" y="29210"/>
                </a:lnTo>
                <a:lnTo>
                  <a:pt x="259206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0307" y="5754116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851" y="5268214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8627" y="4362653"/>
            <a:ext cx="511809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000" dirty="0">
                <a:latin typeface="Times New Roman"/>
                <a:cs typeface="Times New Roman"/>
              </a:rPr>
              <a:t>0.4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00733" y="4441697"/>
            <a:ext cx="5732780" cy="1654175"/>
          </a:xfrm>
          <a:custGeom>
            <a:avLst/>
            <a:gdLst/>
            <a:ahLst/>
            <a:cxnLst/>
            <a:rect l="l" t="t" r="r" b="b"/>
            <a:pathLst>
              <a:path w="5732780" h="1654175">
                <a:moveTo>
                  <a:pt x="4870511" y="1642008"/>
                </a:moveTo>
                <a:lnTo>
                  <a:pt x="4278630" y="1642008"/>
                </a:lnTo>
                <a:lnTo>
                  <a:pt x="4367149" y="1642579"/>
                </a:lnTo>
                <a:lnTo>
                  <a:pt x="4470781" y="1644865"/>
                </a:lnTo>
                <a:lnTo>
                  <a:pt x="4652391" y="1651812"/>
                </a:lnTo>
                <a:lnTo>
                  <a:pt x="4714748" y="1653819"/>
                </a:lnTo>
                <a:lnTo>
                  <a:pt x="4755642" y="1654111"/>
                </a:lnTo>
                <a:lnTo>
                  <a:pt x="4780407" y="1653628"/>
                </a:lnTo>
                <a:lnTo>
                  <a:pt x="4803775" y="1652384"/>
                </a:lnTo>
                <a:lnTo>
                  <a:pt x="4825745" y="1650250"/>
                </a:lnTo>
                <a:lnTo>
                  <a:pt x="4846574" y="1647228"/>
                </a:lnTo>
                <a:lnTo>
                  <a:pt x="4866513" y="1643113"/>
                </a:lnTo>
                <a:lnTo>
                  <a:pt x="4870511" y="1642008"/>
                </a:lnTo>
                <a:close/>
              </a:path>
              <a:path w="5732780" h="1654175">
                <a:moveTo>
                  <a:pt x="4278503" y="1619148"/>
                </a:moveTo>
                <a:lnTo>
                  <a:pt x="4179442" y="1619821"/>
                </a:lnTo>
                <a:lnTo>
                  <a:pt x="4030471" y="1623339"/>
                </a:lnTo>
                <a:lnTo>
                  <a:pt x="0" y="1623339"/>
                </a:lnTo>
                <a:lnTo>
                  <a:pt x="0" y="1646199"/>
                </a:lnTo>
                <a:lnTo>
                  <a:pt x="4030471" y="1646199"/>
                </a:lnTo>
                <a:lnTo>
                  <a:pt x="4179696" y="1642681"/>
                </a:lnTo>
                <a:lnTo>
                  <a:pt x="4870511" y="1642008"/>
                </a:lnTo>
                <a:lnTo>
                  <a:pt x="4885817" y="1637779"/>
                </a:lnTo>
                <a:lnTo>
                  <a:pt x="4904235" y="1631251"/>
                </a:lnTo>
                <a:lnTo>
                  <a:pt x="4755642" y="1631251"/>
                </a:lnTo>
                <a:lnTo>
                  <a:pt x="4729226" y="1631162"/>
                </a:lnTo>
                <a:lnTo>
                  <a:pt x="4715383" y="1630972"/>
                </a:lnTo>
                <a:lnTo>
                  <a:pt x="4653407" y="1628978"/>
                </a:lnTo>
                <a:lnTo>
                  <a:pt x="4471416" y="1622018"/>
                </a:lnTo>
                <a:lnTo>
                  <a:pt x="4367276" y="1619719"/>
                </a:lnTo>
                <a:lnTo>
                  <a:pt x="4278503" y="1619148"/>
                </a:lnTo>
                <a:close/>
              </a:path>
              <a:path w="5732780" h="1654175">
                <a:moveTo>
                  <a:pt x="5691005" y="43735"/>
                </a:moveTo>
                <a:lnTo>
                  <a:pt x="5674850" y="59663"/>
                </a:lnTo>
                <a:lnTo>
                  <a:pt x="5661185" y="110108"/>
                </a:lnTo>
                <a:lnTo>
                  <a:pt x="5631052" y="220218"/>
                </a:lnTo>
                <a:lnTo>
                  <a:pt x="5600319" y="330453"/>
                </a:lnTo>
                <a:lnTo>
                  <a:pt x="5568949" y="439419"/>
                </a:lnTo>
                <a:lnTo>
                  <a:pt x="5553074" y="493268"/>
                </a:lnTo>
                <a:lnTo>
                  <a:pt x="5537072" y="546353"/>
                </a:lnTo>
                <a:lnTo>
                  <a:pt x="5520690" y="598932"/>
                </a:lnTo>
                <a:lnTo>
                  <a:pt x="5504180" y="651001"/>
                </a:lnTo>
                <a:lnTo>
                  <a:pt x="5487416" y="702182"/>
                </a:lnTo>
                <a:lnTo>
                  <a:pt x="5470397" y="752601"/>
                </a:lnTo>
                <a:lnTo>
                  <a:pt x="5452998" y="802258"/>
                </a:lnTo>
                <a:lnTo>
                  <a:pt x="5435345" y="850899"/>
                </a:lnTo>
                <a:lnTo>
                  <a:pt x="5417312" y="898651"/>
                </a:lnTo>
                <a:lnTo>
                  <a:pt x="5399023" y="945388"/>
                </a:lnTo>
                <a:lnTo>
                  <a:pt x="5380227" y="990980"/>
                </a:lnTo>
                <a:lnTo>
                  <a:pt x="5361050" y="1035430"/>
                </a:lnTo>
                <a:lnTo>
                  <a:pt x="5341620" y="1078738"/>
                </a:lnTo>
                <a:lnTo>
                  <a:pt x="5321554" y="1120774"/>
                </a:lnTo>
                <a:lnTo>
                  <a:pt x="5301107" y="1161440"/>
                </a:lnTo>
                <a:lnTo>
                  <a:pt x="5280279" y="1200708"/>
                </a:lnTo>
                <a:lnTo>
                  <a:pt x="5258816" y="1238618"/>
                </a:lnTo>
                <a:lnTo>
                  <a:pt x="5236845" y="1274914"/>
                </a:lnTo>
                <a:lnTo>
                  <a:pt x="5214366" y="1309738"/>
                </a:lnTo>
                <a:lnTo>
                  <a:pt x="5191379" y="1342834"/>
                </a:lnTo>
                <a:lnTo>
                  <a:pt x="5167757" y="1374393"/>
                </a:lnTo>
                <a:lnTo>
                  <a:pt x="5143627" y="1404124"/>
                </a:lnTo>
                <a:lnTo>
                  <a:pt x="5093335" y="1457794"/>
                </a:lnTo>
                <a:lnTo>
                  <a:pt x="5045075" y="1504124"/>
                </a:lnTo>
                <a:lnTo>
                  <a:pt x="5002911" y="1541614"/>
                </a:lnTo>
                <a:lnTo>
                  <a:pt x="4965445" y="1571053"/>
                </a:lnTo>
                <a:lnTo>
                  <a:pt x="4930648" y="1593392"/>
                </a:lnTo>
                <a:lnTo>
                  <a:pt x="4879594" y="1615757"/>
                </a:lnTo>
                <a:lnTo>
                  <a:pt x="4823460" y="1627492"/>
                </a:lnTo>
                <a:lnTo>
                  <a:pt x="4780026" y="1630781"/>
                </a:lnTo>
                <a:lnTo>
                  <a:pt x="4755642" y="1631251"/>
                </a:lnTo>
                <a:lnTo>
                  <a:pt x="4904235" y="1631251"/>
                </a:lnTo>
                <a:lnTo>
                  <a:pt x="4941189" y="1613674"/>
                </a:lnTo>
                <a:lnTo>
                  <a:pt x="4978273" y="1589913"/>
                </a:lnTo>
                <a:lnTo>
                  <a:pt x="5017389" y="1559344"/>
                </a:lnTo>
                <a:lnTo>
                  <a:pt x="5060442" y="1521015"/>
                </a:lnTo>
                <a:lnTo>
                  <a:pt x="5109210" y="1474190"/>
                </a:lnTo>
                <a:lnTo>
                  <a:pt x="5160771" y="1419275"/>
                </a:lnTo>
                <a:lnTo>
                  <a:pt x="5185537" y="1388808"/>
                </a:lnTo>
                <a:lnTo>
                  <a:pt x="5209667" y="1356550"/>
                </a:lnTo>
                <a:lnTo>
                  <a:pt x="5233162" y="1322781"/>
                </a:lnTo>
                <a:lnTo>
                  <a:pt x="5256021" y="1287310"/>
                </a:lnTo>
                <a:lnTo>
                  <a:pt x="5278373" y="1250442"/>
                </a:lnTo>
                <a:lnTo>
                  <a:pt x="5300091" y="1211973"/>
                </a:lnTo>
                <a:lnTo>
                  <a:pt x="5321299" y="1172184"/>
                </a:lnTo>
                <a:lnTo>
                  <a:pt x="5342000" y="1130935"/>
                </a:lnTo>
                <a:lnTo>
                  <a:pt x="5362194" y="1088517"/>
                </a:lnTo>
                <a:lnTo>
                  <a:pt x="5382006" y="1044829"/>
                </a:lnTo>
                <a:lnTo>
                  <a:pt x="5401310" y="1000124"/>
                </a:lnTo>
                <a:lnTo>
                  <a:pt x="5420233" y="954151"/>
                </a:lnTo>
                <a:lnTo>
                  <a:pt x="5438647" y="907033"/>
                </a:lnTo>
                <a:lnTo>
                  <a:pt x="5456682" y="859027"/>
                </a:lnTo>
                <a:lnTo>
                  <a:pt x="5474462" y="810005"/>
                </a:lnTo>
                <a:lnTo>
                  <a:pt x="5491988" y="760221"/>
                </a:lnTo>
                <a:lnTo>
                  <a:pt x="5509006" y="709549"/>
                </a:lnTo>
                <a:lnTo>
                  <a:pt x="5525896" y="658113"/>
                </a:lnTo>
                <a:lnTo>
                  <a:pt x="5542534" y="605916"/>
                </a:lnTo>
                <a:lnTo>
                  <a:pt x="5558790" y="553212"/>
                </a:lnTo>
                <a:lnTo>
                  <a:pt x="5574919" y="499871"/>
                </a:lnTo>
                <a:lnTo>
                  <a:pt x="5590920" y="446024"/>
                </a:lnTo>
                <a:lnTo>
                  <a:pt x="5622290" y="336803"/>
                </a:lnTo>
                <a:lnTo>
                  <a:pt x="5653023" y="226313"/>
                </a:lnTo>
                <a:lnTo>
                  <a:pt x="5684812" y="109981"/>
                </a:lnTo>
                <a:lnTo>
                  <a:pt x="5696859" y="65557"/>
                </a:lnTo>
                <a:lnTo>
                  <a:pt x="5691005" y="43735"/>
                </a:lnTo>
                <a:close/>
              </a:path>
              <a:path w="5732780" h="1654175">
                <a:moveTo>
                  <a:pt x="5707880" y="18795"/>
                </a:moveTo>
                <a:lnTo>
                  <a:pt x="5685917" y="18795"/>
                </a:lnTo>
                <a:lnTo>
                  <a:pt x="5707888" y="24891"/>
                </a:lnTo>
                <a:lnTo>
                  <a:pt x="5696859" y="65557"/>
                </a:lnTo>
                <a:lnTo>
                  <a:pt x="5708811" y="110108"/>
                </a:lnTo>
                <a:lnTo>
                  <a:pt x="5710427" y="116077"/>
                </a:lnTo>
                <a:lnTo>
                  <a:pt x="5716777" y="119633"/>
                </a:lnTo>
                <a:lnTo>
                  <a:pt x="5722873" y="118109"/>
                </a:lnTo>
                <a:lnTo>
                  <a:pt x="5728970" y="116458"/>
                </a:lnTo>
                <a:lnTo>
                  <a:pt x="5732525" y="110108"/>
                </a:lnTo>
                <a:lnTo>
                  <a:pt x="5707880" y="18795"/>
                </a:lnTo>
                <a:close/>
              </a:path>
              <a:path w="5732780" h="1654175">
                <a:moveTo>
                  <a:pt x="5702808" y="0"/>
                </a:moveTo>
                <a:lnTo>
                  <a:pt x="5626099" y="75691"/>
                </a:lnTo>
                <a:lnTo>
                  <a:pt x="5621527" y="80009"/>
                </a:lnTo>
                <a:lnTo>
                  <a:pt x="5621527" y="87249"/>
                </a:lnTo>
                <a:lnTo>
                  <a:pt x="5626099" y="91947"/>
                </a:lnTo>
                <a:lnTo>
                  <a:pt x="5630418" y="96265"/>
                </a:lnTo>
                <a:lnTo>
                  <a:pt x="5637530" y="96393"/>
                </a:lnTo>
                <a:lnTo>
                  <a:pt x="5642101" y="91947"/>
                </a:lnTo>
                <a:lnTo>
                  <a:pt x="5674850" y="59663"/>
                </a:lnTo>
                <a:lnTo>
                  <a:pt x="5685917" y="18795"/>
                </a:lnTo>
                <a:lnTo>
                  <a:pt x="5707880" y="18795"/>
                </a:lnTo>
                <a:lnTo>
                  <a:pt x="5702808" y="0"/>
                </a:lnTo>
                <a:close/>
              </a:path>
              <a:path w="5732780" h="1654175">
                <a:moveTo>
                  <a:pt x="5707430" y="24764"/>
                </a:moveTo>
                <a:lnTo>
                  <a:pt x="5685917" y="24764"/>
                </a:lnTo>
                <a:lnTo>
                  <a:pt x="5704967" y="29971"/>
                </a:lnTo>
                <a:lnTo>
                  <a:pt x="5691005" y="43735"/>
                </a:lnTo>
                <a:lnTo>
                  <a:pt x="5696859" y="65557"/>
                </a:lnTo>
                <a:lnTo>
                  <a:pt x="5707888" y="24891"/>
                </a:lnTo>
                <a:lnTo>
                  <a:pt x="5707430" y="24764"/>
                </a:lnTo>
                <a:close/>
              </a:path>
              <a:path w="5732780" h="1654175">
                <a:moveTo>
                  <a:pt x="5685917" y="18795"/>
                </a:moveTo>
                <a:lnTo>
                  <a:pt x="5674850" y="59663"/>
                </a:lnTo>
                <a:lnTo>
                  <a:pt x="5691005" y="43735"/>
                </a:lnTo>
                <a:lnTo>
                  <a:pt x="5685917" y="24764"/>
                </a:lnTo>
                <a:lnTo>
                  <a:pt x="5707430" y="24764"/>
                </a:lnTo>
                <a:lnTo>
                  <a:pt x="5685917" y="18795"/>
                </a:lnTo>
                <a:close/>
              </a:path>
              <a:path w="5732780" h="1654175">
                <a:moveTo>
                  <a:pt x="5685917" y="24764"/>
                </a:moveTo>
                <a:lnTo>
                  <a:pt x="5691005" y="43735"/>
                </a:lnTo>
                <a:lnTo>
                  <a:pt x="5704967" y="29971"/>
                </a:lnTo>
                <a:lnTo>
                  <a:pt x="5685917" y="24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387447"/>
            <a:ext cx="6295390" cy="105028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dirty="0">
                <a:latin typeface="Comic Sans MS" panose="030F0702030302020204" pitchFamily="66" charset="0"/>
                <a:cs typeface="Calibri"/>
              </a:rPr>
              <a:t>N </a:t>
            </a:r>
            <a:r>
              <a:rPr sz="2000" i="1" spc="-5" dirty="0">
                <a:latin typeface="Comic Sans MS" panose="030F0702030302020204" pitchFamily="66" charset="0"/>
                <a:cs typeface="Calibri"/>
              </a:rPr>
              <a:t>+2</a:t>
            </a:r>
            <a:r>
              <a:rPr sz="2000" i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states 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={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0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000" spc="2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…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N,</a:t>
            </a:r>
            <a:r>
              <a:rPr sz="2000" spc="284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F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}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of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dirty="0">
                <a:latin typeface="Comic Sans MS" panose="030F0702030302020204" pitchFamily="66" charset="0"/>
                <a:cs typeface="Calibri"/>
              </a:rPr>
              <a:t>M</a:t>
            </a:r>
            <a:r>
              <a:rPr sz="2000" i="1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possible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observations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={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</a:t>
            </a:r>
            <a:r>
              <a:rPr sz="20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…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</a:t>
            </a:r>
            <a:r>
              <a:rPr sz="20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M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}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transition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distribution</a:t>
            </a:r>
            <a:r>
              <a:rPr sz="2000" spc="-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={</a:t>
            </a:r>
            <a:r>
              <a:rPr sz="20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000" i="1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ij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}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4242054"/>
            <a:ext cx="78587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distribution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each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000" spc="-1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i="1" dirty="0">
                <a:latin typeface="Comic Sans MS" panose="030F0702030302020204" pitchFamily="66" charset="0"/>
                <a:cs typeface="Calibri"/>
              </a:rPr>
              <a:t>j 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={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0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(</a:t>
            </a:r>
            <a:r>
              <a:rPr sz="20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k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)}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851652"/>
            <a:ext cx="37490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Comic Sans MS" panose="030F0702030302020204" pitchFamily="66" charset="0"/>
                <a:cs typeface="Calibri"/>
              </a:rPr>
              <a:t>Total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parameter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λ={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}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Definition</a:t>
            </a:r>
            <a:r>
              <a:rPr sz="4000" spc="-5" dirty="0"/>
              <a:t> of</a:t>
            </a:r>
            <a:r>
              <a:rPr sz="4000" spc="-20" dirty="0"/>
              <a:t> </a:t>
            </a:r>
            <a:r>
              <a:rPr sz="4000" dirty="0"/>
              <a:t>an</a:t>
            </a:r>
            <a:r>
              <a:rPr sz="4000" spc="-35" dirty="0"/>
              <a:t> </a:t>
            </a:r>
            <a:r>
              <a:rPr sz="4000" spc="-10" dirty="0"/>
              <a:t>HMM</a:t>
            </a:r>
            <a:endParaRPr sz="40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6655" y="2734055"/>
          <a:ext cx="7617459" cy="1509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i="1" spc="-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25" i="1" spc="-30" baseline="-23297" dirty="0">
                          <a:latin typeface="Times New Roman"/>
                          <a:cs typeface="Times New Roman"/>
                        </a:rPr>
                        <a:t>ij</a:t>
                      </a:r>
                      <a:r>
                        <a:rPr sz="2325" i="1" spc="832" baseline="-2329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9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7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3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700" i="1" spc="3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325" i="1" spc="52" baseline="-23297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325" spc="52" baseline="-23297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325" spc="52" baseline="-23297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325" spc="442" baseline="-2329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9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7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65" dirty="0">
                          <a:latin typeface="Times New Roman"/>
                          <a:cs typeface="Times New Roman"/>
                        </a:rPr>
                        <a:t>s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4F81BC"/>
                      </a:solidFill>
                      <a:prstDash val="solid"/>
                    </a:lnL>
                    <a:lnT w="9525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T w="9525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7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-12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325" i="1" baseline="-23297" dirty="0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sz="2325" i="1" spc="247" baseline="-2329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7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-9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325" i="1" baseline="-23297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325" i="1" spc="-104" baseline="-2329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T w="9525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700" spc="2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2700" spc="-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7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7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2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7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1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700" spc="-7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700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7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7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1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7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27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7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R w="9525">
                      <a:solidFill>
                        <a:srgbClr val="4F81BC"/>
                      </a:solidFill>
                      <a:prstDash val="solid"/>
                    </a:lnR>
                    <a:lnT w="9525">
                      <a:solidFill>
                        <a:srgbClr val="4F81BC"/>
                      </a:solidFill>
                      <a:prstDash val="solid"/>
                    </a:lnT>
                    <a:lnB w="9525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05">
                <a:tc>
                  <a:txBody>
                    <a:bodyPr/>
                    <a:lstStyle/>
                    <a:p>
                      <a:pPr marL="158115">
                        <a:lnSpc>
                          <a:spcPts val="1060"/>
                        </a:lnSpc>
                        <a:spcBef>
                          <a:spcPts val="114"/>
                        </a:spcBef>
                      </a:pPr>
                      <a:r>
                        <a:rPr sz="155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3940"/>
                        </a:lnSpc>
                        <a:tabLst>
                          <a:tab pos="1530985" algn="l"/>
                        </a:tabLst>
                      </a:pPr>
                      <a:r>
                        <a:rPr sz="5925" spc="375" baseline="-8438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2600" i="1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25" i="1" spc="-75" baseline="-23297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325" i="1" baseline="-23297" dirty="0"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sz="2325" i="1" spc="44" baseline="-2329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600" spc="-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25" i="1" spc="-75" baseline="-23297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325" i="1" baseline="-23297" dirty="0">
                          <a:latin typeface="Times New Roman"/>
                          <a:cs typeface="Times New Roman"/>
                        </a:rPr>
                        <a:t>F	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600" spc="-3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225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550" i="1" spc="15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550" spc="1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550" spc="15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6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26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6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Symbol"/>
                          <a:cs typeface="Symbol"/>
                        </a:rPr>
                        <a:t></a:t>
                      </a:r>
                      <a:r>
                        <a:rPr sz="2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19710" marB="0">
                    <a:lnR w="9525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000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FF"/>
                      </a:solidFill>
                      <a:prstDash val="solid"/>
                    </a:lnL>
                    <a:lnT w="9525">
                      <a:solidFill>
                        <a:srgbClr val="4F81B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5027" y="4872228"/>
            <a:ext cx="7496809" cy="61722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5"/>
              </a:spcBef>
              <a:tabLst>
                <a:tab pos="3128010" algn="l"/>
                <a:tab pos="4293870" algn="l"/>
                <a:tab pos="5950585" algn="l"/>
              </a:tabLst>
            </a:pPr>
            <a:r>
              <a:rPr sz="3100" i="1" spc="175" dirty="0">
                <a:latin typeface="Times New Roman"/>
                <a:cs typeface="Times New Roman"/>
              </a:rPr>
              <a:t>b</a:t>
            </a:r>
            <a:r>
              <a:rPr sz="2700" i="1" spc="44" baseline="-23148" dirty="0">
                <a:latin typeface="Times New Roman"/>
                <a:cs typeface="Times New Roman"/>
              </a:rPr>
              <a:t>j</a:t>
            </a:r>
            <a:r>
              <a:rPr sz="2700" i="1" spc="-89" baseline="-23148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(</a:t>
            </a:r>
            <a:r>
              <a:rPr sz="3100" i="1" spc="229" dirty="0">
                <a:latin typeface="Times New Roman"/>
                <a:cs typeface="Times New Roman"/>
              </a:rPr>
              <a:t>k</a:t>
            </a:r>
            <a:r>
              <a:rPr sz="3100" spc="55" dirty="0">
                <a:latin typeface="Times New Roman"/>
                <a:cs typeface="Times New Roman"/>
              </a:rPr>
              <a:t>)</a:t>
            </a:r>
            <a:r>
              <a:rPr sz="3100" spc="-165" dirty="0">
                <a:latin typeface="Times New Roman"/>
                <a:cs typeface="Times New Roman"/>
              </a:rPr>
              <a:t> </a:t>
            </a:r>
            <a:r>
              <a:rPr sz="3100" spc="90" dirty="0">
                <a:latin typeface="Symbol"/>
                <a:cs typeface="Symbol"/>
              </a:rPr>
              <a:t></a:t>
            </a:r>
            <a:r>
              <a:rPr sz="3100" spc="-110" dirty="0">
                <a:latin typeface="Times New Roman"/>
                <a:cs typeface="Times New Roman"/>
              </a:rPr>
              <a:t> </a:t>
            </a:r>
            <a:r>
              <a:rPr sz="3100" i="1" spc="3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Times New Roman"/>
                <a:cs typeface="Times New Roman"/>
              </a:rPr>
              <a:t>(</a:t>
            </a:r>
            <a:r>
              <a:rPr sz="3100" i="1" spc="-10" dirty="0">
                <a:latin typeface="Times New Roman"/>
                <a:cs typeface="Times New Roman"/>
              </a:rPr>
              <a:t>v</a:t>
            </a:r>
            <a:r>
              <a:rPr sz="2700" i="1" spc="67" baseline="-23148" dirty="0">
                <a:latin typeface="Times New Roman"/>
                <a:cs typeface="Times New Roman"/>
              </a:rPr>
              <a:t>k</a:t>
            </a:r>
            <a:r>
              <a:rPr sz="2700" i="1" baseline="-23148" dirty="0">
                <a:latin typeface="Times New Roman"/>
                <a:cs typeface="Times New Roman"/>
              </a:rPr>
              <a:t> </a:t>
            </a:r>
            <a:r>
              <a:rPr sz="2700" i="1" spc="60" baseline="-23148" dirty="0">
                <a:latin typeface="Times New Roman"/>
                <a:cs typeface="Times New Roman"/>
              </a:rPr>
              <a:t> </a:t>
            </a:r>
            <a:r>
              <a:rPr sz="3100" spc="-35" dirty="0">
                <a:latin typeface="Times New Roman"/>
                <a:cs typeface="Times New Roman"/>
              </a:rPr>
              <a:t>a</a:t>
            </a:r>
            <a:r>
              <a:rPr sz="3100" spc="45" dirty="0">
                <a:latin typeface="Times New Roman"/>
                <a:cs typeface="Times New Roman"/>
              </a:rPr>
              <a:t>t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t</a:t>
            </a:r>
            <a:r>
              <a:rPr sz="3100" i="1" spc="-170" dirty="0">
                <a:latin typeface="Times New Roman"/>
                <a:cs typeface="Times New Roman"/>
              </a:rPr>
              <a:t> </a:t>
            </a:r>
            <a:r>
              <a:rPr sz="3100" spc="30" dirty="0">
                <a:latin typeface="Times New Roman"/>
                <a:cs typeface="Times New Roman"/>
              </a:rPr>
              <a:t>|</a:t>
            </a:r>
            <a:r>
              <a:rPr sz="3100" spc="-250" dirty="0">
                <a:latin typeface="Times New Roman"/>
                <a:cs typeface="Times New Roman"/>
              </a:rPr>
              <a:t> </a:t>
            </a:r>
            <a:r>
              <a:rPr sz="3100" i="1" spc="-60" dirty="0">
                <a:latin typeface="Times New Roman"/>
                <a:cs typeface="Times New Roman"/>
              </a:rPr>
              <a:t>q</a:t>
            </a:r>
            <a:r>
              <a:rPr sz="2700" i="1" spc="44" baseline="-23148" dirty="0">
                <a:latin typeface="Times New Roman"/>
                <a:cs typeface="Times New Roman"/>
              </a:rPr>
              <a:t>t</a:t>
            </a:r>
            <a:r>
              <a:rPr sz="2700" i="1" baseline="-23148" dirty="0">
                <a:latin typeface="Times New Roman"/>
                <a:cs typeface="Times New Roman"/>
              </a:rPr>
              <a:t>	</a:t>
            </a:r>
            <a:r>
              <a:rPr sz="3100" spc="9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i="1" spc="335" dirty="0">
                <a:latin typeface="Times New Roman"/>
                <a:cs typeface="Times New Roman"/>
              </a:rPr>
              <a:t>s</a:t>
            </a:r>
            <a:r>
              <a:rPr sz="2700" i="1" spc="44" baseline="-23148" dirty="0">
                <a:latin typeface="Times New Roman"/>
                <a:cs typeface="Times New Roman"/>
              </a:rPr>
              <a:t>j</a:t>
            </a:r>
            <a:r>
              <a:rPr sz="2700" i="1" spc="-97" baseline="-23148" dirty="0">
                <a:latin typeface="Times New Roman"/>
                <a:cs typeface="Times New Roman"/>
              </a:rPr>
              <a:t> </a:t>
            </a:r>
            <a:r>
              <a:rPr sz="3100" spc="55" dirty="0">
                <a:latin typeface="Times New Roman"/>
                <a:cs typeface="Times New Roman"/>
              </a:rPr>
              <a:t>)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335" dirty="0">
                <a:latin typeface="Times New Roman"/>
                <a:cs typeface="Times New Roman"/>
              </a:rPr>
              <a:t>1</a:t>
            </a:r>
            <a:r>
              <a:rPr sz="3100" spc="90" dirty="0">
                <a:latin typeface="Symbol"/>
                <a:cs typeface="Symbol"/>
              </a:rPr>
              <a:t>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i="1" spc="45" dirty="0">
                <a:latin typeface="Times New Roman"/>
                <a:cs typeface="Times New Roman"/>
              </a:rPr>
              <a:t>j</a:t>
            </a:r>
            <a:r>
              <a:rPr sz="3100" i="1" spc="-80" dirty="0">
                <a:latin typeface="Times New Roman"/>
                <a:cs typeface="Times New Roman"/>
              </a:rPr>
              <a:t> </a:t>
            </a:r>
            <a:r>
              <a:rPr sz="3100" spc="90" dirty="0">
                <a:latin typeface="Symbol"/>
                <a:cs typeface="Symbol"/>
              </a:rPr>
              <a:t>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i="1" spc="110" dirty="0">
                <a:latin typeface="Times New Roman"/>
                <a:cs typeface="Times New Roman"/>
              </a:rPr>
              <a:t>N</a:t>
            </a: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spc="335" dirty="0">
                <a:latin typeface="Times New Roman"/>
                <a:cs typeface="Times New Roman"/>
              </a:rPr>
              <a:t>1</a:t>
            </a:r>
            <a:r>
              <a:rPr sz="3100" spc="90" dirty="0">
                <a:latin typeface="Symbol"/>
                <a:cs typeface="Symbol"/>
              </a:rPr>
              <a:t></a:t>
            </a:r>
            <a:r>
              <a:rPr sz="3100" spc="-210" dirty="0">
                <a:latin typeface="Times New Roman"/>
                <a:cs typeface="Times New Roman"/>
              </a:rPr>
              <a:t> </a:t>
            </a:r>
            <a:r>
              <a:rPr sz="3100" spc="80" dirty="0">
                <a:latin typeface="Times New Roman"/>
                <a:cs typeface="Times New Roman"/>
              </a:rPr>
              <a:t>k</a:t>
            </a:r>
            <a:r>
              <a:rPr sz="3100" spc="-140" dirty="0">
                <a:latin typeface="Times New Roman"/>
                <a:cs typeface="Times New Roman"/>
              </a:rPr>
              <a:t> </a:t>
            </a:r>
            <a:r>
              <a:rPr sz="3100" spc="90" dirty="0">
                <a:latin typeface="Symbol"/>
                <a:cs typeface="Symbol"/>
              </a:rPr>
              <a:t></a:t>
            </a:r>
            <a:r>
              <a:rPr sz="3100" spc="-204" dirty="0">
                <a:latin typeface="Times New Roman"/>
                <a:cs typeface="Times New Roman"/>
              </a:rPr>
              <a:t> </a:t>
            </a:r>
            <a:r>
              <a:rPr sz="3100" spc="145" dirty="0">
                <a:latin typeface="Times New Roman"/>
                <a:cs typeface="Times New Roman"/>
              </a:rPr>
              <a:t>M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HMM</a:t>
            </a:r>
            <a:r>
              <a:rPr sz="4000" spc="-20" dirty="0"/>
              <a:t> </a:t>
            </a:r>
            <a:r>
              <a:rPr sz="4000" spc="-15" dirty="0"/>
              <a:t>Generation</a:t>
            </a:r>
            <a:r>
              <a:rPr sz="4000" spc="-30" dirty="0"/>
              <a:t> </a:t>
            </a:r>
            <a:r>
              <a:rPr sz="4000" spc="-20" dirty="0"/>
              <a:t>Procedure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685800" y="2770632"/>
            <a:ext cx="7787640" cy="2557780"/>
          </a:xfrm>
          <a:custGeom>
            <a:avLst/>
            <a:gdLst/>
            <a:ahLst/>
            <a:cxnLst/>
            <a:rect l="l" t="t" r="r" b="b"/>
            <a:pathLst>
              <a:path w="7787640" h="2557779">
                <a:moveTo>
                  <a:pt x="0" y="2557272"/>
                </a:moveTo>
                <a:lnTo>
                  <a:pt x="7787640" y="2557272"/>
                </a:lnTo>
                <a:lnTo>
                  <a:pt x="7787640" y="0"/>
                </a:lnTo>
                <a:lnTo>
                  <a:pt x="0" y="0"/>
                </a:lnTo>
                <a:lnTo>
                  <a:pt x="0" y="25572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1381709"/>
            <a:ext cx="7734934" cy="3623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-12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a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-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i="1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observations: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 </a:t>
            </a:r>
            <a:r>
              <a:rPr sz="2800" i="1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775" spc="7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775" spc="307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775" spc="7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2</a:t>
            </a:r>
            <a:r>
              <a:rPr sz="2775" spc="300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…</a:t>
            </a:r>
            <a:r>
              <a:rPr sz="28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775" i="1" spc="7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endParaRPr sz="2775" baseline="-21021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 dirty="0">
              <a:latin typeface="Comic Sans MS" panose="030F0702030302020204" pitchFamily="66" charset="0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initial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state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0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  <a:p>
            <a:pPr marL="278130">
              <a:lnSpc>
                <a:spcPct val="100000"/>
              </a:lnSpc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-3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</a:t>
            </a:r>
            <a:r>
              <a:rPr sz="2400" spc="-2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to</a:t>
            </a:r>
            <a:r>
              <a:rPr sz="2400" spc="-4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960755" marR="880110" indent="-273050">
              <a:lnSpc>
                <a:spcPct val="100000"/>
              </a:lnSpc>
            </a:pPr>
            <a:r>
              <a:rPr sz="2400" spc="-30" dirty="0">
                <a:latin typeface="Comic Sans MS" panose="030F0702030302020204" pitchFamily="66" charset="0"/>
                <a:cs typeface="Calibri"/>
              </a:rPr>
              <a:t>Transit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another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t+1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300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based on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transition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distribution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400" i="1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ij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  <a:p>
            <a:pPr marL="960755" marR="43180" indent="-273050">
              <a:lnSpc>
                <a:spcPct val="100000"/>
              </a:lnSpc>
            </a:pPr>
            <a:r>
              <a:rPr sz="2400" dirty="0">
                <a:latin typeface="Comic Sans MS" panose="030F0702030302020204" pitchFamily="66" charset="0"/>
                <a:cs typeface="Calibri"/>
              </a:rPr>
              <a:t>Pick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k</a:t>
            </a:r>
            <a:r>
              <a:rPr sz="2400" i="1" spc="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based on being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270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using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distribution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qt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(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k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)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10" dirty="0"/>
              <a:t>English</a:t>
            </a:r>
            <a:r>
              <a:rPr spc="-15" dirty="0"/>
              <a:t> </a:t>
            </a:r>
            <a:r>
              <a:rPr spc="-5" dirty="0"/>
              <a:t>parts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10" dirty="0"/>
              <a:t>speech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9225"/>
            <a:ext cx="4596130" cy="277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8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parts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speech?</a:t>
            </a: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Noun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(person,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place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or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thing)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omic Sans MS" panose="030F0702030302020204" pitchFamily="66" charset="0"/>
                <a:cs typeface="Calibri"/>
              </a:rPr>
              <a:t>Verb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(actions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processes)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Adjective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(modify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nouns)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Adverb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(modify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verbs)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Preposition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(on,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in,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0" dirty="0">
                <a:latin typeface="Comic Sans MS" panose="030F0702030302020204" pitchFamily="66" charset="0"/>
                <a:cs typeface="Calibri"/>
              </a:rPr>
              <a:t>by,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to,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with)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Determiners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(a,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an,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the,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what, which,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that)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Conjunctions</a:t>
            </a:r>
            <a:r>
              <a:rPr sz="20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(and,</a:t>
            </a:r>
            <a:r>
              <a:rPr sz="20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but,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or)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065270"/>
            <a:ext cx="19583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Comic Sans MS" panose="030F0702030302020204" pitchFamily="66" charset="0"/>
                <a:cs typeface="Arial"/>
              </a:rPr>
              <a:t>–	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Particle 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(off,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up)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1000" y="4114800"/>
            <a:ext cx="4643755" cy="842538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Brown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corpus: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87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tags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Penn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Treebank: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~45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tags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Sample</a:t>
            </a:r>
            <a:r>
              <a:rPr sz="4000" spc="-25" dirty="0"/>
              <a:t> </a:t>
            </a:r>
            <a:r>
              <a:rPr sz="4000" spc="-10" dirty="0"/>
              <a:t>HMM</a:t>
            </a:r>
            <a:r>
              <a:rPr sz="4000" spc="-20" dirty="0"/>
              <a:t> </a:t>
            </a:r>
            <a:r>
              <a:rPr sz="4000" spc="-15" dirty="0"/>
              <a:t>Generation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106" y="1705610"/>
            <a:ext cx="8357425" cy="48582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0505" y="5222240"/>
            <a:ext cx="1075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PropNoun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4254" y="4394961"/>
            <a:ext cx="111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John</a:t>
            </a:r>
            <a:r>
              <a:rPr sz="3000" spc="15" baseline="-23611" dirty="0">
                <a:latin typeface="Times New Roman"/>
                <a:cs typeface="Times New Roman"/>
              </a:rPr>
              <a:t>Mary</a:t>
            </a:r>
            <a:endParaRPr sz="3000" baseline="-2361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4674489"/>
            <a:ext cx="575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Ali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182" y="4822063"/>
            <a:ext cx="53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Jer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9398" y="4114038"/>
            <a:ext cx="488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6885" y="3138932"/>
            <a:ext cx="59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Noun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5061" y="1894077"/>
            <a:ext cx="32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cat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2383" y="2402205"/>
            <a:ext cx="33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car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5534" y="2640330"/>
            <a:ext cx="393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pen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2209" y="2167255"/>
            <a:ext cx="865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do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3000" spc="7" baseline="-33333" dirty="0">
                <a:latin typeface="Times New Roman"/>
                <a:cs typeface="Times New Roman"/>
              </a:rPr>
              <a:t>b</a:t>
            </a:r>
            <a:r>
              <a:rPr sz="3000" baseline="-33333" dirty="0">
                <a:latin typeface="Times New Roman"/>
                <a:cs typeface="Times New Roman"/>
              </a:rPr>
              <a:t>ed</a:t>
            </a:r>
            <a:endParaRPr sz="3000" baseline="-333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3811" y="2596972"/>
            <a:ext cx="577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apple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3725" y="1887727"/>
            <a:ext cx="336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8778" y="2217801"/>
            <a:ext cx="772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9722" dirty="0">
                <a:latin typeface="Times New Roman"/>
                <a:cs typeface="Times New Roman"/>
              </a:rPr>
              <a:t>a</a:t>
            </a:r>
            <a:r>
              <a:rPr sz="3000" spc="-284" baseline="9722" dirty="0">
                <a:latin typeface="Times New Roman"/>
                <a:cs typeface="Times New Roman"/>
              </a:rPr>
              <a:t> </a:t>
            </a:r>
            <a:r>
              <a:rPr sz="3000" baseline="-23611" dirty="0">
                <a:latin typeface="Times New Roman"/>
                <a:cs typeface="Times New Roman"/>
              </a:rPr>
              <a:t>a </a:t>
            </a:r>
            <a:r>
              <a:rPr sz="3000" spc="-97" baseline="-236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6553" y="2490673"/>
            <a:ext cx="1031875" cy="98869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4170" marR="30480" indent="-306705">
              <a:lnSpc>
                <a:spcPct val="76100"/>
              </a:lnSpc>
              <a:spcBef>
                <a:spcPts val="68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3000" baseline="2777" dirty="0">
                <a:latin typeface="Times New Roman"/>
                <a:cs typeface="Times New Roman"/>
              </a:rPr>
              <a:t>a</a:t>
            </a:r>
            <a:r>
              <a:rPr sz="3000" spc="419" baseline="2777" dirty="0">
                <a:latin typeface="Times New Roman"/>
                <a:cs typeface="Times New Roman"/>
              </a:rPr>
              <a:t> </a:t>
            </a:r>
            <a:r>
              <a:rPr sz="3000" baseline="6944" dirty="0">
                <a:latin typeface="Times New Roman"/>
                <a:cs typeface="Times New Roman"/>
              </a:rPr>
              <a:t>the </a:t>
            </a:r>
            <a:r>
              <a:rPr sz="3000" spc="-727" baseline="69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endParaRPr sz="20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950"/>
              </a:spcBef>
            </a:pPr>
            <a:r>
              <a:rPr sz="2000" dirty="0">
                <a:latin typeface="Times New Roman"/>
                <a:cs typeface="Times New Roman"/>
              </a:rPr>
              <a:t>Det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8716" y="3235832"/>
            <a:ext cx="294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5365" y="3575684"/>
            <a:ext cx="861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7" baseline="-19444" dirty="0">
                <a:latin typeface="Times New Roman"/>
                <a:cs typeface="Times New Roman"/>
              </a:rPr>
              <a:t>ate</a:t>
            </a:r>
            <a:r>
              <a:rPr sz="3000" spc="254" baseline="-1944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6867" y="3800983"/>
            <a:ext cx="70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pla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3682" y="2956306"/>
            <a:ext cx="47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95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4685" y="3119450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2016" y="3917477"/>
            <a:ext cx="872490" cy="9055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latin typeface="Times New Roman"/>
                <a:cs typeface="Times New Roman"/>
              </a:rPr>
              <a:t>hit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3000" baseline="1388" dirty="0">
                <a:latin typeface="Times New Roman"/>
                <a:cs typeface="Times New Roman"/>
              </a:rPr>
              <a:t>gave</a:t>
            </a:r>
            <a:endParaRPr sz="3000" baseline="1388">
              <a:latin typeface="Times New Roman"/>
              <a:cs typeface="Times New Roman"/>
            </a:endParaRPr>
          </a:p>
          <a:p>
            <a:pPr marR="33655" algn="ctr">
              <a:lnSpc>
                <a:spcPct val="100000"/>
              </a:lnSpc>
              <a:spcBef>
                <a:spcPts val="1065"/>
              </a:spcBef>
            </a:pPr>
            <a:r>
              <a:rPr sz="2000" spc="-55" dirty="0"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8111" y="3791458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05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12073" y="3504057"/>
            <a:ext cx="450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stop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7643" y="2821305"/>
            <a:ext cx="344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9239" y="1771345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3610" y="4674489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9639" y="5150307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21633" y="5588914"/>
            <a:ext cx="473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4613" y="4155185"/>
            <a:ext cx="471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6640" y="5992774"/>
            <a:ext cx="46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st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3406" y="3103626"/>
            <a:ext cx="320040" cy="2738120"/>
          </a:xfrm>
          <a:custGeom>
            <a:avLst/>
            <a:gdLst/>
            <a:ahLst/>
            <a:cxnLst/>
            <a:rect l="l" t="t" r="r" b="b"/>
            <a:pathLst>
              <a:path w="320040" h="2738120">
                <a:moveTo>
                  <a:pt x="267440" y="45114"/>
                </a:moveTo>
                <a:lnTo>
                  <a:pt x="254215" y="63522"/>
                </a:lnTo>
                <a:lnTo>
                  <a:pt x="0" y="2735770"/>
                </a:lnTo>
                <a:lnTo>
                  <a:pt x="22758" y="2737929"/>
                </a:lnTo>
                <a:lnTo>
                  <a:pt x="276958" y="65705"/>
                </a:lnTo>
                <a:lnTo>
                  <a:pt x="267440" y="45114"/>
                </a:lnTo>
                <a:close/>
              </a:path>
              <a:path w="320040" h="2738120">
                <a:moveTo>
                  <a:pt x="281665" y="21462"/>
                </a:moveTo>
                <a:lnTo>
                  <a:pt x="258216" y="21462"/>
                </a:lnTo>
                <a:lnTo>
                  <a:pt x="280962" y="23622"/>
                </a:lnTo>
                <a:lnTo>
                  <a:pt x="276958" y="65705"/>
                </a:lnTo>
                <a:lnTo>
                  <a:pt x="298894" y="113157"/>
                </a:lnTo>
                <a:lnTo>
                  <a:pt x="305688" y="115570"/>
                </a:lnTo>
                <a:lnTo>
                  <a:pt x="311416" y="113029"/>
                </a:lnTo>
                <a:lnTo>
                  <a:pt x="317144" y="110362"/>
                </a:lnTo>
                <a:lnTo>
                  <a:pt x="319646" y="103504"/>
                </a:lnTo>
                <a:lnTo>
                  <a:pt x="281665" y="21462"/>
                </a:lnTo>
                <a:close/>
              </a:path>
              <a:path w="320040" h="2738120">
                <a:moveTo>
                  <a:pt x="271729" y="0"/>
                </a:moveTo>
                <a:lnTo>
                  <a:pt x="208838" y="87502"/>
                </a:lnTo>
                <a:lnTo>
                  <a:pt x="205155" y="92583"/>
                </a:lnTo>
                <a:lnTo>
                  <a:pt x="206324" y="99822"/>
                </a:lnTo>
                <a:lnTo>
                  <a:pt x="216573" y="107187"/>
                </a:lnTo>
                <a:lnTo>
                  <a:pt x="223723" y="105918"/>
                </a:lnTo>
                <a:lnTo>
                  <a:pt x="227406" y="100837"/>
                </a:lnTo>
                <a:lnTo>
                  <a:pt x="254215" y="63522"/>
                </a:lnTo>
                <a:lnTo>
                  <a:pt x="258216" y="21462"/>
                </a:lnTo>
                <a:lnTo>
                  <a:pt x="281665" y="21462"/>
                </a:lnTo>
                <a:lnTo>
                  <a:pt x="271729" y="0"/>
                </a:lnTo>
                <a:close/>
              </a:path>
              <a:path w="320040" h="2738120">
                <a:moveTo>
                  <a:pt x="280611" y="27304"/>
                </a:moveTo>
                <a:lnTo>
                  <a:pt x="259206" y="27304"/>
                </a:lnTo>
                <a:lnTo>
                  <a:pt x="278866" y="29210"/>
                </a:lnTo>
                <a:lnTo>
                  <a:pt x="267440" y="45114"/>
                </a:lnTo>
                <a:lnTo>
                  <a:pt x="276958" y="65705"/>
                </a:lnTo>
                <a:lnTo>
                  <a:pt x="280611" y="27304"/>
                </a:lnTo>
                <a:close/>
              </a:path>
              <a:path w="320040" h="2738120">
                <a:moveTo>
                  <a:pt x="258216" y="21462"/>
                </a:moveTo>
                <a:lnTo>
                  <a:pt x="254215" y="63522"/>
                </a:lnTo>
                <a:lnTo>
                  <a:pt x="267440" y="45114"/>
                </a:lnTo>
                <a:lnTo>
                  <a:pt x="259206" y="27304"/>
                </a:lnTo>
                <a:lnTo>
                  <a:pt x="280611" y="27304"/>
                </a:lnTo>
                <a:lnTo>
                  <a:pt x="280962" y="23622"/>
                </a:lnTo>
                <a:lnTo>
                  <a:pt x="258216" y="21462"/>
                </a:lnTo>
                <a:close/>
              </a:path>
              <a:path w="320040" h="2738120">
                <a:moveTo>
                  <a:pt x="259206" y="27304"/>
                </a:moveTo>
                <a:lnTo>
                  <a:pt x="267440" y="45114"/>
                </a:lnTo>
                <a:lnTo>
                  <a:pt x="278866" y="29210"/>
                </a:lnTo>
                <a:lnTo>
                  <a:pt x="259206" y="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40307" y="5754116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3851" y="5268214"/>
            <a:ext cx="34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8627" y="4362653"/>
            <a:ext cx="511809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000" dirty="0">
                <a:latin typeface="Times New Roman"/>
                <a:cs typeface="Times New Roman"/>
              </a:rPr>
              <a:t>0.4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00733" y="4441697"/>
            <a:ext cx="5732780" cy="1654175"/>
          </a:xfrm>
          <a:custGeom>
            <a:avLst/>
            <a:gdLst/>
            <a:ahLst/>
            <a:cxnLst/>
            <a:rect l="l" t="t" r="r" b="b"/>
            <a:pathLst>
              <a:path w="5732780" h="1654175">
                <a:moveTo>
                  <a:pt x="4870511" y="1642008"/>
                </a:moveTo>
                <a:lnTo>
                  <a:pt x="4278630" y="1642008"/>
                </a:lnTo>
                <a:lnTo>
                  <a:pt x="4367149" y="1642579"/>
                </a:lnTo>
                <a:lnTo>
                  <a:pt x="4470781" y="1644865"/>
                </a:lnTo>
                <a:lnTo>
                  <a:pt x="4652391" y="1651812"/>
                </a:lnTo>
                <a:lnTo>
                  <a:pt x="4714748" y="1653819"/>
                </a:lnTo>
                <a:lnTo>
                  <a:pt x="4755642" y="1654111"/>
                </a:lnTo>
                <a:lnTo>
                  <a:pt x="4780407" y="1653628"/>
                </a:lnTo>
                <a:lnTo>
                  <a:pt x="4803775" y="1652384"/>
                </a:lnTo>
                <a:lnTo>
                  <a:pt x="4825745" y="1650250"/>
                </a:lnTo>
                <a:lnTo>
                  <a:pt x="4846574" y="1647228"/>
                </a:lnTo>
                <a:lnTo>
                  <a:pt x="4866513" y="1643113"/>
                </a:lnTo>
                <a:lnTo>
                  <a:pt x="4870511" y="1642008"/>
                </a:lnTo>
                <a:close/>
              </a:path>
              <a:path w="5732780" h="1654175">
                <a:moveTo>
                  <a:pt x="4278503" y="1619148"/>
                </a:moveTo>
                <a:lnTo>
                  <a:pt x="4179442" y="1619821"/>
                </a:lnTo>
                <a:lnTo>
                  <a:pt x="4030471" y="1623339"/>
                </a:lnTo>
                <a:lnTo>
                  <a:pt x="0" y="1623339"/>
                </a:lnTo>
                <a:lnTo>
                  <a:pt x="0" y="1646199"/>
                </a:lnTo>
                <a:lnTo>
                  <a:pt x="4030471" y="1646199"/>
                </a:lnTo>
                <a:lnTo>
                  <a:pt x="4179696" y="1642681"/>
                </a:lnTo>
                <a:lnTo>
                  <a:pt x="4870511" y="1642008"/>
                </a:lnTo>
                <a:lnTo>
                  <a:pt x="4885817" y="1637779"/>
                </a:lnTo>
                <a:lnTo>
                  <a:pt x="4904235" y="1631251"/>
                </a:lnTo>
                <a:lnTo>
                  <a:pt x="4755642" y="1631251"/>
                </a:lnTo>
                <a:lnTo>
                  <a:pt x="4729226" y="1631162"/>
                </a:lnTo>
                <a:lnTo>
                  <a:pt x="4715383" y="1630972"/>
                </a:lnTo>
                <a:lnTo>
                  <a:pt x="4653407" y="1628978"/>
                </a:lnTo>
                <a:lnTo>
                  <a:pt x="4471416" y="1622018"/>
                </a:lnTo>
                <a:lnTo>
                  <a:pt x="4367276" y="1619719"/>
                </a:lnTo>
                <a:lnTo>
                  <a:pt x="4278503" y="1619148"/>
                </a:lnTo>
                <a:close/>
              </a:path>
              <a:path w="5732780" h="1654175">
                <a:moveTo>
                  <a:pt x="5691005" y="43735"/>
                </a:moveTo>
                <a:lnTo>
                  <a:pt x="5674850" y="59663"/>
                </a:lnTo>
                <a:lnTo>
                  <a:pt x="5661185" y="110108"/>
                </a:lnTo>
                <a:lnTo>
                  <a:pt x="5631052" y="220218"/>
                </a:lnTo>
                <a:lnTo>
                  <a:pt x="5600319" y="330453"/>
                </a:lnTo>
                <a:lnTo>
                  <a:pt x="5568949" y="439419"/>
                </a:lnTo>
                <a:lnTo>
                  <a:pt x="5553074" y="493268"/>
                </a:lnTo>
                <a:lnTo>
                  <a:pt x="5537072" y="546353"/>
                </a:lnTo>
                <a:lnTo>
                  <a:pt x="5520690" y="598932"/>
                </a:lnTo>
                <a:lnTo>
                  <a:pt x="5504180" y="651001"/>
                </a:lnTo>
                <a:lnTo>
                  <a:pt x="5487416" y="702182"/>
                </a:lnTo>
                <a:lnTo>
                  <a:pt x="5470397" y="752601"/>
                </a:lnTo>
                <a:lnTo>
                  <a:pt x="5452998" y="802258"/>
                </a:lnTo>
                <a:lnTo>
                  <a:pt x="5435345" y="850899"/>
                </a:lnTo>
                <a:lnTo>
                  <a:pt x="5417312" y="898651"/>
                </a:lnTo>
                <a:lnTo>
                  <a:pt x="5399023" y="945388"/>
                </a:lnTo>
                <a:lnTo>
                  <a:pt x="5380227" y="990980"/>
                </a:lnTo>
                <a:lnTo>
                  <a:pt x="5361050" y="1035430"/>
                </a:lnTo>
                <a:lnTo>
                  <a:pt x="5341620" y="1078738"/>
                </a:lnTo>
                <a:lnTo>
                  <a:pt x="5321554" y="1120774"/>
                </a:lnTo>
                <a:lnTo>
                  <a:pt x="5301107" y="1161440"/>
                </a:lnTo>
                <a:lnTo>
                  <a:pt x="5280279" y="1200708"/>
                </a:lnTo>
                <a:lnTo>
                  <a:pt x="5258816" y="1238618"/>
                </a:lnTo>
                <a:lnTo>
                  <a:pt x="5236845" y="1274914"/>
                </a:lnTo>
                <a:lnTo>
                  <a:pt x="5214366" y="1309738"/>
                </a:lnTo>
                <a:lnTo>
                  <a:pt x="5191379" y="1342834"/>
                </a:lnTo>
                <a:lnTo>
                  <a:pt x="5167757" y="1374393"/>
                </a:lnTo>
                <a:lnTo>
                  <a:pt x="5143627" y="1404124"/>
                </a:lnTo>
                <a:lnTo>
                  <a:pt x="5093335" y="1457794"/>
                </a:lnTo>
                <a:lnTo>
                  <a:pt x="5045075" y="1504124"/>
                </a:lnTo>
                <a:lnTo>
                  <a:pt x="5002911" y="1541614"/>
                </a:lnTo>
                <a:lnTo>
                  <a:pt x="4965445" y="1571053"/>
                </a:lnTo>
                <a:lnTo>
                  <a:pt x="4930648" y="1593392"/>
                </a:lnTo>
                <a:lnTo>
                  <a:pt x="4879594" y="1615757"/>
                </a:lnTo>
                <a:lnTo>
                  <a:pt x="4823460" y="1627492"/>
                </a:lnTo>
                <a:lnTo>
                  <a:pt x="4780026" y="1630781"/>
                </a:lnTo>
                <a:lnTo>
                  <a:pt x="4755642" y="1631251"/>
                </a:lnTo>
                <a:lnTo>
                  <a:pt x="4904235" y="1631251"/>
                </a:lnTo>
                <a:lnTo>
                  <a:pt x="4941189" y="1613674"/>
                </a:lnTo>
                <a:lnTo>
                  <a:pt x="4978273" y="1589913"/>
                </a:lnTo>
                <a:lnTo>
                  <a:pt x="5017389" y="1559344"/>
                </a:lnTo>
                <a:lnTo>
                  <a:pt x="5060442" y="1521015"/>
                </a:lnTo>
                <a:lnTo>
                  <a:pt x="5109210" y="1474190"/>
                </a:lnTo>
                <a:lnTo>
                  <a:pt x="5160771" y="1419275"/>
                </a:lnTo>
                <a:lnTo>
                  <a:pt x="5185537" y="1388808"/>
                </a:lnTo>
                <a:lnTo>
                  <a:pt x="5209667" y="1356550"/>
                </a:lnTo>
                <a:lnTo>
                  <a:pt x="5233162" y="1322781"/>
                </a:lnTo>
                <a:lnTo>
                  <a:pt x="5256021" y="1287310"/>
                </a:lnTo>
                <a:lnTo>
                  <a:pt x="5278373" y="1250442"/>
                </a:lnTo>
                <a:lnTo>
                  <a:pt x="5300091" y="1211973"/>
                </a:lnTo>
                <a:lnTo>
                  <a:pt x="5321299" y="1172184"/>
                </a:lnTo>
                <a:lnTo>
                  <a:pt x="5342000" y="1130935"/>
                </a:lnTo>
                <a:lnTo>
                  <a:pt x="5362194" y="1088517"/>
                </a:lnTo>
                <a:lnTo>
                  <a:pt x="5382006" y="1044829"/>
                </a:lnTo>
                <a:lnTo>
                  <a:pt x="5401310" y="1000124"/>
                </a:lnTo>
                <a:lnTo>
                  <a:pt x="5420233" y="954151"/>
                </a:lnTo>
                <a:lnTo>
                  <a:pt x="5438647" y="907033"/>
                </a:lnTo>
                <a:lnTo>
                  <a:pt x="5456682" y="859027"/>
                </a:lnTo>
                <a:lnTo>
                  <a:pt x="5474462" y="810005"/>
                </a:lnTo>
                <a:lnTo>
                  <a:pt x="5491988" y="760221"/>
                </a:lnTo>
                <a:lnTo>
                  <a:pt x="5509006" y="709549"/>
                </a:lnTo>
                <a:lnTo>
                  <a:pt x="5525896" y="658113"/>
                </a:lnTo>
                <a:lnTo>
                  <a:pt x="5542534" y="605916"/>
                </a:lnTo>
                <a:lnTo>
                  <a:pt x="5558790" y="553212"/>
                </a:lnTo>
                <a:lnTo>
                  <a:pt x="5574919" y="499871"/>
                </a:lnTo>
                <a:lnTo>
                  <a:pt x="5590920" y="446024"/>
                </a:lnTo>
                <a:lnTo>
                  <a:pt x="5622290" y="336803"/>
                </a:lnTo>
                <a:lnTo>
                  <a:pt x="5653023" y="226313"/>
                </a:lnTo>
                <a:lnTo>
                  <a:pt x="5684812" y="109981"/>
                </a:lnTo>
                <a:lnTo>
                  <a:pt x="5696859" y="65557"/>
                </a:lnTo>
                <a:lnTo>
                  <a:pt x="5691005" y="43735"/>
                </a:lnTo>
                <a:close/>
              </a:path>
              <a:path w="5732780" h="1654175">
                <a:moveTo>
                  <a:pt x="5707880" y="18795"/>
                </a:moveTo>
                <a:lnTo>
                  <a:pt x="5685917" y="18795"/>
                </a:lnTo>
                <a:lnTo>
                  <a:pt x="5707888" y="24891"/>
                </a:lnTo>
                <a:lnTo>
                  <a:pt x="5696859" y="65557"/>
                </a:lnTo>
                <a:lnTo>
                  <a:pt x="5708811" y="110108"/>
                </a:lnTo>
                <a:lnTo>
                  <a:pt x="5710427" y="116077"/>
                </a:lnTo>
                <a:lnTo>
                  <a:pt x="5716777" y="119633"/>
                </a:lnTo>
                <a:lnTo>
                  <a:pt x="5722873" y="118109"/>
                </a:lnTo>
                <a:lnTo>
                  <a:pt x="5728970" y="116458"/>
                </a:lnTo>
                <a:lnTo>
                  <a:pt x="5732525" y="110108"/>
                </a:lnTo>
                <a:lnTo>
                  <a:pt x="5707880" y="18795"/>
                </a:lnTo>
                <a:close/>
              </a:path>
              <a:path w="5732780" h="1654175">
                <a:moveTo>
                  <a:pt x="5702808" y="0"/>
                </a:moveTo>
                <a:lnTo>
                  <a:pt x="5626099" y="75691"/>
                </a:lnTo>
                <a:lnTo>
                  <a:pt x="5621527" y="80009"/>
                </a:lnTo>
                <a:lnTo>
                  <a:pt x="5621527" y="87249"/>
                </a:lnTo>
                <a:lnTo>
                  <a:pt x="5626099" y="91947"/>
                </a:lnTo>
                <a:lnTo>
                  <a:pt x="5630418" y="96265"/>
                </a:lnTo>
                <a:lnTo>
                  <a:pt x="5637530" y="96393"/>
                </a:lnTo>
                <a:lnTo>
                  <a:pt x="5642101" y="91947"/>
                </a:lnTo>
                <a:lnTo>
                  <a:pt x="5674850" y="59663"/>
                </a:lnTo>
                <a:lnTo>
                  <a:pt x="5685917" y="18795"/>
                </a:lnTo>
                <a:lnTo>
                  <a:pt x="5707880" y="18795"/>
                </a:lnTo>
                <a:lnTo>
                  <a:pt x="5702808" y="0"/>
                </a:lnTo>
                <a:close/>
              </a:path>
              <a:path w="5732780" h="1654175">
                <a:moveTo>
                  <a:pt x="5707430" y="24764"/>
                </a:moveTo>
                <a:lnTo>
                  <a:pt x="5685917" y="24764"/>
                </a:lnTo>
                <a:lnTo>
                  <a:pt x="5704967" y="29971"/>
                </a:lnTo>
                <a:lnTo>
                  <a:pt x="5691005" y="43735"/>
                </a:lnTo>
                <a:lnTo>
                  <a:pt x="5696859" y="65557"/>
                </a:lnTo>
                <a:lnTo>
                  <a:pt x="5707888" y="24891"/>
                </a:lnTo>
                <a:lnTo>
                  <a:pt x="5707430" y="24764"/>
                </a:lnTo>
                <a:close/>
              </a:path>
              <a:path w="5732780" h="1654175">
                <a:moveTo>
                  <a:pt x="5685917" y="18795"/>
                </a:moveTo>
                <a:lnTo>
                  <a:pt x="5674850" y="59663"/>
                </a:lnTo>
                <a:lnTo>
                  <a:pt x="5691005" y="43735"/>
                </a:lnTo>
                <a:lnTo>
                  <a:pt x="5685917" y="24764"/>
                </a:lnTo>
                <a:lnTo>
                  <a:pt x="5707430" y="24764"/>
                </a:lnTo>
                <a:lnTo>
                  <a:pt x="5685917" y="18795"/>
                </a:lnTo>
                <a:close/>
              </a:path>
              <a:path w="5732780" h="1654175">
                <a:moveTo>
                  <a:pt x="5685917" y="24764"/>
                </a:moveTo>
                <a:lnTo>
                  <a:pt x="5691005" y="43735"/>
                </a:lnTo>
                <a:lnTo>
                  <a:pt x="5704967" y="29971"/>
                </a:lnTo>
                <a:lnTo>
                  <a:pt x="5685917" y="24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Three </a:t>
            </a:r>
            <a:r>
              <a:rPr sz="4000" spc="-10" dirty="0"/>
              <a:t>Useful</a:t>
            </a:r>
            <a:r>
              <a:rPr sz="4000" spc="-15" dirty="0"/>
              <a:t> </a:t>
            </a:r>
            <a:r>
              <a:rPr sz="4000" spc="-10" dirty="0"/>
              <a:t>HMM</a:t>
            </a:r>
            <a:r>
              <a:rPr sz="4000" spc="-20" dirty="0"/>
              <a:t> </a:t>
            </a:r>
            <a:r>
              <a:rPr sz="4000" spc="-75" dirty="0"/>
              <a:t>Tasks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07033"/>
            <a:ext cx="7908290" cy="53687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Observation </a:t>
            </a:r>
            <a:r>
              <a:rPr sz="2600" spc="-1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Likelihood (Evaluation)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: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output sequence, what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6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output?</a:t>
            </a:r>
            <a:endParaRPr sz="2600" dirty="0">
              <a:latin typeface="Comic Sans MS" panose="030F0702030302020204" pitchFamily="66" charset="0"/>
              <a:cs typeface="Calibri"/>
            </a:endParaRPr>
          </a:p>
          <a:p>
            <a:pPr marL="527685" marR="240029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Most </a:t>
            </a:r>
            <a:r>
              <a:rPr sz="2600" spc="-1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likely </a:t>
            </a:r>
            <a:r>
              <a:rPr sz="2600" spc="-2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state </a:t>
            </a:r>
            <a:r>
              <a:rPr sz="2600" spc="-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sequence (Decoding):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and an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output sequence, what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sequence through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 that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generated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output?</a:t>
            </a:r>
            <a:endParaRPr sz="2600" dirty="0">
              <a:latin typeface="Comic Sans MS" panose="030F0702030302020204" pitchFamily="66" charset="0"/>
              <a:cs typeface="Calibri"/>
            </a:endParaRPr>
          </a:p>
          <a:p>
            <a:pPr marL="527685" marR="60325" indent="-51562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Maximum </a:t>
            </a:r>
            <a:r>
              <a:rPr sz="2600" spc="-1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likelihood </a:t>
            </a:r>
            <a:r>
              <a:rPr sz="2600" spc="-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training (Learning)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: given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600" spc="-5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set of observed sequences,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how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do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we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model’s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parameters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so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it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has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high probability of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generating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those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sequences?</a:t>
            </a:r>
            <a:endParaRPr sz="26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HMM: </a:t>
            </a:r>
            <a:r>
              <a:rPr sz="4000" spc="-15" dirty="0"/>
              <a:t>Observation</a:t>
            </a:r>
            <a:r>
              <a:rPr sz="4000" spc="5" dirty="0"/>
              <a:t> </a:t>
            </a:r>
            <a:r>
              <a:rPr sz="4000" spc="-25" dirty="0"/>
              <a:t>Likelihood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4757"/>
            <a:ext cx="7614284" cy="31111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 sequence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observations, </a:t>
            </a:r>
            <a:r>
              <a:rPr sz="2400" i="1" spc="-2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400" i="1" spc="-2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with 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parameters,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λ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 that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this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observation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was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this model:</a:t>
            </a:r>
            <a:r>
              <a:rPr sz="2400" spc="-75" dirty="0">
                <a:latin typeface="Comic Sans MS" panose="030F0702030302020204" pitchFamily="66" charset="0"/>
                <a:cs typeface="Calibri"/>
              </a:rPr>
              <a:t> </a:t>
            </a:r>
            <a:endParaRPr lang="en-US" sz="2400" spc="-75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P(O|</a:t>
            </a:r>
            <a:r>
              <a:rPr sz="2400" spc="-2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λ)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?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Useful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two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tasks: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0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Classification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Sequence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Sequence</a:t>
            </a:r>
            <a:r>
              <a:rPr sz="4000" spc="-40" dirty="0"/>
              <a:t> </a:t>
            </a:r>
            <a:r>
              <a:rPr sz="4000" spc="-10" dirty="0"/>
              <a:t>Classification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53212" y="3896867"/>
            <a:ext cx="7998459" cy="1987550"/>
            <a:chOff x="553212" y="3896867"/>
            <a:chExt cx="7998459" cy="1987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3896867"/>
              <a:ext cx="3829812" cy="19705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077" y="3913631"/>
              <a:ext cx="3705086" cy="19705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56333" y="5831535"/>
            <a:ext cx="7054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2750" y="5831535"/>
            <a:ext cx="746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oston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7234" y="4836667"/>
            <a:ext cx="22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1209" y="4793437"/>
            <a:ext cx="22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6727" y="5981700"/>
            <a:ext cx="3383279" cy="648253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32384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P(</a:t>
            </a:r>
            <a:r>
              <a:rPr sz="20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000" i="1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|</a:t>
            </a:r>
            <a:r>
              <a:rPr sz="20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Austin)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&gt;</a:t>
            </a:r>
            <a:r>
              <a:rPr sz="20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P(</a:t>
            </a:r>
            <a:r>
              <a:rPr sz="2000" i="1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</a:t>
            </a:r>
            <a:r>
              <a:rPr sz="2000" i="1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|</a:t>
            </a:r>
            <a:r>
              <a:rPr sz="20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Boston) </a:t>
            </a:r>
            <a:r>
              <a:rPr sz="20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?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7421" y="4161282"/>
            <a:ext cx="1719580" cy="462280"/>
          </a:xfrm>
          <a:custGeom>
            <a:avLst/>
            <a:gdLst/>
            <a:ahLst/>
            <a:cxnLst/>
            <a:rect l="l" t="t" r="r" b="b"/>
            <a:pathLst>
              <a:path w="1719579" h="462279">
                <a:moveTo>
                  <a:pt x="0" y="230886"/>
                </a:moveTo>
                <a:lnTo>
                  <a:pt x="11249" y="193436"/>
                </a:lnTo>
                <a:lnTo>
                  <a:pt x="43818" y="157910"/>
                </a:lnTo>
                <a:lnTo>
                  <a:pt x="95936" y="124783"/>
                </a:lnTo>
                <a:lnTo>
                  <a:pt x="165835" y="94530"/>
                </a:lnTo>
                <a:lnTo>
                  <a:pt x="206899" y="80630"/>
                </a:lnTo>
                <a:lnTo>
                  <a:pt x="251745" y="67627"/>
                </a:lnTo>
                <a:lnTo>
                  <a:pt x="300152" y="55580"/>
                </a:lnTo>
                <a:lnTo>
                  <a:pt x="351897" y="44549"/>
                </a:lnTo>
                <a:lnTo>
                  <a:pt x="406761" y="34593"/>
                </a:lnTo>
                <a:lnTo>
                  <a:pt x="464522" y="25772"/>
                </a:lnTo>
                <a:lnTo>
                  <a:pt x="524958" y="18145"/>
                </a:lnTo>
                <a:lnTo>
                  <a:pt x="587849" y="11771"/>
                </a:lnTo>
                <a:lnTo>
                  <a:pt x="652973" y="6710"/>
                </a:lnTo>
                <a:lnTo>
                  <a:pt x="720110" y="3022"/>
                </a:lnTo>
                <a:lnTo>
                  <a:pt x="789038" y="765"/>
                </a:lnTo>
                <a:lnTo>
                  <a:pt x="859536" y="0"/>
                </a:lnTo>
                <a:lnTo>
                  <a:pt x="930033" y="765"/>
                </a:lnTo>
                <a:lnTo>
                  <a:pt x="998961" y="3022"/>
                </a:lnTo>
                <a:lnTo>
                  <a:pt x="1066098" y="6710"/>
                </a:lnTo>
                <a:lnTo>
                  <a:pt x="1131222" y="11771"/>
                </a:lnTo>
                <a:lnTo>
                  <a:pt x="1194113" y="18145"/>
                </a:lnTo>
                <a:lnTo>
                  <a:pt x="1254549" y="25772"/>
                </a:lnTo>
                <a:lnTo>
                  <a:pt x="1312310" y="34593"/>
                </a:lnTo>
                <a:lnTo>
                  <a:pt x="1367174" y="44549"/>
                </a:lnTo>
                <a:lnTo>
                  <a:pt x="1418919" y="55580"/>
                </a:lnTo>
                <a:lnTo>
                  <a:pt x="1467326" y="67627"/>
                </a:lnTo>
                <a:lnTo>
                  <a:pt x="1512172" y="80630"/>
                </a:lnTo>
                <a:lnTo>
                  <a:pt x="1553236" y="94530"/>
                </a:lnTo>
                <a:lnTo>
                  <a:pt x="1590297" y="109268"/>
                </a:lnTo>
                <a:lnTo>
                  <a:pt x="1651527" y="141017"/>
                </a:lnTo>
                <a:lnTo>
                  <a:pt x="1694092" y="175403"/>
                </a:lnTo>
                <a:lnTo>
                  <a:pt x="1716222" y="211950"/>
                </a:lnTo>
                <a:lnTo>
                  <a:pt x="1719072" y="230886"/>
                </a:lnTo>
                <a:lnTo>
                  <a:pt x="1716222" y="249821"/>
                </a:lnTo>
                <a:lnTo>
                  <a:pt x="1694092" y="286368"/>
                </a:lnTo>
                <a:lnTo>
                  <a:pt x="1651527" y="320754"/>
                </a:lnTo>
                <a:lnTo>
                  <a:pt x="1590297" y="352503"/>
                </a:lnTo>
                <a:lnTo>
                  <a:pt x="1553236" y="367241"/>
                </a:lnTo>
                <a:lnTo>
                  <a:pt x="1512172" y="381141"/>
                </a:lnTo>
                <a:lnTo>
                  <a:pt x="1467326" y="394144"/>
                </a:lnTo>
                <a:lnTo>
                  <a:pt x="1418919" y="406191"/>
                </a:lnTo>
                <a:lnTo>
                  <a:pt x="1367174" y="417222"/>
                </a:lnTo>
                <a:lnTo>
                  <a:pt x="1312310" y="427178"/>
                </a:lnTo>
                <a:lnTo>
                  <a:pt x="1254549" y="435999"/>
                </a:lnTo>
                <a:lnTo>
                  <a:pt x="1194113" y="443626"/>
                </a:lnTo>
                <a:lnTo>
                  <a:pt x="1131222" y="450000"/>
                </a:lnTo>
                <a:lnTo>
                  <a:pt x="1066098" y="455061"/>
                </a:lnTo>
                <a:lnTo>
                  <a:pt x="998961" y="458749"/>
                </a:lnTo>
                <a:lnTo>
                  <a:pt x="930033" y="461006"/>
                </a:lnTo>
                <a:lnTo>
                  <a:pt x="859536" y="461772"/>
                </a:lnTo>
                <a:lnTo>
                  <a:pt x="789038" y="461006"/>
                </a:lnTo>
                <a:lnTo>
                  <a:pt x="720110" y="458749"/>
                </a:lnTo>
                <a:lnTo>
                  <a:pt x="652973" y="455061"/>
                </a:lnTo>
                <a:lnTo>
                  <a:pt x="587849" y="450000"/>
                </a:lnTo>
                <a:lnTo>
                  <a:pt x="524958" y="443626"/>
                </a:lnTo>
                <a:lnTo>
                  <a:pt x="464522" y="435999"/>
                </a:lnTo>
                <a:lnTo>
                  <a:pt x="406761" y="427178"/>
                </a:lnTo>
                <a:lnTo>
                  <a:pt x="351897" y="417222"/>
                </a:lnTo>
                <a:lnTo>
                  <a:pt x="300152" y="406191"/>
                </a:lnTo>
                <a:lnTo>
                  <a:pt x="251745" y="394144"/>
                </a:lnTo>
                <a:lnTo>
                  <a:pt x="206899" y="381141"/>
                </a:lnTo>
                <a:lnTo>
                  <a:pt x="165835" y="367241"/>
                </a:lnTo>
                <a:lnTo>
                  <a:pt x="128774" y="352503"/>
                </a:lnTo>
                <a:lnTo>
                  <a:pt x="67544" y="320754"/>
                </a:lnTo>
                <a:lnTo>
                  <a:pt x="24979" y="286368"/>
                </a:lnTo>
                <a:lnTo>
                  <a:pt x="2849" y="249821"/>
                </a:lnTo>
                <a:lnTo>
                  <a:pt x="0" y="230886"/>
                </a:lnTo>
                <a:close/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1319745"/>
            <a:ext cx="7857490" cy="372345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Assume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available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category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(i.e. language).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What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category</a:t>
            </a:r>
            <a:r>
              <a:rPr sz="20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sequence,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i.e.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which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category’s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have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0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it?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speech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recognition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find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have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omic Sans MS" panose="030F0702030302020204" pitchFamily="66" charset="0"/>
                <a:cs typeface="Calibri"/>
              </a:rPr>
              <a:t>generate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sound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or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phoneme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sequence.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214629" algn="ctr">
              <a:spcBef>
                <a:spcPts val="1720"/>
              </a:spcBef>
            </a:pPr>
            <a:r>
              <a:rPr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lang="en-US" sz="2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ah</a:t>
            </a:r>
            <a:r>
              <a:rPr lang="pt-BR" sz="2000" spc="47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s</a:t>
            </a:r>
            <a:r>
              <a:rPr lang="pt-BR" sz="2000" spc="47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t</a:t>
            </a:r>
            <a:r>
              <a:rPr lang="pt-BR" sz="2000" spc="475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e</a:t>
            </a:r>
            <a:r>
              <a:rPr lang="pt-BR" sz="2000" spc="470" dirty="0">
                <a:latin typeface="Times New Roman"/>
                <a:cs typeface="Times New Roman"/>
              </a:rPr>
              <a:t> </a:t>
            </a:r>
            <a:r>
              <a:rPr lang="pt-BR" sz="2000" dirty="0">
                <a:latin typeface="Times New Roman"/>
                <a:cs typeface="Times New Roman"/>
              </a:rPr>
              <a:t>n</a:t>
            </a:r>
          </a:p>
          <a:p>
            <a:pPr marL="214629" algn="ctr">
              <a:lnSpc>
                <a:spcPct val="100000"/>
              </a:lnSpc>
              <a:spcBef>
                <a:spcPts val="172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20" dirty="0"/>
              <a:t> </a:t>
            </a:r>
            <a:r>
              <a:rPr sz="4000" spc="-30" dirty="0"/>
              <a:t>Likely</a:t>
            </a:r>
            <a:r>
              <a:rPr sz="4000" spc="-10" dirty="0"/>
              <a:t> Sequence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563" y="3552444"/>
            <a:ext cx="6006084" cy="19705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9057" y="5519420"/>
            <a:ext cx="178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Ordinary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English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0111" y="3946982"/>
            <a:ext cx="1997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dice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65" y="1458594"/>
            <a:ext cx="7842250" cy="2143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two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or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more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possible</a:t>
            </a:r>
            <a:r>
              <a:rPr sz="24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sequences,</a:t>
            </a:r>
            <a:r>
              <a:rPr sz="24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which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one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was </a:t>
            </a:r>
            <a:r>
              <a:rPr sz="24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93700" marR="155702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score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alternative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sequence </a:t>
            </a:r>
            <a:r>
              <a:rPr sz="24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interpretations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speech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recognition.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R="2250440" algn="r">
              <a:lnSpc>
                <a:spcPct val="100000"/>
              </a:lnSpc>
              <a:spcBef>
                <a:spcPts val="2039"/>
              </a:spcBef>
            </a:pPr>
            <a:r>
              <a:rPr i="1" spc="10" dirty="0">
                <a:latin typeface="Times New Roman"/>
                <a:cs typeface="Times New Roman"/>
              </a:rPr>
              <a:t>O</a:t>
            </a:r>
            <a:r>
              <a:rPr spc="15" baseline="-21367" dirty="0">
                <a:latin typeface="Times New Roman"/>
                <a:cs typeface="Times New Roman"/>
              </a:rPr>
              <a:t>1</a:t>
            </a:r>
            <a:endParaRPr baseline="-21367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1061" y="4624298"/>
            <a:ext cx="2064385" cy="97853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Times New Roman"/>
                <a:cs typeface="Times New Roman"/>
              </a:rPr>
              <a:t>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president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Gore</a:t>
            </a:r>
            <a:endParaRPr sz="200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spcBef>
                <a:spcPts val="1350"/>
              </a:spcBef>
            </a:pPr>
            <a:r>
              <a:rPr sz="2000" i="1" spc="10" dirty="0">
                <a:latin typeface="Times New Roman"/>
                <a:cs typeface="Times New Roman"/>
              </a:rPr>
              <a:t>O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1978" y="3759784"/>
            <a:ext cx="206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5030" y="4706188"/>
            <a:ext cx="206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6640" y="5640323"/>
            <a:ext cx="4476115" cy="398145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3937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10"/>
              </a:spcBef>
            </a:pPr>
            <a:r>
              <a:rPr sz="2000" spc="5" dirty="0">
                <a:latin typeface="Times New Roman"/>
                <a:cs typeface="Times New Roman"/>
              </a:rPr>
              <a:t>P(</a:t>
            </a: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225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OrdEnglish)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P(</a:t>
            </a:r>
            <a:r>
              <a:rPr sz="2000" i="1" spc="5" dirty="0">
                <a:latin typeface="Times New Roman"/>
                <a:cs typeface="Times New Roman"/>
              </a:rPr>
              <a:t>O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20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OrdEnglish)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761"/>
            <a:ext cx="8229600" cy="997068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715895" marR="1639570" indent="-1071880">
              <a:lnSpc>
                <a:spcPct val="100000"/>
              </a:lnSpc>
              <a:spcBef>
                <a:spcPts val="1055"/>
              </a:spcBef>
            </a:pPr>
            <a:r>
              <a:rPr sz="2800" dirty="0"/>
              <a:t>HMM: </a:t>
            </a:r>
            <a:r>
              <a:rPr sz="2800" spc="-10" dirty="0"/>
              <a:t>Observation </a:t>
            </a:r>
            <a:r>
              <a:rPr sz="2800" spc="-15" dirty="0"/>
              <a:t>Likelihood </a:t>
            </a:r>
            <a:r>
              <a:rPr sz="2800" spc="-710" dirty="0"/>
              <a:t> </a:t>
            </a:r>
            <a:r>
              <a:rPr sz="2800" spc="-25" dirty="0"/>
              <a:t>Efficient</a:t>
            </a:r>
            <a:r>
              <a:rPr sz="2800" spc="5" dirty="0"/>
              <a:t> </a:t>
            </a:r>
            <a:r>
              <a:rPr sz="2800" spc="-5" dirty="0"/>
              <a:t>Solution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62651" y="2215759"/>
            <a:ext cx="7157084" cy="11874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Forward</a:t>
            </a:r>
            <a:r>
              <a:rPr sz="2800" spc="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Algorithm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Compute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0" dirty="0">
                <a:latin typeface="Comic Sans MS" panose="030F0702030302020204" pitchFamily="66" charset="0"/>
                <a:cs typeface="Calibri"/>
              </a:rPr>
              <a:t>forward</a:t>
            </a:r>
            <a:r>
              <a:rPr sz="2400" b="1" i="1" spc="-5" dirty="0">
                <a:latin typeface="Comic Sans MS" panose="030F0702030302020204" pitchFamily="66" charset="0"/>
                <a:cs typeface="Calibri"/>
              </a:rPr>
              <a:t> trellis</a:t>
            </a:r>
            <a:r>
              <a:rPr sz="2400" b="1" i="1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compactly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 implicitly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encodes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information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about all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possible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paths.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lang="en-US" sz="4000" spc="-30"/>
              <a:t>Forward</a:t>
            </a:r>
            <a:r>
              <a:rPr lang="en-US" sz="4000" spc="-15"/>
              <a:t> </a:t>
            </a:r>
            <a:r>
              <a:rPr lang="en-US" sz="4000" spc="-50"/>
              <a:t>Trellis</a:t>
            </a:r>
            <a:endParaRPr lang="en-US" sz="4000" dirty="0"/>
          </a:p>
        </p:txBody>
      </p:sp>
      <p:sp>
        <p:nvSpPr>
          <p:cNvPr id="75" name="object 75"/>
          <p:cNvSpPr txBox="1"/>
          <p:nvPr/>
        </p:nvSpPr>
        <p:spPr>
          <a:xfrm>
            <a:off x="728268" y="5200903"/>
            <a:ext cx="7382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5">
                <a:latin typeface="Comic Sans MS" panose="030F0702030302020204" pitchFamily="66" charset="0"/>
                <a:cs typeface="Calibri"/>
              </a:rPr>
              <a:t>Continue </a:t>
            </a:r>
            <a:r>
              <a:rPr lang="en-US" sz="2400" spc="-20">
                <a:latin typeface="Comic Sans MS" panose="030F0702030302020204" pitchFamily="66" charset="0"/>
                <a:cs typeface="Calibri"/>
              </a:rPr>
              <a:t>forward </a:t>
            </a:r>
            <a:r>
              <a:rPr lang="en-US" sz="2400">
                <a:latin typeface="Comic Sans MS" panose="030F0702030302020204" pitchFamily="66" charset="0"/>
                <a:cs typeface="Calibri"/>
              </a:rPr>
              <a:t>in time </a:t>
            </a:r>
            <a:r>
              <a:rPr lang="en-US" sz="2400" spc="-10">
                <a:latin typeface="Comic Sans MS" panose="030F0702030302020204" pitchFamily="66" charset="0"/>
                <a:cs typeface="Calibri"/>
              </a:rPr>
              <a:t>until </a:t>
            </a:r>
            <a:r>
              <a:rPr lang="en-US" sz="2400" spc="-5">
                <a:latin typeface="Comic Sans MS" panose="030F0702030302020204" pitchFamily="66" charset="0"/>
                <a:cs typeface="Calibri"/>
              </a:rPr>
              <a:t>reaching final </a:t>
            </a:r>
            <a:r>
              <a:rPr lang="en-US" sz="2400">
                <a:latin typeface="Comic Sans MS" panose="030F0702030302020204" pitchFamily="66" charset="0"/>
                <a:cs typeface="Calibri"/>
              </a:rPr>
              <a:t>time </a:t>
            </a:r>
            <a:r>
              <a:rPr lang="en-US" sz="2400" spc="-10">
                <a:latin typeface="Comic Sans MS" panose="030F0702030302020204" pitchFamily="66" charset="0"/>
                <a:cs typeface="Calibri"/>
              </a:rPr>
              <a:t>point </a:t>
            </a:r>
            <a:r>
              <a:rPr lang="en-US" sz="2400">
                <a:latin typeface="Comic Sans MS" panose="030F0702030302020204" pitchFamily="66" charset="0"/>
                <a:cs typeface="Calibri"/>
              </a:rPr>
              <a:t>and </a:t>
            </a:r>
            <a:r>
              <a:rPr lang="en-US" sz="2400" spc="-53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400" spc="-5">
                <a:latin typeface="Comic Sans MS" panose="030F0702030302020204" pitchFamily="66" charset="0"/>
                <a:cs typeface="Calibri"/>
              </a:rPr>
              <a:t>sum</a:t>
            </a:r>
            <a:r>
              <a:rPr lang="en-US" sz="2400" spc="-25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400" spc="-5">
                <a:latin typeface="Comic Sans MS" panose="030F0702030302020204" pitchFamily="66" charset="0"/>
                <a:cs typeface="Calibri"/>
              </a:rPr>
              <a:t>probability</a:t>
            </a:r>
            <a:r>
              <a:rPr lang="en-US" sz="2400" spc="-15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400" spc="-5">
                <a:latin typeface="Comic Sans MS" panose="030F0702030302020204" pitchFamily="66" charset="0"/>
                <a:cs typeface="Calibri"/>
              </a:rPr>
              <a:t>of </a:t>
            </a:r>
            <a:r>
              <a:rPr lang="en-US" sz="2400">
                <a:latin typeface="Comic Sans MS" panose="030F0702030302020204" pitchFamily="66" charset="0"/>
                <a:cs typeface="Calibri"/>
              </a:rPr>
              <a:t>ending in</a:t>
            </a:r>
            <a:r>
              <a:rPr lang="en-US" sz="2400" spc="-15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400" spc="-5">
                <a:latin typeface="Comic Sans MS" panose="030F0702030302020204" pitchFamily="66" charset="0"/>
                <a:cs typeface="Calibri"/>
              </a:rPr>
              <a:t>final </a:t>
            </a:r>
            <a:r>
              <a:rPr lang="en-US" sz="2400" spc="-20">
                <a:latin typeface="Comic Sans MS" panose="030F0702030302020204" pitchFamily="66" charset="0"/>
                <a:cs typeface="Calibri"/>
              </a:rPr>
              <a:t>state.</a:t>
            </a:r>
            <a:endParaRPr lang="en-US" sz="24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1B349A3-88A8-4420-89E1-BB08D515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66041"/>
            <a:ext cx="6587150" cy="252591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25" dirty="0"/>
              <a:t>Forward</a:t>
            </a:r>
            <a:r>
              <a:rPr sz="4000" spc="-10" dirty="0"/>
              <a:t> </a:t>
            </a:r>
            <a:r>
              <a:rPr sz="4000" spc="-15" dirty="0"/>
              <a:t>Probabilities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15365" y="1772234"/>
            <a:ext cx="7534275" cy="1738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marR="30480" indent="-342900">
              <a:lnSpc>
                <a:spcPct val="99500"/>
              </a:lnSpc>
              <a:spcBef>
                <a:spcPts val="114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Let </a:t>
            </a:r>
            <a:r>
              <a:rPr sz="2800" spc="-5" dirty="0">
                <a:solidFill>
                  <a:srgbClr val="0000FF"/>
                </a:solidFill>
                <a:latin typeface="Symbol"/>
                <a:cs typeface="Symbol"/>
              </a:rPr>
              <a:t></a:t>
            </a:r>
            <a:r>
              <a:rPr sz="2775" i="1" spc="-7" baseline="-2102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8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)</a:t>
            </a:r>
            <a:r>
              <a:rPr sz="2800" spc="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being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800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after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seeing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first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i="1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(by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summing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over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all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initial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paths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leading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).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427" y="3653028"/>
            <a:ext cx="5678805" cy="695325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4240"/>
              </a:lnSpc>
              <a:tabLst>
                <a:tab pos="3803015" algn="l"/>
                <a:tab pos="4248150" algn="l"/>
              </a:tabLst>
            </a:pPr>
            <a:r>
              <a:rPr sz="3700" i="1" spc="30" dirty="0">
                <a:latin typeface="Symbol"/>
                <a:cs typeface="Symbol"/>
              </a:rPr>
              <a:t>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spc="-44" baseline="-23611" dirty="0">
                <a:latin typeface="Times New Roman"/>
                <a:cs typeface="Times New Roman"/>
              </a:rPr>
              <a:t> </a:t>
            </a:r>
            <a:r>
              <a:rPr sz="3500" spc="55" dirty="0">
                <a:latin typeface="Times New Roman"/>
                <a:cs typeface="Times New Roman"/>
              </a:rPr>
              <a:t>(</a:t>
            </a:r>
            <a:r>
              <a:rPr sz="3500" spc="-229" dirty="0">
                <a:latin typeface="Times New Roman"/>
                <a:cs typeface="Times New Roman"/>
              </a:rPr>
              <a:t> </a:t>
            </a:r>
            <a:r>
              <a:rPr sz="3500" i="1" spc="145" dirty="0">
                <a:latin typeface="Times New Roman"/>
                <a:cs typeface="Times New Roman"/>
              </a:rPr>
              <a:t>j</a:t>
            </a:r>
            <a:r>
              <a:rPr sz="3500" spc="55" dirty="0">
                <a:latin typeface="Times New Roman"/>
                <a:cs typeface="Times New Roman"/>
              </a:rPr>
              <a:t>)</a:t>
            </a:r>
            <a:r>
              <a:rPr sz="3500" spc="-185" dirty="0">
                <a:latin typeface="Times New Roman"/>
                <a:cs typeface="Times New Roman"/>
              </a:rPr>
              <a:t> </a:t>
            </a:r>
            <a:r>
              <a:rPr sz="3500" spc="95" dirty="0">
                <a:latin typeface="Symbol"/>
                <a:cs typeface="Symbol"/>
              </a:rPr>
              <a:t></a:t>
            </a:r>
            <a:r>
              <a:rPr sz="3500" spc="-120" dirty="0">
                <a:latin typeface="Times New Roman"/>
                <a:cs typeface="Times New Roman"/>
              </a:rPr>
              <a:t> </a:t>
            </a:r>
            <a:r>
              <a:rPr sz="3500" i="1" spc="50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spc="-280" dirty="0">
                <a:latin typeface="Times New Roman"/>
                <a:cs typeface="Times New Roman"/>
              </a:rPr>
              <a:t>o</a:t>
            </a:r>
            <a:r>
              <a:rPr sz="3000" spc="254" baseline="-23611" dirty="0">
                <a:latin typeface="Times New Roman"/>
                <a:cs typeface="Times New Roman"/>
              </a:rPr>
              <a:t>1</a:t>
            </a:r>
            <a:r>
              <a:rPr sz="3500" spc="345" dirty="0">
                <a:latin typeface="Times New Roman"/>
                <a:cs typeface="Times New Roman"/>
              </a:rPr>
              <a:t>,</a:t>
            </a:r>
            <a:r>
              <a:rPr sz="3500" i="1" spc="-55" dirty="0">
                <a:latin typeface="Times New Roman"/>
                <a:cs typeface="Times New Roman"/>
              </a:rPr>
              <a:t>o</a:t>
            </a:r>
            <a:r>
              <a:rPr sz="3000" spc="104" baseline="-23611" dirty="0">
                <a:latin typeface="Times New Roman"/>
                <a:cs typeface="Times New Roman"/>
              </a:rPr>
              <a:t>2</a:t>
            </a:r>
            <a:r>
              <a:rPr sz="3000" spc="-382" baseline="-23611" dirty="0">
                <a:latin typeface="Times New Roman"/>
                <a:cs typeface="Times New Roman"/>
              </a:rPr>
              <a:t> </a:t>
            </a:r>
            <a:r>
              <a:rPr sz="3500" spc="125" dirty="0">
                <a:latin typeface="Times New Roman"/>
                <a:cs typeface="Times New Roman"/>
              </a:rPr>
              <a:t>,..</a:t>
            </a:r>
            <a:r>
              <a:rPr sz="3500" spc="-635" dirty="0">
                <a:latin typeface="Times New Roman"/>
                <a:cs typeface="Times New Roman"/>
              </a:rPr>
              <a:t>.</a:t>
            </a:r>
            <a:r>
              <a:rPr sz="3500" i="1" spc="-120" dirty="0">
                <a:latin typeface="Times New Roman"/>
                <a:cs typeface="Times New Roman"/>
              </a:rPr>
              <a:t>o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spc="-120" baseline="-23611" dirty="0">
                <a:latin typeface="Times New Roman"/>
                <a:cs typeface="Times New Roman"/>
              </a:rPr>
              <a:t> </a:t>
            </a:r>
            <a:r>
              <a:rPr sz="3500" spc="40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i="1" spc="-65" dirty="0">
                <a:latin typeface="Times New Roman"/>
                <a:cs typeface="Times New Roman"/>
              </a:rPr>
              <a:t>q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500" spc="95" dirty="0">
                <a:latin typeface="Symbol"/>
                <a:cs typeface="Symbol"/>
              </a:rPr>
              <a:t></a:t>
            </a:r>
            <a:r>
              <a:rPr sz="3500" spc="-165" dirty="0">
                <a:latin typeface="Times New Roman"/>
                <a:cs typeface="Times New Roman"/>
              </a:rPr>
              <a:t> </a:t>
            </a:r>
            <a:r>
              <a:rPr sz="3500" i="1" spc="375" dirty="0">
                <a:latin typeface="Times New Roman"/>
                <a:cs typeface="Times New Roman"/>
              </a:rPr>
              <a:t>s</a:t>
            </a:r>
            <a:r>
              <a:rPr sz="3000" i="1" spc="60" baseline="-23611" dirty="0">
                <a:latin typeface="Times New Roman"/>
                <a:cs typeface="Times New Roman"/>
              </a:rPr>
              <a:t>j</a:t>
            </a:r>
            <a:r>
              <a:rPr sz="3000" i="1" baseline="-23611" dirty="0">
                <a:latin typeface="Times New Roman"/>
                <a:cs typeface="Times New Roman"/>
              </a:rPr>
              <a:t> </a:t>
            </a:r>
            <a:r>
              <a:rPr sz="3000" i="1" spc="-30" baseline="-23611" dirty="0">
                <a:latin typeface="Times New Roman"/>
                <a:cs typeface="Times New Roman"/>
              </a:rPr>
              <a:t> </a:t>
            </a:r>
            <a:r>
              <a:rPr sz="3500" spc="35" dirty="0">
                <a:latin typeface="Times New Roman"/>
                <a:cs typeface="Times New Roman"/>
              </a:rPr>
              <a:t>|</a:t>
            </a:r>
            <a:r>
              <a:rPr sz="3500" spc="-330" dirty="0">
                <a:latin typeface="Times New Roman"/>
                <a:cs typeface="Times New Roman"/>
              </a:rPr>
              <a:t> </a:t>
            </a:r>
            <a:r>
              <a:rPr sz="3700" i="1" spc="95" dirty="0">
                <a:latin typeface="Symbol"/>
                <a:cs typeface="Symbol"/>
              </a:rPr>
              <a:t></a:t>
            </a:r>
            <a:r>
              <a:rPr sz="3500" spc="5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30" dirty="0"/>
              <a:t>Forward</a:t>
            </a:r>
            <a:r>
              <a:rPr sz="4000" spc="-20" dirty="0"/>
              <a:t> </a:t>
            </a:r>
            <a:r>
              <a:rPr sz="4000" spc="-15" dirty="0"/>
              <a:t>Step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20724" y="2208276"/>
            <a:ext cx="169545" cy="2077720"/>
            <a:chOff x="1220724" y="2208276"/>
            <a:chExt cx="169545" cy="2077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2208276"/>
              <a:ext cx="169164" cy="1813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2599944"/>
              <a:ext cx="169164" cy="181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4" y="4104132"/>
              <a:ext cx="169164" cy="1813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33094" y="2152853"/>
            <a:ext cx="125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2154" y="2300681"/>
            <a:ext cx="11048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694" y="2546680"/>
            <a:ext cx="260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094" y="4050919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270" y="2974339"/>
            <a:ext cx="1428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77696" y="2292095"/>
            <a:ext cx="1548765" cy="1910714"/>
            <a:chOff x="1377696" y="2292095"/>
            <a:chExt cx="1548765" cy="191071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40" y="3162299"/>
              <a:ext cx="167639" cy="1813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83792" y="2298191"/>
              <a:ext cx="1419225" cy="1898650"/>
            </a:xfrm>
            <a:custGeom>
              <a:avLst/>
              <a:gdLst/>
              <a:ahLst/>
              <a:cxnLst/>
              <a:rect l="l" t="t" r="r" b="b"/>
              <a:pathLst>
                <a:path w="1419225" h="1898650">
                  <a:moveTo>
                    <a:pt x="0" y="0"/>
                  </a:moveTo>
                  <a:lnTo>
                    <a:pt x="1419225" y="962025"/>
                  </a:lnTo>
                </a:path>
                <a:path w="1419225" h="1898650">
                  <a:moveTo>
                    <a:pt x="0" y="393192"/>
                  </a:moveTo>
                  <a:lnTo>
                    <a:pt x="1419225" y="963041"/>
                  </a:lnTo>
                </a:path>
                <a:path w="1419225" h="1898650">
                  <a:moveTo>
                    <a:pt x="0" y="1898142"/>
                  </a:moveTo>
                  <a:lnTo>
                    <a:pt x="1419225" y="9631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6754" y="4108036"/>
            <a:ext cx="687705" cy="76136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sz="1300" spc="2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1085"/>
              </a:spcBef>
            </a:pPr>
            <a:r>
              <a:rPr sz="2000" spc="5" dirty="0">
                <a:latin typeface="Symbol"/>
                <a:cs typeface="Symbol"/>
              </a:rPr>
              <a:t></a:t>
            </a:r>
            <a:r>
              <a:rPr sz="1950" spc="7" baseline="-21367" dirty="0">
                <a:latin typeface="Times New Roman"/>
                <a:cs typeface="Times New Roman"/>
              </a:rPr>
              <a:t>t-1</a:t>
            </a:r>
            <a:r>
              <a:rPr sz="2000" spc="5" dirty="0">
                <a:latin typeface="Times New Roman"/>
                <a:cs typeface="Times New Roman"/>
              </a:rPr>
              <a:t>(i)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7448" y="3080766"/>
            <a:ext cx="222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j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3095" y="4535170"/>
            <a:ext cx="523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ymbol"/>
                <a:cs typeface="Symbol"/>
              </a:rPr>
              <a:t></a:t>
            </a:r>
            <a:r>
              <a:rPr sz="1950" baseline="-21367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(i)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2495" y="3532123"/>
            <a:ext cx="358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7" baseline="13888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Nj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1469" y="2301620"/>
            <a:ext cx="387350" cy="9518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indent="64769" algn="just">
              <a:lnSpc>
                <a:spcPct val="101899"/>
              </a:lnSpc>
              <a:spcBef>
                <a:spcPts val="55"/>
              </a:spcBef>
            </a:pPr>
            <a:r>
              <a:rPr sz="3000" spc="-7" baseline="13888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1j  </a:t>
            </a:r>
            <a:r>
              <a:rPr sz="3000" spc="15" baseline="13888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2j 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3000" spc="15" baseline="13888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2j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15283" y="1233610"/>
            <a:ext cx="48863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Consider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possible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ways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getting </a:t>
            </a:r>
            <a:r>
              <a:rPr sz="2400" spc="-5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262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by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coming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38447" y="2285238"/>
            <a:ext cx="3962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possible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states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lang="en-US" sz="2400" i="1" spc="-5" dirty="0" err="1">
                <a:latin typeface="Comic Sans MS" panose="030F0702030302020204" pitchFamily="66" charset="0"/>
                <a:cs typeface="Calibri"/>
              </a:rPr>
              <a:t>s</a:t>
            </a:r>
            <a:r>
              <a:rPr lang="en-US" sz="2400" i="1" spc="-7" baseline="-20833" dirty="0" err="1">
                <a:latin typeface="Comic Sans MS" panose="030F0702030302020204" pitchFamily="66" charset="0"/>
                <a:cs typeface="Calibri"/>
              </a:rPr>
              <a:t>i</a:t>
            </a:r>
            <a:r>
              <a:rPr sz="2400" i="1" spc="3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determine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5283" y="2930260"/>
            <a:ext cx="5069840" cy="3315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0665" algn="ctr">
              <a:lnSpc>
                <a:spcPts val="1705"/>
              </a:lnSpc>
              <a:spcBef>
                <a:spcPts val="95"/>
              </a:spcBef>
            </a:pPr>
            <a:endParaRPr sz="1600" dirty="0">
              <a:latin typeface="Comic Sans MS" panose="030F0702030302020204" pitchFamily="66" charset="0"/>
              <a:cs typeface="Calibri"/>
            </a:endParaRPr>
          </a:p>
          <a:p>
            <a:pPr marL="393700">
              <a:lnSpc>
                <a:spcPts val="2665"/>
              </a:lnSpc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each.</a:t>
            </a:r>
          </a:p>
          <a:p>
            <a:pPr marL="393700" marR="558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93065" algn="l"/>
                <a:tab pos="393700" algn="l"/>
                <a:tab pos="3891279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Sum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these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get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total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being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in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569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at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t</a:t>
            </a:r>
            <a:r>
              <a:rPr lang="en-US" sz="2400" i="1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while 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accounting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first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t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−1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observations.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93700" marR="39116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multiply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by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5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actually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observing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270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j.</a:t>
            </a:r>
            <a:endParaRPr sz="2400" baseline="-20833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132856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Computing</a:t>
            </a:r>
            <a:r>
              <a:rPr sz="4000" dirty="0"/>
              <a:t> </a:t>
            </a:r>
            <a:r>
              <a:rPr sz="4000" spc="-5" dirty="0"/>
              <a:t>the</a:t>
            </a:r>
            <a:r>
              <a:rPr sz="4000" dirty="0"/>
              <a:t> </a:t>
            </a:r>
            <a:r>
              <a:rPr sz="4000" spc="-30" dirty="0"/>
              <a:t>Forward</a:t>
            </a:r>
            <a:r>
              <a:rPr sz="4000" spc="15" dirty="0"/>
              <a:t> </a:t>
            </a:r>
            <a:r>
              <a:rPr sz="4000" spc="-15" dirty="0"/>
              <a:t>Probabilities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04824" y="1564440"/>
            <a:ext cx="26955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Initialization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06218"/>
            <a:ext cx="208155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Recursion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3350"/>
            <a:ext cx="241453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omic Sans MS" panose="030F0702030302020204" pitchFamily="66" charset="0"/>
                <a:cs typeface="Calibri"/>
              </a:rPr>
              <a:t>Termination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5065" y="1797312"/>
            <a:ext cx="4040504" cy="56388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3435"/>
              </a:lnSpc>
              <a:tabLst>
                <a:tab pos="2677795" algn="l"/>
              </a:tabLst>
            </a:pPr>
            <a:r>
              <a:rPr sz="3000" i="1" spc="30" dirty="0">
                <a:latin typeface="Symbol"/>
                <a:cs typeface="Symbol"/>
              </a:rPr>
              <a:t></a:t>
            </a:r>
            <a:r>
              <a:rPr sz="2475" spc="44" baseline="-23569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Times New Roman"/>
                <a:cs typeface="Times New Roman"/>
              </a:rPr>
              <a:t>(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j</a:t>
            </a:r>
            <a:r>
              <a:rPr sz="2800" spc="90" dirty="0">
                <a:latin typeface="Times New Roman"/>
                <a:cs typeface="Times New Roman"/>
              </a:rPr>
              <a:t>)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Symbol"/>
                <a:cs typeface="Symbol"/>
              </a:rPr>
              <a:t>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a</a:t>
            </a:r>
            <a:r>
              <a:rPr sz="2475" spc="15" baseline="-23569" dirty="0">
                <a:latin typeface="Times New Roman"/>
                <a:cs typeface="Times New Roman"/>
              </a:rPr>
              <a:t>0</a:t>
            </a:r>
            <a:r>
              <a:rPr sz="2475" spc="-97" baseline="-23569" dirty="0">
                <a:latin typeface="Times New Roman"/>
                <a:cs typeface="Times New Roman"/>
              </a:rPr>
              <a:t> </a:t>
            </a:r>
            <a:r>
              <a:rPr sz="2475" i="1" spc="157" baseline="-23569" dirty="0">
                <a:latin typeface="Times New Roman"/>
                <a:cs typeface="Times New Roman"/>
              </a:rPr>
              <a:t>j</a:t>
            </a:r>
            <a:r>
              <a:rPr sz="2800" i="1" spc="105" dirty="0">
                <a:latin typeface="Times New Roman"/>
                <a:cs typeface="Times New Roman"/>
              </a:rPr>
              <a:t>b</a:t>
            </a:r>
            <a:r>
              <a:rPr sz="2475" i="1" spc="157" baseline="-23569" dirty="0">
                <a:latin typeface="Times New Roman"/>
                <a:cs typeface="Times New Roman"/>
              </a:rPr>
              <a:t>j</a:t>
            </a:r>
            <a:r>
              <a:rPr sz="2475" i="1" spc="-82" baseline="-23569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i="1" spc="5" dirty="0">
                <a:latin typeface="Times New Roman"/>
                <a:cs typeface="Times New Roman"/>
              </a:rPr>
              <a:t>o</a:t>
            </a:r>
            <a:r>
              <a:rPr sz="2475" spc="7" baseline="-23569" dirty="0">
                <a:latin typeface="Times New Roman"/>
                <a:cs typeface="Times New Roman"/>
              </a:rPr>
              <a:t>1</a:t>
            </a:r>
            <a:r>
              <a:rPr sz="2800" spc="5" dirty="0">
                <a:latin typeface="Times New Roman"/>
                <a:cs typeface="Times New Roman"/>
              </a:rPr>
              <a:t>)	</a:t>
            </a:r>
            <a:r>
              <a:rPr sz="2800" spc="210" dirty="0">
                <a:latin typeface="Times New Roman"/>
                <a:cs typeface="Times New Roman"/>
              </a:rPr>
              <a:t>1</a:t>
            </a:r>
            <a:r>
              <a:rPr sz="2800" spc="210" dirty="0">
                <a:latin typeface="Symbol"/>
                <a:cs typeface="Symbol"/>
              </a:rPr>
              <a:t>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Times New Roman"/>
                <a:cs typeface="Times New Roman"/>
              </a:rPr>
              <a:t>j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Symbol"/>
                <a:cs typeface="Symbol"/>
              </a:rPr>
              <a:t>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120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5961" y="2931909"/>
            <a:ext cx="14668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i="1" spc="1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8828" y="3354989"/>
            <a:ext cx="6858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i="1" spc="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6735" y="3455673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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3754" y="3242797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3754" y="2922162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2347" y="3131694"/>
            <a:ext cx="26174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4670" algn="l"/>
                <a:tab pos="1526540" algn="l"/>
              </a:tabLst>
            </a:pPr>
            <a:r>
              <a:rPr sz="2650" spc="25" dirty="0">
                <a:latin typeface="Times New Roman"/>
                <a:cs typeface="Times New Roman"/>
              </a:rPr>
              <a:t>1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10" dirty="0">
                <a:latin typeface="Times New Roman"/>
                <a:cs typeface="Times New Roman"/>
              </a:rPr>
              <a:t>j</a:t>
            </a:r>
            <a:r>
              <a:rPr sz="2650" i="1" spc="-1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spc="40" dirty="0">
                <a:latin typeface="Times New Roman"/>
                <a:cs typeface="Times New Roman"/>
              </a:rPr>
              <a:t> </a:t>
            </a:r>
            <a:r>
              <a:rPr sz="2650" i="1" spc="250" dirty="0">
                <a:latin typeface="Times New Roman"/>
                <a:cs typeface="Times New Roman"/>
              </a:rPr>
              <a:t>N</a:t>
            </a:r>
            <a:r>
              <a:rPr sz="2650" spc="10" dirty="0">
                <a:latin typeface="Times New Roman"/>
                <a:cs typeface="Times New Roman"/>
              </a:rPr>
              <a:t>,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25" dirty="0">
                <a:latin typeface="Times New Roman"/>
                <a:cs typeface="Times New Roman"/>
              </a:rPr>
              <a:t>1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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t</a:t>
            </a:r>
            <a:r>
              <a:rPr sz="2650" i="1" spc="3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spc="-24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3754" y="3455673"/>
            <a:ext cx="46672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</a:t>
            </a:r>
            <a:r>
              <a:rPr sz="2650" spc="-235" dirty="0">
                <a:latin typeface="Times New Roman"/>
                <a:cs typeface="Times New Roman"/>
              </a:rPr>
              <a:t> </a:t>
            </a:r>
            <a:r>
              <a:rPr sz="2325" i="1" spc="172" baseline="1792" dirty="0">
                <a:latin typeface="Times New Roman"/>
                <a:cs typeface="Times New Roman"/>
              </a:rPr>
              <a:t>i</a:t>
            </a:r>
            <a:r>
              <a:rPr sz="2325" spc="-135" baseline="1792" dirty="0">
                <a:latin typeface="Symbol"/>
                <a:cs typeface="Symbol"/>
              </a:rPr>
              <a:t></a:t>
            </a:r>
            <a:r>
              <a:rPr sz="2325" spc="15" baseline="1792" dirty="0">
                <a:latin typeface="Times New Roman"/>
                <a:cs typeface="Times New Roman"/>
              </a:rPr>
              <a:t>1</a:t>
            </a:r>
            <a:endParaRPr sz="2325" baseline="179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7492" y="3045887"/>
            <a:ext cx="234505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10235" algn="l"/>
                <a:tab pos="1405890" algn="l"/>
                <a:tab pos="1897380" algn="l"/>
                <a:tab pos="2275840" algn="l"/>
              </a:tabLst>
            </a:pPr>
            <a:r>
              <a:rPr sz="3950" spc="75" dirty="0">
                <a:latin typeface="Symbol"/>
                <a:cs typeface="Symbol"/>
              </a:rPr>
              <a:t></a:t>
            </a:r>
            <a:r>
              <a:rPr sz="3950" spc="75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r>
              <a:rPr sz="1550" i="1" spc="-229" dirty="0">
                <a:latin typeface="Times New Roman"/>
                <a:cs typeface="Times New Roman"/>
              </a:rPr>
              <a:t> </a:t>
            </a:r>
            <a:r>
              <a:rPr sz="1550" spc="-85" dirty="0">
                <a:latin typeface="Symbol"/>
                <a:cs typeface="Symbol"/>
              </a:rPr>
              <a:t>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-50" dirty="0">
                <a:latin typeface="Times New Roman"/>
                <a:cs typeface="Times New Roman"/>
              </a:rPr>
              <a:t>i</a:t>
            </a:r>
            <a:r>
              <a:rPr sz="1550" i="1" spc="5" dirty="0">
                <a:latin typeface="Times New Roman"/>
                <a:cs typeface="Times New Roman"/>
              </a:rPr>
              <a:t>j</a:t>
            </a:r>
            <a:r>
              <a:rPr sz="1550" i="1" spc="70" dirty="0">
                <a:latin typeface="Times New Roman"/>
                <a:cs typeface="Times New Roman"/>
              </a:rPr>
              <a:t> </a:t>
            </a:r>
            <a:r>
              <a:rPr sz="3975" spc="30" baseline="-4192" dirty="0">
                <a:latin typeface="Symbol"/>
                <a:cs typeface="Symbol"/>
              </a:rPr>
              <a:t></a:t>
            </a:r>
            <a:r>
              <a:rPr sz="3975" baseline="-4192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j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0093" y="3112824"/>
            <a:ext cx="218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51815" algn="l"/>
                <a:tab pos="1216025" algn="l"/>
              </a:tabLst>
            </a:pPr>
            <a:r>
              <a:rPr sz="2800" i="1" spc="-65" dirty="0">
                <a:latin typeface="Symbol"/>
                <a:cs typeface="Symbol"/>
              </a:rPr>
              <a:t></a:t>
            </a:r>
            <a:r>
              <a:rPr sz="2800" spc="-65" dirty="0">
                <a:latin typeface="Times New Roman"/>
                <a:cs typeface="Times New Roman"/>
              </a:rPr>
              <a:t>	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i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i="1" spc="40" dirty="0">
                <a:latin typeface="Times New Roman"/>
                <a:cs typeface="Times New Roman"/>
              </a:rPr>
              <a:t>a	</a:t>
            </a:r>
            <a:r>
              <a:rPr sz="3975" spc="52" baseline="34591" dirty="0">
                <a:latin typeface="Symbol"/>
                <a:cs typeface="Symbol"/>
              </a:rPr>
              <a:t></a:t>
            </a:r>
            <a:r>
              <a:rPr sz="2650" i="1" spc="35" dirty="0">
                <a:latin typeface="Times New Roman"/>
                <a:cs typeface="Times New Roman"/>
              </a:rPr>
              <a:t>b</a:t>
            </a:r>
            <a:r>
              <a:rPr sz="2650" i="1" spc="26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(</a:t>
            </a:r>
            <a:r>
              <a:rPr sz="2650" i="1" spc="25" dirty="0">
                <a:latin typeface="Times New Roman"/>
                <a:cs typeface="Times New Roman"/>
              </a:rPr>
              <a:t>o</a:t>
            </a:r>
            <a:r>
              <a:rPr sz="2650" i="1" spc="4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6162" y="3112824"/>
            <a:ext cx="1021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i="1" spc="-65" dirty="0">
                <a:latin typeface="Symbol"/>
                <a:cs typeface="Symbol"/>
              </a:rPr>
              <a:t></a:t>
            </a:r>
            <a:r>
              <a:rPr sz="2800" i="1" spc="21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j</a:t>
            </a:r>
            <a:r>
              <a:rPr sz="2650" spc="70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7027" y="2891027"/>
            <a:ext cx="6715125" cy="1015365"/>
          </a:xfrm>
          <a:custGeom>
            <a:avLst/>
            <a:gdLst/>
            <a:ahLst/>
            <a:cxnLst/>
            <a:rect l="l" t="t" r="r" b="b"/>
            <a:pathLst>
              <a:path w="6715125" h="1015364">
                <a:moveTo>
                  <a:pt x="0" y="1014984"/>
                </a:moveTo>
                <a:lnTo>
                  <a:pt x="6714744" y="1014984"/>
                </a:lnTo>
                <a:lnTo>
                  <a:pt x="6714744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9750" y="4589507"/>
            <a:ext cx="14922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i="1" spc="3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88739" y="4564832"/>
            <a:ext cx="3994785" cy="8699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2400" i="1" spc="6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O</a:t>
            </a:r>
            <a:r>
              <a:rPr sz="2400" i="1" spc="-2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550" i="1" spc="95" dirty="0">
                <a:latin typeface="Symbol"/>
                <a:cs typeface="Symbol"/>
              </a:rPr>
              <a:t>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i="1" spc="44" baseline="-23809" dirty="0">
                <a:latin typeface="Times New Roman"/>
                <a:cs typeface="Times New Roman"/>
              </a:rPr>
              <a:t>T</a:t>
            </a:r>
            <a:r>
              <a:rPr sz="2100" i="1" spc="-202" baseline="-23809" dirty="0">
                <a:latin typeface="Times New Roman"/>
                <a:cs typeface="Times New Roman"/>
              </a:rPr>
              <a:t> </a:t>
            </a:r>
            <a:r>
              <a:rPr sz="2100" spc="-82" baseline="-23809" dirty="0">
                <a:latin typeface="Symbol"/>
                <a:cs typeface="Symbol"/>
              </a:rPr>
              <a:t></a:t>
            </a:r>
            <a:r>
              <a:rPr sz="2100" spc="37" baseline="-23809" dirty="0">
                <a:latin typeface="Times New Roman"/>
                <a:cs typeface="Times New Roman"/>
              </a:rPr>
              <a:t>1</a:t>
            </a:r>
            <a:r>
              <a:rPr sz="2100" spc="-330" baseline="-238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s</a:t>
            </a:r>
            <a:r>
              <a:rPr sz="2100" i="1" spc="44" baseline="-23809" dirty="0">
                <a:latin typeface="Times New Roman"/>
                <a:cs typeface="Times New Roman"/>
              </a:rPr>
              <a:t>F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5475" spc="142" baseline="-8371" dirty="0">
                <a:latin typeface="Symbol"/>
                <a:cs typeface="Symbol"/>
              </a:rPr>
              <a:t>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i="1" spc="44" baseline="-23809" dirty="0">
                <a:latin typeface="Times New Roman"/>
                <a:cs typeface="Times New Roman"/>
              </a:rPr>
              <a:t>T</a:t>
            </a:r>
            <a:r>
              <a:rPr sz="2100" i="1" spc="104" baseline="-2380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100" i="1" spc="-37" baseline="-23809" dirty="0">
                <a:latin typeface="Times New Roman"/>
                <a:cs typeface="Times New Roman"/>
              </a:rPr>
              <a:t>iF</a:t>
            </a:r>
            <a:endParaRPr sz="2100" baseline="-23809">
              <a:latin typeface="Times New Roman"/>
              <a:cs typeface="Times New Roman"/>
            </a:endParaRPr>
          </a:p>
          <a:p>
            <a:pPr marR="1050290" algn="r">
              <a:lnSpc>
                <a:spcPct val="100000"/>
              </a:lnSpc>
              <a:spcBef>
                <a:spcPts val="175"/>
              </a:spcBef>
            </a:pPr>
            <a:r>
              <a:rPr sz="1400" i="1" spc="15" dirty="0">
                <a:latin typeface="Times New Roman"/>
                <a:cs typeface="Times New Roman"/>
              </a:rPr>
              <a:t>i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67027" y="4578096"/>
            <a:ext cx="4098290" cy="871855"/>
          </a:xfrm>
          <a:custGeom>
            <a:avLst/>
            <a:gdLst/>
            <a:ahLst/>
            <a:cxnLst/>
            <a:rect l="l" t="t" r="r" b="b"/>
            <a:pathLst>
              <a:path w="4098290" h="871854">
                <a:moveTo>
                  <a:pt x="0" y="871727"/>
                </a:moveTo>
                <a:lnTo>
                  <a:pt x="4098036" y="871727"/>
                </a:lnTo>
                <a:lnTo>
                  <a:pt x="4098036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Open</a:t>
            </a:r>
            <a:r>
              <a:rPr spc="-25" dirty="0"/>
              <a:t> </a:t>
            </a:r>
            <a:r>
              <a:rPr spc="-15" dirty="0"/>
              <a:t>vs.</a:t>
            </a:r>
            <a:r>
              <a:rPr spc="-5" dirty="0"/>
              <a:t> Closed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292305"/>
            <a:ext cx="6235065" cy="40273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Open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vs.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Closed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classes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Closed: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determiners: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a,</a:t>
            </a:r>
            <a:r>
              <a:rPr sz="2400" b="1" i="1" spc="-2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an,</a:t>
            </a:r>
            <a:r>
              <a:rPr sz="2400" b="1" i="1" spc="-1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the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pronouns: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she,</a:t>
            </a:r>
            <a:r>
              <a:rPr sz="2400" b="1" i="1" spc="-2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he,</a:t>
            </a:r>
            <a:r>
              <a:rPr sz="2400" b="1" i="1" spc="-2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I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prepositions: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on,</a:t>
            </a:r>
            <a:r>
              <a:rPr sz="2400" b="1" i="1" spc="-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3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under,</a:t>
            </a:r>
            <a:r>
              <a:rPr sz="2400" b="1" i="1" spc="-1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4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over,</a:t>
            </a:r>
            <a:r>
              <a:rPr sz="2400" b="1" i="1" spc="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3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near,</a:t>
            </a:r>
            <a:r>
              <a:rPr sz="2400" b="1" i="1" spc="-20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4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by,</a:t>
            </a:r>
            <a:r>
              <a:rPr sz="2400" b="1" i="1" spc="-15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Comic Sans MS" panose="030F0702030302020204" pitchFamily="66" charset="0"/>
                <a:cs typeface="Calibri"/>
              </a:rPr>
              <a:t>…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Why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“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closed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Arial"/>
              </a:rPr>
              <a:t>”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?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Open: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Nouns,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Verbs,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Adjectives,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Adverbs.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098" y="964712"/>
            <a:ext cx="4040504" cy="56388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ts val="3435"/>
              </a:lnSpc>
              <a:tabLst>
                <a:tab pos="2677795" algn="l"/>
              </a:tabLst>
            </a:pPr>
            <a:r>
              <a:rPr sz="3000" i="1" spc="30" dirty="0">
                <a:latin typeface="Symbol"/>
                <a:cs typeface="Symbol"/>
              </a:rPr>
              <a:t></a:t>
            </a:r>
            <a:r>
              <a:rPr sz="2475" spc="44" baseline="-23569" dirty="0">
                <a:latin typeface="Times New Roman"/>
                <a:cs typeface="Times New Roman"/>
              </a:rPr>
              <a:t>1</a:t>
            </a:r>
            <a:r>
              <a:rPr sz="2800" spc="30" dirty="0">
                <a:latin typeface="Times New Roman"/>
                <a:cs typeface="Times New Roman"/>
              </a:rPr>
              <a:t>(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i="1" spc="90" dirty="0">
                <a:latin typeface="Times New Roman"/>
                <a:cs typeface="Times New Roman"/>
              </a:rPr>
              <a:t>j</a:t>
            </a:r>
            <a:r>
              <a:rPr sz="2800" spc="90" dirty="0">
                <a:latin typeface="Times New Roman"/>
                <a:cs typeface="Times New Roman"/>
              </a:rPr>
              <a:t>)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Symbol"/>
                <a:cs typeface="Symbol"/>
              </a:rPr>
              <a:t>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a</a:t>
            </a:r>
            <a:r>
              <a:rPr sz="2475" spc="15" baseline="-23569" dirty="0">
                <a:latin typeface="Times New Roman"/>
                <a:cs typeface="Times New Roman"/>
              </a:rPr>
              <a:t>0</a:t>
            </a:r>
            <a:r>
              <a:rPr sz="2475" spc="-97" baseline="-23569" dirty="0">
                <a:latin typeface="Times New Roman"/>
                <a:cs typeface="Times New Roman"/>
              </a:rPr>
              <a:t> </a:t>
            </a:r>
            <a:r>
              <a:rPr sz="2475" i="1" spc="157" baseline="-23569" dirty="0">
                <a:latin typeface="Times New Roman"/>
                <a:cs typeface="Times New Roman"/>
              </a:rPr>
              <a:t>j</a:t>
            </a:r>
            <a:r>
              <a:rPr sz="2800" i="1" spc="105" dirty="0">
                <a:latin typeface="Times New Roman"/>
                <a:cs typeface="Times New Roman"/>
              </a:rPr>
              <a:t>b</a:t>
            </a:r>
            <a:r>
              <a:rPr sz="2475" i="1" spc="157" baseline="-23569" dirty="0">
                <a:latin typeface="Times New Roman"/>
                <a:cs typeface="Times New Roman"/>
              </a:rPr>
              <a:t>j</a:t>
            </a:r>
            <a:r>
              <a:rPr sz="2475" i="1" spc="-82" baseline="-23569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(</a:t>
            </a:r>
            <a:r>
              <a:rPr sz="2800" i="1" spc="5" dirty="0">
                <a:latin typeface="Times New Roman"/>
                <a:cs typeface="Times New Roman"/>
              </a:rPr>
              <a:t>o</a:t>
            </a:r>
            <a:r>
              <a:rPr sz="2475" spc="7" baseline="-23569" dirty="0">
                <a:latin typeface="Times New Roman"/>
                <a:cs typeface="Times New Roman"/>
              </a:rPr>
              <a:t>1</a:t>
            </a:r>
            <a:r>
              <a:rPr sz="2800" spc="5" dirty="0">
                <a:latin typeface="Times New Roman"/>
                <a:cs typeface="Times New Roman"/>
              </a:rPr>
              <a:t>)	</a:t>
            </a:r>
            <a:r>
              <a:rPr sz="2800" spc="210" dirty="0">
                <a:latin typeface="Times New Roman"/>
                <a:cs typeface="Times New Roman"/>
              </a:rPr>
              <a:t>1</a:t>
            </a:r>
            <a:r>
              <a:rPr sz="2800" spc="210" dirty="0">
                <a:latin typeface="Symbol"/>
                <a:cs typeface="Symbol"/>
              </a:rPr>
              <a:t>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i="1" spc="50" dirty="0">
                <a:latin typeface="Times New Roman"/>
                <a:cs typeface="Times New Roman"/>
              </a:rPr>
              <a:t>j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Symbol"/>
                <a:cs typeface="Symbol"/>
              </a:rPr>
              <a:t>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120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1557" y="4455909"/>
            <a:ext cx="14668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i="1" spc="1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424" y="4878989"/>
            <a:ext cx="6858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i="1" spc="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2330" y="4979673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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9350" y="4766797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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9350" y="4446162"/>
            <a:ext cx="14478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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943" y="4655694"/>
            <a:ext cx="261747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4670" algn="l"/>
                <a:tab pos="1526540" algn="l"/>
              </a:tabLst>
            </a:pPr>
            <a:r>
              <a:rPr sz="2650" spc="25" dirty="0">
                <a:latin typeface="Times New Roman"/>
                <a:cs typeface="Times New Roman"/>
              </a:rPr>
              <a:t>1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10" dirty="0">
                <a:latin typeface="Times New Roman"/>
                <a:cs typeface="Times New Roman"/>
              </a:rPr>
              <a:t>j</a:t>
            </a:r>
            <a:r>
              <a:rPr sz="2650" i="1" spc="-1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spc="40" dirty="0">
                <a:latin typeface="Times New Roman"/>
                <a:cs typeface="Times New Roman"/>
              </a:rPr>
              <a:t> </a:t>
            </a:r>
            <a:r>
              <a:rPr sz="2650" i="1" spc="250" dirty="0">
                <a:latin typeface="Times New Roman"/>
                <a:cs typeface="Times New Roman"/>
              </a:rPr>
              <a:t>N</a:t>
            </a:r>
            <a:r>
              <a:rPr sz="2650" spc="10" dirty="0">
                <a:latin typeface="Times New Roman"/>
                <a:cs typeface="Times New Roman"/>
              </a:rPr>
              <a:t>,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25" dirty="0">
                <a:latin typeface="Times New Roman"/>
                <a:cs typeface="Times New Roman"/>
              </a:rPr>
              <a:t>1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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t</a:t>
            </a:r>
            <a:r>
              <a:rPr sz="2650" i="1" spc="3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</a:t>
            </a:r>
            <a:r>
              <a:rPr sz="2650" spc="-245" dirty="0">
                <a:latin typeface="Times New Roman"/>
                <a:cs typeface="Times New Roman"/>
              </a:rPr>
              <a:t> </a:t>
            </a:r>
            <a:r>
              <a:rPr sz="2650" i="1" spc="2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9350" y="4979673"/>
            <a:ext cx="466725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50" spc="20" dirty="0">
                <a:latin typeface="Symbol"/>
                <a:cs typeface="Symbol"/>
              </a:rPr>
              <a:t></a:t>
            </a:r>
            <a:r>
              <a:rPr sz="2650" spc="-235" dirty="0">
                <a:latin typeface="Times New Roman"/>
                <a:cs typeface="Times New Roman"/>
              </a:rPr>
              <a:t> </a:t>
            </a:r>
            <a:r>
              <a:rPr sz="2325" i="1" spc="172" baseline="1792" dirty="0">
                <a:latin typeface="Times New Roman"/>
                <a:cs typeface="Times New Roman"/>
              </a:rPr>
              <a:t>i</a:t>
            </a:r>
            <a:r>
              <a:rPr sz="2325" spc="-135" baseline="1792" dirty="0">
                <a:latin typeface="Symbol"/>
                <a:cs typeface="Symbol"/>
              </a:rPr>
              <a:t></a:t>
            </a:r>
            <a:r>
              <a:rPr sz="2325" spc="15" baseline="1792" dirty="0">
                <a:latin typeface="Times New Roman"/>
                <a:cs typeface="Times New Roman"/>
              </a:rPr>
              <a:t>1</a:t>
            </a:r>
            <a:endParaRPr sz="2325" baseline="179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3088" y="4569887"/>
            <a:ext cx="2345055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10235" algn="l"/>
                <a:tab pos="1405890" algn="l"/>
                <a:tab pos="1897380" algn="l"/>
                <a:tab pos="2275840" algn="l"/>
              </a:tabLst>
            </a:pPr>
            <a:r>
              <a:rPr sz="3950" spc="75" dirty="0">
                <a:latin typeface="Symbol"/>
                <a:cs typeface="Symbol"/>
              </a:rPr>
              <a:t></a:t>
            </a:r>
            <a:r>
              <a:rPr sz="3950" spc="75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r>
              <a:rPr sz="1550" i="1" spc="-229" dirty="0">
                <a:latin typeface="Times New Roman"/>
                <a:cs typeface="Times New Roman"/>
              </a:rPr>
              <a:t> </a:t>
            </a:r>
            <a:r>
              <a:rPr sz="1550" spc="-85" dirty="0">
                <a:latin typeface="Symbol"/>
                <a:cs typeface="Symbol"/>
              </a:rPr>
              <a:t></a:t>
            </a:r>
            <a:r>
              <a:rPr sz="1550" spc="10" dirty="0">
                <a:latin typeface="Times New Roman"/>
                <a:cs typeface="Times New Roman"/>
              </a:rPr>
              <a:t>1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i="1" spc="-50" dirty="0">
                <a:latin typeface="Times New Roman"/>
                <a:cs typeface="Times New Roman"/>
              </a:rPr>
              <a:t>i</a:t>
            </a:r>
            <a:r>
              <a:rPr sz="1550" i="1" spc="5" dirty="0">
                <a:latin typeface="Times New Roman"/>
                <a:cs typeface="Times New Roman"/>
              </a:rPr>
              <a:t>j</a:t>
            </a:r>
            <a:r>
              <a:rPr sz="1550" i="1" spc="70" dirty="0">
                <a:latin typeface="Times New Roman"/>
                <a:cs typeface="Times New Roman"/>
              </a:rPr>
              <a:t> </a:t>
            </a:r>
            <a:r>
              <a:rPr sz="3975" spc="30" baseline="-4192" dirty="0">
                <a:latin typeface="Symbol"/>
                <a:cs typeface="Symbol"/>
              </a:rPr>
              <a:t></a:t>
            </a:r>
            <a:r>
              <a:rPr sz="3975" baseline="-4192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j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5689" y="4636824"/>
            <a:ext cx="218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551815" algn="l"/>
                <a:tab pos="1216025" algn="l"/>
              </a:tabLst>
            </a:pPr>
            <a:r>
              <a:rPr sz="2800" i="1" spc="-65" dirty="0">
                <a:latin typeface="Symbol"/>
                <a:cs typeface="Symbol"/>
              </a:rPr>
              <a:t></a:t>
            </a:r>
            <a:r>
              <a:rPr sz="2800" spc="-65" dirty="0">
                <a:latin typeface="Times New Roman"/>
                <a:cs typeface="Times New Roman"/>
              </a:rPr>
              <a:t>	</a:t>
            </a:r>
            <a:r>
              <a:rPr sz="2650" spc="40" dirty="0">
                <a:latin typeface="Times New Roman"/>
                <a:cs typeface="Times New Roman"/>
              </a:rPr>
              <a:t>(</a:t>
            </a:r>
            <a:r>
              <a:rPr sz="2650" i="1" spc="40" dirty="0">
                <a:latin typeface="Times New Roman"/>
                <a:cs typeface="Times New Roman"/>
              </a:rPr>
              <a:t>i</a:t>
            </a:r>
            <a:r>
              <a:rPr sz="2650" spc="40" dirty="0">
                <a:latin typeface="Times New Roman"/>
                <a:cs typeface="Times New Roman"/>
              </a:rPr>
              <a:t>)</a:t>
            </a:r>
            <a:r>
              <a:rPr sz="2650" i="1" spc="40" dirty="0">
                <a:latin typeface="Times New Roman"/>
                <a:cs typeface="Times New Roman"/>
              </a:rPr>
              <a:t>a	</a:t>
            </a:r>
            <a:r>
              <a:rPr sz="3975" spc="52" baseline="34591" dirty="0">
                <a:latin typeface="Symbol"/>
                <a:cs typeface="Symbol"/>
              </a:rPr>
              <a:t></a:t>
            </a:r>
            <a:r>
              <a:rPr sz="2650" i="1" spc="35" dirty="0">
                <a:latin typeface="Times New Roman"/>
                <a:cs typeface="Times New Roman"/>
              </a:rPr>
              <a:t>b</a:t>
            </a:r>
            <a:r>
              <a:rPr sz="2650" i="1" spc="26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(</a:t>
            </a:r>
            <a:r>
              <a:rPr sz="2650" i="1" spc="25" dirty="0">
                <a:latin typeface="Times New Roman"/>
                <a:cs typeface="Times New Roman"/>
              </a:rPr>
              <a:t>o</a:t>
            </a:r>
            <a:r>
              <a:rPr sz="2650" i="1" spc="4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1758" y="4636824"/>
            <a:ext cx="1021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i="1" spc="-65" dirty="0">
                <a:latin typeface="Symbol"/>
                <a:cs typeface="Symbol"/>
              </a:rPr>
              <a:t></a:t>
            </a:r>
            <a:r>
              <a:rPr sz="2800" i="1" spc="21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(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i="1" spc="70" dirty="0">
                <a:latin typeface="Times New Roman"/>
                <a:cs typeface="Times New Roman"/>
              </a:rPr>
              <a:t>j</a:t>
            </a:r>
            <a:r>
              <a:rPr sz="2650" spc="70" dirty="0">
                <a:latin typeface="Times New Roman"/>
                <a:cs typeface="Times New Roman"/>
              </a:rPr>
              <a:t>)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2624" y="4415028"/>
            <a:ext cx="6715125" cy="1015365"/>
          </a:xfrm>
          <a:custGeom>
            <a:avLst/>
            <a:gdLst/>
            <a:ahLst/>
            <a:cxnLst/>
            <a:rect l="l" t="t" r="r" b="b"/>
            <a:pathLst>
              <a:path w="6715125" h="1015364">
                <a:moveTo>
                  <a:pt x="0" y="1014984"/>
                </a:moveTo>
                <a:lnTo>
                  <a:pt x="6714744" y="1014984"/>
                </a:lnTo>
                <a:lnTo>
                  <a:pt x="6714744" y="0"/>
                </a:lnTo>
                <a:lnTo>
                  <a:pt x="0" y="0"/>
                </a:lnTo>
                <a:lnTo>
                  <a:pt x="0" y="1014984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9134" y="5569471"/>
            <a:ext cx="1492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3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7155" y="5544752"/>
            <a:ext cx="3996054" cy="8718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2400" i="1" spc="7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O</a:t>
            </a:r>
            <a:r>
              <a:rPr sz="2400" i="1" spc="-2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550" i="1" spc="95" dirty="0">
                <a:latin typeface="Symbol"/>
                <a:cs typeface="Symbol"/>
              </a:rPr>
              <a:t>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i="1" spc="44" baseline="-23809" dirty="0">
                <a:latin typeface="Times New Roman"/>
                <a:cs typeface="Times New Roman"/>
              </a:rPr>
              <a:t>T</a:t>
            </a:r>
            <a:r>
              <a:rPr sz="2100" i="1" spc="-202" baseline="-23809" dirty="0">
                <a:latin typeface="Times New Roman"/>
                <a:cs typeface="Times New Roman"/>
              </a:rPr>
              <a:t> </a:t>
            </a:r>
            <a:r>
              <a:rPr sz="2100" spc="-82" baseline="-23809" dirty="0">
                <a:latin typeface="Symbol"/>
                <a:cs typeface="Symbol"/>
              </a:rPr>
              <a:t></a:t>
            </a:r>
            <a:r>
              <a:rPr sz="2100" spc="37" baseline="-23809" dirty="0">
                <a:latin typeface="Times New Roman"/>
                <a:cs typeface="Times New Roman"/>
              </a:rPr>
              <a:t>1</a:t>
            </a:r>
            <a:r>
              <a:rPr sz="2100" spc="-330" baseline="-238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s</a:t>
            </a:r>
            <a:r>
              <a:rPr sz="2100" i="1" spc="44" baseline="-23809" dirty="0">
                <a:latin typeface="Times New Roman"/>
                <a:cs typeface="Times New Roman"/>
              </a:rPr>
              <a:t>F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5475" spc="142" baseline="-8371" dirty="0">
                <a:latin typeface="Symbol"/>
                <a:cs typeface="Symbol"/>
              </a:rPr>
              <a:t></a:t>
            </a:r>
            <a:r>
              <a:rPr sz="2550" i="1" dirty="0">
                <a:latin typeface="Symbol"/>
                <a:cs typeface="Symbol"/>
              </a:rPr>
              <a:t></a:t>
            </a:r>
            <a:r>
              <a:rPr sz="2100" i="1" spc="44" baseline="-23809" dirty="0">
                <a:latin typeface="Times New Roman"/>
                <a:cs typeface="Times New Roman"/>
              </a:rPr>
              <a:t>T</a:t>
            </a:r>
            <a:r>
              <a:rPr sz="2100" i="1" spc="104" baseline="-2380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100" i="1" spc="-37" baseline="-23809" dirty="0">
                <a:latin typeface="Times New Roman"/>
                <a:cs typeface="Times New Roman"/>
              </a:rPr>
              <a:t>iF</a:t>
            </a:r>
            <a:endParaRPr sz="2100" baseline="-23809">
              <a:latin typeface="Times New Roman"/>
              <a:cs typeface="Times New Roman"/>
            </a:endParaRPr>
          </a:p>
          <a:p>
            <a:pPr marR="1050290" algn="r">
              <a:lnSpc>
                <a:spcPct val="100000"/>
              </a:lnSpc>
              <a:spcBef>
                <a:spcPts val="180"/>
              </a:spcBef>
            </a:pPr>
            <a:r>
              <a:rPr sz="1400" i="1" spc="15" dirty="0">
                <a:latin typeface="Times New Roman"/>
                <a:cs typeface="Times New Roman"/>
              </a:rPr>
              <a:t>i</a:t>
            </a:r>
            <a:r>
              <a:rPr sz="1400" spc="15" dirty="0">
                <a:latin typeface="Symbol"/>
                <a:cs typeface="Symbol"/>
              </a:rPr>
              <a:t></a:t>
            </a:r>
            <a:r>
              <a:rPr sz="1400" spc="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35423" y="5558028"/>
            <a:ext cx="4099560" cy="873760"/>
          </a:xfrm>
          <a:custGeom>
            <a:avLst/>
            <a:gdLst/>
            <a:ahLst/>
            <a:cxnLst/>
            <a:rect l="l" t="t" r="r" b="b"/>
            <a:pathLst>
              <a:path w="4099559" h="873760">
                <a:moveTo>
                  <a:pt x="0" y="873252"/>
                </a:moveTo>
                <a:lnTo>
                  <a:pt x="4099560" y="873252"/>
                </a:lnTo>
                <a:lnTo>
                  <a:pt x="4099560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819400" y="76200"/>
            <a:ext cx="5669280" cy="685800"/>
          </a:xfrm>
          <a:custGeom>
            <a:avLst/>
            <a:gdLst/>
            <a:ahLst/>
            <a:cxnLst/>
            <a:rect l="l" t="t" r="r" b="b"/>
            <a:pathLst>
              <a:path w="5669280" h="685800">
                <a:moveTo>
                  <a:pt x="5669280" y="0"/>
                </a:moveTo>
                <a:lnTo>
                  <a:pt x="0" y="0"/>
                </a:lnTo>
                <a:lnTo>
                  <a:pt x="0" y="685800"/>
                </a:lnTo>
                <a:lnTo>
                  <a:pt x="5669280" y="685800"/>
                </a:lnTo>
                <a:lnTo>
                  <a:pt x="5669280" y="0"/>
                </a:lnTo>
                <a:close/>
              </a:path>
            </a:pathLst>
          </a:custGeom>
          <a:solidFill>
            <a:srgbClr val="F1DCDB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615549" y="104066"/>
            <a:ext cx="8231124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985">
              <a:lnSpc>
                <a:spcPct val="100000"/>
              </a:lnSpc>
              <a:spcBef>
                <a:spcPts val="100"/>
              </a:spcBef>
              <a:tabLst>
                <a:tab pos="5933440" algn="l"/>
                <a:tab pos="6378575" algn="l"/>
              </a:tabLst>
            </a:pPr>
            <a:r>
              <a:rPr sz="3700" i="1" spc="30" dirty="0">
                <a:latin typeface="Symbol"/>
                <a:cs typeface="Symbol"/>
              </a:rPr>
              <a:t>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spc="-44" baseline="-23611" dirty="0">
                <a:latin typeface="Times New Roman"/>
                <a:cs typeface="Times New Roman"/>
              </a:rPr>
              <a:t> </a:t>
            </a:r>
            <a:r>
              <a:rPr sz="3500" spc="55" dirty="0"/>
              <a:t>(</a:t>
            </a:r>
            <a:r>
              <a:rPr sz="3500" spc="-229" dirty="0"/>
              <a:t> </a:t>
            </a:r>
            <a:r>
              <a:rPr sz="3500" i="1" spc="145" dirty="0">
                <a:latin typeface="Times New Roman"/>
                <a:cs typeface="Times New Roman"/>
              </a:rPr>
              <a:t>j</a:t>
            </a:r>
            <a:r>
              <a:rPr sz="3500" spc="55" dirty="0"/>
              <a:t>)</a:t>
            </a:r>
            <a:r>
              <a:rPr sz="3500" spc="-185" dirty="0"/>
              <a:t> </a:t>
            </a:r>
            <a:r>
              <a:rPr sz="3500" spc="95" dirty="0">
                <a:latin typeface="Symbol"/>
                <a:cs typeface="Symbol"/>
              </a:rPr>
              <a:t></a:t>
            </a:r>
            <a:r>
              <a:rPr sz="3500" spc="-120" dirty="0"/>
              <a:t> </a:t>
            </a:r>
            <a:r>
              <a:rPr sz="3500" i="1" spc="50" dirty="0">
                <a:latin typeface="Times New Roman"/>
                <a:cs typeface="Times New Roman"/>
              </a:rPr>
              <a:t>P</a:t>
            </a:r>
            <a:r>
              <a:rPr sz="3500" dirty="0"/>
              <a:t>(</a:t>
            </a:r>
            <a:r>
              <a:rPr sz="3500" i="1" spc="-280" dirty="0">
                <a:latin typeface="Times New Roman"/>
                <a:cs typeface="Times New Roman"/>
              </a:rPr>
              <a:t>o</a:t>
            </a:r>
            <a:r>
              <a:rPr sz="3000" spc="254" baseline="-23611" dirty="0"/>
              <a:t>1</a:t>
            </a:r>
            <a:r>
              <a:rPr sz="3500" spc="345" dirty="0"/>
              <a:t>,</a:t>
            </a:r>
            <a:r>
              <a:rPr sz="3500" i="1" spc="-55" dirty="0">
                <a:latin typeface="Times New Roman"/>
                <a:cs typeface="Times New Roman"/>
              </a:rPr>
              <a:t>o</a:t>
            </a:r>
            <a:r>
              <a:rPr sz="3000" spc="104" baseline="-23611" dirty="0"/>
              <a:t>2</a:t>
            </a:r>
            <a:r>
              <a:rPr sz="3000" spc="-382" baseline="-23611" dirty="0"/>
              <a:t> </a:t>
            </a:r>
            <a:r>
              <a:rPr sz="3500" spc="125" dirty="0"/>
              <a:t>,..</a:t>
            </a:r>
            <a:r>
              <a:rPr sz="3500" spc="-635" dirty="0"/>
              <a:t>.</a:t>
            </a:r>
            <a:r>
              <a:rPr sz="3500" i="1" spc="-120" dirty="0">
                <a:latin typeface="Times New Roman"/>
                <a:cs typeface="Times New Roman"/>
              </a:rPr>
              <a:t>o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spc="-120" baseline="-23611" dirty="0">
                <a:latin typeface="Times New Roman"/>
                <a:cs typeface="Times New Roman"/>
              </a:rPr>
              <a:t> </a:t>
            </a:r>
            <a:r>
              <a:rPr sz="3500" spc="40" dirty="0"/>
              <a:t>,</a:t>
            </a:r>
            <a:r>
              <a:rPr sz="3500" dirty="0"/>
              <a:t>	</a:t>
            </a:r>
            <a:r>
              <a:rPr sz="3500" i="1" spc="-65" dirty="0">
                <a:latin typeface="Times New Roman"/>
                <a:cs typeface="Times New Roman"/>
              </a:rPr>
              <a:t>q</a:t>
            </a:r>
            <a:r>
              <a:rPr sz="3000" i="1" spc="60" baseline="-23611" dirty="0">
                <a:latin typeface="Times New Roman"/>
                <a:cs typeface="Times New Roman"/>
              </a:rPr>
              <a:t>t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500" spc="95" dirty="0">
                <a:latin typeface="Symbol"/>
                <a:cs typeface="Symbol"/>
              </a:rPr>
              <a:t></a:t>
            </a:r>
            <a:r>
              <a:rPr sz="3500" spc="-165" dirty="0"/>
              <a:t> </a:t>
            </a:r>
            <a:r>
              <a:rPr sz="3500" i="1" spc="375" dirty="0">
                <a:latin typeface="Times New Roman"/>
                <a:cs typeface="Times New Roman"/>
              </a:rPr>
              <a:t>s</a:t>
            </a:r>
            <a:r>
              <a:rPr sz="3000" i="1" spc="60" baseline="-23611" dirty="0">
                <a:latin typeface="Times New Roman"/>
                <a:cs typeface="Times New Roman"/>
              </a:rPr>
              <a:t>j</a:t>
            </a:r>
            <a:r>
              <a:rPr sz="3000" i="1" baseline="-23611" dirty="0">
                <a:latin typeface="Times New Roman"/>
                <a:cs typeface="Times New Roman"/>
              </a:rPr>
              <a:t> </a:t>
            </a:r>
            <a:r>
              <a:rPr sz="3000" i="1" spc="-30" baseline="-23611" dirty="0">
                <a:latin typeface="Times New Roman"/>
                <a:cs typeface="Times New Roman"/>
              </a:rPr>
              <a:t> </a:t>
            </a:r>
            <a:r>
              <a:rPr sz="3500" spc="35" dirty="0"/>
              <a:t>|</a:t>
            </a:r>
            <a:r>
              <a:rPr sz="3500" spc="-330" dirty="0"/>
              <a:t> </a:t>
            </a:r>
            <a:r>
              <a:rPr sz="3700" i="1" spc="95" dirty="0">
                <a:latin typeface="Symbol"/>
                <a:cs typeface="Symbol"/>
              </a:rPr>
              <a:t></a:t>
            </a:r>
            <a:r>
              <a:rPr sz="3500" spc="55" dirty="0"/>
              <a:t>)</a:t>
            </a:r>
            <a:endParaRPr sz="3500" dirty="0">
              <a:latin typeface="Symbol"/>
              <a:cs typeface="Symbol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7011ABE9-60D3-404C-918A-E9B0B2AF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36" y="1676235"/>
            <a:ext cx="6587150" cy="252591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132856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760"/>
              </a:spcBef>
            </a:pPr>
            <a:r>
              <a:rPr sz="4000" spc="-30" dirty="0"/>
              <a:t>Forward</a:t>
            </a:r>
            <a:r>
              <a:rPr sz="4000" spc="5" dirty="0"/>
              <a:t> </a:t>
            </a:r>
            <a:r>
              <a:rPr sz="4000" spc="-10" dirty="0"/>
              <a:t>Computational</a:t>
            </a:r>
            <a:r>
              <a:rPr sz="4000" spc="-25" dirty="0"/>
              <a:t> </a:t>
            </a:r>
            <a:r>
              <a:rPr sz="4000" spc="-15" dirty="0"/>
              <a:t>Complexity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57962" y="2104227"/>
            <a:ext cx="81280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Requires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only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O(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TN</a:t>
            </a:r>
            <a:r>
              <a:rPr sz="2775" i="1" spc="-15" baseline="25525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)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compute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observed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62388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025"/>
              </a:spcBef>
            </a:pPr>
            <a:r>
              <a:rPr sz="3200" dirty="0"/>
              <a:t>2.</a:t>
            </a:r>
            <a:r>
              <a:rPr sz="3200" spc="-5" dirty="0"/>
              <a:t> </a:t>
            </a:r>
            <a:r>
              <a:rPr sz="3200" spc="-10" dirty="0"/>
              <a:t>Most</a:t>
            </a:r>
            <a:r>
              <a:rPr sz="3200" spc="-25" dirty="0"/>
              <a:t> Likely</a:t>
            </a:r>
            <a:r>
              <a:rPr sz="3200" spc="-5" dirty="0"/>
              <a:t> </a:t>
            </a:r>
            <a:r>
              <a:rPr sz="3200" spc="-30" dirty="0"/>
              <a:t>State</a:t>
            </a:r>
            <a:r>
              <a:rPr sz="3200" spc="-15" dirty="0"/>
              <a:t> </a:t>
            </a:r>
            <a:r>
              <a:rPr sz="3200" spc="-5" dirty="0"/>
              <a:t>Sequence</a:t>
            </a:r>
            <a:r>
              <a:rPr sz="3200" spc="-45" dirty="0"/>
              <a:t> </a:t>
            </a:r>
            <a:r>
              <a:rPr sz="3200" spc="-10" dirty="0"/>
              <a:t>(Decoding)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4757"/>
            <a:ext cx="782891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1000" algn="l"/>
                <a:tab pos="381635" algn="l"/>
                <a:tab pos="6779895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 a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model,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λ,	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5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the </a:t>
            </a:r>
            <a:r>
              <a:rPr sz="2400" b="1" i="1" spc="-10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most </a:t>
            </a:r>
            <a:r>
              <a:rPr sz="2400" b="1" i="1" spc="-15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likely</a:t>
            </a:r>
            <a:r>
              <a:rPr sz="2400" b="1" i="1" spc="-25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20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state</a:t>
            </a:r>
            <a:r>
              <a:rPr sz="2400" b="1" i="1" spc="-5" dirty="0">
                <a:solidFill>
                  <a:srgbClr val="7E7E7E"/>
                </a:solidFill>
                <a:latin typeface="Comic Sans MS" panose="030F0702030302020204" pitchFamily="66" charset="0"/>
                <a:cs typeface="Calibri"/>
              </a:rPr>
              <a:t> sequence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=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1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2</a:t>
            </a:r>
            <a:r>
              <a:rPr sz="24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,…</a:t>
            </a:r>
            <a:r>
              <a:rPr sz="2400" i="1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q</a:t>
            </a:r>
            <a:r>
              <a:rPr sz="2400" i="1" spc="-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generated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this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sequence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this model?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4617720"/>
            <a:ext cx="2968751" cy="19720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07407" y="5333491"/>
            <a:ext cx="284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John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apple.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55641" y="5231129"/>
            <a:ext cx="3108960" cy="585470"/>
          </a:xfrm>
          <a:custGeom>
            <a:avLst/>
            <a:gdLst/>
            <a:ahLst/>
            <a:cxnLst/>
            <a:rect l="l" t="t" r="r" b="b"/>
            <a:pathLst>
              <a:path w="3108959" h="585470">
                <a:moveTo>
                  <a:pt x="0" y="292608"/>
                </a:moveTo>
                <a:lnTo>
                  <a:pt x="15888" y="250627"/>
                </a:lnTo>
                <a:lnTo>
                  <a:pt x="43456" y="223635"/>
                </a:lnTo>
                <a:lnTo>
                  <a:pt x="83845" y="197584"/>
                </a:lnTo>
                <a:lnTo>
                  <a:pt x="136402" y="172595"/>
                </a:lnTo>
                <a:lnTo>
                  <a:pt x="200477" y="148792"/>
                </a:lnTo>
                <a:lnTo>
                  <a:pt x="275419" y="126297"/>
                </a:lnTo>
                <a:lnTo>
                  <a:pt x="316761" y="115579"/>
                </a:lnTo>
                <a:lnTo>
                  <a:pt x="360575" y="105234"/>
                </a:lnTo>
                <a:lnTo>
                  <a:pt x="406780" y="95277"/>
                </a:lnTo>
                <a:lnTo>
                  <a:pt x="455294" y="85725"/>
                </a:lnTo>
                <a:lnTo>
                  <a:pt x="506037" y="76591"/>
                </a:lnTo>
                <a:lnTo>
                  <a:pt x="558926" y="67892"/>
                </a:lnTo>
                <a:lnTo>
                  <a:pt x="613880" y="59643"/>
                </a:lnTo>
                <a:lnTo>
                  <a:pt x="670818" y="51859"/>
                </a:lnTo>
                <a:lnTo>
                  <a:pt x="729658" y="44556"/>
                </a:lnTo>
                <a:lnTo>
                  <a:pt x="790319" y="37749"/>
                </a:lnTo>
                <a:lnTo>
                  <a:pt x="852720" y="31454"/>
                </a:lnTo>
                <a:lnTo>
                  <a:pt x="916778" y="25685"/>
                </a:lnTo>
                <a:lnTo>
                  <a:pt x="982413" y="20458"/>
                </a:lnTo>
                <a:lnTo>
                  <a:pt x="1049544" y="15788"/>
                </a:lnTo>
                <a:lnTo>
                  <a:pt x="1118088" y="11691"/>
                </a:lnTo>
                <a:lnTo>
                  <a:pt x="1187964" y="8183"/>
                </a:lnTo>
                <a:lnTo>
                  <a:pt x="1259091" y="5278"/>
                </a:lnTo>
                <a:lnTo>
                  <a:pt x="1331387" y="2992"/>
                </a:lnTo>
                <a:lnTo>
                  <a:pt x="1404772" y="1340"/>
                </a:lnTo>
                <a:lnTo>
                  <a:pt x="1479163" y="337"/>
                </a:lnTo>
                <a:lnTo>
                  <a:pt x="1554480" y="0"/>
                </a:lnTo>
                <a:lnTo>
                  <a:pt x="1629796" y="337"/>
                </a:lnTo>
                <a:lnTo>
                  <a:pt x="1704187" y="1340"/>
                </a:lnTo>
                <a:lnTo>
                  <a:pt x="1777572" y="2992"/>
                </a:lnTo>
                <a:lnTo>
                  <a:pt x="1849868" y="5278"/>
                </a:lnTo>
                <a:lnTo>
                  <a:pt x="1920995" y="8183"/>
                </a:lnTo>
                <a:lnTo>
                  <a:pt x="1990871" y="11691"/>
                </a:lnTo>
                <a:lnTo>
                  <a:pt x="2059415" y="15788"/>
                </a:lnTo>
                <a:lnTo>
                  <a:pt x="2126546" y="20458"/>
                </a:lnTo>
                <a:lnTo>
                  <a:pt x="2192181" y="25685"/>
                </a:lnTo>
                <a:lnTo>
                  <a:pt x="2256239" y="31454"/>
                </a:lnTo>
                <a:lnTo>
                  <a:pt x="2318640" y="37749"/>
                </a:lnTo>
                <a:lnTo>
                  <a:pt x="2379301" y="44556"/>
                </a:lnTo>
                <a:lnTo>
                  <a:pt x="2438141" y="51859"/>
                </a:lnTo>
                <a:lnTo>
                  <a:pt x="2495079" y="59643"/>
                </a:lnTo>
                <a:lnTo>
                  <a:pt x="2550033" y="67892"/>
                </a:lnTo>
                <a:lnTo>
                  <a:pt x="2602922" y="76591"/>
                </a:lnTo>
                <a:lnTo>
                  <a:pt x="2653665" y="85725"/>
                </a:lnTo>
                <a:lnTo>
                  <a:pt x="2702179" y="95277"/>
                </a:lnTo>
                <a:lnTo>
                  <a:pt x="2748384" y="105234"/>
                </a:lnTo>
                <a:lnTo>
                  <a:pt x="2792198" y="115579"/>
                </a:lnTo>
                <a:lnTo>
                  <a:pt x="2833540" y="126297"/>
                </a:lnTo>
                <a:lnTo>
                  <a:pt x="2872328" y="137374"/>
                </a:lnTo>
                <a:lnTo>
                  <a:pt x="2941918" y="160538"/>
                </a:lnTo>
                <a:lnTo>
                  <a:pt x="3000316" y="184949"/>
                </a:lnTo>
                <a:lnTo>
                  <a:pt x="3046870" y="210485"/>
                </a:lnTo>
                <a:lnTo>
                  <a:pt x="3080930" y="237021"/>
                </a:lnTo>
                <a:lnTo>
                  <a:pt x="3107167" y="278435"/>
                </a:lnTo>
                <a:lnTo>
                  <a:pt x="3108960" y="292608"/>
                </a:lnTo>
                <a:lnTo>
                  <a:pt x="3107167" y="306785"/>
                </a:lnTo>
                <a:lnTo>
                  <a:pt x="3080930" y="348211"/>
                </a:lnTo>
                <a:lnTo>
                  <a:pt x="3046870" y="374753"/>
                </a:lnTo>
                <a:lnTo>
                  <a:pt x="3000316" y="400292"/>
                </a:lnTo>
                <a:lnTo>
                  <a:pt x="2941918" y="424705"/>
                </a:lnTo>
                <a:lnTo>
                  <a:pt x="2872328" y="447870"/>
                </a:lnTo>
                <a:lnTo>
                  <a:pt x="2833540" y="458945"/>
                </a:lnTo>
                <a:lnTo>
                  <a:pt x="2792198" y="469663"/>
                </a:lnTo>
                <a:lnTo>
                  <a:pt x="2748384" y="480007"/>
                </a:lnTo>
                <a:lnTo>
                  <a:pt x="2702179" y="489963"/>
                </a:lnTo>
                <a:lnTo>
                  <a:pt x="2653665" y="499514"/>
                </a:lnTo>
                <a:lnTo>
                  <a:pt x="2602922" y="508646"/>
                </a:lnTo>
                <a:lnTo>
                  <a:pt x="2550033" y="517344"/>
                </a:lnTo>
                <a:lnTo>
                  <a:pt x="2495079" y="525591"/>
                </a:lnTo>
                <a:lnTo>
                  <a:pt x="2438141" y="533373"/>
                </a:lnTo>
                <a:lnTo>
                  <a:pt x="2379301" y="540674"/>
                </a:lnTo>
                <a:lnTo>
                  <a:pt x="2318640" y="547479"/>
                </a:lnTo>
                <a:lnTo>
                  <a:pt x="2256239" y="553773"/>
                </a:lnTo>
                <a:lnTo>
                  <a:pt x="2192181" y="559540"/>
                </a:lnTo>
                <a:lnTo>
                  <a:pt x="2126546" y="564765"/>
                </a:lnTo>
                <a:lnTo>
                  <a:pt x="2059415" y="569433"/>
                </a:lnTo>
                <a:lnTo>
                  <a:pt x="1990871" y="573528"/>
                </a:lnTo>
                <a:lnTo>
                  <a:pt x="1920995" y="577036"/>
                </a:lnTo>
                <a:lnTo>
                  <a:pt x="1849868" y="579940"/>
                </a:lnTo>
                <a:lnTo>
                  <a:pt x="1777572" y="582225"/>
                </a:lnTo>
                <a:lnTo>
                  <a:pt x="1704187" y="583876"/>
                </a:lnTo>
                <a:lnTo>
                  <a:pt x="1629796" y="584878"/>
                </a:lnTo>
                <a:lnTo>
                  <a:pt x="1554480" y="585216"/>
                </a:lnTo>
                <a:lnTo>
                  <a:pt x="1479163" y="584878"/>
                </a:lnTo>
                <a:lnTo>
                  <a:pt x="1404772" y="583876"/>
                </a:lnTo>
                <a:lnTo>
                  <a:pt x="1331387" y="582225"/>
                </a:lnTo>
                <a:lnTo>
                  <a:pt x="1259091" y="579940"/>
                </a:lnTo>
                <a:lnTo>
                  <a:pt x="1187964" y="577036"/>
                </a:lnTo>
                <a:lnTo>
                  <a:pt x="1118088" y="573528"/>
                </a:lnTo>
                <a:lnTo>
                  <a:pt x="1049544" y="569433"/>
                </a:lnTo>
                <a:lnTo>
                  <a:pt x="982413" y="564765"/>
                </a:lnTo>
                <a:lnTo>
                  <a:pt x="916778" y="559540"/>
                </a:lnTo>
                <a:lnTo>
                  <a:pt x="852720" y="553773"/>
                </a:lnTo>
                <a:lnTo>
                  <a:pt x="790319" y="547479"/>
                </a:lnTo>
                <a:lnTo>
                  <a:pt x="729658" y="540674"/>
                </a:lnTo>
                <a:lnTo>
                  <a:pt x="670818" y="533373"/>
                </a:lnTo>
                <a:lnTo>
                  <a:pt x="613880" y="525591"/>
                </a:lnTo>
                <a:lnTo>
                  <a:pt x="558926" y="517344"/>
                </a:lnTo>
                <a:lnTo>
                  <a:pt x="506037" y="508646"/>
                </a:lnTo>
                <a:lnTo>
                  <a:pt x="455295" y="499514"/>
                </a:lnTo>
                <a:lnTo>
                  <a:pt x="406780" y="489963"/>
                </a:lnTo>
                <a:lnTo>
                  <a:pt x="360575" y="480007"/>
                </a:lnTo>
                <a:lnTo>
                  <a:pt x="316761" y="469663"/>
                </a:lnTo>
                <a:lnTo>
                  <a:pt x="275419" y="458945"/>
                </a:lnTo>
                <a:lnTo>
                  <a:pt x="236631" y="447870"/>
                </a:lnTo>
                <a:lnTo>
                  <a:pt x="167041" y="424705"/>
                </a:lnTo>
                <a:lnTo>
                  <a:pt x="108643" y="400292"/>
                </a:lnTo>
                <a:lnTo>
                  <a:pt x="62089" y="374753"/>
                </a:lnTo>
                <a:lnTo>
                  <a:pt x="28029" y="348211"/>
                </a:lnTo>
                <a:lnTo>
                  <a:pt x="1792" y="306785"/>
                </a:lnTo>
                <a:lnTo>
                  <a:pt x="0" y="2926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4617720"/>
            <a:ext cx="2968751" cy="19720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755641" y="5231129"/>
            <a:ext cx="3108960" cy="585470"/>
          </a:xfrm>
          <a:custGeom>
            <a:avLst/>
            <a:gdLst/>
            <a:ahLst/>
            <a:cxnLst/>
            <a:rect l="l" t="t" r="r" b="b"/>
            <a:pathLst>
              <a:path w="3108959" h="585470">
                <a:moveTo>
                  <a:pt x="0" y="292608"/>
                </a:moveTo>
                <a:lnTo>
                  <a:pt x="15888" y="250627"/>
                </a:lnTo>
                <a:lnTo>
                  <a:pt x="43456" y="223635"/>
                </a:lnTo>
                <a:lnTo>
                  <a:pt x="83845" y="197584"/>
                </a:lnTo>
                <a:lnTo>
                  <a:pt x="136402" y="172595"/>
                </a:lnTo>
                <a:lnTo>
                  <a:pt x="200477" y="148792"/>
                </a:lnTo>
                <a:lnTo>
                  <a:pt x="275419" y="126297"/>
                </a:lnTo>
                <a:lnTo>
                  <a:pt x="316761" y="115579"/>
                </a:lnTo>
                <a:lnTo>
                  <a:pt x="360575" y="105234"/>
                </a:lnTo>
                <a:lnTo>
                  <a:pt x="406780" y="95277"/>
                </a:lnTo>
                <a:lnTo>
                  <a:pt x="455294" y="85725"/>
                </a:lnTo>
                <a:lnTo>
                  <a:pt x="506037" y="76591"/>
                </a:lnTo>
                <a:lnTo>
                  <a:pt x="558926" y="67892"/>
                </a:lnTo>
                <a:lnTo>
                  <a:pt x="613880" y="59643"/>
                </a:lnTo>
                <a:lnTo>
                  <a:pt x="670818" y="51859"/>
                </a:lnTo>
                <a:lnTo>
                  <a:pt x="729658" y="44556"/>
                </a:lnTo>
                <a:lnTo>
                  <a:pt x="790319" y="37749"/>
                </a:lnTo>
                <a:lnTo>
                  <a:pt x="852720" y="31454"/>
                </a:lnTo>
                <a:lnTo>
                  <a:pt x="916778" y="25685"/>
                </a:lnTo>
                <a:lnTo>
                  <a:pt x="982413" y="20458"/>
                </a:lnTo>
                <a:lnTo>
                  <a:pt x="1049544" y="15788"/>
                </a:lnTo>
                <a:lnTo>
                  <a:pt x="1118088" y="11691"/>
                </a:lnTo>
                <a:lnTo>
                  <a:pt x="1187964" y="8183"/>
                </a:lnTo>
                <a:lnTo>
                  <a:pt x="1259091" y="5278"/>
                </a:lnTo>
                <a:lnTo>
                  <a:pt x="1331387" y="2992"/>
                </a:lnTo>
                <a:lnTo>
                  <a:pt x="1404772" y="1340"/>
                </a:lnTo>
                <a:lnTo>
                  <a:pt x="1479163" y="337"/>
                </a:lnTo>
                <a:lnTo>
                  <a:pt x="1554480" y="0"/>
                </a:lnTo>
                <a:lnTo>
                  <a:pt x="1629796" y="337"/>
                </a:lnTo>
                <a:lnTo>
                  <a:pt x="1704187" y="1340"/>
                </a:lnTo>
                <a:lnTo>
                  <a:pt x="1777572" y="2992"/>
                </a:lnTo>
                <a:lnTo>
                  <a:pt x="1849868" y="5278"/>
                </a:lnTo>
                <a:lnTo>
                  <a:pt x="1920995" y="8183"/>
                </a:lnTo>
                <a:lnTo>
                  <a:pt x="1990871" y="11691"/>
                </a:lnTo>
                <a:lnTo>
                  <a:pt x="2059415" y="15788"/>
                </a:lnTo>
                <a:lnTo>
                  <a:pt x="2126546" y="20458"/>
                </a:lnTo>
                <a:lnTo>
                  <a:pt x="2192181" y="25685"/>
                </a:lnTo>
                <a:lnTo>
                  <a:pt x="2256239" y="31454"/>
                </a:lnTo>
                <a:lnTo>
                  <a:pt x="2318640" y="37749"/>
                </a:lnTo>
                <a:lnTo>
                  <a:pt x="2379301" y="44556"/>
                </a:lnTo>
                <a:lnTo>
                  <a:pt x="2438141" y="51859"/>
                </a:lnTo>
                <a:lnTo>
                  <a:pt x="2495079" y="59643"/>
                </a:lnTo>
                <a:lnTo>
                  <a:pt x="2550033" y="67892"/>
                </a:lnTo>
                <a:lnTo>
                  <a:pt x="2602922" y="76591"/>
                </a:lnTo>
                <a:lnTo>
                  <a:pt x="2653665" y="85725"/>
                </a:lnTo>
                <a:lnTo>
                  <a:pt x="2702179" y="95277"/>
                </a:lnTo>
                <a:lnTo>
                  <a:pt x="2748384" y="105234"/>
                </a:lnTo>
                <a:lnTo>
                  <a:pt x="2792198" y="115579"/>
                </a:lnTo>
                <a:lnTo>
                  <a:pt x="2833540" y="126297"/>
                </a:lnTo>
                <a:lnTo>
                  <a:pt x="2872328" y="137374"/>
                </a:lnTo>
                <a:lnTo>
                  <a:pt x="2941918" y="160538"/>
                </a:lnTo>
                <a:lnTo>
                  <a:pt x="3000316" y="184949"/>
                </a:lnTo>
                <a:lnTo>
                  <a:pt x="3046870" y="210485"/>
                </a:lnTo>
                <a:lnTo>
                  <a:pt x="3080930" y="237021"/>
                </a:lnTo>
                <a:lnTo>
                  <a:pt x="3107167" y="278435"/>
                </a:lnTo>
                <a:lnTo>
                  <a:pt x="3108960" y="292608"/>
                </a:lnTo>
                <a:lnTo>
                  <a:pt x="3107167" y="306785"/>
                </a:lnTo>
                <a:lnTo>
                  <a:pt x="3080930" y="348211"/>
                </a:lnTo>
                <a:lnTo>
                  <a:pt x="3046870" y="374753"/>
                </a:lnTo>
                <a:lnTo>
                  <a:pt x="3000316" y="400292"/>
                </a:lnTo>
                <a:lnTo>
                  <a:pt x="2941918" y="424705"/>
                </a:lnTo>
                <a:lnTo>
                  <a:pt x="2872328" y="447870"/>
                </a:lnTo>
                <a:lnTo>
                  <a:pt x="2833540" y="458945"/>
                </a:lnTo>
                <a:lnTo>
                  <a:pt x="2792198" y="469663"/>
                </a:lnTo>
                <a:lnTo>
                  <a:pt x="2748384" y="480007"/>
                </a:lnTo>
                <a:lnTo>
                  <a:pt x="2702179" y="489963"/>
                </a:lnTo>
                <a:lnTo>
                  <a:pt x="2653665" y="499514"/>
                </a:lnTo>
                <a:lnTo>
                  <a:pt x="2602922" y="508646"/>
                </a:lnTo>
                <a:lnTo>
                  <a:pt x="2550033" y="517344"/>
                </a:lnTo>
                <a:lnTo>
                  <a:pt x="2495079" y="525591"/>
                </a:lnTo>
                <a:lnTo>
                  <a:pt x="2438141" y="533373"/>
                </a:lnTo>
                <a:lnTo>
                  <a:pt x="2379301" y="540674"/>
                </a:lnTo>
                <a:lnTo>
                  <a:pt x="2318640" y="547479"/>
                </a:lnTo>
                <a:lnTo>
                  <a:pt x="2256239" y="553773"/>
                </a:lnTo>
                <a:lnTo>
                  <a:pt x="2192181" y="559540"/>
                </a:lnTo>
                <a:lnTo>
                  <a:pt x="2126546" y="564765"/>
                </a:lnTo>
                <a:lnTo>
                  <a:pt x="2059415" y="569433"/>
                </a:lnTo>
                <a:lnTo>
                  <a:pt x="1990871" y="573528"/>
                </a:lnTo>
                <a:lnTo>
                  <a:pt x="1920995" y="577036"/>
                </a:lnTo>
                <a:lnTo>
                  <a:pt x="1849868" y="579940"/>
                </a:lnTo>
                <a:lnTo>
                  <a:pt x="1777572" y="582225"/>
                </a:lnTo>
                <a:lnTo>
                  <a:pt x="1704187" y="583876"/>
                </a:lnTo>
                <a:lnTo>
                  <a:pt x="1629796" y="584878"/>
                </a:lnTo>
                <a:lnTo>
                  <a:pt x="1554480" y="585216"/>
                </a:lnTo>
                <a:lnTo>
                  <a:pt x="1479163" y="584878"/>
                </a:lnTo>
                <a:lnTo>
                  <a:pt x="1404772" y="583876"/>
                </a:lnTo>
                <a:lnTo>
                  <a:pt x="1331387" y="582225"/>
                </a:lnTo>
                <a:lnTo>
                  <a:pt x="1259091" y="579940"/>
                </a:lnTo>
                <a:lnTo>
                  <a:pt x="1187964" y="577036"/>
                </a:lnTo>
                <a:lnTo>
                  <a:pt x="1118088" y="573528"/>
                </a:lnTo>
                <a:lnTo>
                  <a:pt x="1049544" y="569433"/>
                </a:lnTo>
                <a:lnTo>
                  <a:pt x="982413" y="564765"/>
                </a:lnTo>
                <a:lnTo>
                  <a:pt x="916778" y="559540"/>
                </a:lnTo>
                <a:lnTo>
                  <a:pt x="852720" y="553773"/>
                </a:lnTo>
                <a:lnTo>
                  <a:pt x="790319" y="547479"/>
                </a:lnTo>
                <a:lnTo>
                  <a:pt x="729658" y="540674"/>
                </a:lnTo>
                <a:lnTo>
                  <a:pt x="670818" y="533373"/>
                </a:lnTo>
                <a:lnTo>
                  <a:pt x="613880" y="525591"/>
                </a:lnTo>
                <a:lnTo>
                  <a:pt x="558926" y="517344"/>
                </a:lnTo>
                <a:lnTo>
                  <a:pt x="506037" y="508646"/>
                </a:lnTo>
                <a:lnTo>
                  <a:pt x="455295" y="499514"/>
                </a:lnTo>
                <a:lnTo>
                  <a:pt x="406780" y="489963"/>
                </a:lnTo>
                <a:lnTo>
                  <a:pt x="360575" y="480007"/>
                </a:lnTo>
                <a:lnTo>
                  <a:pt x="316761" y="469663"/>
                </a:lnTo>
                <a:lnTo>
                  <a:pt x="275419" y="458945"/>
                </a:lnTo>
                <a:lnTo>
                  <a:pt x="236631" y="447870"/>
                </a:lnTo>
                <a:lnTo>
                  <a:pt x="167041" y="424705"/>
                </a:lnTo>
                <a:lnTo>
                  <a:pt x="108643" y="400292"/>
                </a:lnTo>
                <a:lnTo>
                  <a:pt x="62089" y="374753"/>
                </a:lnTo>
                <a:lnTo>
                  <a:pt x="28029" y="348211"/>
                </a:lnTo>
                <a:lnTo>
                  <a:pt x="1792" y="306785"/>
                </a:lnTo>
                <a:lnTo>
                  <a:pt x="0" y="2926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929" y="5333491"/>
            <a:ext cx="286131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5455" y="5608929"/>
            <a:ext cx="2482215" cy="1136015"/>
          </a:xfrm>
          <a:custGeom>
            <a:avLst/>
            <a:gdLst/>
            <a:ahLst/>
            <a:cxnLst/>
            <a:rect l="l" t="t" r="r" b="b"/>
            <a:pathLst>
              <a:path w="2482215" h="1136015">
                <a:moveTo>
                  <a:pt x="13716" y="524332"/>
                </a:moveTo>
                <a:lnTo>
                  <a:pt x="262381" y="690168"/>
                </a:lnTo>
                <a:lnTo>
                  <a:pt x="392175" y="757504"/>
                </a:lnTo>
                <a:lnTo>
                  <a:pt x="456438" y="789939"/>
                </a:lnTo>
                <a:lnTo>
                  <a:pt x="520319" y="821245"/>
                </a:lnTo>
                <a:lnTo>
                  <a:pt x="583311" y="851331"/>
                </a:lnTo>
                <a:lnTo>
                  <a:pt x="645921" y="880084"/>
                </a:lnTo>
                <a:lnTo>
                  <a:pt x="707644" y="907313"/>
                </a:lnTo>
                <a:lnTo>
                  <a:pt x="768604" y="932764"/>
                </a:lnTo>
                <a:lnTo>
                  <a:pt x="828674" y="956411"/>
                </a:lnTo>
                <a:lnTo>
                  <a:pt x="887857" y="978052"/>
                </a:lnTo>
                <a:lnTo>
                  <a:pt x="946022" y="997559"/>
                </a:lnTo>
                <a:lnTo>
                  <a:pt x="1058418" y="1030846"/>
                </a:lnTo>
                <a:lnTo>
                  <a:pt x="1217930" y="1079385"/>
                </a:lnTo>
                <a:lnTo>
                  <a:pt x="1269492" y="1094117"/>
                </a:lnTo>
                <a:lnTo>
                  <a:pt x="1320292" y="1107351"/>
                </a:lnTo>
                <a:lnTo>
                  <a:pt x="1370583" y="1118730"/>
                </a:lnTo>
                <a:lnTo>
                  <a:pt x="1420368" y="1127530"/>
                </a:lnTo>
                <a:lnTo>
                  <a:pt x="1469770" y="1133360"/>
                </a:lnTo>
                <a:lnTo>
                  <a:pt x="1518666" y="1135809"/>
                </a:lnTo>
                <a:lnTo>
                  <a:pt x="1543177" y="1135531"/>
                </a:lnTo>
                <a:lnTo>
                  <a:pt x="1591564" y="1131844"/>
                </a:lnTo>
                <a:lnTo>
                  <a:pt x="1639951" y="1123334"/>
                </a:lnTo>
                <a:lnTo>
                  <a:pt x="1687957" y="1109624"/>
                </a:lnTo>
                <a:lnTo>
                  <a:pt x="1695337" y="1106868"/>
                </a:lnTo>
                <a:lnTo>
                  <a:pt x="1519555" y="1106868"/>
                </a:lnTo>
                <a:lnTo>
                  <a:pt x="1496186" y="1106131"/>
                </a:lnTo>
                <a:lnTo>
                  <a:pt x="1448943" y="1102131"/>
                </a:lnTo>
                <a:lnTo>
                  <a:pt x="1401064" y="1095019"/>
                </a:lnTo>
                <a:lnTo>
                  <a:pt x="1352295" y="1085151"/>
                </a:lnTo>
                <a:lnTo>
                  <a:pt x="1277493" y="1066266"/>
                </a:lnTo>
                <a:lnTo>
                  <a:pt x="1226311" y="1051661"/>
                </a:lnTo>
                <a:lnTo>
                  <a:pt x="1066419" y="1003045"/>
                </a:lnTo>
                <a:lnTo>
                  <a:pt x="983233" y="978827"/>
                </a:lnTo>
                <a:lnTo>
                  <a:pt x="926592" y="960767"/>
                </a:lnTo>
                <a:lnTo>
                  <a:pt x="839343" y="929462"/>
                </a:lnTo>
                <a:lnTo>
                  <a:pt x="779780" y="906043"/>
                </a:lnTo>
                <a:lnTo>
                  <a:pt x="719327" y="880821"/>
                </a:lnTo>
                <a:lnTo>
                  <a:pt x="657987" y="853770"/>
                </a:lnTo>
                <a:lnTo>
                  <a:pt x="595883" y="825182"/>
                </a:lnTo>
                <a:lnTo>
                  <a:pt x="533019" y="795261"/>
                </a:lnTo>
                <a:lnTo>
                  <a:pt x="469519" y="764082"/>
                </a:lnTo>
                <a:lnTo>
                  <a:pt x="405383" y="731748"/>
                </a:lnTo>
                <a:lnTo>
                  <a:pt x="275970" y="664590"/>
                </a:lnTo>
                <a:lnTo>
                  <a:pt x="13716" y="524332"/>
                </a:lnTo>
                <a:close/>
              </a:path>
              <a:path w="2482215" h="1136015">
                <a:moveTo>
                  <a:pt x="2452308" y="49449"/>
                </a:moveTo>
                <a:lnTo>
                  <a:pt x="2429323" y="62204"/>
                </a:lnTo>
                <a:lnTo>
                  <a:pt x="2426461" y="67360"/>
                </a:lnTo>
                <a:lnTo>
                  <a:pt x="2411603" y="94424"/>
                </a:lnTo>
                <a:lnTo>
                  <a:pt x="2403983" y="108711"/>
                </a:lnTo>
                <a:lnTo>
                  <a:pt x="2387182" y="139814"/>
                </a:lnTo>
                <a:lnTo>
                  <a:pt x="2333117" y="240233"/>
                </a:lnTo>
                <a:lnTo>
                  <a:pt x="2292604" y="314756"/>
                </a:lnTo>
                <a:lnTo>
                  <a:pt x="2271395" y="353440"/>
                </a:lnTo>
                <a:lnTo>
                  <a:pt x="2249423" y="392925"/>
                </a:lnTo>
                <a:lnTo>
                  <a:pt x="2226945" y="432892"/>
                </a:lnTo>
                <a:lnTo>
                  <a:pt x="2180463" y="513765"/>
                </a:lnTo>
                <a:lnTo>
                  <a:pt x="2132457" y="594652"/>
                </a:lnTo>
                <a:lnTo>
                  <a:pt x="2107946" y="634491"/>
                </a:lnTo>
                <a:lnTo>
                  <a:pt x="2083181" y="673709"/>
                </a:lnTo>
                <a:lnTo>
                  <a:pt x="2058289" y="712101"/>
                </a:lnTo>
                <a:lnTo>
                  <a:pt x="2033270" y="749528"/>
                </a:lnTo>
                <a:lnTo>
                  <a:pt x="2008251" y="785787"/>
                </a:lnTo>
                <a:lnTo>
                  <a:pt x="1983105" y="820610"/>
                </a:lnTo>
                <a:lnTo>
                  <a:pt x="1958213" y="853871"/>
                </a:lnTo>
                <a:lnTo>
                  <a:pt x="1933447" y="885329"/>
                </a:lnTo>
                <a:lnTo>
                  <a:pt x="1908683" y="914844"/>
                </a:lnTo>
                <a:lnTo>
                  <a:pt x="1872360" y="954874"/>
                </a:lnTo>
                <a:lnTo>
                  <a:pt x="1836801" y="989266"/>
                </a:lnTo>
                <a:lnTo>
                  <a:pt x="1802510" y="1017396"/>
                </a:lnTo>
                <a:lnTo>
                  <a:pt x="1768983" y="1039621"/>
                </a:lnTo>
                <a:lnTo>
                  <a:pt x="1724152" y="1063777"/>
                </a:lnTo>
                <a:lnTo>
                  <a:pt x="1679320" y="1082001"/>
                </a:lnTo>
                <a:lnTo>
                  <a:pt x="1634235" y="1094955"/>
                </a:lnTo>
                <a:lnTo>
                  <a:pt x="1588643" y="1103020"/>
                </a:lnTo>
                <a:lnTo>
                  <a:pt x="1542795" y="1106576"/>
                </a:lnTo>
                <a:lnTo>
                  <a:pt x="1519555" y="1106868"/>
                </a:lnTo>
                <a:lnTo>
                  <a:pt x="1695337" y="1106868"/>
                </a:lnTo>
                <a:lnTo>
                  <a:pt x="1735708" y="1090320"/>
                </a:lnTo>
                <a:lnTo>
                  <a:pt x="1783460" y="1064755"/>
                </a:lnTo>
                <a:lnTo>
                  <a:pt x="1819274" y="1041069"/>
                </a:lnTo>
                <a:lnTo>
                  <a:pt x="1855851" y="1011097"/>
                </a:lnTo>
                <a:lnTo>
                  <a:pt x="1892934" y="975194"/>
                </a:lnTo>
                <a:lnTo>
                  <a:pt x="1930527" y="933881"/>
                </a:lnTo>
                <a:lnTo>
                  <a:pt x="1955672" y="903960"/>
                </a:lnTo>
                <a:lnTo>
                  <a:pt x="1980945" y="871791"/>
                </a:lnTo>
                <a:lnTo>
                  <a:pt x="2006345" y="837984"/>
                </a:lnTo>
                <a:lnTo>
                  <a:pt x="2031745" y="802716"/>
                </a:lnTo>
                <a:lnTo>
                  <a:pt x="2057145" y="766013"/>
                </a:lnTo>
                <a:lnTo>
                  <a:pt x="2082419" y="728192"/>
                </a:lnTo>
                <a:lnTo>
                  <a:pt x="2107438" y="689432"/>
                </a:lnTo>
                <a:lnTo>
                  <a:pt x="2132457" y="649960"/>
                </a:lnTo>
                <a:lnTo>
                  <a:pt x="2157095" y="609803"/>
                </a:lnTo>
                <a:lnTo>
                  <a:pt x="2205355" y="528573"/>
                </a:lnTo>
                <a:lnTo>
                  <a:pt x="2252091" y="447319"/>
                </a:lnTo>
                <a:lnTo>
                  <a:pt x="2296668" y="367525"/>
                </a:lnTo>
                <a:lnTo>
                  <a:pt x="2358517" y="254038"/>
                </a:lnTo>
                <a:lnTo>
                  <a:pt x="2395855" y="184848"/>
                </a:lnTo>
                <a:lnTo>
                  <a:pt x="2412999" y="152730"/>
                </a:lnTo>
                <a:lnTo>
                  <a:pt x="2427931" y="125158"/>
                </a:lnTo>
                <a:lnTo>
                  <a:pt x="2444622" y="94424"/>
                </a:lnTo>
                <a:lnTo>
                  <a:pt x="2452069" y="80957"/>
                </a:lnTo>
                <a:lnTo>
                  <a:pt x="2452308" y="49449"/>
                </a:lnTo>
                <a:close/>
              </a:path>
              <a:path w="2482215" h="1136015">
                <a:moveTo>
                  <a:pt x="2481564" y="17525"/>
                </a:moveTo>
                <a:lnTo>
                  <a:pt x="2454402" y="17525"/>
                </a:lnTo>
                <a:lnTo>
                  <a:pt x="2479547" y="31889"/>
                </a:lnTo>
                <a:lnTo>
                  <a:pt x="2477770" y="34963"/>
                </a:lnTo>
                <a:lnTo>
                  <a:pt x="2465451" y="56807"/>
                </a:lnTo>
                <a:lnTo>
                  <a:pt x="2458847" y="68783"/>
                </a:lnTo>
                <a:lnTo>
                  <a:pt x="2452069" y="80957"/>
                </a:lnTo>
                <a:lnTo>
                  <a:pt x="2451859" y="108711"/>
                </a:lnTo>
                <a:lnTo>
                  <a:pt x="2451735" y="133159"/>
                </a:lnTo>
                <a:lnTo>
                  <a:pt x="2458085" y="139687"/>
                </a:lnTo>
                <a:lnTo>
                  <a:pt x="2474086" y="139814"/>
                </a:lnTo>
                <a:lnTo>
                  <a:pt x="2480691" y="133375"/>
                </a:lnTo>
                <a:lnTo>
                  <a:pt x="2480714" y="122478"/>
                </a:lnTo>
                <a:lnTo>
                  <a:pt x="2481564" y="17525"/>
                </a:lnTo>
                <a:close/>
              </a:path>
              <a:path w="2482215" h="1136015">
                <a:moveTo>
                  <a:pt x="2481707" y="0"/>
                </a:moveTo>
                <a:lnTo>
                  <a:pt x="2365121" y="64769"/>
                </a:lnTo>
                <a:lnTo>
                  <a:pt x="2362581" y="73583"/>
                </a:lnTo>
                <a:lnTo>
                  <a:pt x="2366391" y="80581"/>
                </a:lnTo>
                <a:lnTo>
                  <a:pt x="2370328" y="87566"/>
                </a:lnTo>
                <a:lnTo>
                  <a:pt x="2379091" y="90081"/>
                </a:lnTo>
                <a:lnTo>
                  <a:pt x="2429323" y="62204"/>
                </a:lnTo>
                <a:lnTo>
                  <a:pt x="2433447" y="54775"/>
                </a:lnTo>
                <a:lnTo>
                  <a:pt x="2446528" y="31343"/>
                </a:lnTo>
                <a:lnTo>
                  <a:pt x="2452751" y="20586"/>
                </a:lnTo>
                <a:lnTo>
                  <a:pt x="2454402" y="17525"/>
                </a:lnTo>
                <a:lnTo>
                  <a:pt x="2481564" y="17525"/>
                </a:lnTo>
                <a:lnTo>
                  <a:pt x="2481707" y="0"/>
                </a:lnTo>
                <a:close/>
              </a:path>
              <a:path w="2482215" h="1136015">
                <a:moveTo>
                  <a:pt x="2466786" y="24599"/>
                </a:moveTo>
                <a:lnTo>
                  <a:pt x="2452497" y="24599"/>
                </a:lnTo>
                <a:lnTo>
                  <a:pt x="2474086" y="37363"/>
                </a:lnTo>
                <a:lnTo>
                  <a:pt x="2452308" y="49449"/>
                </a:lnTo>
                <a:lnTo>
                  <a:pt x="2452069" y="80957"/>
                </a:lnTo>
                <a:lnTo>
                  <a:pt x="2458847" y="68783"/>
                </a:lnTo>
                <a:lnTo>
                  <a:pt x="2465451" y="56807"/>
                </a:lnTo>
                <a:lnTo>
                  <a:pt x="2477770" y="34963"/>
                </a:lnTo>
                <a:lnTo>
                  <a:pt x="2479547" y="31889"/>
                </a:lnTo>
                <a:lnTo>
                  <a:pt x="2466786" y="24599"/>
                </a:lnTo>
                <a:close/>
              </a:path>
              <a:path w="2482215" h="1136015">
                <a:moveTo>
                  <a:pt x="2454402" y="17525"/>
                </a:moveTo>
                <a:lnTo>
                  <a:pt x="2452751" y="20586"/>
                </a:lnTo>
                <a:lnTo>
                  <a:pt x="2446528" y="31343"/>
                </a:lnTo>
                <a:lnTo>
                  <a:pt x="2433447" y="54775"/>
                </a:lnTo>
                <a:lnTo>
                  <a:pt x="2429323" y="62204"/>
                </a:lnTo>
                <a:lnTo>
                  <a:pt x="2452308" y="49449"/>
                </a:lnTo>
                <a:lnTo>
                  <a:pt x="2452497" y="24599"/>
                </a:lnTo>
                <a:lnTo>
                  <a:pt x="2466786" y="24599"/>
                </a:lnTo>
                <a:lnTo>
                  <a:pt x="2454402" y="17525"/>
                </a:lnTo>
                <a:close/>
              </a:path>
              <a:path w="2482215" h="1136015">
                <a:moveTo>
                  <a:pt x="2452497" y="24599"/>
                </a:moveTo>
                <a:lnTo>
                  <a:pt x="2452308" y="49449"/>
                </a:lnTo>
                <a:lnTo>
                  <a:pt x="2474086" y="37363"/>
                </a:lnTo>
                <a:lnTo>
                  <a:pt x="2452497" y="2459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4617720"/>
            <a:ext cx="2968751" cy="197205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755641" y="5231129"/>
            <a:ext cx="3108960" cy="585470"/>
          </a:xfrm>
          <a:custGeom>
            <a:avLst/>
            <a:gdLst/>
            <a:ahLst/>
            <a:cxnLst/>
            <a:rect l="l" t="t" r="r" b="b"/>
            <a:pathLst>
              <a:path w="3108959" h="585470">
                <a:moveTo>
                  <a:pt x="0" y="292608"/>
                </a:moveTo>
                <a:lnTo>
                  <a:pt x="15888" y="250627"/>
                </a:lnTo>
                <a:lnTo>
                  <a:pt x="43456" y="223635"/>
                </a:lnTo>
                <a:lnTo>
                  <a:pt x="83845" y="197584"/>
                </a:lnTo>
                <a:lnTo>
                  <a:pt x="136402" y="172595"/>
                </a:lnTo>
                <a:lnTo>
                  <a:pt x="200477" y="148792"/>
                </a:lnTo>
                <a:lnTo>
                  <a:pt x="275419" y="126297"/>
                </a:lnTo>
                <a:lnTo>
                  <a:pt x="316761" y="115579"/>
                </a:lnTo>
                <a:lnTo>
                  <a:pt x="360575" y="105234"/>
                </a:lnTo>
                <a:lnTo>
                  <a:pt x="406780" y="95277"/>
                </a:lnTo>
                <a:lnTo>
                  <a:pt x="455294" y="85725"/>
                </a:lnTo>
                <a:lnTo>
                  <a:pt x="506037" y="76591"/>
                </a:lnTo>
                <a:lnTo>
                  <a:pt x="558926" y="67892"/>
                </a:lnTo>
                <a:lnTo>
                  <a:pt x="613880" y="59643"/>
                </a:lnTo>
                <a:lnTo>
                  <a:pt x="670818" y="51859"/>
                </a:lnTo>
                <a:lnTo>
                  <a:pt x="729658" y="44556"/>
                </a:lnTo>
                <a:lnTo>
                  <a:pt x="790319" y="37749"/>
                </a:lnTo>
                <a:lnTo>
                  <a:pt x="852720" y="31454"/>
                </a:lnTo>
                <a:lnTo>
                  <a:pt x="916778" y="25685"/>
                </a:lnTo>
                <a:lnTo>
                  <a:pt x="982413" y="20458"/>
                </a:lnTo>
                <a:lnTo>
                  <a:pt x="1049544" y="15788"/>
                </a:lnTo>
                <a:lnTo>
                  <a:pt x="1118088" y="11691"/>
                </a:lnTo>
                <a:lnTo>
                  <a:pt x="1187964" y="8183"/>
                </a:lnTo>
                <a:lnTo>
                  <a:pt x="1259091" y="5278"/>
                </a:lnTo>
                <a:lnTo>
                  <a:pt x="1331387" y="2992"/>
                </a:lnTo>
                <a:lnTo>
                  <a:pt x="1404772" y="1340"/>
                </a:lnTo>
                <a:lnTo>
                  <a:pt x="1479163" y="337"/>
                </a:lnTo>
                <a:lnTo>
                  <a:pt x="1554480" y="0"/>
                </a:lnTo>
                <a:lnTo>
                  <a:pt x="1629796" y="337"/>
                </a:lnTo>
                <a:lnTo>
                  <a:pt x="1704187" y="1340"/>
                </a:lnTo>
                <a:lnTo>
                  <a:pt x="1777572" y="2992"/>
                </a:lnTo>
                <a:lnTo>
                  <a:pt x="1849868" y="5278"/>
                </a:lnTo>
                <a:lnTo>
                  <a:pt x="1920995" y="8183"/>
                </a:lnTo>
                <a:lnTo>
                  <a:pt x="1990871" y="11691"/>
                </a:lnTo>
                <a:lnTo>
                  <a:pt x="2059415" y="15788"/>
                </a:lnTo>
                <a:lnTo>
                  <a:pt x="2126546" y="20458"/>
                </a:lnTo>
                <a:lnTo>
                  <a:pt x="2192181" y="25685"/>
                </a:lnTo>
                <a:lnTo>
                  <a:pt x="2256239" y="31454"/>
                </a:lnTo>
                <a:lnTo>
                  <a:pt x="2318640" y="37749"/>
                </a:lnTo>
                <a:lnTo>
                  <a:pt x="2379301" y="44556"/>
                </a:lnTo>
                <a:lnTo>
                  <a:pt x="2438141" y="51859"/>
                </a:lnTo>
                <a:lnTo>
                  <a:pt x="2495079" y="59643"/>
                </a:lnTo>
                <a:lnTo>
                  <a:pt x="2550033" y="67892"/>
                </a:lnTo>
                <a:lnTo>
                  <a:pt x="2602922" y="76591"/>
                </a:lnTo>
                <a:lnTo>
                  <a:pt x="2653665" y="85725"/>
                </a:lnTo>
                <a:lnTo>
                  <a:pt x="2702179" y="95277"/>
                </a:lnTo>
                <a:lnTo>
                  <a:pt x="2748384" y="105234"/>
                </a:lnTo>
                <a:lnTo>
                  <a:pt x="2792198" y="115579"/>
                </a:lnTo>
                <a:lnTo>
                  <a:pt x="2833540" y="126297"/>
                </a:lnTo>
                <a:lnTo>
                  <a:pt x="2872328" y="137374"/>
                </a:lnTo>
                <a:lnTo>
                  <a:pt x="2941918" y="160538"/>
                </a:lnTo>
                <a:lnTo>
                  <a:pt x="3000316" y="184949"/>
                </a:lnTo>
                <a:lnTo>
                  <a:pt x="3046870" y="210485"/>
                </a:lnTo>
                <a:lnTo>
                  <a:pt x="3080930" y="237021"/>
                </a:lnTo>
                <a:lnTo>
                  <a:pt x="3107167" y="278435"/>
                </a:lnTo>
                <a:lnTo>
                  <a:pt x="3108960" y="292608"/>
                </a:lnTo>
                <a:lnTo>
                  <a:pt x="3107167" y="306785"/>
                </a:lnTo>
                <a:lnTo>
                  <a:pt x="3080930" y="348211"/>
                </a:lnTo>
                <a:lnTo>
                  <a:pt x="3046870" y="374753"/>
                </a:lnTo>
                <a:lnTo>
                  <a:pt x="3000316" y="400292"/>
                </a:lnTo>
                <a:lnTo>
                  <a:pt x="2941918" y="424705"/>
                </a:lnTo>
                <a:lnTo>
                  <a:pt x="2872328" y="447870"/>
                </a:lnTo>
                <a:lnTo>
                  <a:pt x="2833540" y="458945"/>
                </a:lnTo>
                <a:lnTo>
                  <a:pt x="2792198" y="469663"/>
                </a:lnTo>
                <a:lnTo>
                  <a:pt x="2748384" y="480007"/>
                </a:lnTo>
                <a:lnTo>
                  <a:pt x="2702179" y="489963"/>
                </a:lnTo>
                <a:lnTo>
                  <a:pt x="2653665" y="499514"/>
                </a:lnTo>
                <a:lnTo>
                  <a:pt x="2602922" y="508646"/>
                </a:lnTo>
                <a:lnTo>
                  <a:pt x="2550033" y="517344"/>
                </a:lnTo>
                <a:lnTo>
                  <a:pt x="2495079" y="525591"/>
                </a:lnTo>
                <a:lnTo>
                  <a:pt x="2438141" y="533373"/>
                </a:lnTo>
                <a:lnTo>
                  <a:pt x="2379301" y="540674"/>
                </a:lnTo>
                <a:lnTo>
                  <a:pt x="2318640" y="547479"/>
                </a:lnTo>
                <a:lnTo>
                  <a:pt x="2256239" y="553773"/>
                </a:lnTo>
                <a:lnTo>
                  <a:pt x="2192181" y="559540"/>
                </a:lnTo>
                <a:lnTo>
                  <a:pt x="2126546" y="564765"/>
                </a:lnTo>
                <a:lnTo>
                  <a:pt x="2059415" y="569433"/>
                </a:lnTo>
                <a:lnTo>
                  <a:pt x="1990871" y="573528"/>
                </a:lnTo>
                <a:lnTo>
                  <a:pt x="1920995" y="577036"/>
                </a:lnTo>
                <a:lnTo>
                  <a:pt x="1849868" y="579940"/>
                </a:lnTo>
                <a:lnTo>
                  <a:pt x="1777572" y="582225"/>
                </a:lnTo>
                <a:lnTo>
                  <a:pt x="1704187" y="583876"/>
                </a:lnTo>
                <a:lnTo>
                  <a:pt x="1629796" y="584878"/>
                </a:lnTo>
                <a:lnTo>
                  <a:pt x="1554480" y="585216"/>
                </a:lnTo>
                <a:lnTo>
                  <a:pt x="1479163" y="584878"/>
                </a:lnTo>
                <a:lnTo>
                  <a:pt x="1404772" y="583876"/>
                </a:lnTo>
                <a:lnTo>
                  <a:pt x="1331387" y="582225"/>
                </a:lnTo>
                <a:lnTo>
                  <a:pt x="1259091" y="579940"/>
                </a:lnTo>
                <a:lnTo>
                  <a:pt x="1187964" y="577036"/>
                </a:lnTo>
                <a:lnTo>
                  <a:pt x="1118088" y="573528"/>
                </a:lnTo>
                <a:lnTo>
                  <a:pt x="1049544" y="569433"/>
                </a:lnTo>
                <a:lnTo>
                  <a:pt x="982413" y="564765"/>
                </a:lnTo>
                <a:lnTo>
                  <a:pt x="916778" y="559540"/>
                </a:lnTo>
                <a:lnTo>
                  <a:pt x="852720" y="553773"/>
                </a:lnTo>
                <a:lnTo>
                  <a:pt x="790319" y="547479"/>
                </a:lnTo>
                <a:lnTo>
                  <a:pt x="729658" y="540674"/>
                </a:lnTo>
                <a:lnTo>
                  <a:pt x="670818" y="533373"/>
                </a:lnTo>
                <a:lnTo>
                  <a:pt x="613880" y="525591"/>
                </a:lnTo>
                <a:lnTo>
                  <a:pt x="558926" y="517344"/>
                </a:lnTo>
                <a:lnTo>
                  <a:pt x="506037" y="508646"/>
                </a:lnTo>
                <a:lnTo>
                  <a:pt x="455295" y="499514"/>
                </a:lnTo>
                <a:lnTo>
                  <a:pt x="406780" y="489963"/>
                </a:lnTo>
                <a:lnTo>
                  <a:pt x="360575" y="480007"/>
                </a:lnTo>
                <a:lnTo>
                  <a:pt x="316761" y="469663"/>
                </a:lnTo>
                <a:lnTo>
                  <a:pt x="275419" y="458945"/>
                </a:lnTo>
                <a:lnTo>
                  <a:pt x="236631" y="447870"/>
                </a:lnTo>
                <a:lnTo>
                  <a:pt x="167041" y="424705"/>
                </a:lnTo>
                <a:lnTo>
                  <a:pt x="108643" y="400292"/>
                </a:lnTo>
                <a:lnTo>
                  <a:pt x="62089" y="374753"/>
                </a:lnTo>
                <a:lnTo>
                  <a:pt x="28029" y="348211"/>
                </a:lnTo>
                <a:lnTo>
                  <a:pt x="1792" y="306785"/>
                </a:lnTo>
                <a:lnTo>
                  <a:pt x="0" y="2926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929" y="5333491"/>
            <a:ext cx="2861310" cy="90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3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dog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05455" y="5040121"/>
            <a:ext cx="3274695" cy="1704975"/>
            <a:chOff x="2505455" y="5040121"/>
            <a:chExt cx="3274695" cy="1704975"/>
          </a:xfrm>
        </p:grpSpPr>
        <p:sp>
          <p:nvSpPr>
            <p:cNvPr id="8" name="object 8"/>
            <p:cNvSpPr/>
            <p:nvPr/>
          </p:nvSpPr>
          <p:spPr>
            <a:xfrm>
              <a:off x="2505455" y="5608929"/>
              <a:ext cx="2482215" cy="1136015"/>
            </a:xfrm>
            <a:custGeom>
              <a:avLst/>
              <a:gdLst/>
              <a:ahLst/>
              <a:cxnLst/>
              <a:rect l="l" t="t" r="r" b="b"/>
              <a:pathLst>
                <a:path w="2482215" h="1136015">
                  <a:moveTo>
                    <a:pt x="13716" y="524332"/>
                  </a:moveTo>
                  <a:lnTo>
                    <a:pt x="262381" y="690168"/>
                  </a:lnTo>
                  <a:lnTo>
                    <a:pt x="392175" y="757504"/>
                  </a:lnTo>
                  <a:lnTo>
                    <a:pt x="456438" y="789939"/>
                  </a:lnTo>
                  <a:lnTo>
                    <a:pt x="520319" y="821245"/>
                  </a:lnTo>
                  <a:lnTo>
                    <a:pt x="583311" y="851331"/>
                  </a:lnTo>
                  <a:lnTo>
                    <a:pt x="645921" y="880084"/>
                  </a:lnTo>
                  <a:lnTo>
                    <a:pt x="707644" y="907313"/>
                  </a:lnTo>
                  <a:lnTo>
                    <a:pt x="768604" y="932764"/>
                  </a:lnTo>
                  <a:lnTo>
                    <a:pt x="828674" y="956411"/>
                  </a:lnTo>
                  <a:lnTo>
                    <a:pt x="887857" y="978052"/>
                  </a:lnTo>
                  <a:lnTo>
                    <a:pt x="946022" y="997559"/>
                  </a:lnTo>
                  <a:lnTo>
                    <a:pt x="1058418" y="1030846"/>
                  </a:lnTo>
                  <a:lnTo>
                    <a:pt x="1217930" y="1079385"/>
                  </a:lnTo>
                  <a:lnTo>
                    <a:pt x="1269492" y="1094117"/>
                  </a:lnTo>
                  <a:lnTo>
                    <a:pt x="1320292" y="1107351"/>
                  </a:lnTo>
                  <a:lnTo>
                    <a:pt x="1370583" y="1118730"/>
                  </a:lnTo>
                  <a:lnTo>
                    <a:pt x="1420368" y="1127530"/>
                  </a:lnTo>
                  <a:lnTo>
                    <a:pt x="1469770" y="1133360"/>
                  </a:lnTo>
                  <a:lnTo>
                    <a:pt x="1518666" y="1135809"/>
                  </a:lnTo>
                  <a:lnTo>
                    <a:pt x="1543177" y="1135531"/>
                  </a:lnTo>
                  <a:lnTo>
                    <a:pt x="1591564" y="1131844"/>
                  </a:lnTo>
                  <a:lnTo>
                    <a:pt x="1639951" y="1123334"/>
                  </a:lnTo>
                  <a:lnTo>
                    <a:pt x="1687957" y="1109624"/>
                  </a:lnTo>
                  <a:lnTo>
                    <a:pt x="1695337" y="1106868"/>
                  </a:lnTo>
                  <a:lnTo>
                    <a:pt x="1519555" y="1106868"/>
                  </a:lnTo>
                  <a:lnTo>
                    <a:pt x="1496186" y="1106131"/>
                  </a:lnTo>
                  <a:lnTo>
                    <a:pt x="1448943" y="1102131"/>
                  </a:lnTo>
                  <a:lnTo>
                    <a:pt x="1401064" y="1095019"/>
                  </a:lnTo>
                  <a:lnTo>
                    <a:pt x="1352295" y="1085151"/>
                  </a:lnTo>
                  <a:lnTo>
                    <a:pt x="1277493" y="1066266"/>
                  </a:lnTo>
                  <a:lnTo>
                    <a:pt x="1226311" y="1051661"/>
                  </a:lnTo>
                  <a:lnTo>
                    <a:pt x="1066419" y="1003045"/>
                  </a:lnTo>
                  <a:lnTo>
                    <a:pt x="983233" y="978827"/>
                  </a:lnTo>
                  <a:lnTo>
                    <a:pt x="926592" y="960767"/>
                  </a:lnTo>
                  <a:lnTo>
                    <a:pt x="839343" y="929462"/>
                  </a:lnTo>
                  <a:lnTo>
                    <a:pt x="779780" y="906043"/>
                  </a:lnTo>
                  <a:lnTo>
                    <a:pt x="719327" y="880821"/>
                  </a:lnTo>
                  <a:lnTo>
                    <a:pt x="657987" y="853770"/>
                  </a:lnTo>
                  <a:lnTo>
                    <a:pt x="595883" y="825182"/>
                  </a:lnTo>
                  <a:lnTo>
                    <a:pt x="533019" y="795261"/>
                  </a:lnTo>
                  <a:lnTo>
                    <a:pt x="469519" y="764082"/>
                  </a:lnTo>
                  <a:lnTo>
                    <a:pt x="405383" y="731748"/>
                  </a:lnTo>
                  <a:lnTo>
                    <a:pt x="275970" y="664590"/>
                  </a:lnTo>
                  <a:lnTo>
                    <a:pt x="13716" y="524332"/>
                  </a:lnTo>
                  <a:close/>
                </a:path>
                <a:path w="2482215" h="1136015">
                  <a:moveTo>
                    <a:pt x="2452308" y="49449"/>
                  </a:moveTo>
                  <a:lnTo>
                    <a:pt x="2429323" y="62204"/>
                  </a:lnTo>
                  <a:lnTo>
                    <a:pt x="2426461" y="67360"/>
                  </a:lnTo>
                  <a:lnTo>
                    <a:pt x="2411603" y="94424"/>
                  </a:lnTo>
                  <a:lnTo>
                    <a:pt x="2403983" y="108711"/>
                  </a:lnTo>
                  <a:lnTo>
                    <a:pt x="2387182" y="139814"/>
                  </a:lnTo>
                  <a:lnTo>
                    <a:pt x="2333117" y="240233"/>
                  </a:lnTo>
                  <a:lnTo>
                    <a:pt x="2292604" y="314756"/>
                  </a:lnTo>
                  <a:lnTo>
                    <a:pt x="2271395" y="353440"/>
                  </a:lnTo>
                  <a:lnTo>
                    <a:pt x="2249423" y="392925"/>
                  </a:lnTo>
                  <a:lnTo>
                    <a:pt x="2226945" y="432892"/>
                  </a:lnTo>
                  <a:lnTo>
                    <a:pt x="2180463" y="513765"/>
                  </a:lnTo>
                  <a:lnTo>
                    <a:pt x="2132457" y="594652"/>
                  </a:lnTo>
                  <a:lnTo>
                    <a:pt x="2107946" y="634491"/>
                  </a:lnTo>
                  <a:lnTo>
                    <a:pt x="2083181" y="673709"/>
                  </a:lnTo>
                  <a:lnTo>
                    <a:pt x="2058289" y="712101"/>
                  </a:lnTo>
                  <a:lnTo>
                    <a:pt x="2033270" y="749528"/>
                  </a:lnTo>
                  <a:lnTo>
                    <a:pt x="2008251" y="785787"/>
                  </a:lnTo>
                  <a:lnTo>
                    <a:pt x="1983105" y="820610"/>
                  </a:lnTo>
                  <a:lnTo>
                    <a:pt x="1958213" y="853871"/>
                  </a:lnTo>
                  <a:lnTo>
                    <a:pt x="1933447" y="885329"/>
                  </a:lnTo>
                  <a:lnTo>
                    <a:pt x="1908683" y="914844"/>
                  </a:lnTo>
                  <a:lnTo>
                    <a:pt x="1872360" y="954874"/>
                  </a:lnTo>
                  <a:lnTo>
                    <a:pt x="1836801" y="989266"/>
                  </a:lnTo>
                  <a:lnTo>
                    <a:pt x="1802510" y="1017396"/>
                  </a:lnTo>
                  <a:lnTo>
                    <a:pt x="1768983" y="1039621"/>
                  </a:lnTo>
                  <a:lnTo>
                    <a:pt x="1724152" y="1063777"/>
                  </a:lnTo>
                  <a:lnTo>
                    <a:pt x="1679320" y="1082001"/>
                  </a:lnTo>
                  <a:lnTo>
                    <a:pt x="1634235" y="1094955"/>
                  </a:lnTo>
                  <a:lnTo>
                    <a:pt x="1588643" y="1103020"/>
                  </a:lnTo>
                  <a:lnTo>
                    <a:pt x="1542795" y="1106576"/>
                  </a:lnTo>
                  <a:lnTo>
                    <a:pt x="1519555" y="1106868"/>
                  </a:lnTo>
                  <a:lnTo>
                    <a:pt x="1695337" y="1106868"/>
                  </a:lnTo>
                  <a:lnTo>
                    <a:pt x="1735708" y="1090320"/>
                  </a:lnTo>
                  <a:lnTo>
                    <a:pt x="1783460" y="1064755"/>
                  </a:lnTo>
                  <a:lnTo>
                    <a:pt x="1819274" y="1041069"/>
                  </a:lnTo>
                  <a:lnTo>
                    <a:pt x="1855851" y="1011097"/>
                  </a:lnTo>
                  <a:lnTo>
                    <a:pt x="1892934" y="975194"/>
                  </a:lnTo>
                  <a:lnTo>
                    <a:pt x="1930527" y="933881"/>
                  </a:lnTo>
                  <a:lnTo>
                    <a:pt x="1955672" y="903960"/>
                  </a:lnTo>
                  <a:lnTo>
                    <a:pt x="1980945" y="871791"/>
                  </a:lnTo>
                  <a:lnTo>
                    <a:pt x="2006345" y="837984"/>
                  </a:lnTo>
                  <a:lnTo>
                    <a:pt x="2031745" y="802716"/>
                  </a:lnTo>
                  <a:lnTo>
                    <a:pt x="2057145" y="766013"/>
                  </a:lnTo>
                  <a:lnTo>
                    <a:pt x="2082419" y="728192"/>
                  </a:lnTo>
                  <a:lnTo>
                    <a:pt x="2107438" y="689432"/>
                  </a:lnTo>
                  <a:lnTo>
                    <a:pt x="2132457" y="649960"/>
                  </a:lnTo>
                  <a:lnTo>
                    <a:pt x="2157095" y="609803"/>
                  </a:lnTo>
                  <a:lnTo>
                    <a:pt x="2205355" y="528573"/>
                  </a:lnTo>
                  <a:lnTo>
                    <a:pt x="2252091" y="447319"/>
                  </a:lnTo>
                  <a:lnTo>
                    <a:pt x="2296668" y="367525"/>
                  </a:lnTo>
                  <a:lnTo>
                    <a:pt x="2358517" y="254038"/>
                  </a:lnTo>
                  <a:lnTo>
                    <a:pt x="2395855" y="184848"/>
                  </a:lnTo>
                  <a:lnTo>
                    <a:pt x="2412999" y="152730"/>
                  </a:lnTo>
                  <a:lnTo>
                    <a:pt x="2427931" y="125158"/>
                  </a:lnTo>
                  <a:lnTo>
                    <a:pt x="2444622" y="94424"/>
                  </a:lnTo>
                  <a:lnTo>
                    <a:pt x="2452069" y="80957"/>
                  </a:lnTo>
                  <a:lnTo>
                    <a:pt x="2452308" y="49449"/>
                  </a:lnTo>
                  <a:close/>
                </a:path>
                <a:path w="2482215" h="1136015">
                  <a:moveTo>
                    <a:pt x="2481564" y="17525"/>
                  </a:moveTo>
                  <a:lnTo>
                    <a:pt x="2454402" y="17525"/>
                  </a:lnTo>
                  <a:lnTo>
                    <a:pt x="2479547" y="31889"/>
                  </a:lnTo>
                  <a:lnTo>
                    <a:pt x="2477770" y="34963"/>
                  </a:lnTo>
                  <a:lnTo>
                    <a:pt x="2465451" y="56807"/>
                  </a:lnTo>
                  <a:lnTo>
                    <a:pt x="2458847" y="68783"/>
                  </a:lnTo>
                  <a:lnTo>
                    <a:pt x="2452069" y="80957"/>
                  </a:lnTo>
                  <a:lnTo>
                    <a:pt x="2451859" y="108711"/>
                  </a:lnTo>
                  <a:lnTo>
                    <a:pt x="2451735" y="133159"/>
                  </a:lnTo>
                  <a:lnTo>
                    <a:pt x="2458085" y="139687"/>
                  </a:lnTo>
                  <a:lnTo>
                    <a:pt x="2474086" y="139814"/>
                  </a:lnTo>
                  <a:lnTo>
                    <a:pt x="2480691" y="133375"/>
                  </a:lnTo>
                  <a:lnTo>
                    <a:pt x="2480714" y="122478"/>
                  </a:lnTo>
                  <a:lnTo>
                    <a:pt x="2481564" y="17525"/>
                  </a:lnTo>
                  <a:close/>
                </a:path>
                <a:path w="2482215" h="1136015">
                  <a:moveTo>
                    <a:pt x="2481707" y="0"/>
                  </a:moveTo>
                  <a:lnTo>
                    <a:pt x="2365121" y="64769"/>
                  </a:lnTo>
                  <a:lnTo>
                    <a:pt x="2362581" y="73583"/>
                  </a:lnTo>
                  <a:lnTo>
                    <a:pt x="2366391" y="80581"/>
                  </a:lnTo>
                  <a:lnTo>
                    <a:pt x="2370328" y="87566"/>
                  </a:lnTo>
                  <a:lnTo>
                    <a:pt x="2379091" y="90081"/>
                  </a:lnTo>
                  <a:lnTo>
                    <a:pt x="2429323" y="62204"/>
                  </a:lnTo>
                  <a:lnTo>
                    <a:pt x="2433447" y="54775"/>
                  </a:lnTo>
                  <a:lnTo>
                    <a:pt x="2446528" y="31343"/>
                  </a:lnTo>
                  <a:lnTo>
                    <a:pt x="2452751" y="20586"/>
                  </a:lnTo>
                  <a:lnTo>
                    <a:pt x="2454402" y="17525"/>
                  </a:lnTo>
                  <a:lnTo>
                    <a:pt x="2481564" y="17525"/>
                  </a:lnTo>
                  <a:lnTo>
                    <a:pt x="2481707" y="0"/>
                  </a:lnTo>
                  <a:close/>
                </a:path>
                <a:path w="2482215" h="1136015">
                  <a:moveTo>
                    <a:pt x="2466786" y="24599"/>
                  </a:moveTo>
                  <a:lnTo>
                    <a:pt x="2452497" y="24599"/>
                  </a:lnTo>
                  <a:lnTo>
                    <a:pt x="2474086" y="37363"/>
                  </a:lnTo>
                  <a:lnTo>
                    <a:pt x="2452308" y="49449"/>
                  </a:lnTo>
                  <a:lnTo>
                    <a:pt x="2452069" y="80957"/>
                  </a:lnTo>
                  <a:lnTo>
                    <a:pt x="2458847" y="68783"/>
                  </a:lnTo>
                  <a:lnTo>
                    <a:pt x="2465451" y="56807"/>
                  </a:lnTo>
                  <a:lnTo>
                    <a:pt x="2477770" y="34963"/>
                  </a:lnTo>
                  <a:lnTo>
                    <a:pt x="2479547" y="31889"/>
                  </a:lnTo>
                  <a:lnTo>
                    <a:pt x="2466786" y="24599"/>
                  </a:lnTo>
                  <a:close/>
                </a:path>
                <a:path w="2482215" h="1136015">
                  <a:moveTo>
                    <a:pt x="2454402" y="17525"/>
                  </a:moveTo>
                  <a:lnTo>
                    <a:pt x="2452751" y="20586"/>
                  </a:lnTo>
                  <a:lnTo>
                    <a:pt x="2446528" y="31343"/>
                  </a:lnTo>
                  <a:lnTo>
                    <a:pt x="2433447" y="54775"/>
                  </a:lnTo>
                  <a:lnTo>
                    <a:pt x="2429323" y="62204"/>
                  </a:lnTo>
                  <a:lnTo>
                    <a:pt x="2452308" y="49449"/>
                  </a:lnTo>
                  <a:lnTo>
                    <a:pt x="2452497" y="24599"/>
                  </a:lnTo>
                  <a:lnTo>
                    <a:pt x="2466786" y="24599"/>
                  </a:lnTo>
                  <a:lnTo>
                    <a:pt x="2454402" y="17525"/>
                  </a:lnTo>
                  <a:close/>
                </a:path>
                <a:path w="2482215" h="1136015">
                  <a:moveTo>
                    <a:pt x="2452497" y="24599"/>
                  </a:moveTo>
                  <a:lnTo>
                    <a:pt x="2452308" y="49449"/>
                  </a:lnTo>
                  <a:lnTo>
                    <a:pt x="2474086" y="37363"/>
                  </a:lnTo>
                  <a:lnTo>
                    <a:pt x="2452497" y="24599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962780" y="5040121"/>
              <a:ext cx="1817370" cy="539750"/>
            </a:xfrm>
            <a:custGeom>
              <a:avLst/>
              <a:gdLst/>
              <a:ahLst/>
              <a:cxnLst/>
              <a:rect l="l" t="t" r="r" b="b"/>
              <a:pathLst>
                <a:path w="1817370" h="539750">
                  <a:moveTo>
                    <a:pt x="1048766" y="0"/>
                  </a:moveTo>
                  <a:lnTo>
                    <a:pt x="995934" y="2285"/>
                  </a:lnTo>
                  <a:lnTo>
                    <a:pt x="941705" y="7619"/>
                  </a:lnTo>
                  <a:lnTo>
                    <a:pt x="886333" y="15493"/>
                  </a:lnTo>
                  <a:lnTo>
                    <a:pt x="830453" y="25780"/>
                  </a:lnTo>
                  <a:lnTo>
                    <a:pt x="774446" y="38226"/>
                  </a:lnTo>
                  <a:lnTo>
                    <a:pt x="718693" y="52196"/>
                  </a:lnTo>
                  <a:lnTo>
                    <a:pt x="663575" y="67690"/>
                  </a:lnTo>
                  <a:lnTo>
                    <a:pt x="609854" y="84327"/>
                  </a:lnTo>
                  <a:lnTo>
                    <a:pt x="557530" y="101600"/>
                  </a:lnTo>
                  <a:lnTo>
                    <a:pt x="507365" y="119379"/>
                  </a:lnTo>
                  <a:lnTo>
                    <a:pt x="459486" y="137413"/>
                  </a:lnTo>
                  <a:lnTo>
                    <a:pt x="393446" y="164083"/>
                  </a:lnTo>
                  <a:lnTo>
                    <a:pt x="353695" y="181101"/>
                  </a:lnTo>
                  <a:lnTo>
                    <a:pt x="317627" y="197738"/>
                  </a:lnTo>
                  <a:lnTo>
                    <a:pt x="268351" y="223900"/>
                  </a:lnTo>
                  <a:lnTo>
                    <a:pt x="211201" y="261619"/>
                  </a:lnTo>
                  <a:lnTo>
                    <a:pt x="162560" y="302005"/>
                  </a:lnTo>
                  <a:lnTo>
                    <a:pt x="121285" y="344423"/>
                  </a:lnTo>
                  <a:lnTo>
                    <a:pt x="85725" y="388492"/>
                  </a:lnTo>
                  <a:lnTo>
                    <a:pt x="54610" y="433577"/>
                  </a:lnTo>
                  <a:lnTo>
                    <a:pt x="26543" y="479424"/>
                  </a:lnTo>
                  <a:lnTo>
                    <a:pt x="0" y="525144"/>
                  </a:lnTo>
                  <a:lnTo>
                    <a:pt x="25146" y="539622"/>
                  </a:lnTo>
                  <a:lnTo>
                    <a:pt x="51562" y="493902"/>
                  </a:lnTo>
                  <a:lnTo>
                    <a:pt x="65151" y="471296"/>
                  </a:lnTo>
                  <a:lnTo>
                    <a:pt x="93726" y="427100"/>
                  </a:lnTo>
                  <a:lnTo>
                    <a:pt x="125730" y="383920"/>
                  </a:lnTo>
                  <a:lnTo>
                    <a:pt x="162306" y="342645"/>
                  </a:lnTo>
                  <a:lnTo>
                    <a:pt x="204978" y="303275"/>
                  </a:lnTo>
                  <a:lnTo>
                    <a:pt x="255143" y="266191"/>
                  </a:lnTo>
                  <a:lnTo>
                    <a:pt x="298323" y="240156"/>
                  </a:lnTo>
                  <a:lnTo>
                    <a:pt x="347472" y="215645"/>
                  </a:lnTo>
                  <a:lnTo>
                    <a:pt x="404749" y="190753"/>
                  </a:lnTo>
                  <a:lnTo>
                    <a:pt x="447421" y="173227"/>
                  </a:lnTo>
                  <a:lnTo>
                    <a:pt x="493395" y="155447"/>
                  </a:lnTo>
                  <a:lnTo>
                    <a:pt x="567182" y="128904"/>
                  </a:lnTo>
                  <a:lnTo>
                    <a:pt x="618871" y="111759"/>
                  </a:lnTo>
                  <a:lnTo>
                    <a:pt x="672211" y="95376"/>
                  </a:lnTo>
                  <a:lnTo>
                    <a:pt x="726567" y="80009"/>
                  </a:lnTo>
                  <a:lnTo>
                    <a:pt x="781558" y="66293"/>
                  </a:lnTo>
                  <a:lnTo>
                    <a:pt x="836676" y="54101"/>
                  </a:lnTo>
                  <a:lnTo>
                    <a:pt x="891413" y="44068"/>
                  </a:lnTo>
                  <a:lnTo>
                    <a:pt x="945515" y="36321"/>
                  </a:lnTo>
                  <a:lnTo>
                    <a:pt x="998347" y="31114"/>
                  </a:lnTo>
                  <a:lnTo>
                    <a:pt x="1049655" y="28955"/>
                  </a:lnTo>
                  <a:lnTo>
                    <a:pt x="1241399" y="28955"/>
                  </a:lnTo>
                  <a:lnTo>
                    <a:pt x="1221486" y="22351"/>
                  </a:lnTo>
                  <a:lnTo>
                    <a:pt x="1172464" y="9905"/>
                  </a:lnTo>
                  <a:lnTo>
                    <a:pt x="1124458" y="3047"/>
                  </a:lnTo>
                  <a:lnTo>
                    <a:pt x="1074420" y="126"/>
                  </a:lnTo>
                  <a:lnTo>
                    <a:pt x="1048766" y="0"/>
                  </a:lnTo>
                  <a:close/>
                </a:path>
                <a:path w="1817370" h="539750">
                  <a:moveTo>
                    <a:pt x="1685163" y="374903"/>
                  </a:moveTo>
                  <a:lnTo>
                    <a:pt x="1678432" y="381126"/>
                  </a:lnTo>
                  <a:lnTo>
                    <a:pt x="1677670" y="397001"/>
                  </a:lnTo>
                  <a:lnTo>
                    <a:pt x="1683766" y="403859"/>
                  </a:lnTo>
                  <a:lnTo>
                    <a:pt x="1816989" y="410336"/>
                  </a:lnTo>
                  <a:lnTo>
                    <a:pt x="1815075" y="406526"/>
                  </a:lnTo>
                  <a:lnTo>
                    <a:pt x="1784604" y="406526"/>
                  </a:lnTo>
                  <a:lnTo>
                    <a:pt x="1758696" y="387984"/>
                  </a:lnTo>
                  <a:lnTo>
                    <a:pt x="1745028" y="377848"/>
                  </a:lnTo>
                  <a:lnTo>
                    <a:pt x="1685163" y="374903"/>
                  </a:lnTo>
                  <a:close/>
                </a:path>
                <a:path w="1817370" h="539750">
                  <a:moveTo>
                    <a:pt x="1745028" y="377848"/>
                  </a:moveTo>
                  <a:lnTo>
                    <a:pt x="1758696" y="387984"/>
                  </a:lnTo>
                  <a:lnTo>
                    <a:pt x="1784604" y="406526"/>
                  </a:lnTo>
                  <a:lnTo>
                    <a:pt x="1788369" y="401192"/>
                  </a:lnTo>
                  <a:lnTo>
                    <a:pt x="1780032" y="401192"/>
                  </a:lnTo>
                  <a:lnTo>
                    <a:pt x="1768883" y="379021"/>
                  </a:lnTo>
                  <a:lnTo>
                    <a:pt x="1745028" y="377848"/>
                  </a:lnTo>
                  <a:close/>
                </a:path>
                <a:path w="1817370" h="539750">
                  <a:moveTo>
                    <a:pt x="1748409" y="288289"/>
                  </a:moveTo>
                  <a:lnTo>
                    <a:pt x="1734058" y="295401"/>
                  </a:lnTo>
                  <a:lnTo>
                    <a:pt x="1731264" y="304164"/>
                  </a:lnTo>
                  <a:lnTo>
                    <a:pt x="1734820" y="311276"/>
                  </a:lnTo>
                  <a:lnTo>
                    <a:pt x="1753172" y="347775"/>
                  </a:lnTo>
                  <a:lnTo>
                    <a:pt x="1789811" y="374776"/>
                  </a:lnTo>
                  <a:lnTo>
                    <a:pt x="1801368" y="382777"/>
                  </a:lnTo>
                  <a:lnTo>
                    <a:pt x="1784604" y="406526"/>
                  </a:lnTo>
                  <a:lnTo>
                    <a:pt x="1815075" y="406526"/>
                  </a:lnTo>
                  <a:lnTo>
                    <a:pt x="1760728" y="298322"/>
                  </a:lnTo>
                  <a:lnTo>
                    <a:pt x="1757045" y="291210"/>
                  </a:lnTo>
                  <a:lnTo>
                    <a:pt x="1748409" y="288289"/>
                  </a:lnTo>
                  <a:close/>
                </a:path>
                <a:path w="1817370" h="539750">
                  <a:moveTo>
                    <a:pt x="1768883" y="379021"/>
                  </a:moveTo>
                  <a:lnTo>
                    <a:pt x="1780032" y="401192"/>
                  </a:lnTo>
                  <a:lnTo>
                    <a:pt x="1793621" y="380237"/>
                  </a:lnTo>
                  <a:lnTo>
                    <a:pt x="1768883" y="379021"/>
                  </a:lnTo>
                  <a:close/>
                </a:path>
                <a:path w="1817370" h="539750">
                  <a:moveTo>
                    <a:pt x="1753172" y="347775"/>
                  </a:moveTo>
                  <a:lnTo>
                    <a:pt x="1768883" y="379021"/>
                  </a:lnTo>
                  <a:lnTo>
                    <a:pt x="1793621" y="380237"/>
                  </a:lnTo>
                  <a:lnTo>
                    <a:pt x="1780032" y="401192"/>
                  </a:lnTo>
                  <a:lnTo>
                    <a:pt x="1788369" y="401192"/>
                  </a:lnTo>
                  <a:lnTo>
                    <a:pt x="1801368" y="382777"/>
                  </a:lnTo>
                  <a:lnTo>
                    <a:pt x="1789811" y="374776"/>
                  </a:lnTo>
                  <a:lnTo>
                    <a:pt x="1775841" y="364616"/>
                  </a:lnTo>
                  <a:lnTo>
                    <a:pt x="1760855" y="353567"/>
                  </a:lnTo>
                  <a:lnTo>
                    <a:pt x="1753172" y="347775"/>
                  </a:lnTo>
                  <a:close/>
                </a:path>
                <a:path w="1817370" h="539750">
                  <a:moveTo>
                    <a:pt x="1241399" y="28955"/>
                  </a:moveTo>
                  <a:lnTo>
                    <a:pt x="1049655" y="28955"/>
                  </a:lnTo>
                  <a:lnTo>
                    <a:pt x="1074420" y="29082"/>
                  </a:lnTo>
                  <a:lnTo>
                    <a:pt x="1098677" y="29971"/>
                  </a:lnTo>
                  <a:lnTo>
                    <a:pt x="1145032" y="34543"/>
                  </a:lnTo>
                  <a:lnTo>
                    <a:pt x="1190498" y="43814"/>
                  </a:lnTo>
                  <a:lnTo>
                    <a:pt x="1237234" y="58038"/>
                  </a:lnTo>
                  <a:lnTo>
                    <a:pt x="1285240" y="76961"/>
                  </a:lnTo>
                  <a:lnTo>
                    <a:pt x="1333881" y="99694"/>
                  </a:lnTo>
                  <a:lnTo>
                    <a:pt x="1382522" y="125729"/>
                  </a:lnTo>
                  <a:lnTo>
                    <a:pt x="1431163" y="154304"/>
                  </a:lnTo>
                  <a:lnTo>
                    <a:pt x="1478915" y="184530"/>
                  </a:lnTo>
                  <a:lnTo>
                    <a:pt x="1525651" y="216026"/>
                  </a:lnTo>
                  <a:lnTo>
                    <a:pt x="1570736" y="247649"/>
                  </a:lnTo>
                  <a:lnTo>
                    <a:pt x="1613789" y="279145"/>
                  </a:lnTo>
                  <a:lnTo>
                    <a:pt x="1745028" y="377848"/>
                  </a:lnTo>
                  <a:lnTo>
                    <a:pt x="1768883" y="379021"/>
                  </a:lnTo>
                  <a:lnTo>
                    <a:pt x="1651762" y="271271"/>
                  </a:lnTo>
                  <a:lnTo>
                    <a:pt x="1587373" y="224027"/>
                  </a:lnTo>
                  <a:lnTo>
                    <a:pt x="1541780" y="191896"/>
                  </a:lnTo>
                  <a:lnTo>
                    <a:pt x="1494409" y="160146"/>
                  </a:lnTo>
                  <a:lnTo>
                    <a:pt x="1446022" y="129412"/>
                  </a:lnTo>
                  <a:lnTo>
                    <a:pt x="1396492" y="100456"/>
                  </a:lnTo>
                  <a:lnTo>
                    <a:pt x="1346454" y="73659"/>
                  </a:lnTo>
                  <a:lnTo>
                    <a:pt x="1296289" y="50164"/>
                  </a:lnTo>
                  <a:lnTo>
                    <a:pt x="1246378" y="30606"/>
                  </a:lnTo>
                  <a:lnTo>
                    <a:pt x="1241399" y="28955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3576828"/>
            <a:ext cx="2968751" cy="19705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754117" y="4188714"/>
            <a:ext cx="3108960" cy="585470"/>
          </a:xfrm>
          <a:custGeom>
            <a:avLst/>
            <a:gdLst/>
            <a:ahLst/>
            <a:cxnLst/>
            <a:rect l="l" t="t" r="r" b="b"/>
            <a:pathLst>
              <a:path w="3108959" h="585470">
                <a:moveTo>
                  <a:pt x="0" y="292608"/>
                </a:moveTo>
                <a:lnTo>
                  <a:pt x="15888" y="250627"/>
                </a:lnTo>
                <a:lnTo>
                  <a:pt x="43456" y="223635"/>
                </a:lnTo>
                <a:lnTo>
                  <a:pt x="83845" y="197584"/>
                </a:lnTo>
                <a:lnTo>
                  <a:pt x="136402" y="172595"/>
                </a:lnTo>
                <a:lnTo>
                  <a:pt x="200477" y="148792"/>
                </a:lnTo>
                <a:lnTo>
                  <a:pt x="275419" y="126297"/>
                </a:lnTo>
                <a:lnTo>
                  <a:pt x="316761" y="115579"/>
                </a:lnTo>
                <a:lnTo>
                  <a:pt x="360575" y="105234"/>
                </a:lnTo>
                <a:lnTo>
                  <a:pt x="406780" y="95277"/>
                </a:lnTo>
                <a:lnTo>
                  <a:pt x="455294" y="85725"/>
                </a:lnTo>
                <a:lnTo>
                  <a:pt x="506037" y="76591"/>
                </a:lnTo>
                <a:lnTo>
                  <a:pt x="558926" y="67892"/>
                </a:lnTo>
                <a:lnTo>
                  <a:pt x="613880" y="59643"/>
                </a:lnTo>
                <a:lnTo>
                  <a:pt x="670818" y="51859"/>
                </a:lnTo>
                <a:lnTo>
                  <a:pt x="729658" y="44556"/>
                </a:lnTo>
                <a:lnTo>
                  <a:pt x="790319" y="37749"/>
                </a:lnTo>
                <a:lnTo>
                  <a:pt x="852720" y="31454"/>
                </a:lnTo>
                <a:lnTo>
                  <a:pt x="916778" y="25685"/>
                </a:lnTo>
                <a:lnTo>
                  <a:pt x="982413" y="20458"/>
                </a:lnTo>
                <a:lnTo>
                  <a:pt x="1049544" y="15788"/>
                </a:lnTo>
                <a:lnTo>
                  <a:pt x="1118088" y="11691"/>
                </a:lnTo>
                <a:lnTo>
                  <a:pt x="1187964" y="8183"/>
                </a:lnTo>
                <a:lnTo>
                  <a:pt x="1259091" y="5278"/>
                </a:lnTo>
                <a:lnTo>
                  <a:pt x="1331387" y="2992"/>
                </a:lnTo>
                <a:lnTo>
                  <a:pt x="1404772" y="1340"/>
                </a:lnTo>
                <a:lnTo>
                  <a:pt x="1479163" y="337"/>
                </a:lnTo>
                <a:lnTo>
                  <a:pt x="1554480" y="0"/>
                </a:lnTo>
                <a:lnTo>
                  <a:pt x="1629796" y="337"/>
                </a:lnTo>
                <a:lnTo>
                  <a:pt x="1704187" y="1340"/>
                </a:lnTo>
                <a:lnTo>
                  <a:pt x="1777572" y="2992"/>
                </a:lnTo>
                <a:lnTo>
                  <a:pt x="1849868" y="5278"/>
                </a:lnTo>
                <a:lnTo>
                  <a:pt x="1920995" y="8183"/>
                </a:lnTo>
                <a:lnTo>
                  <a:pt x="1990871" y="11691"/>
                </a:lnTo>
                <a:lnTo>
                  <a:pt x="2059415" y="15788"/>
                </a:lnTo>
                <a:lnTo>
                  <a:pt x="2126546" y="20458"/>
                </a:lnTo>
                <a:lnTo>
                  <a:pt x="2192181" y="25685"/>
                </a:lnTo>
                <a:lnTo>
                  <a:pt x="2256239" y="31454"/>
                </a:lnTo>
                <a:lnTo>
                  <a:pt x="2318640" y="37749"/>
                </a:lnTo>
                <a:lnTo>
                  <a:pt x="2379301" y="44556"/>
                </a:lnTo>
                <a:lnTo>
                  <a:pt x="2438141" y="51859"/>
                </a:lnTo>
                <a:lnTo>
                  <a:pt x="2495079" y="59643"/>
                </a:lnTo>
                <a:lnTo>
                  <a:pt x="2550033" y="67892"/>
                </a:lnTo>
                <a:lnTo>
                  <a:pt x="2602922" y="76591"/>
                </a:lnTo>
                <a:lnTo>
                  <a:pt x="2653665" y="85725"/>
                </a:lnTo>
                <a:lnTo>
                  <a:pt x="2702179" y="95277"/>
                </a:lnTo>
                <a:lnTo>
                  <a:pt x="2748384" y="105234"/>
                </a:lnTo>
                <a:lnTo>
                  <a:pt x="2792198" y="115579"/>
                </a:lnTo>
                <a:lnTo>
                  <a:pt x="2833540" y="126297"/>
                </a:lnTo>
                <a:lnTo>
                  <a:pt x="2872328" y="137374"/>
                </a:lnTo>
                <a:lnTo>
                  <a:pt x="2941918" y="160538"/>
                </a:lnTo>
                <a:lnTo>
                  <a:pt x="3000316" y="184949"/>
                </a:lnTo>
                <a:lnTo>
                  <a:pt x="3046870" y="210485"/>
                </a:lnTo>
                <a:lnTo>
                  <a:pt x="3080930" y="237021"/>
                </a:lnTo>
                <a:lnTo>
                  <a:pt x="3107167" y="278435"/>
                </a:lnTo>
                <a:lnTo>
                  <a:pt x="3108960" y="292608"/>
                </a:lnTo>
                <a:lnTo>
                  <a:pt x="3107167" y="306780"/>
                </a:lnTo>
                <a:lnTo>
                  <a:pt x="3080930" y="348194"/>
                </a:lnTo>
                <a:lnTo>
                  <a:pt x="3046870" y="374730"/>
                </a:lnTo>
                <a:lnTo>
                  <a:pt x="3000316" y="400266"/>
                </a:lnTo>
                <a:lnTo>
                  <a:pt x="2941918" y="424677"/>
                </a:lnTo>
                <a:lnTo>
                  <a:pt x="2872328" y="447841"/>
                </a:lnTo>
                <a:lnTo>
                  <a:pt x="2833540" y="458918"/>
                </a:lnTo>
                <a:lnTo>
                  <a:pt x="2792198" y="469636"/>
                </a:lnTo>
                <a:lnTo>
                  <a:pt x="2748384" y="479981"/>
                </a:lnTo>
                <a:lnTo>
                  <a:pt x="2702179" y="489938"/>
                </a:lnTo>
                <a:lnTo>
                  <a:pt x="2653665" y="499490"/>
                </a:lnTo>
                <a:lnTo>
                  <a:pt x="2602922" y="508624"/>
                </a:lnTo>
                <a:lnTo>
                  <a:pt x="2550033" y="517323"/>
                </a:lnTo>
                <a:lnTo>
                  <a:pt x="2495079" y="525572"/>
                </a:lnTo>
                <a:lnTo>
                  <a:pt x="2438141" y="533356"/>
                </a:lnTo>
                <a:lnTo>
                  <a:pt x="2379301" y="540659"/>
                </a:lnTo>
                <a:lnTo>
                  <a:pt x="2318640" y="547466"/>
                </a:lnTo>
                <a:lnTo>
                  <a:pt x="2256239" y="553761"/>
                </a:lnTo>
                <a:lnTo>
                  <a:pt x="2192181" y="559530"/>
                </a:lnTo>
                <a:lnTo>
                  <a:pt x="2126546" y="564757"/>
                </a:lnTo>
                <a:lnTo>
                  <a:pt x="2059415" y="569427"/>
                </a:lnTo>
                <a:lnTo>
                  <a:pt x="1990871" y="573524"/>
                </a:lnTo>
                <a:lnTo>
                  <a:pt x="1920995" y="577032"/>
                </a:lnTo>
                <a:lnTo>
                  <a:pt x="1849868" y="579937"/>
                </a:lnTo>
                <a:lnTo>
                  <a:pt x="1777572" y="582223"/>
                </a:lnTo>
                <a:lnTo>
                  <a:pt x="1704187" y="583875"/>
                </a:lnTo>
                <a:lnTo>
                  <a:pt x="1629796" y="584878"/>
                </a:lnTo>
                <a:lnTo>
                  <a:pt x="1554480" y="585216"/>
                </a:lnTo>
                <a:lnTo>
                  <a:pt x="1479163" y="584878"/>
                </a:lnTo>
                <a:lnTo>
                  <a:pt x="1404772" y="583875"/>
                </a:lnTo>
                <a:lnTo>
                  <a:pt x="1331387" y="582223"/>
                </a:lnTo>
                <a:lnTo>
                  <a:pt x="1259091" y="579937"/>
                </a:lnTo>
                <a:lnTo>
                  <a:pt x="1187964" y="577032"/>
                </a:lnTo>
                <a:lnTo>
                  <a:pt x="1118088" y="573524"/>
                </a:lnTo>
                <a:lnTo>
                  <a:pt x="1049544" y="569427"/>
                </a:lnTo>
                <a:lnTo>
                  <a:pt x="982413" y="564757"/>
                </a:lnTo>
                <a:lnTo>
                  <a:pt x="916778" y="559530"/>
                </a:lnTo>
                <a:lnTo>
                  <a:pt x="852720" y="553761"/>
                </a:lnTo>
                <a:lnTo>
                  <a:pt x="790319" y="547466"/>
                </a:lnTo>
                <a:lnTo>
                  <a:pt x="729658" y="540659"/>
                </a:lnTo>
                <a:lnTo>
                  <a:pt x="670818" y="533356"/>
                </a:lnTo>
                <a:lnTo>
                  <a:pt x="613880" y="525572"/>
                </a:lnTo>
                <a:lnTo>
                  <a:pt x="558926" y="517323"/>
                </a:lnTo>
                <a:lnTo>
                  <a:pt x="506037" y="508624"/>
                </a:lnTo>
                <a:lnTo>
                  <a:pt x="455295" y="499490"/>
                </a:lnTo>
                <a:lnTo>
                  <a:pt x="406780" y="489938"/>
                </a:lnTo>
                <a:lnTo>
                  <a:pt x="360575" y="479981"/>
                </a:lnTo>
                <a:lnTo>
                  <a:pt x="316761" y="469636"/>
                </a:lnTo>
                <a:lnTo>
                  <a:pt x="275419" y="458918"/>
                </a:lnTo>
                <a:lnTo>
                  <a:pt x="236631" y="447841"/>
                </a:lnTo>
                <a:lnTo>
                  <a:pt x="167041" y="424677"/>
                </a:lnTo>
                <a:lnTo>
                  <a:pt x="108643" y="400266"/>
                </a:lnTo>
                <a:lnTo>
                  <a:pt x="62089" y="374730"/>
                </a:lnTo>
                <a:lnTo>
                  <a:pt x="28029" y="348194"/>
                </a:lnTo>
                <a:lnTo>
                  <a:pt x="1792" y="306780"/>
                </a:lnTo>
                <a:lnTo>
                  <a:pt x="0" y="2926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405" y="4290517"/>
            <a:ext cx="286131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2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8702" y="3566667"/>
            <a:ext cx="4089400" cy="2136140"/>
            <a:chOff x="2068702" y="3566667"/>
            <a:chExt cx="4089400" cy="2136140"/>
          </a:xfrm>
        </p:grpSpPr>
        <p:sp>
          <p:nvSpPr>
            <p:cNvPr id="8" name="object 8"/>
            <p:cNvSpPr/>
            <p:nvPr/>
          </p:nvSpPr>
          <p:spPr>
            <a:xfrm>
              <a:off x="2068702" y="3566667"/>
              <a:ext cx="4089400" cy="804545"/>
            </a:xfrm>
            <a:custGeom>
              <a:avLst/>
              <a:gdLst/>
              <a:ahLst/>
              <a:cxnLst/>
              <a:rect l="l" t="t" r="r" b="b"/>
              <a:pathLst>
                <a:path w="4089400" h="804545">
                  <a:moveTo>
                    <a:pt x="3983609" y="703326"/>
                  </a:moveTo>
                  <a:lnTo>
                    <a:pt x="3974592" y="704723"/>
                  </a:lnTo>
                  <a:lnTo>
                    <a:pt x="3969893" y="711200"/>
                  </a:lnTo>
                  <a:lnTo>
                    <a:pt x="3965194" y="717804"/>
                  </a:lnTo>
                  <a:lnTo>
                    <a:pt x="3966718" y="726821"/>
                  </a:lnTo>
                  <a:lnTo>
                    <a:pt x="4075176" y="804545"/>
                  </a:lnTo>
                  <a:lnTo>
                    <a:pt x="4077416" y="783590"/>
                  </a:lnTo>
                  <a:lnTo>
                    <a:pt x="4049903" y="783590"/>
                  </a:lnTo>
                  <a:lnTo>
                    <a:pt x="4044188" y="765048"/>
                  </a:lnTo>
                  <a:lnTo>
                    <a:pt x="4039616" y="746506"/>
                  </a:lnTo>
                  <a:lnTo>
                    <a:pt x="4038833" y="742868"/>
                  </a:lnTo>
                  <a:lnTo>
                    <a:pt x="3990086" y="707898"/>
                  </a:lnTo>
                  <a:lnTo>
                    <a:pt x="3983609" y="703326"/>
                  </a:lnTo>
                  <a:close/>
                </a:path>
                <a:path w="4089400" h="804545">
                  <a:moveTo>
                    <a:pt x="4038833" y="742868"/>
                  </a:moveTo>
                  <a:lnTo>
                    <a:pt x="4039616" y="746506"/>
                  </a:lnTo>
                  <a:lnTo>
                    <a:pt x="4044188" y="765048"/>
                  </a:lnTo>
                  <a:lnTo>
                    <a:pt x="4049903" y="783590"/>
                  </a:lnTo>
                  <a:lnTo>
                    <a:pt x="4068480" y="776732"/>
                  </a:lnTo>
                  <a:lnTo>
                    <a:pt x="4049014" y="776732"/>
                  </a:lnTo>
                  <a:lnTo>
                    <a:pt x="4051676" y="752082"/>
                  </a:lnTo>
                  <a:lnTo>
                    <a:pt x="4038833" y="742868"/>
                  </a:lnTo>
                  <a:close/>
                </a:path>
                <a:path w="4089400" h="804545">
                  <a:moveTo>
                    <a:pt x="4067810" y="663067"/>
                  </a:moveTo>
                  <a:lnTo>
                    <a:pt x="4060698" y="668782"/>
                  </a:lnTo>
                  <a:lnTo>
                    <a:pt x="4059699" y="677799"/>
                  </a:lnTo>
                  <a:lnTo>
                    <a:pt x="4058313" y="690631"/>
                  </a:lnTo>
                  <a:lnTo>
                    <a:pt x="4059936" y="700151"/>
                  </a:lnTo>
                  <a:lnTo>
                    <a:pt x="4063873" y="721106"/>
                  </a:lnTo>
                  <a:lnTo>
                    <a:pt x="4067937" y="740537"/>
                  </a:lnTo>
                  <a:lnTo>
                    <a:pt x="4072255" y="757936"/>
                  </a:lnTo>
                  <a:lnTo>
                    <a:pt x="4077081" y="773557"/>
                  </a:lnTo>
                  <a:lnTo>
                    <a:pt x="4049903" y="783590"/>
                  </a:lnTo>
                  <a:lnTo>
                    <a:pt x="4077416" y="783590"/>
                  </a:lnTo>
                  <a:lnTo>
                    <a:pt x="4088855" y="676783"/>
                  </a:lnTo>
                  <a:lnTo>
                    <a:pt x="4089400" y="671957"/>
                  </a:lnTo>
                  <a:lnTo>
                    <a:pt x="4083685" y="664718"/>
                  </a:lnTo>
                  <a:lnTo>
                    <a:pt x="4075684" y="663956"/>
                  </a:lnTo>
                  <a:lnTo>
                    <a:pt x="4067810" y="663067"/>
                  </a:lnTo>
                  <a:close/>
                </a:path>
                <a:path w="4089400" h="804545">
                  <a:moveTo>
                    <a:pt x="4051676" y="752082"/>
                  </a:moveTo>
                  <a:lnTo>
                    <a:pt x="4049014" y="776732"/>
                  </a:lnTo>
                  <a:lnTo>
                    <a:pt x="4071874" y="766572"/>
                  </a:lnTo>
                  <a:lnTo>
                    <a:pt x="4051676" y="752082"/>
                  </a:lnTo>
                  <a:close/>
                </a:path>
                <a:path w="4089400" h="804545">
                  <a:moveTo>
                    <a:pt x="4058313" y="690631"/>
                  </a:moveTo>
                  <a:lnTo>
                    <a:pt x="4051676" y="752082"/>
                  </a:lnTo>
                  <a:lnTo>
                    <a:pt x="4071874" y="766572"/>
                  </a:lnTo>
                  <a:lnTo>
                    <a:pt x="4049014" y="776732"/>
                  </a:lnTo>
                  <a:lnTo>
                    <a:pt x="4068480" y="776732"/>
                  </a:lnTo>
                  <a:lnTo>
                    <a:pt x="4077081" y="773557"/>
                  </a:lnTo>
                  <a:lnTo>
                    <a:pt x="4072255" y="757936"/>
                  </a:lnTo>
                  <a:lnTo>
                    <a:pt x="4067937" y="740537"/>
                  </a:lnTo>
                  <a:lnTo>
                    <a:pt x="4063873" y="721106"/>
                  </a:lnTo>
                  <a:lnTo>
                    <a:pt x="4059936" y="700151"/>
                  </a:lnTo>
                  <a:lnTo>
                    <a:pt x="4058313" y="690631"/>
                  </a:lnTo>
                  <a:close/>
                </a:path>
                <a:path w="4089400" h="804545">
                  <a:moveTo>
                    <a:pt x="3480961" y="28956"/>
                  </a:moveTo>
                  <a:lnTo>
                    <a:pt x="2982087" y="28956"/>
                  </a:lnTo>
                  <a:lnTo>
                    <a:pt x="3124327" y="31623"/>
                  </a:lnTo>
                  <a:lnTo>
                    <a:pt x="3192526" y="34036"/>
                  </a:lnTo>
                  <a:lnTo>
                    <a:pt x="3258185" y="37337"/>
                  </a:lnTo>
                  <a:lnTo>
                    <a:pt x="3321304" y="41402"/>
                  </a:lnTo>
                  <a:lnTo>
                    <a:pt x="3381629" y="46609"/>
                  </a:lnTo>
                  <a:lnTo>
                    <a:pt x="3438779" y="52705"/>
                  </a:lnTo>
                  <a:lnTo>
                    <a:pt x="3492754" y="59817"/>
                  </a:lnTo>
                  <a:lnTo>
                    <a:pt x="3543046" y="67945"/>
                  </a:lnTo>
                  <a:lnTo>
                    <a:pt x="3589655" y="77216"/>
                  </a:lnTo>
                  <a:lnTo>
                    <a:pt x="3632200" y="87630"/>
                  </a:lnTo>
                  <a:lnTo>
                    <a:pt x="3670681" y="99568"/>
                  </a:lnTo>
                  <a:lnTo>
                    <a:pt x="3706622" y="113538"/>
                  </a:lnTo>
                  <a:lnTo>
                    <a:pt x="3755009" y="137668"/>
                  </a:lnTo>
                  <a:lnTo>
                    <a:pt x="3797935" y="165608"/>
                  </a:lnTo>
                  <a:lnTo>
                    <a:pt x="3847084" y="208026"/>
                  </a:lnTo>
                  <a:lnTo>
                    <a:pt x="3887978" y="255016"/>
                  </a:lnTo>
                  <a:lnTo>
                    <a:pt x="3921379" y="305816"/>
                  </a:lnTo>
                  <a:lnTo>
                    <a:pt x="3948430" y="359410"/>
                  </a:lnTo>
                  <a:lnTo>
                    <a:pt x="3970147" y="415036"/>
                  </a:lnTo>
                  <a:lnTo>
                    <a:pt x="3987165" y="471297"/>
                  </a:lnTo>
                  <a:lnTo>
                    <a:pt x="4000500" y="527177"/>
                  </a:lnTo>
                  <a:lnTo>
                    <a:pt x="4011041" y="581787"/>
                  </a:lnTo>
                  <a:lnTo>
                    <a:pt x="4019804" y="633857"/>
                  </a:lnTo>
                  <a:lnTo>
                    <a:pt x="4023614" y="658622"/>
                  </a:lnTo>
                  <a:lnTo>
                    <a:pt x="4027551" y="682498"/>
                  </a:lnTo>
                  <a:lnTo>
                    <a:pt x="4031361" y="705104"/>
                  </a:lnTo>
                  <a:lnTo>
                    <a:pt x="4035379" y="726821"/>
                  </a:lnTo>
                  <a:lnTo>
                    <a:pt x="4038833" y="742868"/>
                  </a:lnTo>
                  <a:lnTo>
                    <a:pt x="4051676" y="752082"/>
                  </a:lnTo>
                  <a:lnTo>
                    <a:pt x="4058313" y="690631"/>
                  </a:lnTo>
                  <a:lnTo>
                    <a:pt x="4056126" y="677799"/>
                  </a:lnTo>
                  <a:lnTo>
                    <a:pt x="4052316" y="654050"/>
                  </a:lnTo>
                  <a:lnTo>
                    <a:pt x="4044188" y="603250"/>
                  </a:lnTo>
                  <a:lnTo>
                    <a:pt x="4034409" y="549021"/>
                  </a:lnTo>
                  <a:lnTo>
                    <a:pt x="4022344" y="492252"/>
                  </a:lnTo>
                  <a:lnTo>
                    <a:pt x="4006723" y="434213"/>
                  </a:lnTo>
                  <a:lnTo>
                    <a:pt x="3986657" y="376047"/>
                  </a:lnTo>
                  <a:lnTo>
                    <a:pt x="3961130" y="318516"/>
                  </a:lnTo>
                  <a:lnTo>
                    <a:pt x="3929253" y="263271"/>
                  </a:lnTo>
                  <a:lnTo>
                    <a:pt x="3889629" y="211328"/>
                  </a:lnTo>
                  <a:lnTo>
                    <a:pt x="3842004" y="163830"/>
                  </a:lnTo>
                  <a:lnTo>
                    <a:pt x="3799967" y="131572"/>
                  </a:lnTo>
                  <a:lnTo>
                    <a:pt x="3752469" y="103251"/>
                  </a:lnTo>
                  <a:lnTo>
                    <a:pt x="3717417" y="86614"/>
                  </a:lnTo>
                  <a:lnTo>
                    <a:pt x="3679825" y="72009"/>
                  </a:lnTo>
                  <a:lnTo>
                    <a:pt x="3639058" y="59563"/>
                  </a:lnTo>
                  <a:lnTo>
                    <a:pt x="3595243" y="48768"/>
                  </a:lnTo>
                  <a:lnTo>
                    <a:pt x="3547745" y="39370"/>
                  </a:lnTo>
                  <a:lnTo>
                    <a:pt x="3496564" y="30987"/>
                  </a:lnTo>
                  <a:lnTo>
                    <a:pt x="3480961" y="28956"/>
                  </a:lnTo>
                  <a:close/>
                </a:path>
                <a:path w="4089400" h="804545">
                  <a:moveTo>
                    <a:pt x="2982087" y="0"/>
                  </a:moveTo>
                  <a:lnTo>
                    <a:pt x="2908173" y="0"/>
                  </a:lnTo>
                  <a:lnTo>
                    <a:pt x="2756154" y="1524"/>
                  </a:lnTo>
                  <a:lnTo>
                    <a:pt x="2600452" y="5334"/>
                  </a:lnTo>
                  <a:lnTo>
                    <a:pt x="2442972" y="11049"/>
                  </a:lnTo>
                  <a:lnTo>
                    <a:pt x="2129282" y="26670"/>
                  </a:lnTo>
                  <a:lnTo>
                    <a:pt x="1384173" y="75819"/>
                  </a:lnTo>
                  <a:lnTo>
                    <a:pt x="1274826" y="84836"/>
                  </a:lnTo>
                  <a:lnTo>
                    <a:pt x="1169543" y="94869"/>
                  </a:lnTo>
                  <a:lnTo>
                    <a:pt x="1067816" y="106045"/>
                  </a:lnTo>
                  <a:lnTo>
                    <a:pt x="1018286" y="112141"/>
                  </a:lnTo>
                  <a:lnTo>
                    <a:pt x="874522" y="131318"/>
                  </a:lnTo>
                  <a:lnTo>
                    <a:pt x="782447" y="145288"/>
                  </a:lnTo>
                  <a:lnTo>
                    <a:pt x="648970" y="167513"/>
                  </a:lnTo>
                  <a:lnTo>
                    <a:pt x="478790" y="199390"/>
                  </a:lnTo>
                  <a:lnTo>
                    <a:pt x="315341" y="233172"/>
                  </a:lnTo>
                  <a:lnTo>
                    <a:pt x="0" y="303784"/>
                  </a:lnTo>
                  <a:lnTo>
                    <a:pt x="6350" y="331978"/>
                  </a:lnTo>
                  <a:lnTo>
                    <a:pt x="321437" y="261493"/>
                  </a:lnTo>
                  <a:lnTo>
                    <a:pt x="484505" y="227838"/>
                  </a:lnTo>
                  <a:lnTo>
                    <a:pt x="568325" y="211582"/>
                  </a:lnTo>
                  <a:lnTo>
                    <a:pt x="742061" y="181102"/>
                  </a:lnTo>
                  <a:lnTo>
                    <a:pt x="878713" y="160020"/>
                  </a:lnTo>
                  <a:lnTo>
                    <a:pt x="973455" y="146939"/>
                  </a:lnTo>
                  <a:lnTo>
                    <a:pt x="1071372" y="134874"/>
                  </a:lnTo>
                  <a:lnTo>
                    <a:pt x="1172591" y="123698"/>
                  </a:lnTo>
                  <a:lnTo>
                    <a:pt x="1277493" y="113665"/>
                  </a:lnTo>
                  <a:lnTo>
                    <a:pt x="1386459" y="104648"/>
                  </a:lnTo>
                  <a:lnTo>
                    <a:pt x="2131060" y="55626"/>
                  </a:lnTo>
                  <a:lnTo>
                    <a:pt x="2444242" y="40005"/>
                  </a:lnTo>
                  <a:lnTo>
                    <a:pt x="2601595" y="34290"/>
                  </a:lnTo>
                  <a:lnTo>
                    <a:pt x="2756916" y="30480"/>
                  </a:lnTo>
                  <a:lnTo>
                    <a:pt x="2908427" y="28956"/>
                  </a:lnTo>
                  <a:lnTo>
                    <a:pt x="3480961" y="28956"/>
                  </a:lnTo>
                  <a:lnTo>
                    <a:pt x="3441954" y="23876"/>
                  </a:lnTo>
                  <a:lnTo>
                    <a:pt x="3384042" y="17780"/>
                  </a:lnTo>
                  <a:lnTo>
                    <a:pt x="3323209" y="12573"/>
                  </a:lnTo>
                  <a:lnTo>
                    <a:pt x="3259582" y="8382"/>
                  </a:lnTo>
                  <a:lnTo>
                    <a:pt x="3193542" y="5080"/>
                  </a:lnTo>
                  <a:lnTo>
                    <a:pt x="3125089" y="2667"/>
                  </a:lnTo>
                  <a:lnTo>
                    <a:pt x="29820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03931" y="4566538"/>
              <a:ext cx="2482215" cy="1136015"/>
            </a:xfrm>
            <a:custGeom>
              <a:avLst/>
              <a:gdLst/>
              <a:ahLst/>
              <a:cxnLst/>
              <a:rect l="l" t="t" r="r" b="b"/>
              <a:pathLst>
                <a:path w="2482215" h="1136014">
                  <a:moveTo>
                    <a:pt x="13716" y="524256"/>
                  </a:moveTo>
                  <a:lnTo>
                    <a:pt x="327532" y="724154"/>
                  </a:lnTo>
                  <a:lnTo>
                    <a:pt x="456438" y="789940"/>
                  </a:lnTo>
                  <a:lnTo>
                    <a:pt x="520319" y="821182"/>
                  </a:lnTo>
                  <a:lnTo>
                    <a:pt x="583311" y="851281"/>
                  </a:lnTo>
                  <a:lnTo>
                    <a:pt x="645922" y="880110"/>
                  </a:lnTo>
                  <a:lnTo>
                    <a:pt x="707644" y="907288"/>
                  </a:lnTo>
                  <a:lnTo>
                    <a:pt x="768604" y="932688"/>
                  </a:lnTo>
                  <a:lnTo>
                    <a:pt x="828675" y="956437"/>
                  </a:lnTo>
                  <a:lnTo>
                    <a:pt x="887857" y="978027"/>
                  </a:lnTo>
                  <a:lnTo>
                    <a:pt x="946022" y="997585"/>
                  </a:lnTo>
                  <a:lnTo>
                    <a:pt x="1058418" y="1030820"/>
                  </a:lnTo>
                  <a:lnTo>
                    <a:pt x="1217930" y="1079360"/>
                  </a:lnTo>
                  <a:lnTo>
                    <a:pt x="1269492" y="1094092"/>
                  </a:lnTo>
                  <a:lnTo>
                    <a:pt x="1320292" y="1107325"/>
                  </a:lnTo>
                  <a:lnTo>
                    <a:pt x="1370583" y="1118704"/>
                  </a:lnTo>
                  <a:lnTo>
                    <a:pt x="1420368" y="1127506"/>
                  </a:lnTo>
                  <a:lnTo>
                    <a:pt x="1469770" y="1133335"/>
                  </a:lnTo>
                  <a:lnTo>
                    <a:pt x="1518666" y="1135786"/>
                  </a:lnTo>
                  <a:lnTo>
                    <a:pt x="1543177" y="1135507"/>
                  </a:lnTo>
                  <a:lnTo>
                    <a:pt x="1591564" y="1131824"/>
                  </a:lnTo>
                  <a:lnTo>
                    <a:pt x="1639951" y="1123315"/>
                  </a:lnTo>
                  <a:lnTo>
                    <a:pt x="1687957" y="1109599"/>
                  </a:lnTo>
                  <a:lnTo>
                    <a:pt x="1695337" y="1106843"/>
                  </a:lnTo>
                  <a:lnTo>
                    <a:pt x="1519555" y="1106843"/>
                  </a:lnTo>
                  <a:lnTo>
                    <a:pt x="1496187" y="1106106"/>
                  </a:lnTo>
                  <a:lnTo>
                    <a:pt x="1448943" y="1102106"/>
                  </a:lnTo>
                  <a:lnTo>
                    <a:pt x="1401064" y="1094994"/>
                  </a:lnTo>
                  <a:lnTo>
                    <a:pt x="1352295" y="1085126"/>
                  </a:lnTo>
                  <a:lnTo>
                    <a:pt x="1277493" y="1066241"/>
                  </a:lnTo>
                  <a:lnTo>
                    <a:pt x="1226312" y="1051636"/>
                  </a:lnTo>
                  <a:lnTo>
                    <a:pt x="1066419" y="1003046"/>
                  </a:lnTo>
                  <a:lnTo>
                    <a:pt x="983233" y="978789"/>
                  </a:lnTo>
                  <a:lnTo>
                    <a:pt x="926592" y="960755"/>
                  </a:lnTo>
                  <a:lnTo>
                    <a:pt x="839343" y="929386"/>
                  </a:lnTo>
                  <a:lnTo>
                    <a:pt x="779780" y="906018"/>
                  </a:lnTo>
                  <a:lnTo>
                    <a:pt x="719328" y="880745"/>
                  </a:lnTo>
                  <a:lnTo>
                    <a:pt x="657987" y="853694"/>
                  </a:lnTo>
                  <a:lnTo>
                    <a:pt x="595884" y="825119"/>
                  </a:lnTo>
                  <a:lnTo>
                    <a:pt x="533019" y="795274"/>
                  </a:lnTo>
                  <a:lnTo>
                    <a:pt x="469519" y="764032"/>
                  </a:lnTo>
                  <a:lnTo>
                    <a:pt x="405384" y="731774"/>
                  </a:lnTo>
                  <a:lnTo>
                    <a:pt x="275970" y="664591"/>
                  </a:lnTo>
                  <a:lnTo>
                    <a:pt x="13716" y="524256"/>
                  </a:lnTo>
                  <a:close/>
                </a:path>
                <a:path w="2482215" h="1136014">
                  <a:moveTo>
                    <a:pt x="2452308" y="49437"/>
                  </a:moveTo>
                  <a:lnTo>
                    <a:pt x="2429293" y="62223"/>
                  </a:lnTo>
                  <a:lnTo>
                    <a:pt x="2426462" y="67310"/>
                  </a:lnTo>
                  <a:lnTo>
                    <a:pt x="2411603" y="94361"/>
                  </a:lnTo>
                  <a:lnTo>
                    <a:pt x="2403983" y="108712"/>
                  </a:lnTo>
                  <a:lnTo>
                    <a:pt x="2387189" y="139827"/>
                  </a:lnTo>
                  <a:lnTo>
                    <a:pt x="2333117" y="240156"/>
                  </a:lnTo>
                  <a:lnTo>
                    <a:pt x="2292604" y="314706"/>
                  </a:lnTo>
                  <a:lnTo>
                    <a:pt x="2271395" y="353441"/>
                  </a:lnTo>
                  <a:lnTo>
                    <a:pt x="2249423" y="392938"/>
                  </a:lnTo>
                  <a:lnTo>
                    <a:pt x="2226945" y="432816"/>
                  </a:lnTo>
                  <a:lnTo>
                    <a:pt x="2180463" y="513715"/>
                  </a:lnTo>
                  <a:lnTo>
                    <a:pt x="2132457" y="594613"/>
                  </a:lnTo>
                  <a:lnTo>
                    <a:pt x="2107946" y="634492"/>
                  </a:lnTo>
                  <a:lnTo>
                    <a:pt x="2083181" y="673735"/>
                  </a:lnTo>
                  <a:lnTo>
                    <a:pt x="2058289" y="712089"/>
                  </a:lnTo>
                  <a:lnTo>
                    <a:pt x="2033270" y="749554"/>
                  </a:lnTo>
                  <a:lnTo>
                    <a:pt x="2008251" y="785749"/>
                  </a:lnTo>
                  <a:lnTo>
                    <a:pt x="1983105" y="820547"/>
                  </a:lnTo>
                  <a:lnTo>
                    <a:pt x="1958213" y="853821"/>
                  </a:lnTo>
                  <a:lnTo>
                    <a:pt x="1933447" y="885317"/>
                  </a:lnTo>
                  <a:lnTo>
                    <a:pt x="1908683" y="914781"/>
                  </a:lnTo>
                  <a:lnTo>
                    <a:pt x="1872360" y="954913"/>
                  </a:lnTo>
                  <a:lnTo>
                    <a:pt x="1836801" y="989203"/>
                  </a:lnTo>
                  <a:lnTo>
                    <a:pt x="1802510" y="1017397"/>
                  </a:lnTo>
                  <a:lnTo>
                    <a:pt x="1768983" y="1039596"/>
                  </a:lnTo>
                  <a:lnTo>
                    <a:pt x="1724152" y="1063752"/>
                  </a:lnTo>
                  <a:lnTo>
                    <a:pt x="1679320" y="1081976"/>
                  </a:lnTo>
                  <a:lnTo>
                    <a:pt x="1634235" y="1094930"/>
                  </a:lnTo>
                  <a:lnTo>
                    <a:pt x="1588643" y="1102995"/>
                  </a:lnTo>
                  <a:lnTo>
                    <a:pt x="1542795" y="1106551"/>
                  </a:lnTo>
                  <a:lnTo>
                    <a:pt x="1519555" y="1106843"/>
                  </a:lnTo>
                  <a:lnTo>
                    <a:pt x="1695337" y="1106843"/>
                  </a:lnTo>
                  <a:lnTo>
                    <a:pt x="1735708" y="1090295"/>
                  </a:lnTo>
                  <a:lnTo>
                    <a:pt x="1783460" y="1064729"/>
                  </a:lnTo>
                  <a:lnTo>
                    <a:pt x="1819275" y="1041044"/>
                  </a:lnTo>
                  <a:lnTo>
                    <a:pt x="1855851" y="1011047"/>
                  </a:lnTo>
                  <a:lnTo>
                    <a:pt x="1892934" y="975106"/>
                  </a:lnTo>
                  <a:lnTo>
                    <a:pt x="1930527" y="933831"/>
                  </a:lnTo>
                  <a:lnTo>
                    <a:pt x="1955672" y="903986"/>
                  </a:lnTo>
                  <a:lnTo>
                    <a:pt x="1980945" y="871728"/>
                  </a:lnTo>
                  <a:lnTo>
                    <a:pt x="2006345" y="837946"/>
                  </a:lnTo>
                  <a:lnTo>
                    <a:pt x="2031745" y="802640"/>
                  </a:lnTo>
                  <a:lnTo>
                    <a:pt x="2057145" y="765937"/>
                  </a:lnTo>
                  <a:lnTo>
                    <a:pt x="2082419" y="728218"/>
                  </a:lnTo>
                  <a:lnTo>
                    <a:pt x="2107438" y="689356"/>
                  </a:lnTo>
                  <a:lnTo>
                    <a:pt x="2132457" y="649986"/>
                  </a:lnTo>
                  <a:lnTo>
                    <a:pt x="2157095" y="609727"/>
                  </a:lnTo>
                  <a:lnTo>
                    <a:pt x="2205355" y="528574"/>
                  </a:lnTo>
                  <a:lnTo>
                    <a:pt x="2252091" y="447294"/>
                  </a:lnTo>
                  <a:lnTo>
                    <a:pt x="2296668" y="367538"/>
                  </a:lnTo>
                  <a:lnTo>
                    <a:pt x="2358517" y="254000"/>
                  </a:lnTo>
                  <a:lnTo>
                    <a:pt x="2395855" y="184785"/>
                  </a:lnTo>
                  <a:lnTo>
                    <a:pt x="2413000" y="152654"/>
                  </a:lnTo>
                  <a:lnTo>
                    <a:pt x="2444622" y="94361"/>
                  </a:lnTo>
                  <a:lnTo>
                    <a:pt x="2452069" y="80920"/>
                  </a:lnTo>
                  <a:lnTo>
                    <a:pt x="2452308" y="49437"/>
                  </a:lnTo>
                  <a:close/>
                </a:path>
                <a:path w="2482215" h="1136014">
                  <a:moveTo>
                    <a:pt x="2481564" y="17525"/>
                  </a:moveTo>
                  <a:lnTo>
                    <a:pt x="2454402" y="17525"/>
                  </a:lnTo>
                  <a:lnTo>
                    <a:pt x="2479547" y="31877"/>
                  </a:lnTo>
                  <a:lnTo>
                    <a:pt x="2477770" y="34925"/>
                  </a:lnTo>
                  <a:lnTo>
                    <a:pt x="2452069" y="80920"/>
                  </a:lnTo>
                  <a:lnTo>
                    <a:pt x="2451735" y="133096"/>
                  </a:lnTo>
                  <a:lnTo>
                    <a:pt x="2458085" y="139700"/>
                  </a:lnTo>
                  <a:lnTo>
                    <a:pt x="2466085" y="139700"/>
                  </a:lnTo>
                  <a:lnTo>
                    <a:pt x="2474087" y="139827"/>
                  </a:lnTo>
                  <a:lnTo>
                    <a:pt x="2480691" y="133350"/>
                  </a:lnTo>
                  <a:lnTo>
                    <a:pt x="2480714" y="122428"/>
                  </a:lnTo>
                  <a:lnTo>
                    <a:pt x="2481564" y="17525"/>
                  </a:lnTo>
                  <a:close/>
                </a:path>
                <a:path w="2482215" h="1136014">
                  <a:moveTo>
                    <a:pt x="2481707" y="0"/>
                  </a:moveTo>
                  <a:lnTo>
                    <a:pt x="2365121" y="64769"/>
                  </a:lnTo>
                  <a:lnTo>
                    <a:pt x="2362581" y="73533"/>
                  </a:lnTo>
                  <a:lnTo>
                    <a:pt x="2366391" y="80518"/>
                  </a:lnTo>
                  <a:lnTo>
                    <a:pt x="2370328" y="87503"/>
                  </a:lnTo>
                  <a:lnTo>
                    <a:pt x="2379091" y="90043"/>
                  </a:lnTo>
                  <a:lnTo>
                    <a:pt x="2386076" y="86233"/>
                  </a:lnTo>
                  <a:lnTo>
                    <a:pt x="2429293" y="62223"/>
                  </a:lnTo>
                  <a:lnTo>
                    <a:pt x="2440178" y="42672"/>
                  </a:lnTo>
                  <a:lnTo>
                    <a:pt x="2446528" y="31368"/>
                  </a:lnTo>
                  <a:lnTo>
                    <a:pt x="2452751" y="20574"/>
                  </a:lnTo>
                  <a:lnTo>
                    <a:pt x="2454402" y="17525"/>
                  </a:lnTo>
                  <a:lnTo>
                    <a:pt x="2481564" y="17525"/>
                  </a:lnTo>
                  <a:lnTo>
                    <a:pt x="2481707" y="0"/>
                  </a:lnTo>
                  <a:close/>
                </a:path>
                <a:path w="2482215" h="1136014">
                  <a:moveTo>
                    <a:pt x="2466641" y="24511"/>
                  </a:moveTo>
                  <a:lnTo>
                    <a:pt x="2452497" y="24511"/>
                  </a:lnTo>
                  <a:lnTo>
                    <a:pt x="2474087" y="37337"/>
                  </a:lnTo>
                  <a:lnTo>
                    <a:pt x="2452308" y="49437"/>
                  </a:lnTo>
                  <a:lnTo>
                    <a:pt x="2452069" y="80920"/>
                  </a:lnTo>
                  <a:lnTo>
                    <a:pt x="2465451" y="56768"/>
                  </a:lnTo>
                  <a:lnTo>
                    <a:pt x="2471801" y="45466"/>
                  </a:lnTo>
                  <a:lnTo>
                    <a:pt x="2477770" y="34925"/>
                  </a:lnTo>
                  <a:lnTo>
                    <a:pt x="2479547" y="31877"/>
                  </a:lnTo>
                  <a:lnTo>
                    <a:pt x="2466641" y="24511"/>
                  </a:lnTo>
                  <a:close/>
                </a:path>
                <a:path w="2482215" h="1136014">
                  <a:moveTo>
                    <a:pt x="2454402" y="17525"/>
                  </a:moveTo>
                  <a:lnTo>
                    <a:pt x="2452751" y="20574"/>
                  </a:lnTo>
                  <a:lnTo>
                    <a:pt x="2446528" y="31368"/>
                  </a:lnTo>
                  <a:lnTo>
                    <a:pt x="2440178" y="42672"/>
                  </a:lnTo>
                  <a:lnTo>
                    <a:pt x="2429293" y="62223"/>
                  </a:lnTo>
                  <a:lnTo>
                    <a:pt x="2452308" y="49437"/>
                  </a:lnTo>
                  <a:lnTo>
                    <a:pt x="2452497" y="24511"/>
                  </a:lnTo>
                  <a:lnTo>
                    <a:pt x="2466641" y="24511"/>
                  </a:lnTo>
                  <a:lnTo>
                    <a:pt x="2454402" y="17525"/>
                  </a:lnTo>
                  <a:close/>
                </a:path>
                <a:path w="2482215" h="1136014">
                  <a:moveTo>
                    <a:pt x="2452497" y="24511"/>
                  </a:moveTo>
                  <a:lnTo>
                    <a:pt x="2452308" y="49437"/>
                  </a:lnTo>
                  <a:lnTo>
                    <a:pt x="2474087" y="37337"/>
                  </a:lnTo>
                  <a:lnTo>
                    <a:pt x="2452497" y="2451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961257" y="3997705"/>
              <a:ext cx="1817370" cy="539750"/>
            </a:xfrm>
            <a:custGeom>
              <a:avLst/>
              <a:gdLst/>
              <a:ahLst/>
              <a:cxnLst/>
              <a:rect l="l" t="t" r="r" b="b"/>
              <a:pathLst>
                <a:path w="1817370" h="539750">
                  <a:moveTo>
                    <a:pt x="1048765" y="0"/>
                  </a:moveTo>
                  <a:lnTo>
                    <a:pt x="995933" y="2286"/>
                  </a:lnTo>
                  <a:lnTo>
                    <a:pt x="941704" y="7620"/>
                  </a:lnTo>
                  <a:lnTo>
                    <a:pt x="886332" y="15494"/>
                  </a:lnTo>
                  <a:lnTo>
                    <a:pt x="830452" y="25781"/>
                  </a:lnTo>
                  <a:lnTo>
                    <a:pt x="774445" y="38227"/>
                  </a:lnTo>
                  <a:lnTo>
                    <a:pt x="718692" y="52197"/>
                  </a:lnTo>
                  <a:lnTo>
                    <a:pt x="663575" y="67691"/>
                  </a:lnTo>
                  <a:lnTo>
                    <a:pt x="609853" y="84328"/>
                  </a:lnTo>
                  <a:lnTo>
                    <a:pt x="557529" y="101600"/>
                  </a:lnTo>
                  <a:lnTo>
                    <a:pt x="507364" y="119380"/>
                  </a:lnTo>
                  <a:lnTo>
                    <a:pt x="459485" y="137414"/>
                  </a:lnTo>
                  <a:lnTo>
                    <a:pt x="393445" y="164084"/>
                  </a:lnTo>
                  <a:lnTo>
                    <a:pt x="353694" y="181102"/>
                  </a:lnTo>
                  <a:lnTo>
                    <a:pt x="317626" y="197739"/>
                  </a:lnTo>
                  <a:lnTo>
                    <a:pt x="268350" y="223901"/>
                  </a:lnTo>
                  <a:lnTo>
                    <a:pt x="211200" y="261620"/>
                  </a:lnTo>
                  <a:lnTo>
                    <a:pt x="162559" y="302006"/>
                  </a:lnTo>
                  <a:lnTo>
                    <a:pt x="121284" y="344424"/>
                  </a:lnTo>
                  <a:lnTo>
                    <a:pt x="85725" y="388493"/>
                  </a:lnTo>
                  <a:lnTo>
                    <a:pt x="54609" y="433578"/>
                  </a:lnTo>
                  <a:lnTo>
                    <a:pt x="26542" y="479425"/>
                  </a:lnTo>
                  <a:lnTo>
                    <a:pt x="0" y="525145"/>
                  </a:lnTo>
                  <a:lnTo>
                    <a:pt x="25145" y="539623"/>
                  </a:lnTo>
                  <a:lnTo>
                    <a:pt x="51562" y="493903"/>
                  </a:lnTo>
                  <a:lnTo>
                    <a:pt x="65150" y="471297"/>
                  </a:lnTo>
                  <a:lnTo>
                    <a:pt x="93725" y="427101"/>
                  </a:lnTo>
                  <a:lnTo>
                    <a:pt x="125729" y="383921"/>
                  </a:lnTo>
                  <a:lnTo>
                    <a:pt x="162305" y="342646"/>
                  </a:lnTo>
                  <a:lnTo>
                    <a:pt x="204977" y="303276"/>
                  </a:lnTo>
                  <a:lnTo>
                    <a:pt x="255142" y="266192"/>
                  </a:lnTo>
                  <a:lnTo>
                    <a:pt x="298322" y="240157"/>
                  </a:lnTo>
                  <a:lnTo>
                    <a:pt x="347471" y="215646"/>
                  </a:lnTo>
                  <a:lnTo>
                    <a:pt x="404748" y="190754"/>
                  </a:lnTo>
                  <a:lnTo>
                    <a:pt x="447420" y="173228"/>
                  </a:lnTo>
                  <a:lnTo>
                    <a:pt x="493394" y="155448"/>
                  </a:lnTo>
                  <a:lnTo>
                    <a:pt x="567181" y="128905"/>
                  </a:lnTo>
                  <a:lnTo>
                    <a:pt x="618870" y="111760"/>
                  </a:lnTo>
                  <a:lnTo>
                    <a:pt x="672210" y="95377"/>
                  </a:lnTo>
                  <a:lnTo>
                    <a:pt x="726566" y="80010"/>
                  </a:lnTo>
                  <a:lnTo>
                    <a:pt x="781557" y="66294"/>
                  </a:lnTo>
                  <a:lnTo>
                    <a:pt x="836676" y="54102"/>
                  </a:lnTo>
                  <a:lnTo>
                    <a:pt x="891413" y="44069"/>
                  </a:lnTo>
                  <a:lnTo>
                    <a:pt x="945514" y="36322"/>
                  </a:lnTo>
                  <a:lnTo>
                    <a:pt x="998346" y="31115"/>
                  </a:lnTo>
                  <a:lnTo>
                    <a:pt x="1049654" y="28956"/>
                  </a:lnTo>
                  <a:lnTo>
                    <a:pt x="1241399" y="28956"/>
                  </a:lnTo>
                  <a:lnTo>
                    <a:pt x="1221485" y="22352"/>
                  </a:lnTo>
                  <a:lnTo>
                    <a:pt x="1172464" y="9906"/>
                  </a:lnTo>
                  <a:lnTo>
                    <a:pt x="1124457" y="3048"/>
                  </a:lnTo>
                  <a:lnTo>
                    <a:pt x="1074419" y="127"/>
                  </a:lnTo>
                  <a:lnTo>
                    <a:pt x="1048765" y="0"/>
                  </a:lnTo>
                  <a:close/>
                </a:path>
                <a:path w="1817370" h="539750">
                  <a:moveTo>
                    <a:pt x="1685163" y="374904"/>
                  </a:moveTo>
                  <a:lnTo>
                    <a:pt x="1678431" y="381127"/>
                  </a:lnTo>
                  <a:lnTo>
                    <a:pt x="1677669" y="397002"/>
                  </a:lnTo>
                  <a:lnTo>
                    <a:pt x="1683765" y="403860"/>
                  </a:lnTo>
                  <a:lnTo>
                    <a:pt x="1816989" y="410337"/>
                  </a:lnTo>
                  <a:lnTo>
                    <a:pt x="1815075" y="406527"/>
                  </a:lnTo>
                  <a:lnTo>
                    <a:pt x="1784603" y="406527"/>
                  </a:lnTo>
                  <a:lnTo>
                    <a:pt x="1758695" y="387985"/>
                  </a:lnTo>
                  <a:lnTo>
                    <a:pt x="1745028" y="377848"/>
                  </a:lnTo>
                  <a:lnTo>
                    <a:pt x="1685163" y="374904"/>
                  </a:lnTo>
                  <a:close/>
                </a:path>
                <a:path w="1817370" h="539750">
                  <a:moveTo>
                    <a:pt x="1745028" y="377848"/>
                  </a:moveTo>
                  <a:lnTo>
                    <a:pt x="1758695" y="387985"/>
                  </a:lnTo>
                  <a:lnTo>
                    <a:pt x="1784603" y="406527"/>
                  </a:lnTo>
                  <a:lnTo>
                    <a:pt x="1788369" y="401193"/>
                  </a:lnTo>
                  <a:lnTo>
                    <a:pt x="1780031" y="401193"/>
                  </a:lnTo>
                  <a:lnTo>
                    <a:pt x="1768883" y="379021"/>
                  </a:lnTo>
                  <a:lnTo>
                    <a:pt x="1745028" y="377848"/>
                  </a:lnTo>
                  <a:close/>
                </a:path>
                <a:path w="1817370" h="539750">
                  <a:moveTo>
                    <a:pt x="1748408" y="288290"/>
                  </a:moveTo>
                  <a:lnTo>
                    <a:pt x="1734057" y="295402"/>
                  </a:lnTo>
                  <a:lnTo>
                    <a:pt x="1731264" y="304165"/>
                  </a:lnTo>
                  <a:lnTo>
                    <a:pt x="1734819" y="311277"/>
                  </a:lnTo>
                  <a:lnTo>
                    <a:pt x="1753172" y="347775"/>
                  </a:lnTo>
                  <a:lnTo>
                    <a:pt x="1789810" y="374777"/>
                  </a:lnTo>
                  <a:lnTo>
                    <a:pt x="1801367" y="382778"/>
                  </a:lnTo>
                  <a:lnTo>
                    <a:pt x="1784603" y="406527"/>
                  </a:lnTo>
                  <a:lnTo>
                    <a:pt x="1815075" y="406527"/>
                  </a:lnTo>
                  <a:lnTo>
                    <a:pt x="1760727" y="298323"/>
                  </a:lnTo>
                  <a:lnTo>
                    <a:pt x="1757044" y="291211"/>
                  </a:lnTo>
                  <a:lnTo>
                    <a:pt x="1748408" y="288290"/>
                  </a:lnTo>
                  <a:close/>
                </a:path>
                <a:path w="1817370" h="539750">
                  <a:moveTo>
                    <a:pt x="1768883" y="379021"/>
                  </a:moveTo>
                  <a:lnTo>
                    <a:pt x="1780031" y="401193"/>
                  </a:lnTo>
                  <a:lnTo>
                    <a:pt x="1793620" y="380238"/>
                  </a:lnTo>
                  <a:lnTo>
                    <a:pt x="1768883" y="379021"/>
                  </a:lnTo>
                  <a:close/>
                </a:path>
                <a:path w="1817370" h="539750">
                  <a:moveTo>
                    <a:pt x="1753172" y="347775"/>
                  </a:moveTo>
                  <a:lnTo>
                    <a:pt x="1768883" y="379021"/>
                  </a:lnTo>
                  <a:lnTo>
                    <a:pt x="1793620" y="380238"/>
                  </a:lnTo>
                  <a:lnTo>
                    <a:pt x="1780031" y="401193"/>
                  </a:lnTo>
                  <a:lnTo>
                    <a:pt x="1788369" y="401193"/>
                  </a:lnTo>
                  <a:lnTo>
                    <a:pt x="1801367" y="382778"/>
                  </a:lnTo>
                  <a:lnTo>
                    <a:pt x="1789810" y="374777"/>
                  </a:lnTo>
                  <a:lnTo>
                    <a:pt x="1775840" y="364617"/>
                  </a:lnTo>
                  <a:lnTo>
                    <a:pt x="1760854" y="353568"/>
                  </a:lnTo>
                  <a:lnTo>
                    <a:pt x="1753172" y="347775"/>
                  </a:lnTo>
                  <a:close/>
                </a:path>
                <a:path w="1817370" h="539750">
                  <a:moveTo>
                    <a:pt x="1241399" y="28956"/>
                  </a:moveTo>
                  <a:lnTo>
                    <a:pt x="1049654" y="28956"/>
                  </a:lnTo>
                  <a:lnTo>
                    <a:pt x="1074419" y="29083"/>
                  </a:lnTo>
                  <a:lnTo>
                    <a:pt x="1098677" y="29972"/>
                  </a:lnTo>
                  <a:lnTo>
                    <a:pt x="1145031" y="34544"/>
                  </a:lnTo>
                  <a:lnTo>
                    <a:pt x="1190497" y="43815"/>
                  </a:lnTo>
                  <a:lnTo>
                    <a:pt x="1237233" y="58039"/>
                  </a:lnTo>
                  <a:lnTo>
                    <a:pt x="1285239" y="76962"/>
                  </a:lnTo>
                  <a:lnTo>
                    <a:pt x="1333880" y="99695"/>
                  </a:lnTo>
                  <a:lnTo>
                    <a:pt x="1382521" y="125730"/>
                  </a:lnTo>
                  <a:lnTo>
                    <a:pt x="1431163" y="154305"/>
                  </a:lnTo>
                  <a:lnTo>
                    <a:pt x="1478914" y="184531"/>
                  </a:lnTo>
                  <a:lnTo>
                    <a:pt x="1525651" y="216027"/>
                  </a:lnTo>
                  <a:lnTo>
                    <a:pt x="1570735" y="247650"/>
                  </a:lnTo>
                  <a:lnTo>
                    <a:pt x="1613789" y="279146"/>
                  </a:lnTo>
                  <a:lnTo>
                    <a:pt x="1745028" y="377848"/>
                  </a:lnTo>
                  <a:lnTo>
                    <a:pt x="1768883" y="379021"/>
                  </a:lnTo>
                  <a:lnTo>
                    <a:pt x="1651762" y="271272"/>
                  </a:lnTo>
                  <a:lnTo>
                    <a:pt x="1587372" y="224028"/>
                  </a:lnTo>
                  <a:lnTo>
                    <a:pt x="1541779" y="191897"/>
                  </a:lnTo>
                  <a:lnTo>
                    <a:pt x="1494408" y="160147"/>
                  </a:lnTo>
                  <a:lnTo>
                    <a:pt x="1446021" y="129413"/>
                  </a:lnTo>
                  <a:lnTo>
                    <a:pt x="1396491" y="100457"/>
                  </a:lnTo>
                  <a:lnTo>
                    <a:pt x="1346453" y="73660"/>
                  </a:lnTo>
                  <a:lnTo>
                    <a:pt x="1296289" y="50165"/>
                  </a:lnTo>
                  <a:lnTo>
                    <a:pt x="1246377" y="30607"/>
                  </a:lnTo>
                  <a:lnTo>
                    <a:pt x="1241399" y="28956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3576828"/>
            <a:ext cx="2968751" cy="197053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754117" y="4188714"/>
            <a:ext cx="3108960" cy="585470"/>
          </a:xfrm>
          <a:custGeom>
            <a:avLst/>
            <a:gdLst/>
            <a:ahLst/>
            <a:cxnLst/>
            <a:rect l="l" t="t" r="r" b="b"/>
            <a:pathLst>
              <a:path w="3108959" h="585470">
                <a:moveTo>
                  <a:pt x="0" y="292608"/>
                </a:moveTo>
                <a:lnTo>
                  <a:pt x="15888" y="250627"/>
                </a:lnTo>
                <a:lnTo>
                  <a:pt x="43456" y="223635"/>
                </a:lnTo>
                <a:lnTo>
                  <a:pt x="83845" y="197584"/>
                </a:lnTo>
                <a:lnTo>
                  <a:pt x="136402" y="172595"/>
                </a:lnTo>
                <a:lnTo>
                  <a:pt x="200477" y="148792"/>
                </a:lnTo>
                <a:lnTo>
                  <a:pt x="275419" y="126297"/>
                </a:lnTo>
                <a:lnTo>
                  <a:pt x="316761" y="115579"/>
                </a:lnTo>
                <a:lnTo>
                  <a:pt x="360575" y="105234"/>
                </a:lnTo>
                <a:lnTo>
                  <a:pt x="406780" y="95277"/>
                </a:lnTo>
                <a:lnTo>
                  <a:pt x="455294" y="85725"/>
                </a:lnTo>
                <a:lnTo>
                  <a:pt x="506037" y="76591"/>
                </a:lnTo>
                <a:lnTo>
                  <a:pt x="558926" y="67892"/>
                </a:lnTo>
                <a:lnTo>
                  <a:pt x="613880" y="59643"/>
                </a:lnTo>
                <a:lnTo>
                  <a:pt x="670818" y="51859"/>
                </a:lnTo>
                <a:lnTo>
                  <a:pt x="729658" y="44556"/>
                </a:lnTo>
                <a:lnTo>
                  <a:pt x="790319" y="37749"/>
                </a:lnTo>
                <a:lnTo>
                  <a:pt x="852720" y="31454"/>
                </a:lnTo>
                <a:lnTo>
                  <a:pt x="916778" y="25685"/>
                </a:lnTo>
                <a:lnTo>
                  <a:pt x="982413" y="20458"/>
                </a:lnTo>
                <a:lnTo>
                  <a:pt x="1049544" y="15788"/>
                </a:lnTo>
                <a:lnTo>
                  <a:pt x="1118088" y="11691"/>
                </a:lnTo>
                <a:lnTo>
                  <a:pt x="1187964" y="8183"/>
                </a:lnTo>
                <a:lnTo>
                  <a:pt x="1259091" y="5278"/>
                </a:lnTo>
                <a:lnTo>
                  <a:pt x="1331387" y="2992"/>
                </a:lnTo>
                <a:lnTo>
                  <a:pt x="1404772" y="1340"/>
                </a:lnTo>
                <a:lnTo>
                  <a:pt x="1479163" y="337"/>
                </a:lnTo>
                <a:lnTo>
                  <a:pt x="1554480" y="0"/>
                </a:lnTo>
                <a:lnTo>
                  <a:pt x="1629796" y="337"/>
                </a:lnTo>
                <a:lnTo>
                  <a:pt x="1704187" y="1340"/>
                </a:lnTo>
                <a:lnTo>
                  <a:pt x="1777572" y="2992"/>
                </a:lnTo>
                <a:lnTo>
                  <a:pt x="1849868" y="5278"/>
                </a:lnTo>
                <a:lnTo>
                  <a:pt x="1920995" y="8183"/>
                </a:lnTo>
                <a:lnTo>
                  <a:pt x="1990871" y="11691"/>
                </a:lnTo>
                <a:lnTo>
                  <a:pt x="2059415" y="15788"/>
                </a:lnTo>
                <a:lnTo>
                  <a:pt x="2126546" y="20458"/>
                </a:lnTo>
                <a:lnTo>
                  <a:pt x="2192181" y="25685"/>
                </a:lnTo>
                <a:lnTo>
                  <a:pt x="2256239" y="31454"/>
                </a:lnTo>
                <a:lnTo>
                  <a:pt x="2318640" y="37749"/>
                </a:lnTo>
                <a:lnTo>
                  <a:pt x="2379301" y="44556"/>
                </a:lnTo>
                <a:lnTo>
                  <a:pt x="2438141" y="51859"/>
                </a:lnTo>
                <a:lnTo>
                  <a:pt x="2495079" y="59643"/>
                </a:lnTo>
                <a:lnTo>
                  <a:pt x="2550033" y="67892"/>
                </a:lnTo>
                <a:lnTo>
                  <a:pt x="2602922" y="76591"/>
                </a:lnTo>
                <a:lnTo>
                  <a:pt x="2653665" y="85725"/>
                </a:lnTo>
                <a:lnTo>
                  <a:pt x="2702179" y="95277"/>
                </a:lnTo>
                <a:lnTo>
                  <a:pt x="2748384" y="105234"/>
                </a:lnTo>
                <a:lnTo>
                  <a:pt x="2792198" y="115579"/>
                </a:lnTo>
                <a:lnTo>
                  <a:pt x="2833540" y="126297"/>
                </a:lnTo>
                <a:lnTo>
                  <a:pt x="2872328" y="137374"/>
                </a:lnTo>
                <a:lnTo>
                  <a:pt x="2941918" y="160538"/>
                </a:lnTo>
                <a:lnTo>
                  <a:pt x="3000316" y="184949"/>
                </a:lnTo>
                <a:lnTo>
                  <a:pt x="3046870" y="210485"/>
                </a:lnTo>
                <a:lnTo>
                  <a:pt x="3080930" y="237021"/>
                </a:lnTo>
                <a:lnTo>
                  <a:pt x="3107167" y="278435"/>
                </a:lnTo>
                <a:lnTo>
                  <a:pt x="3108960" y="292608"/>
                </a:lnTo>
                <a:lnTo>
                  <a:pt x="3107167" y="306780"/>
                </a:lnTo>
                <a:lnTo>
                  <a:pt x="3080930" y="348194"/>
                </a:lnTo>
                <a:lnTo>
                  <a:pt x="3046870" y="374730"/>
                </a:lnTo>
                <a:lnTo>
                  <a:pt x="3000316" y="400266"/>
                </a:lnTo>
                <a:lnTo>
                  <a:pt x="2941918" y="424677"/>
                </a:lnTo>
                <a:lnTo>
                  <a:pt x="2872328" y="447841"/>
                </a:lnTo>
                <a:lnTo>
                  <a:pt x="2833540" y="458918"/>
                </a:lnTo>
                <a:lnTo>
                  <a:pt x="2792198" y="469636"/>
                </a:lnTo>
                <a:lnTo>
                  <a:pt x="2748384" y="479981"/>
                </a:lnTo>
                <a:lnTo>
                  <a:pt x="2702179" y="489938"/>
                </a:lnTo>
                <a:lnTo>
                  <a:pt x="2653665" y="499490"/>
                </a:lnTo>
                <a:lnTo>
                  <a:pt x="2602922" y="508624"/>
                </a:lnTo>
                <a:lnTo>
                  <a:pt x="2550033" y="517323"/>
                </a:lnTo>
                <a:lnTo>
                  <a:pt x="2495079" y="525572"/>
                </a:lnTo>
                <a:lnTo>
                  <a:pt x="2438141" y="533356"/>
                </a:lnTo>
                <a:lnTo>
                  <a:pt x="2379301" y="540659"/>
                </a:lnTo>
                <a:lnTo>
                  <a:pt x="2318640" y="547466"/>
                </a:lnTo>
                <a:lnTo>
                  <a:pt x="2256239" y="553761"/>
                </a:lnTo>
                <a:lnTo>
                  <a:pt x="2192181" y="559530"/>
                </a:lnTo>
                <a:lnTo>
                  <a:pt x="2126546" y="564757"/>
                </a:lnTo>
                <a:lnTo>
                  <a:pt x="2059415" y="569427"/>
                </a:lnTo>
                <a:lnTo>
                  <a:pt x="1990871" y="573524"/>
                </a:lnTo>
                <a:lnTo>
                  <a:pt x="1920995" y="577032"/>
                </a:lnTo>
                <a:lnTo>
                  <a:pt x="1849868" y="579937"/>
                </a:lnTo>
                <a:lnTo>
                  <a:pt x="1777572" y="582223"/>
                </a:lnTo>
                <a:lnTo>
                  <a:pt x="1704187" y="583875"/>
                </a:lnTo>
                <a:lnTo>
                  <a:pt x="1629796" y="584878"/>
                </a:lnTo>
                <a:lnTo>
                  <a:pt x="1554480" y="585216"/>
                </a:lnTo>
                <a:lnTo>
                  <a:pt x="1479163" y="584878"/>
                </a:lnTo>
                <a:lnTo>
                  <a:pt x="1404772" y="583875"/>
                </a:lnTo>
                <a:lnTo>
                  <a:pt x="1331387" y="582223"/>
                </a:lnTo>
                <a:lnTo>
                  <a:pt x="1259091" y="579937"/>
                </a:lnTo>
                <a:lnTo>
                  <a:pt x="1187964" y="577032"/>
                </a:lnTo>
                <a:lnTo>
                  <a:pt x="1118088" y="573524"/>
                </a:lnTo>
                <a:lnTo>
                  <a:pt x="1049544" y="569427"/>
                </a:lnTo>
                <a:lnTo>
                  <a:pt x="982413" y="564757"/>
                </a:lnTo>
                <a:lnTo>
                  <a:pt x="916778" y="559530"/>
                </a:lnTo>
                <a:lnTo>
                  <a:pt x="852720" y="553761"/>
                </a:lnTo>
                <a:lnTo>
                  <a:pt x="790319" y="547466"/>
                </a:lnTo>
                <a:lnTo>
                  <a:pt x="729658" y="540659"/>
                </a:lnTo>
                <a:lnTo>
                  <a:pt x="670818" y="533356"/>
                </a:lnTo>
                <a:lnTo>
                  <a:pt x="613880" y="525572"/>
                </a:lnTo>
                <a:lnTo>
                  <a:pt x="558926" y="517323"/>
                </a:lnTo>
                <a:lnTo>
                  <a:pt x="506037" y="508624"/>
                </a:lnTo>
                <a:lnTo>
                  <a:pt x="455295" y="499490"/>
                </a:lnTo>
                <a:lnTo>
                  <a:pt x="406780" y="489938"/>
                </a:lnTo>
                <a:lnTo>
                  <a:pt x="360575" y="479981"/>
                </a:lnTo>
                <a:lnTo>
                  <a:pt x="316761" y="469636"/>
                </a:lnTo>
                <a:lnTo>
                  <a:pt x="275419" y="458918"/>
                </a:lnTo>
                <a:lnTo>
                  <a:pt x="236631" y="447841"/>
                </a:lnTo>
                <a:lnTo>
                  <a:pt x="167041" y="424677"/>
                </a:lnTo>
                <a:lnTo>
                  <a:pt x="108643" y="400266"/>
                </a:lnTo>
                <a:lnTo>
                  <a:pt x="62089" y="374730"/>
                </a:lnTo>
                <a:lnTo>
                  <a:pt x="28029" y="348194"/>
                </a:lnTo>
                <a:lnTo>
                  <a:pt x="1792" y="306780"/>
                </a:lnTo>
                <a:lnTo>
                  <a:pt x="0" y="29260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9405" y="4290517"/>
            <a:ext cx="286131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3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dog</a:t>
            </a:r>
            <a:r>
              <a:rPr sz="2000" spc="-2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68702" y="3566667"/>
            <a:ext cx="4475480" cy="2136140"/>
            <a:chOff x="2068702" y="3566667"/>
            <a:chExt cx="4475480" cy="2136140"/>
          </a:xfrm>
        </p:grpSpPr>
        <p:sp>
          <p:nvSpPr>
            <p:cNvPr id="8" name="object 8"/>
            <p:cNvSpPr/>
            <p:nvPr/>
          </p:nvSpPr>
          <p:spPr>
            <a:xfrm>
              <a:off x="2068702" y="3566667"/>
              <a:ext cx="4089400" cy="804545"/>
            </a:xfrm>
            <a:custGeom>
              <a:avLst/>
              <a:gdLst/>
              <a:ahLst/>
              <a:cxnLst/>
              <a:rect l="l" t="t" r="r" b="b"/>
              <a:pathLst>
                <a:path w="4089400" h="804545">
                  <a:moveTo>
                    <a:pt x="3983609" y="703326"/>
                  </a:moveTo>
                  <a:lnTo>
                    <a:pt x="3974592" y="704723"/>
                  </a:lnTo>
                  <a:lnTo>
                    <a:pt x="3969893" y="711200"/>
                  </a:lnTo>
                  <a:lnTo>
                    <a:pt x="3965194" y="717804"/>
                  </a:lnTo>
                  <a:lnTo>
                    <a:pt x="3966718" y="726821"/>
                  </a:lnTo>
                  <a:lnTo>
                    <a:pt x="4075176" y="804545"/>
                  </a:lnTo>
                  <a:lnTo>
                    <a:pt x="4077416" y="783590"/>
                  </a:lnTo>
                  <a:lnTo>
                    <a:pt x="4049903" y="783590"/>
                  </a:lnTo>
                  <a:lnTo>
                    <a:pt x="4044188" y="765048"/>
                  </a:lnTo>
                  <a:lnTo>
                    <a:pt x="4039616" y="746506"/>
                  </a:lnTo>
                  <a:lnTo>
                    <a:pt x="4038833" y="742868"/>
                  </a:lnTo>
                  <a:lnTo>
                    <a:pt x="3990086" y="707898"/>
                  </a:lnTo>
                  <a:lnTo>
                    <a:pt x="3983609" y="703326"/>
                  </a:lnTo>
                  <a:close/>
                </a:path>
                <a:path w="4089400" h="804545">
                  <a:moveTo>
                    <a:pt x="4038833" y="742868"/>
                  </a:moveTo>
                  <a:lnTo>
                    <a:pt x="4039616" y="746506"/>
                  </a:lnTo>
                  <a:lnTo>
                    <a:pt x="4044188" y="765048"/>
                  </a:lnTo>
                  <a:lnTo>
                    <a:pt x="4049903" y="783590"/>
                  </a:lnTo>
                  <a:lnTo>
                    <a:pt x="4068480" y="776732"/>
                  </a:lnTo>
                  <a:lnTo>
                    <a:pt x="4049014" y="776732"/>
                  </a:lnTo>
                  <a:lnTo>
                    <a:pt x="4051676" y="752082"/>
                  </a:lnTo>
                  <a:lnTo>
                    <a:pt x="4038833" y="742868"/>
                  </a:lnTo>
                  <a:close/>
                </a:path>
                <a:path w="4089400" h="804545">
                  <a:moveTo>
                    <a:pt x="4067810" y="663067"/>
                  </a:moveTo>
                  <a:lnTo>
                    <a:pt x="4060698" y="668782"/>
                  </a:lnTo>
                  <a:lnTo>
                    <a:pt x="4059699" y="677799"/>
                  </a:lnTo>
                  <a:lnTo>
                    <a:pt x="4058313" y="690631"/>
                  </a:lnTo>
                  <a:lnTo>
                    <a:pt x="4059936" y="700151"/>
                  </a:lnTo>
                  <a:lnTo>
                    <a:pt x="4063873" y="721106"/>
                  </a:lnTo>
                  <a:lnTo>
                    <a:pt x="4067937" y="740537"/>
                  </a:lnTo>
                  <a:lnTo>
                    <a:pt x="4072255" y="757936"/>
                  </a:lnTo>
                  <a:lnTo>
                    <a:pt x="4077081" y="773557"/>
                  </a:lnTo>
                  <a:lnTo>
                    <a:pt x="4049903" y="783590"/>
                  </a:lnTo>
                  <a:lnTo>
                    <a:pt x="4077416" y="783590"/>
                  </a:lnTo>
                  <a:lnTo>
                    <a:pt x="4088855" y="676783"/>
                  </a:lnTo>
                  <a:lnTo>
                    <a:pt x="4089400" y="671957"/>
                  </a:lnTo>
                  <a:lnTo>
                    <a:pt x="4083685" y="664718"/>
                  </a:lnTo>
                  <a:lnTo>
                    <a:pt x="4075684" y="663956"/>
                  </a:lnTo>
                  <a:lnTo>
                    <a:pt x="4067810" y="663067"/>
                  </a:lnTo>
                  <a:close/>
                </a:path>
                <a:path w="4089400" h="804545">
                  <a:moveTo>
                    <a:pt x="4051676" y="752082"/>
                  </a:moveTo>
                  <a:lnTo>
                    <a:pt x="4049014" y="776732"/>
                  </a:lnTo>
                  <a:lnTo>
                    <a:pt x="4071874" y="766572"/>
                  </a:lnTo>
                  <a:lnTo>
                    <a:pt x="4051676" y="752082"/>
                  </a:lnTo>
                  <a:close/>
                </a:path>
                <a:path w="4089400" h="804545">
                  <a:moveTo>
                    <a:pt x="4058313" y="690631"/>
                  </a:moveTo>
                  <a:lnTo>
                    <a:pt x="4051676" y="752082"/>
                  </a:lnTo>
                  <a:lnTo>
                    <a:pt x="4071874" y="766572"/>
                  </a:lnTo>
                  <a:lnTo>
                    <a:pt x="4049014" y="776732"/>
                  </a:lnTo>
                  <a:lnTo>
                    <a:pt x="4068480" y="776732"/>
                  </a:lnTo>
                  <a:lnTo>
                    <a:pt x="4077081" y="773557"/>
                  </a:lnTo>
                  <a:lnTo>
                    <a:pt x="4072255" y="757936"/>
                  </a:lnTo>
                  <a:lnTo>
                    <a:pt x="4067937" y="740537"/>
                  </a:lnTo>
                  <a:lnTo>
                    <a:pt x="4063873" y="721106"/>
                  </a:lnTo>
                  <a:lnTo>
                    <a:pt x="4059936" y="700151"/>
                  </a:lnTo>
                  <a:lnTo>
                    <a:pt x="4058313" y="690631"/>
                  </a:lnTo>
                  <a:close/>
                </a:path>
                <a:path w="4089400" h="804545">
                  <a:moveTo>
                    <a:pt x="3480961" y="28956"/>
                  </a:moveTo>
                  <a:lnTo>
                    <a:pt x="2982087" y="28956"/>
                  </a:lnTo>
                  <a:lnTo>
                    <a:pt x="3124327" y="31623"/>
                  </a:lnTo>
                  <a:lnTo>
                    <a:pt x="3192526" y="34036"/>
                  </a:lnTo>
                  <a:lnTo>
                    <a:pt x="3258185" y="37337"/>
                  </a:lnTo>
                  <a:lnTo>
                    <a:pt x="3321304" y="41402"/>
                  </a:lnTo>
                  <a:lnTo>
                    <a:pt x="3381629" y="46609"/>
                  </a:lnTo>
                  <a:lnTo>
                    <a:pt x="3438779" y="52705"/>
                  </a:lnTo>
                  <a:lnTo>
                    <a:pt x="3492754" y="59817"/>
                  </a:lnTo>
                  <a:lnTo>
                    <a:pt x="3543046" y="67945"/>
                  </a:lnTo>
                  <a:lnTo>
                    <a:pt x="3589655" y="77216"/>
                  </a:lnTo>
                  <a:lnTo>
                    <a:pt x="3632200" y="87630"/>
                  </a:lnTo>
                  <a:lnTo>
                    <a:pt x="3670681" y="99568"/>
                  </a:lnTo>
                  <a:lnTo>
                    <a:pt x="3706622" y="113538"/>
                  </a:lnTo>
                  <a:lnTo>
                    <a:pt x="3755009" y="137668"/>
                  </a:lnTo>
                  <a:lnTo>
                    <a:pt x="3797935" y="165608"/>
                  </a:lnTo>
                  <a:lnTo>
                    <a:pt x="3847084" y="208026"/>
                  </a:lnTo>
                  <a:lnTo>
                    <a:pt x="3887978" y="255016"/>
                  </a:lnTo>
                  <a:lnTo>
                    <a:pt x="3921379" y="305816"/>
                  </a:lnTo>
                  <a:lnTo>
                    <a:pt x="3948430" y="359410"/>
                  </a:lnTo>
                  <a:lnTo>
                    <a:pt x="3970147" y="415036"/>
                  </a:lnTo>
                  <a:lnTo>
                    <a:pt x="3987165" y="471297"/>
                  </a:lnTo>
                  <a:lnTo>
                    <a:pt x="4000500" y="527177"/>
                  </a:lnTo>
                  <a:lnTo>
                    <a:pt x="4011041" y="581787"/>
                  </a:lnTo>
                  <a:lnTo>
                    <a:pt x="4019804" y="633857"/>
                  </a:lnTo>
                  <a:lnTo>
                    <a:pt x="4023614" y="658622"/>
                  </a:lnTo>
                  <a:lnTo>
                    <a:pt x="4027551" y="682498"/>
                  </a:lnTo>
                  <a:lnTo>
                    <a:pt x="4031361" y="705104"/>
                  </a:lnTo>
                  <a:lnTo>
                    <a:pt x="4035379" y="726821"/>
                  </a:lnTo>
                  <a:lnTo>
                    <a:pt x="4038833" y="742868"/>
                  </a:lnTo>
                  <a:lnTo>
                    <a:pt x="4051676" y="752082"/>
                  </a:lnTo>
                  <a:lnTo>
                    <a:pt x="4058313" y="690631"/>
                  </a:lnTo>
                  <a:lnTo>
                    <a:pt x="4056126" y="677799"/>
                  </a:lnTo>
                  <a:lnTo>
                    <a:pt x="4052316" y="654050"/>
                  </a:lnTo>
                  <a:lnTo>
                    <a:pt x="4044188" y="603250"/>
                  </a:lnTo>
                  <a:lnTo>
                    <a:pt x="4034409" y="549021"/>
                  </a:lnTo>
                  <a:lnTo>
                    <a:pt x="4022344" y="492252"/>
                  </a:lnTo>
                  <a:lnTo>
                    <a:pt x="4006723" y="434213"/>
                  </a:lnTo>
                  <a:lnTo>
                    <a:pt x="3986657" y="376047"/>
                  </a:lnTo>
                  <a:lnTo>
                    <a:pt x="3961130" y="318516"/>
                  </a:lnTo>
                  <a:lnTo>
                    <a:pt x="3929253" y="263271"/>
                  </a:lnTo>
                  <a:lnTo>
                    <a:pt x="3889629" y="211328"/>
                  </a:lnTo>
                  <a:lnTo>
                    <a:pt x="3842004" y="163830"/>
                  </a:lnTo>
                  <a:lnTo>
                    <a:pt x="3799967" y="131572"/>
                  </a:lnTo>
                  <a:lnTo>
                    <a:pt x="3752469" y="103251"/>
                  </a:lnTo>
                  <a:lnTo>
                    <a:pt x="3717417" y="86614"/>
                  </a:lnTo>
                  <a:lnTo>
                    <a:pt x="3679825" y="72009"/>
                  </a:lnTo>
                  <a:lnTo>
                    <a:pt x="3639058" y="59563"/>
                  </a:lnTo>
                  <a:lnTo>
                    <a:pt x="3595243" y="48768"/>
                  </a:lnTo>
                  <a:lnTo>
                    <a:pt x="3547745" y="39370"/>
                  </a:lnTo>
                  <a:lnTo>
                    <a:pt x="3496564" y="30987"/>
                  </a:lnTo>
                  <a:lnTo>
                    <a:pt x="3480961" y="28956"/>
                  </a:lnTo>
                  <a:close/>
                </a:path>
                <a:path w="4089400" h="804545">
                  <a:moveTo>
                    <a:pt x="2982087" y="0"/>
                  </a:moveTo>
                  <a:lnTo>
                    <a:pt x="2908173" y="0"/>
                  </a:lnTo>
                  <a:lnTo>
                    <a:pt x="2756154" y="1524"/>
                  </a:lnTo>
                  <a:lnTo>
                    <a:pt x="2600452" y="5334"/>
                  </a:lnTo>
                  <a:lnTo>
                    <a:pt x="2442972" y="11049"/>
                  </a:lnTo>
                  <a:lnTo>
                    <a:pt x="2129282" y="26670"/>
                  </a:lnTo>
                  <a:lnTo>
                    <a:pt x="1384173" y="75819"/>
                  </a:lnTo>
                  <a:lnTo>
                    <a:pt x="1274826" y="84836"/>
                  </a:lnTo>
                  <a:lnTo>
                    <a:pt x="1169543" y="94869"/>
                  </a:lnTo>
                  <a:lnTo>
                    <a:pt x="1067816" y="106045"/>
                  </a:lnTo>
                  <a:lnTo>
                    <a:pt x="1018286" y="112141"/>
                  </a:lnTo>
                  <a:lnTo>
                    <a:pt x="874522" y="131318"/>
                  </a:lnTo>
                  <a:lnTo>
                    <a:pt x="782447" y="145288"/>
                  </a:lnTo>
                  <a:lnTo>
                    <a:pt x="648970" y="167513"/>
                  </a:lnTo>
                  <a:lnTo>
                    <a:pt x="478790" y="199390"/>
                  </a:lnTo>
                  <a:lnTo>
                    <a:pt x="315341" y="233172"/>
                  </a:lnTo>
                  <a:lnTo>
                    <a:pt x="0" y="303784"/>
                  </a:lnTo>
                  <a:lnTo>
                    <a:pt x="6350" y="331978"/>
                  </a:lnTo>
                  <a:lnTo>
                    <a:pt x="321437" y="261493"/>
                  </a:lnTo>
                  <a:lnTo>
                    <a:pt x="484505" y="227838"/>
                  </a:lnTo>
                  <a:lnTo>
                    <a:pt x="568325" y="211582"/>
                  </a:lnTo>
                  <a:lnTo>
                    <a:pt x="742061" y="181102"/>
                  </a:lnTo>
                  <a:lnTo>
                    <a:pt x="878713" y="160020"/>
                  </a:lnTo>
                  <a:lnTo>
                    <a:pt x="973455" y="146939"/>
                  </a:lnTo>
                  <a:lnTo>
                    <a:pt x="1071372" y="134874"/>
                  </a:lnTo>
                  <a:lnTo>
                    <a:pt x="1172591" y="123698"/>
                  </a:lnTo>
                  <a:lnTo>
                    <a:pt x="1277493" y="113665"/>
                  </a:lnTo>
                  <a:lnTo>
                    <a:pt x="1386459" y="104648"/>
                  </a:lnTo>
                  <a:lnTo>
                    <a:pt x="2131060" y="55626"/>
                  </a:lnTo>
                  <a:lnTo>
                    <a:pt x="2444242" y="40005"/>
                  </a:lnTo>
                  <a:lnTo>
                    <a:pt x="2601595" y="34290"/>
                  </a:lnTo>
                  <a:lnTo>
                    <a:pt x="2756916" y="30480"/>
                  </a:lnTo>
                  <a:lnTo>
                    <a:pt x="2908427" y="28956"/>
                  </a:lnTo>
                  <a:lnTo>
                    <a:pt x="3480961" y="28956"/>
                  </a:lnTo>
                  <a:lnTo>
                    <a:pt x="3441954" y="23876"/>
                  </a:lnTo>
                  <a:lnTo>
                    <a:pt x="3384042" y="17780"/>
                  </a:lnTo>
                  <a:lnTo>
                    <a:pt x="3323209" y="12573"/>
                  </a:lnTo>
                  <a:lnTo>
                    <a:pt x="3259582" y="8382"/>
                  </a:lnTo>
                  <a:lnTo>
                    <a:pt x="3193542" y="5080"/>
                  </a:lnTo>
                  <a:lnTo>
                    <a:pt x="3125089" y="2667"/>
                  </a:lnTo>
                  <a:lnTo>
                    <a:pt x="29820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03931" y="4566538"/>
              <a:ext cx="2482215" cy="1136015"/>
            </a:xfrm>
            <a:custGeom>
              <a:avLst/>
              <a:gdLst/>
              <a:ahLst/>
              <a:cxnLst/>
              <a:rect l="l" t="t" r="r" b="b"/>
              <a:pathLst>
                <a:path w="2482215" h="1136014">
                  <a:moveTo>
                    <a:pt x="13716" y="524256"/>
                  </a:moveTo>
                  <a:lnTo>
                    <a:pt x="327532" y="724154"/>
                  </a:lnTo>
                  <a:lnTo>
                    <a:pt x="456438" y="789940"/>
                  </a:lnTo>
                  <a:lnTo>
                    <a:pt x="520319" y="821182"/>
                  </a:lnTo>
                  <a:lnTo>
                    <a:pt x="583311" y="851281"/>
                  </a:lnTo>
                  <a:lnTo>
                    <a:pt x="645922" y="880110"/>
                  </a:lnTo>
                  <a:lnTo>
                    <a:pt x="707644" y="907288"/>
                  </a:lnTo>
                  <a:lnTo>
                    <a:pt x="768604" y="932688"/>
                  </a:lnTo>
                  <a:lnTo>
                    <a:pt x="828675" y="956437"/>
                  </a:lnTo>
                  <a:lnTo>
                    <a:pt x="887857" y="978027"/>
                  </a:lnTo>
                  <a:lnTo>
                    <a:pt x="946022" y="997585"/>
                  </a:lnTo>
                  <a:lnTo>
                    <a:pt x="1058418" y="1030820"/>
                  </a:lnTo>
                  <a:lnTo>
                    <a:pt x="1217930" y="1079360"/>
                  </a:lnTo>
                  <a:lnTo>
                    <a:pt x="1269492" y="1094092"/>
                  </a:lnTo>
                  <a:lnTo>
                    <a:pt x="1320292" y="1107325"/>
                  </a:lnTo>
                  <a:lnTo>
                    <a:pt x="1370583" y="1118704"/>
                  </a:lnTo>
                  <a:lnTo>
                    <a:pt x="1420368" y="1127506"/>
                  </a:lnTo>
                  <a:lnTo>
                    <a:pt x="1469770" y="1133335"/>
                  </a:lnTo>
                  <a:lnTo>
                    <a:pt x="1518666" y="1135786"/>
                  </a:lnTo>
                  <a:lnTo>
                    <a:pt x="1543177" y="1135507"/>
                  </a:lnTo>
                  <a:lnTo>
                    <a:pt x="1591564" y="1131824"/>
                  </a:lnTo>
                  <a:lnTo>
                    <a:pt x="1639951" y="1123315"/>
                  </a:lnTo>
                  <a:lnTo>
                    <a:pt x="1687957" y="1109599"/>
                  </a:lnTo>
                  <a:lnTo>
                    <a:pt x="1695337" y="1106843"/>
                  </a:lnTo>
                  <a:lnTo>
                    <a:pt x="1519555" y="1106843"/>
                  </a:lnTo>
                  <a:lnTo>
                    <a:pt x="1496187" y="1106106"/>
                  </a:lnTo>
                  <a:lnTo>
                    <a:pt x="1448943" y="1102106"/>
                  </a:lnTo>
                  <a:lnTo>
                    <a:pt x="1401064" y="1094994"/>
                  </a:lnTo>
                  <a:lnTo>
                    <a:pt x="1352295" y="1085126"/>
                  </a:lnTo>
                  <a:lnTo>
                    <a:pt x="1277493" y="1066241"/>
                  </a:lnTo>
                  <a:lnTo>
                    <a:pt x="1226312" y="1051636"/>
                  </a:lnTo>
                  <a:lnTo>
                    <a:pt x="1066419" y="1003046"/>
                  </a:lnTo>
                  <a:lnTo>
                    <a:pt x="983233" y="978789"/>
                  </a:lnTo>
                  <a:lnTo>
                    <a:pt x="926592" y="960755"/>
                  </a:lnTo>
                  <a:lnTo>
                    <a:pt x="839343" y="929386"/>
                  </a:lnTo>
                  <a:lnTo>
                    <a:pt x="779780" y="906018"/>
                  </a:lnTo>
                  <a:lnTo>
                    <a:pt x="719328" y="880745"/>
                  </a:lnTo>
                  <a:lnTo>
                    <a:pt x="657987" y="853694"/>
                  </a:lnTo>
                  <a:lnTo>
                    <a:pt x="595884" y="825119"/>
                  </a:lnTo>
                  <a:lnTo>
                    <a:pt x="533019" y="795274"/>
                  </a:lnTo>
                  <a:lnTo>
                    <a:pt x="469519" y="764032"/>
                  </a:lnTo>
                  <a:lnTo>
                    <a:pt x="405384" y="731774"/>
                  </a:lnTo>
                  <a:lnTo>
                    <a:pt x="275970" y="664591"/>
                  </a:lnTo>
                  <a:lnTo>
                    <a:pt x="13716" y="524256"/>
                  </a:lnTo>
                  <a:close/>
                </a:path>
                <a:path w="2482215" h="1136014">
                  <a:moveTo>
                    <a:pt x="2452308" y="49437"/>
                  </a:moveTo>
                  <a:lnTo>
                    <a:pt x="2429293" y="62223"/>
                  </a:lnTo>
                  <a:lnTo>
                    <a:pt x="2426462" y="67310"/>
                  </a:lnTo>
                  <a:lnTo>
                    <a:pt x="2411603" y="94361"/>
                  </a:lnTo>
                  <a:lnTo>
                    <a:pt x="2403983" y="108712"/>
                  </a:lnTo>
                  <a:lnTo>
                    <a:pt x="2387189" y="139827"/>
                  </a:lnTo>
                  <a:lnTo>
                    <a:pt x="2333117" y="240156"/>
                  </a:lnTo>
                  <a:lnTo>
                    <a:pt x="2292604" y="314706"/>
                  </a:lnTo>
                  <a:lnTo>
                    <a:pt x="2271395" y="353441"/>
                  </a:lnTo>
                  <a:lnTo>
                    <a:pt x="2249423" y="392938"/>
                  </a:lnTo>
                  <a:lnTo>
                    <a:pt x="2226945" y="432816"/>
                  </a:lnTo>
                  <a:lnTo>
                    <a:pt x="2180463" y="513715"/>
                  </a:lnTo>
                  <a:lnTo>
                    <a:pt x="2132457" y="594613"/>
                  </a:lnTo>
                  <a:lnTo>
                    <a:pt x="2107946" y="634492"/>
                  </a:lnTo>
                  <a:lnTo>
                    <a:pt x="2083181" y="673735"/>
                  </a:lnTo>
                  <a:lnTo>
                    <a:pt x="2058289" y="712089"/>
                  </a:lnTo>
                  <a:lnTo>
                    <a:pt x="2033270" y="749554"/>
                  </a:lnTo>
                  <a:lnTo>
                    <a:pt x="2008251" y="785749"/>
                  </a:lnTo>
                  <a:lnTo>
                    <a:pt x="1983105" y="820547"/>
                  </a:lnTo>
                  <a:lnTo>
                    <a:pt x="1958213" y="853821"/>
                  </a:lnTo>
                  <a:lnTo>
                    <a:pt x="1933447" y="885317"/>
                  </a:lnTo>
                  <a:lnTo>
                    <a:pt x="1908683" y="914781"/>
                  </a:lnTo>
                  <a:lnTo>
                    <a:pt x="1872360" y="954913"/>
                  </a:lnTo>
                  <a:lnTo>
                    <a:pt x="1836801" y="989203"/>
                  </a:lnTo>
                  <a:lnTo>
                    <a:pt x="1802510" y="1017397"/>
                  </a:lnTo>
                  <a:lnTo>
                    <a:pt x="1768983" y="1039596"/>
                  </a:lnTo>
                  <a:lnTo>
                    <a:pt x="1724152" y="1063752"/>
                  </a:lnTo>
                  <a:lnTo>
                    <a:pt x="1679320" y="1081976"/>
                  </a:lnTo>
                  <a:lnTo>
                    <a:pt x="1634235" y="1094930"/>
                  </a:lnTo>
                  <a:lnTo>
                    <a:pt x="1588643" y="1102995"/>
                  </a:lnTo>
                  <a:lnTo>
                    <a:pt x="1542795" y="1106551"/>
                  </a:lnTo>
                  <a:lnTo>
                    <a:pt x="1519555" y="1106843"/>
                  </a:lnTo>
                  <a:lnTo>
                    <a:pt x="1695337" y="1106843"/>
                  </a:lnTo>
                  <a:lnTo>
                    <a:pt x="1735708" y="1090295"/>
                  </a:lnTo>
                  <a:lnTo>
                    <a:pt x="1783460" y="1064729"/>
                  </a:lnTo>
                  <a:lnTo>
                    <a:pt x="1819275" y="1041044"/>
                  </a:lnTo>
                  <a:lnTo>
                    <a:pt x="1855851" y="1011047"/>
                  </a:lnTo>
                  <a:lnTo>
                    <a:pt x="1892934" y="975106"/>
                  </a:lnTo>
                  <a:lnTo>
                    <a:pt x="1930527" y="933831"/>
                  </a:lnTo>
                  <a:lnTo>
                    <a:pt x="1955672" y="903986"/>
                  </a:lnTo>
                  <a:lnTo>
                    <a:pt x="1980945" y="871728"/>
                  </a:lnTo>
                  <a:lnTo>
                    <a:pt x="2006345" y="837946"/>
                  </a:lnTo>
                  <a:lnTo>
                    <a:pt x="2031745" y="802640"/>
                  </a:lnTo>
                  <a:lnTo>
                    <a:pt x="2057145" y="765937"/>
                  </a:lnTo>
                  <a:lnTo>
                    <a:pt x="2082419" y="728218"/>
                  </a:lnTo>
                  <a:lnTo>
                    <a:pt x="2107438" y="689356"/>
                  </a:lnTo>
                  <a:lnTo>
                    <a:pt x="2132457" y="649986"/>
                  </a:lnTo>
                  <a:lnTo>
                    <a:pt x="2157095" y="609727"/>
                  </a:lnTo>
                  <a:lnTo>
                    <a:pt x="2205355" y="528574"/>
                  </a:lnTo>
                  <a:lnTo>
                    <a:pt x="2252091" y="447294"/>
                  </a:lnTo>
                  <a:lnTo>
                    <a:pt x="2296668" y="367538"/>
                  </a:lnTo>
                  <a:lnTo>
                    <a:pt x="2358517" y="254000"/>
                  </a:lnTo>
                  <a:lnTo>
                    <a:pt x="2395855" y="184785"/>
                  </a:lnTo>
                  <a:lnTo>
                    <a:pt x="2413000" y="152654"/>
                  </a:lnTo>
                  <a:lnTo>
                    <a:pt x="2444622" y="94361"/>
                  </a:lnTo>
                  <a:lnTo>
                    <a:pt x="2452069" y="80920"/>
                  </a:lnTo>
                  <a:lnTo>
                    <a:pt x="2452308" y="49437"/>
                  </a:lnTo>
                  <a:close/>
                </a:path>
                <a:path w="2482215" h="1136014">
                  <a:moveTo>
                    <a:pt x="2481564" y="17525"/>
                  </a:moveTo>
                  <a:lnTo>
                    <a:pt x="2454402" y="17525"/>
                  </a:lnTo>
                  <a:lnTo>
                    <a:pt x="2479547" y="31877"/>
                  </a:lnTo>
                  <a:lnTo>
                    <a:pt x="2477770" y="34925"/>
                  </a:lnTo>
                  <a:lnTo>
                    <a:pt x="2452069" y="80920"/>
                  </a:lnTo>
                  <a:lnTo>
                    <a:pt x="2451735" y="133096"/>
                  </a:lnTo>
                  <a:lnTo>
                    <a:pt x="2458085" y="139700"/>
                  </a:lnTo>
                  <a:lnTo>
                    <a:pt x="2466085" y="139700"/>
                  </a:lnTo>
                  <a:lnTo>
                    <a:pt x="2474087" y="139827"/>
                  </a:lnTo>
                  <a:lnTo>
                    <a:pt x="2480691" y="133350"/>
                  </a:lnTo>
                  <a:lnTo>
                    <a:pt x="2480714" y="122428"/>
                  </a:lnTo>
                  <a:lnTo>
                    <a:pt x="2481564" y="17525"/>
                  </a:lnTo>
                  <a:close/>
                </a:path>
                <a:path w="2482215" h="1136014">
                  <a:moveTo>
                    <a:pt x="2481707" y="0"/>
                  </a:moveTo>
                  <a:lnTo>
                    <a:pt x="2365121" y="64769"/>
                  </a:lnTo>
                  <a:lnTo>
                    <a:pt x="2362581" y="73533"/>
                  </a:lnTo>
                  <a:lnTo>
                    <a:pt x="2366391" y="80518"/>
                  </a:lnTo>
                  <a:lnTo>
                    <a:pt x="2370328" y="87503"/>
                  </a:lnTo>
                  <a:lnTo>
                    <a:pt x="2379091" y="90043"/>
                  </a:lnTo>
                  <a:lnTo>
                    <a:pt x="2386076" y="86233"/>
                  </a:lnTo>
                  <a:lnTo>
                    <a:pt x="2429293" y="62223"/>
                  </a:lnTo>
                  <a:lnTo>
                    <a:pt x="2440178" y="42672"/>
                  </a:lnTo>
                  <a:lnTo>
                    <a:pt x="2446528" y="31368"/>
                  </a:lnTo>
                  <a:lnTo>
                    <a:pt x="2452751" y="20574"/>
                  </a:lnTo>
                  <a:lnTo>
                    <a:pt x="2454402" y="17525"/>
                  </a:lnTo>
                  <a:lnTo>
                    <a:pt x="2481564" y="17525"/>
                  </a:lnTo>
                  <a:lnTo>
                    <a:pt x="2481707" y="0"/>
                  </a:lnTo>
                  <a:close/>
                </a:path>
                <a:path w="2482215" h="1136014">
                  <a:moveTo>
                    <a:pt x="2466641" y="24511"/>
                  </a:moveTo>
                  <a:lnTo>
                    <a:pt x="2452497" y="24511"/>
                  </a:lnTo>
                  <a:lnTo>
                    <a:pt x="2474087" y="37337"/>
                  </a:lnTo>
                  <a:lnTo>
                    <a:pt x="2452308" y="49437"/>
                  </a:lnTo>
                  <a:lnTo>
                    <a:pt x="2452069" y="80920"/>
                  </a:lnTo>
                  <a:lnTo>
                    <a:pt x="2465451" y="56768"/>
                  </a:lnTo>
                  <a:lnTo>
                    <a:pt x="2471801" y="45466"/>
                  </a:lnTo>
                  <a:lnTo>
                    <a:pt x="2477770" y="34925"/>
                  </a:lnTo>
                  <a:lnTo>
                    <a:pt x="2479547" y="31877"/>
                  </a:lnTo>
                  <a:lnTo>
                    <a:pt x="2466641" y="24511"/>
                  </a:lnTo>
                  <a:close/>
                </a:path>
                <a:path w="2482215" h="1136014">
                  <a:moveTo>
                    <a:pt x="2454402" y="17525"/>
                  </a:moveTo>
                  <a:lnTo>
                    <a:pt x="2452751" y="20574"/>
                  </a:lnTo>
                  <a:lnTo>
                    <a:pt x="2446528" y="31368"/>
                  </a:lnTo>
                  <a:lnTo>
                    <a:pt x="2440178" y="42672"/>
                  </a:lnTo>
                  <a:lnTo>
                    <a:pt x="2429293" y="62223"/>
                  </a:lnTo>
                  <a:lnTo>
                    <a:pt x="2452308" y="49437"/>
                  </a:lnTo>
                  <a:lnTo>
                    <a:pt x="2452497" y="24511"/>
                  </a:lnTo>
                  <a:lnTo>
                    <a:pt x="2466641" y="24511"/>
                  </a:lnTo>
                  <a:lnTo>
                    <a:pt x="2454402" y="17525"/>
                  </a:lnTo>
                  <a:close/>
                </a:path>
                <a:path w="2482215" h="1136014">
                  <a:moveTo>
                    <a:pt x="2452497" y="24511"/>
                  </a:moveTo>
                  <a:lnTo>
                    <a:pt x="2452308" y="49437"/>
                  </a:lnTo>
                  <a:lnTo>
                    <a:pt x="2474087" y="37337"/>
                  </a:lnTo>
                  <a:lnTo>
                    <a:pt x="2452497" y="2451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961257" y="3997705"/>
              <a:ext cx="1817370" cy="539750"/>
            </a:xfrm>
            <a:custGeom>
              <a:avLst/>
              <a:gdLst/>
              <a:ahLst/>
              <a:cxnLst/>
              <a:rect l="l" t="t" r="r" b="b"/>
              <a:pathLst>
                <a:path w="1817370" h="539750">
                  <a:moveTo>
                    <a:pt x="1048765" y="0"/>
                  </a:moveTo>
                  <a:lnTo>
                    <a:pt x="995933" y="2286"/>
                  </a:lnTo>
                  <a:lnTo>
                    <a:pt x="941704" y="7620"/>
                  </a:lnTo>
                  <a:lnTo>
                    <a:pt x="886332" y="15494"/>
                  </a:lnTo>
                  <a:lnTo>
                    <a:pt x="830452" y="25781"/>
                  </a:lnTo>
                  <a:lnTo>
                    <a:pt x="774445" y="38227"/>
                  </a:lnTo>
                  <a:lnTo>
                    <a:pt x="718692" y="52197"/>
                  </a:lnTo>
                  <a:lnTo>
                    <a:pt x="663575" y="67691"/>
                  </a:lnTo>
                  <a:lnTo>
                    <a:pt x="609853" y="84328"/>
                  </a:lnTo>
                  <a:lnTo>
                    <a:pt x="557529" y="101600"/>
                  </a:lnTo>
                  <a:lnTo>
                    <a:pt x="507364" y="119380"/>
                  </a:lnTo>
                  <a:lnTo>
                    <a:pt x="459485" y="137414"/>
                  </a:lnTo>
                  <a:lnTo>
                    <a:pt x="393445" y="164084"/>
                  </a:lnTo>
                  <a:lnTo>
                    <a:pt x="353694" y="181102"/>
                  </a:lnTo>
                  <a:lnTo>
                    <a:pt x="317626" y="197739"/>
                  </a:lnTo>
                  <a:lnTo>
                    <a:pt x="268350" y="223901"/>
                  </a:lnTo>
                  <a:lnTo>
                    <a:pt x="211200" y="261620"/>
                  </a:lnTo>
                  <a:lnTo>
                    <a:pt x="162559" y="302006"/>
                  </a:lnTo>
                  <a:lnTo>
                    <a:pt x="121284" y="344424"/>
                  </a:lnTo>
                  <a:lnTo>
                    <a:pt x="85725" y="388493"/>
                  </a:lnTo>
                  <a:lnTo>
                    <a:pt x="54609" y="433578"/>
                  </a:lnTo>
                  <a:lnTo>
                    <a:pt x="26542" y="479425"/>
                  </a:lnTo>
                  <a:lnTo>
                    <a:pt x="0" y="525145"/>
                  </a:lnTo>
                  <a:lnTo>
                    <a:pt x="25145" y="539623"/>
                  </a:lnTo>
                  <a:lnTo>
                    <a:pt x="51562" y="493903"/>
                  </a:lnTo>
                  <a:lnTo>
                    <a:pt x="65150" y="471297"/>
                  </a:lnTo>
                  <a:lnTo>
                    <a:pt x="93725" y="427101"/>
                  </a:lnTo>
                  <a:lnTo>
                    <a:pt x="125729" y="383921"/>
                  </a:lnTo>
                  <a:lnTo>
                    <a:pt x="162305" y="342646"/>
                  </a:lnTo>
                  <a:lnTo>
                    <a:pt x="204977" y="303276"/>
                  </a:lnTo>
                  <a:lnTo>
                    <a:pt x="255142" y="266192"/>
                  </a:lnTo>
                  <a:lnTo>
                    <a:pt x="298322" y="240157"/>
                  </a:lnTo>
                  <a:lnTo>
                    <a:pt x="347471" y="215646"/>
                  </a:lnTo>
                  <a:lnTo>
                    <a:pt x="404748" y="190754"/>
                  </a:lnTo>
                  <a:lnTo>
                    <a:pt x="447420" y="173228"/>
                  </a:lnTo>
                  <a:lnTo>
                    <a:pt x="493394" y="155448"/>
                  </a:lnTo>
                  <a:lnTo>
                    <a:pt x="567181" y="128905"/>
                  </a:lnTo>
                  <a:lnTo>
                    <a:pt x="618870" y="111760"/>
                  </a:lnTo>
                  <a:lnTo>
                    <a:pt x="672210" y="95377"/>
                  </a:lnTo>
                  <a:lnTo>
                    <a:pt x="726566" y="80010"/>
                  </a:lnTo>
                  <a:lnTo>
                    <a:pt x="781557" y="66294"/>
                  </a:lnTo>
                  <a:lnTo>
                    <a:pt x="836676" y="54102"/>
                  </a:lnTo>
                  <a:lnTo>
                    <a:pt x="891413" y="44069"/>
                  </a:lnTo>
                  <a:lnTo>
                    <a:pt x="945514" y="36322"/>
                  </a:lnTo>
                  <a:lnTo>
                    <a:pt x="998346" y="31115"/>
                  </a:lnTo>
                  <a:lnTo>
                    <a:pt x="1049654" y="28956"/>
                  </a:lnTo>
                  <a:lnTo>
                    <a:pt x="1241399" y="28956"/>
                  </a:lnTo>
                  <a:lnTo>
                    <a:pt x="1221485" y="22352"/>
                  </a:lnTo>
                  <a:lnTo>
                    <a:pt x="1172464" y="9906"/>
                  </a:lnTo>
                  <a:lnTo>
                    <a:pt x="1124457" y="3048"/>
                  </a:lnTo>
                  <a:lnTo>
                    <a:pt x="1074419" y="127"/>
                  </a:lnTo>
                  <a:lnTo>
                    <a:pt x="1048765" y="0"/>
                  </a:lnTo>
                  <a:close/>
                </a:path>
                <a:path w="1817370" h="539750">
                  <a:moveTo>
                    <a:pt x="1685163" y="374904"/>
                  </a:moveTo>
                  <a:lnTo>
                    <a:pt x="1678431" y="381127"/>
                  </a:lnTo>
                  <a:lnTo>
                    <a:pt x="1677669" y="397002"/>
                  </a:lnTo>
                  <a:lnTo>
                    <a:pt x="1683765" y="403860"/>
                  </a:lnTo>
                  <a:lnTo>
                    <a:pt x="1816989" y="410337"/>
                  </a:lnTo>
                  <a:lnTo>
                    <a:pt x="1815075" y="406527"/>
                  </a:lnTo>
                  <a:lnTo>
                    <a:pt x="1784603" y="406527"/>
                  </a:lnTo>
                  <a:lnTo>
                    <a:pt x="1758695" y="387985"/>
                  </a:lnTo>
                  <a:lnTo>
                    <a:pt x="1745028" y="377848"/>
                  </a:lnTo>
                  <a:lnTo>
                    <a:pt x="1685163" y="374904"/>
                  </a:lnTo>
                  <a:close/>
                </a:path>
                <a:path w="1817370" h="539750">
                  <a:moveTo>
                    <a:pt x="1745028" y="377848"/>
                  </a:moveTo>
                  <a:lnTo>
                    <a:pt x="1758695" y="387985"/>
                  </a:lnTo>
                  <a:lnTo>
                    <a:pt x="1784603" y="406527"/>
                  </a:lnTo>
                  <a:lnTo>
                    <a:pt x="1788369" y="401193"/>
                  </a:lnTo>
                  <a:lnTo>
                    <a:pt x="1780031" y="401193"/>
                  </a:lnTo>
                  <a:lnTo>
                    <a:pt x="1768883" y="379021"/>
                  </a:lnTo>
                  <a:lnTo>
                    <a:pt x="1745028" y="377848"/>
                  </a:lnTo>
                  <a:close/>
                </a:path>
                <a:path w="1817370" h="539750">
                  <a:moveTo>
                    <a:pt x="1748408" y="288290"/>
                  </a:moveTo>
                  <a:lnTo>
                    <a:pt x="1734057" y="295402"/>
                  </a:lnTo>
                  <a:lnTo>
                    <a:pt x="1731264" y="304165"/>
                  </a:lnTo>
                  <a:lnTo>
                    <a:pt x="1734819" y="311277"/>
                  </a:lnTo>
                  <a:lnTo>
                    <a:pt x="1753172" y="347775"/>
                  </a:lnTo>
                  <a:lnTo>
                    <a:pt x="1789810" y="374777"/>
                  </a:lnTo>
                  <a:lnTo>
                    <a:pt x="1801367" y="382778"/>
                  </a:lnTo>
                  <a:lnTo>
                    <a:pt x="1784603" y="406527"/>
                  </a:lnTo>
                  <a:lnTo>
                    <a:pt x="1815075" y="406527"/>
                  </a:lnTo>
                  <a:lnTo>
                    <a:pt x="1760727" y="298323"/>
                  </a:lnTo>
                  <a:lnTo>
                    <a:pt x="1757044" y="291211"/>
                  </a:lnTo>
                  <a:lnTo>
                    <a:pt x="1748408" y="288290"/>
                  </a:lnTo>
                  <a:close/>
                </a:path>
                <a:path w="1817370" h="539750">
                  <a:moveTo>
                    <a:pt x="1768883" y="379021"/>
                  </a:moveTo>
                  <a:lnTo>
                    <a:pt x="1780031" y="401193"/>
                  </a:lnTo>
                  <a:lnTo>
                    <a:pt x="1793620" y="380238"/>
                  </a:lnTo>
                  <a:lnTo>
                    <a:pt x="1768883" y="379021"/>
                  </a:lnTo>
                  <a:close/>
                </a:path>
                <a:path w="1817370" h="539750">
                  <a:moveTo>
                    <a:pt x="1753172" y="347775"/>
                  </a:moveTo>
                  <a:lnTo>
                    <a:pt x="1768883" y="379021"/>
                  </a:lnTo>
                  <a:lnTo>
                    <a:pt x="1793620" y="380238"/>
                  </a:lnTo>
                  <a:lnTo>
                    <a:pt x="1780031" y="401193"/>
                  </a:lnTo>
                  <a:lnTo>
                    <a:pt x="1788369" y="401193"/>
                  </a:lnTo>
                  <a:lnTo>
                    <a:pt x="1801367" y="382778"/>
                  </a:lnTo>
                  <a:lnTo>
                    <a:pt x="1789810" y="374777"/>
                  </a:lnTo>
                  <a:lnTo>
                    <a:pt x="1775840" y="364617"/>
                  </a:lnTo>
                  <a:lnTo>
                    <a:pt x="1760854" y="353568"/>
                  </a:lnTo>
                  <a:lnTo>
                    <a:pt x="1753172" y="347775"/>
                  </a:lnTo>
                  <a:close/>
                </a:path>
                <a:path w="1817370" h="539750">
                  <a:moveTo>
                    <a:pt x="1241399" y="28956"/>
                  </a:moveTo>
                  <a:lnTo>
                    <a:pt x="1049654" y="28956"/>
                  </a:lnTo>
                  <a:lnTo>
                    <a:pt x="1074419" y="29083"/>
                  </a:lnTo>
                  <a:lnTo>
                    <a:pt x="1098677" y="29972"/>
                  </a:lnTo>
                  <a:lnTo>
                    <a:pt x="1145031" y="34544"/>
                  </a:lnTo>
                  <a:lnTo>
                    <a:pt x="1190497" y="43815"/>
                  </a:lnTo>
                  <a:lnTo>
                    <a:pt x="1237233" y="58039"/>
                  </a:lnTo>
                  <a:lnTo>
                    <a:pt x="1285239" y="76962"/>
                  </a:lnTo>
                  <a:lnTo>
                    <a:pt x="1333880" y="99695"/>
                  </a:lnTo>
                  <a:lnTo>
                    <a:pt x="1382521" y="125730"/>
                  </a:lnTo>
                  <a:lnTo>
                    <a:pt x="1431163" y="154305"/>
                  </a:lnTo>
                  <a:lnTo>
                    <a:pt x="1478914" y="184531"/>
                  </a:lnTo>
                  <a:lnTo>
                    <a:pt x="1525651" y="216027"/>
                  </a:lnTo>
                  <a:lnTo>
                    <a:pt x="1570735" y="247650"/>
                  </a:lnTo>
                  <a:lnTo>
                    <a:pt x="1613789" y="279146"/>
                  </a:lnTo>
                  <a:lnTo>
                    <a:pt x="1745028" y="377848"/>
                  </a:lnTo>
                  <a:lnTo>
                    <a:pt x="1768883" y="379021"/>
                  </a:lnTo>
                  <a:lnTo>
                    <a:pt x="1651762" y="271272"/>
                  </a:lnTo>
                  <a:lnTo>
                    <a:pt x="1587372" y="224028"/>
                  </a:lnTo>
                  <a:lnTo>
                    <a:pt x="1541779" y="191897"/>
                  </a:lnTo>
                  <a:lnTo>
                    <a:pt x="1494408" y="160147"/>
                  </a:lnTo>
                  <a:lnTo>
                    <a:pt x="1446021" y="129413"/>
                  </a:lnTo>
                  <a:lnTo>
                    <a:pt x="1396491" y="100457"/>
                  </a:lnTo>
                  <a:lnTo>
                    <a:pt x="1346453" y="73660"/>
                  </a:lnTo>
                  <a:lnTo>
                    <a:pt x="1296289" y="50165"/>
                  </a:lnTo>
                  <a:lnTo>
                    <a:pt x="1246377" y="30607"/>
                  </a:lnTo>
                  <a:lnTo>
                    <a:pt x="1241399" y="28956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95930" y="3674490"/>
              <a:ext cx="3548379" cy="747395"/>
            </a:xfrm>
            <a:custGeom>
              <a:avLst/>
              <a:gdLst/>
              <a:ahLst/>
              <a:cxnLst/>
              <a:rect l="l" t="t" r="r" b="b"/>
              <a:pathLst>
                <a:path w="3548379" h="747395">
                  <a:moveTo>
                    <a:pt x="3440429" y="641222"/>
                  </a:moveTo>
                  <a:lnTo>
                    <a:pt x="3431285" y="642111"/>
                  </a:lnTo>
                  <a:lnTo>
                    <a:pt x="3426205" y="648334"/>
                  </a:lnTo>
                  <a:lnTo>
                    <a:pt x="3421253" y="654557"/>
                  </a:lnTo>
                  <a:lnTo>
                    <a:pt x="3422269" y="663701"/>
                  </a:lnTo>
                  <a:lnTo>
                    <a:pt x="3428492" y="668781"/>
                  </a:lnTo>
                  <a:lnTo>
                    <a:pt x="3526028" y="747394"/>
                  </a:lnTo>
                  <a:lnTo>
                    <a:pt x="3529617" y="725677"/>
                  </a:lnTo>
                  <a:lnTo>
                    <a:pt x="3502279" y="725677"/>
                  </a:lnTo>
                  <a:lnTo>
                    <a:pt x="3494404" y="705230"/>
                  </a:lnTo>
                  <a:lnTo>
                    <a:pt x="3483064" y="675553"/>
                  </a:lnTo>
                  <a:lnTo>
                    <a:pt x="3446653" y="646175"/>
                  </a:lnTo>
                  <a:lnTo>
                    <a:pt x="3440429" y="641222"/>
                  </a:lnTo>
                  <a:close/>
                </a:path>
                <a:path w="3548379" h="747395">
                  <a:moveTo>
                    <a:pt x="3483064" y="675553"/>
                  </a:moveTo>
                  <a:lnTo>
                    <a:pt x="3494404" y="705230"/>
                  </a:lnTo>
                  <a:lnTo>
                    <a:pt x="3502279" y="725677"/>
                  </a:lnTo>
                  <a:lnTo>
                    <a:pt x="3522229" y="718184"/>
                  </a:lnTo>
                  <a:lnTo>
                    <a:pt x="3501517" y="718184"/>
                  </a:lnTo>
                  <a:lnTo>
                    <a:pt x="3505560" y="693703"/>
                  </a:lnTo>
                  <a:lnTo>
                    <a:pt x="3483064" y="675553"/>
                  </a:lnTo>
                  <a:close/>
                </a:path>
                <a:path w="3548379" h="747395">
                  <a:moveTo>
                    <a:pt x="3526663" y="605789"/>
                  </a:moveTo>
                  <a:lnTo>
                    <a:pt x="3519297" y="611123"/>
                  </a:lnTo>
                  <a:lnTo>
                    <a:pt x="3517900" y="618997"/>
                  </a:lnTo>
                  <a:lnTo>
                    <a:pt x="3510198" y="665625"/>
                  </a:lnTo>
                  <a:lnTo>
                    <a:pt x="3515741" y="679703"/>
                  </a:lnTo>
                  <a:lnTo>
                    <a:pt x="3521455" y="694943"/>
                  </a:lnTo>
                  <a:lnTo>
                    <a:pt x="3526790" y="708659"/>
                  </a:lnTo>
                  <a:lnTo>
                    <a:pt x="3529329" y="715517"/>
                  </a:lnTo>
                  <a:lnTo>
                    <a:pt x="3502279" y="725677"/>
                  </a:lnTo>
                  <a:lnTo>
                    <a:pt x="3529617" y="725677"/>
                  </a:lnTo>
                  <a:lnTo>
                    <a:pt x="3546475" y="623696"/>
                  </a:lnTo>
                  <a:lnTo>
                    <a:pt x="3547872" y="615822"/>
                  </a:lnTo>
                  <a:lnTo>
                    <a:pt x="3542538" y="608456"/>
                  </a:lnTo>
                  <a:lnTo>
                    <a:pt x="3534537" y="607059"/>
                  </a:lnTo>
                  <a:lnTo>
                    <a:pt x="3526663" y="605789"/>
                  </a:lnTo>
                  <a:close/>
                </a:path>
                <a:path w="3548379" h="747395">
                  <a:moveTo>
                    <a:pt x="3505560" y="693703"/>
                  </a:moveTo>
                  <a:lnTo>
                    <a:pt x="3501517" y="718184"/>
                  </a:lnTo>
                  <a:lnTo>
                    <a:pt x="3524885" y="709294"/>
                  </a:lnTo>
                  <a:lnTo>
                    <a:pt x="3505560" y="693703"/>
                  </a:lnTo>
                  <a:close/>
                </a:path>
                <a:path w="3548379" h="747395">
                  <a:moveTo>
                    <a:pt x="3510198" y="665625"/>
                  </a:moveTo>
                  <a:lnTo>
                    <a:pt x="3505560" y="693703"/>
                  </a:lnTo>
                  <a:lnTo>
                    <a:pt x="3524885" y="709294"/>
                  </a:lnTo>
                  <a:lnTo>
                    <a:pt x="3501517" y="718184"/>
                  </a:lnTo>
                  <a:lnTo>
                    <a:pt x="3522229" y="718184"/>
                  </a:lnTo>
                  <a:lnTo>
                    <a:pt x="3529329" y="715517"/>
                  </a:lnTo>
                  <a:lnTo>
                    <a:pt x="3526790" y="708659"/>
                  </a:lnTo>
                  <a:lnTo>
                    <a:pt x="3521455" y="694943"/>
                  </a:lnTo>
                  <a:lnTo>
                    <a:pt x="3515741" y="679703"/>
                  </a:lnTo>
                  <a:lnTo>
                    <a:pt x="3510198" y="665625"/>
                  </a:lnTo>
                  <a:close/>
                </a:path>
                <a:path w="3548379" h="747395">
                  <a:moveTo>
                    <a:pt x="3190249" y="102634"/>
                  </a:moveTo>
                  <a:lnTo>
                    <a:pt x="3222371" y="132460"/>
                  </a:lnTo>
                  <a:lnTo>
                    <a:pt x="3251327" y="171576"/>
                  </a:lnTo>
                  <a:lnTo>
                    <a:pt x="3258820" y="181863"/>
                  </a:lnTo>
                  <a:lnTo>
                    <a:pt x="3282929" y="219836"/>
                  </a:lnTo>
                  <a:lnTo>
                    <a:pt x="3308730" y="267461"/>
                  </a:lnTo>
                  <a:lnTo>
                    <a:pt x="3327146" y="304418"/>
                  </a:lnTo>
                  <a:lnTo>
                    <a:pt x="3345942" y="344296"/>
                  </a:lnTo>
                  <a:lnTo>
                    <a:pt x="3364865" y="386206"/>
                  </a:lnTo>
                  <a:lnTo>
                    <a:pt x="3383660" y="429386"/>
                  </a:lnTo>
                  <a:lnTo>
                    <a:pt x="3402203" y="473201"/>
                  </a:lnTo>
                  <a:lnTo>
                    <a:pt x="3420236" y="516762"/>
                  </a:lnTo>
                  <a:lnTo>
                    <a:pt x="3437508" y="559434"/>
                  </a:lnTo>
                  <a:lnTo>
                    <a:pt x="3453765" y="600455"/>
                  </a:lnTo>
                  <a:lnTo>
                    <a:pt x="3461511" y="620013"/>
                  </a:lnTo>
                  <a:lnTo>
                    <a:pt x="3468751" y="638809"/>
                  </a:lnTo>
                  <a:lnTo>
                    <a:pt x="3475862" y="656970"/>
                  </a:lnTo>
                  <a:lnTo>
                    <a:pt x="3483064" y="675553"/>
                  </a:lnTo>
                  <a:lnTo>
                    <a:pt x="3505560" y="693703"/>
                  </a:lnTo>
                  <a:lnTo>
                    <a:pt x="3510198" y="665625"/>
                  </a:lnTo>
                  <a:lnTo>
                    <a:pt x="3509391" y="663574"/>
                  </a:lnTo>
                  <a:lnTo>
                    <a:pt x="3495802" y="628268"/>
                  </a:lnTo>
                  <a:lnTo>
                    <a:pt x="3480689" y="589660"/>
                  </a:lnTo>
                  <a:lnTo>
                    <a:pt x="3472560" y="569467"/>
                  </a:lnTo>
                  <a:lnTo>
                    <a:pt x="3464305" y="548639"/>
                  </a:lnTo>
                  <a:lnTo>
                    <a:pt x="3447033" y="505713"/>
                  </a:lnTo>
                  <a:lnTo>
                    <a:pt x="3428873" y="461898"/>
                  </a:lnTo>
                  <a:lnTo>
                    <a:pt x="3410204" y="417829"/>
                  </a:lnTo>
                  <a:lnTo>
                    <a:pt x="3391154" y="374268"/>
                  </a:lnTo>
                  <a:lnTo>
                    <a:pt x="3372230" y="331977"/>
                  </a:lnTo>
                  <a:lnTo>
                    <a:pt x="3353180" y="291591"/>
                  </a:lnTo>
                  <a:lnTo>
                    <a:pt x="3334511" y="253999"/>
                  </a:lnTo>
                  <a:lnTo>
                    <a:pt x="3316278" y="219709"/>
                  </a:lnTo>
                  <a:lnTo>
                    <a:pt x="3290443" y="176656"/>
                  </a:lnTo>
                  <a:lnTo>
                    <a:pt x="3267964" y="145033"/>
                  </a:lnTo>
                  <a:lnTo>
                    <a:pt x="3261486" y="136397"/>
                  </a:lnTo>
                  <a:lnTo>
                    <a:pt x="3255518" y="128269"/>
                  </a:lnTo>
                  <a:lnTo>
                    <a:pt x="3249830" y="120649"/>
                  </a:lnTo>
                  <a:lnTo>
                    <a:pt x="3244469" y="113791"/>
                  </a:lnTo>
                  <a:lnTo>
                    <a:pt x="3239409" y="107822"/>
                  </a:lnTo>
                  <a:lnTo>
                    <a:pt x="3235568" y="103250"/>
                  </a:lnTo>
                  <a:lnTo>
                    <a:pt x="3191636" y="103250"/>
                  </a:lnTo>
                  <a:lnTo>
                    <a:pt x="3190249" y="102634"/>
                  </a:lnTo>
                  <a:close/>
                </a:path>
                <a:path w="3548379" h="747395">
                  <a:moveTo>
                    <a:pt x="2210943" y="0"/>
                  </a:moveTo>
                  <a:lnTo>
                    <a:pt x="2148332" y="0"/>
                  </a:lnTo>
                  <a:lnTo>
                    <a:pt x="2019808" y="1523"/>
                  </a:lnTo>
                  <a:lnTo>
                    <a:pt x="1815465" y="7365"/>
                  </a:lnTo>
                  <a:lnTo>
                    <a:pt x="1602358" y="17144"/>
                  </a:lnTo>
                  <a:lnTo>
                    <a:pt x="1386712" y="30606"/>
                  </a:lnTo>
                  <a:lnTo>
                    <a:pt x="1174242" y="47370"/>
                  </a:lnTo>
                  <a:lnTo>
                    <a:pt x="1037335" y="60451"/>
                  </a:lnTo>
                  <a:lnTo>
                    <a:pt x="903985" y="75183"/>
                  </a:lnTo>
                  <a:lnTo>
                    <a:pt x="772159" y="92074"/>
                  </a:lnTo>
                  <a:lnTo>
                    <a:pt x="641477" y="110489"/>
                  </a:lnTo>
                  <a:lnTo>
                    <a:pt x="383031" y="151764"/>
                  </a:lnTo>
                  <a:lnTo>
                    <a:pt x="0" y="219709"/>
                  </a:lnTo>
                  <a:lnTo>
                    <a:pt x="5080" y="248157"/>
                  </a:lnTo>
                  <a:lnTo>
                    <a:pt x="387984" y="180212"/>
                  </a:lnTo>
                  <a:lnTo>
                    <a:pt x="645921" y="139191"/>
                  </a:lnTo>
                  <a:lnTo>
                    <a:pt x="776223" y="120649"/>
                  </a:lnTo>
                  <a:lnTo>
                    <a:pt x="907669" y="104012"/>
                  </a:lnTo>
                  <a:lnTo>
                    <a:pt x="1040510" y="89280"/>
                  </a:lnTo>
                  <a:lnTo>
                    <a:pt x="1176908" y="76199"/>
                  </a:lnTo>
                  <a:lnTo>
                    <a:pt x="1388871" y="59435"/>
                  </a:lnTo>
                  <a:lnTo>
                    <a:pt x="1675510" y="42290"/>
                  </a:lnTo>
                  <a:lnTo>
                    <a:pt x="1816608" y="36194"/>
                  </a:lnTo>
                  <a:lnTo>
                    <a:pt x="2020443" y="30479"/>
                  </a:lnTo>
                  <a:lnTo>
                    <a:pt x="2148585" y="28955"/>
                  </a:lnTo>
                  <a:lnTo>
                    <a:pt x="2846817" y="28955"/>
                  </a:lnTo>
                  <a:lnTo>
                    <a:pt x="2832989" y="27685"/>
                  </a:lnTo>
                  <a:lnTo>
                    <a:pt x="2699385" y="17525"/>
                  </a:lnTo>
                  <a:lnTo>
                    <a:pt x="2642235" y="13842"/>
                  </a:lnTo>
                  <a:lnTo>
                    <a:pt x="2461641" y="5206"/>
                  </a:lnTo>
                  <a:lnTo>
                    <a:pt x="2399537" y="3174"/>
                  </a:lnTo>
                  <a:lnTo>
                    <a:pt x="2273808" y="507"/>
                  </a:lnTo>
                  <a:lnTo>
                    <a:pt x="2210943" y="0"/>
                  </a:lnTo>
                  <a:close/>
                </a:path>
                <a:path w="3548379" h="747395">
                  <a:moveTo>
                    <a:pt x="3189605" y="102234"/>
                  </a:moveTo>
                  <a:lnTo>
                    <a:pt x="3190249" y="102634"/>
                  </a:lnTo>
                  <a:lnTo>
                    <a:pt x="3191636" y="103250"/>
                  </a:lnTo>
                  <a:lnTo>
                    <a:pt x="3189605" y="102234"/>
                  </a:lnTo>
                  <a:close/>
                </a:path>
                <a:path w="3548379" h="747395">
                  <a:moveTo>
                    <a:pt x="3234715" y="102234"/>
                  </a:moveTo>
                  <a:lnTo>
                    <a:pt x="3189605" y="102234"/>
                  </a:lnTo>
                  <a:lnTo>
                    <a:pt x="3191636" y="103250"/>
                  </a:lnTo>
                  <a:lnTo>
                    <a:pt x="3235568" y="103250"/>
                  </a:lnTo>
                  <a:lnTo>
                    <a:pt x="3234715" y="102234"/>
                  </a:lnTo>
                  <a:close/>
                </a:path>
                <a:path w="3548379" h="747395">
                  <a:moveTo>
                    <a:pt x="2846817" y="28955"/>
                  </a:moveTo>
                  <a:lnTo>
                    <a:pt x="2210943" y="28955"/>
                  </a:lnTo>
                  <a:lnTo>
                    <a:pt x="2273554" y="29463"/>
                  </a:lnTo>
                  <a:lnTo>
                    <a:pt x="2398903" y="32130"/>
                  </a:lnTo>
                  <a:lnTo>
                    <a:pt x="2460752" y="34162"/>
                  </a:lnTo>
                  <a:lnTo>
                    <a:pt x="2640584" y="42798"/>
                  </a:lnTo>
                  <a:lnTo>
                    <a:pt x="2779268" y="52323"/>
                  </a:lnTo>
                  <a:lnTo>
                    <a:pt x="2902585" y="63372"/>
                  </a:lnTo>
                  <a:lnTo>
                    <a:pt x="2967355" y="70611"/>
                  </a:lnTo>
                  <a:lnTo>
                    <a:pt x="3006217" y="75564"/>
                  </a:lnTo>
                  <a:lnTo>
                    <a:pt x="3041142" y="80517"/>
                  </a:lnTo>
                  <a:lnTo>
                    <a:pt x="3097910" y="87375"/>
                  </a:lnTo>
                  <a:lnTo>
                    <a:pt x="3109848" y="88518"/>
                  </a:lnTo>
                  <a:lnTo>
                    <a:pt x="3120390" y="89661"/>
                  </a:lnTo>
                  <a:lnTo>
                    <a:pt x="3130296" y="90550"/>
                  </a:lnTo>
                  <a:lnTo>
                    <a:pt x="3173857" y="96900"/>
                  </a:lnTo>
                  <a:lnTo>
                    <a:pt x="3190249" y="102634"/>
                  </a:lnTo>
                  <a:lnTo>
                    <a:pt x="3189605" y="102234"/>
                  </a:lnTo>
                  <a:lnTo>
                    <a:pt x="3234715" y="102234"/>
                  </a:lnTo>
                  <a:lnTo>
                    <a:pt x="3234182" y="101599"/>
                  </a:lnTo>
                  <a:lnTo>
                    <a:pt x="3203702" y="76961"/>
                  </a:lnTo>
                  <a:lnTo>
                    <a:pt x="3166110" y="65785"/>
                  </a:lnTo>
                  <a:lnTo>
                    <a:pt x="3123437" y="60832"/>
                  </a:lnTo>
                  <a:lnTo>
                    <a:pt x="3075305" y="55625"/>
                  </a:lnTo>
                  <a:lnTo>
                    <a:pt x="3045079" y="51815"/>
                  </a:lnTo>
                  <a:lnTo>
                    <a:pt x="2990849" y="44322"/>
                  </a:lnTo>
                  <a:lnTo>
                    <a:pt x="2928111" y="36956"/>
                  </a:lnTo>
                  <a:lnTo>
                    <a:pt x="2846817" y="28955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3352800"/>
            <a:ext cx="2968751" cy="19705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815078" y="3966209"/>
            <a:ext cx="3108960" cy="584200"/>
          </a:xfrm>
          <a:custGeom>
            <a:avLst/>
            <a:gdLst/>
            <a:ahLst/>
            <a:cxnLst/>
            <a:rect l="l" t="t" r="r" b="b"/>
            <a:pathLst>
              <a:path w="3108959" h="584200">
                <a:moveTo>
                  <a:pt x="0" y="291845"/>
                </a:moveTo>
                <a:lnTo>
                  <a:pt x="15888" y="249965"/>
                </a:lnTo>
                <a:lnTo>
                  <a:pt x="43456" y="223040"/>
                </a:lnTo>
                <a:lnTo>
                  <a:pt x="83845" y="197054"/>
                </a:lnTo>
                <a:lnTo>
                  <a:pt x="136402" y="172129"/>
                </a:lnTo>
                <a:lnTo>
                  <a:pt x="200477" y="148387"/>
                </a:lnTo>
                <a:lnTo>
                  <a:pt x="275419" y="125951"/>
                </a:lnTo>
                <a:lnTo>
                  <a:pt x="316761" y="115261"/>
                </a:lnTo>
                <a:lnTo>
                  <a:pt x="360575" y="104943"/>
                </a:lnTo>
                <a:lnTo>
                  <a:pt x="406780" y="95013"/>
                </a:lnTo>
                <a:lnTo>
                  <a:pt x="455294" y="85486"/>
                </a:lnTo>
                <a:lnTo>
                  <a:pt x="506037" y="76378"/>
                </a:lnTo>
                <a:lnTo>
                  <a:pt x="558926" y="67702"/>
                </a:lnTo>
                <a:lnTo>
                  <a:pt x="613880" y="59476"/>
                </a:lnTo>
                <a:lnTo>
                  <a:pt x="670818" y="51714"/>
                </a:lnTo>
                <a:lnTo>
                  <a:pt x="729658" y="44431"/>
                </a:lnTo>
                <a:lnTo>
                  <a:pt x="790319" y="37642"/>
                </a:lnTo>
                <a:lnTo>
                  <a:pt x="852720" y="31364"/>
                </a:lnTo>
                <a:lnTo>
                  <a:pt x="916778" y="25612"/>
                </a:lnTo>
                <a:lnTo>
                  <a:pt x="982413" y="20399"/>
                </a:lnTo>
                <a:lnTo>
                  <a:pt x="1049544" y="15743"/>
                </a:lnTo>
                <a:lnTo>
                  <a:pt x="1118088" y="11658"/>
                </a:lnTo>
                <a:lnTo>
                  <a:pt x="1187964" y="8159"/>
                </a:lnTo>
                <a:lnTo>
                  <a:pt x="1259091" y="5263"/>
                </a:lnTo>
                <a:lnTo>
                  <a:pt x="1331387" y="2983"/>
                </a:lnTo>
                <a:lnTo>
                  <a:pt x="1404772" y="1336"/>
                </a:lnTo>
                <a:lnTo>
                  <a:pt x="1479163" y="336"/>
                </a:lnTo>
                <a:lnTo>
                  <a:pt x="1554480" y="0"/>
                </a:lnTo>
                <a:lnTo>
                  <a:pt x="1629796" y="336"/>
                </a:lnTo>
                <a:lnTo>
                  <a:pt x="1704187" y="1336"/>
                </a:lnTo>
                <a:lnTo>
                  <a:pt x="1777572" y="2983"/>
                </a:lnTo>
                <a:lnTo>
                  <a:pt x="1849868" y="5263"/>
                </a:lnTo>
                <a:lnTo>
                  <a:pt x="1920995" y="8159"/>
                </a:lnTo>
                <a:lnTo>
                  <a:pt x="1990871" y="11658"/>
                </a:lnTo>
                <a:lnTo>
                  <a:pt x="2059415" y="15743"/>
                </a:lnTo>
                <a:lnTo>
                  <a:pt x="2126546" y="20399"/>
                </a:lnTo>
                <a:lnTo>
                  <a:pt x="2192181" y="25612"/>
                </a:lnTo>
                <a:lnTo>
                  <a:pt x="2256239" y="31364"/>
                </a:lnTo>
                <a:lnTo>
                  <a:pt x="2318640" y="37642"/>
                </a:lnTo>
                <a:lnTo>
                  <a:pt x="2379301" y="44431"/>
                </a:lnTo>
                <a:lnTo>
                  <a:pt x="2438141" y="51714"/>
                </a:lnTo>
                <a:lnTo>
                  <a:pt x="2495079" y="59476"/>
                </a:lnTo>
                <a:lnTo>
                  <a:pt x="2550033" y="67702"/>
                </a:lnTo>
                <a:lnTo>
                  <a:pt x="2602922" y="76378"/>
                </a:lnTo>
                <a:lnTo>
                  <a:pt x="2653664" y="85486"/>
                </a:lnTo>
                <a:lnTo>
                  <a:pt x="2702179" y="95013"/>
                </a:lnTo>
                <a:lnTo>
                  <a:pt x="2748384" y="104943"/>
                </a:lnTo>
                <a:lnTo>
                  <a:pt x="2792198" y="115261"/>
                </a:lnTo>
                <a:lnTo>
                  <a:pt x="2833540" y="125951"/>
                </a:lnTo>
                <a:lnTo>
                  <a:pt x="2872328" y="136998"/>
                </a:lnTo>
                <a:lnTo>
                  <a:pt x="2941918" y="160102"/>
                </a:lnTo>
                <a:lnTo>
                  <a:pt x="3000316" y="184451"/>
                </a:lnTo>
                <a:lnTo>
                  <a:pt x="3046870" y="209922"/>
                </a:lnTo>
                <a:lnTo>
                  <a:pt x="3080930" y="236393"/>
                </a:lnTo>
                <a:lnTo>
                  <a:pt x="3107167" y="277707"/>
                </a:lnTo>
                <a:lnTo>
                  <a:pt x="3108960" y="291845"/>
                </a:lnTo>
                <a:lnTo>
                  <a:pt x="3107167" y="305984"/>
                </a:lnTo>
                <a:lnTo>
                  <a:pt x="3080930" y="347298"/>
                </a:lnTo>
                <a:lnTo>
                  <a:pt x="3046870" y="373769"/>
                </a:lnTo>
                <a:lnTo>
                  <a:pt x="3000316" y="399240"/>
                </a:lnTo>
                <a:lnTo>
                  <a:pt x="2941918" y="423589"/>
                </a:lnTo>
                <a:lnTo>
                  <a:pt x="2872328" y="446693"/>
                </a:lnTo>
                <a:lnTo>
                  <a:pt x="2833540" y="457740"/>
                </a:lnTo>
                <a:lnTo>
                  <a:pt x="2792198" y="468430"/>
                </a:lnTo>
                <a:lnTo>
                  <a:pt x="2748384" y="478748"/>
                </a:lnTo>
                <a:lnTo>
                  <a:pt x="2702179" y="488678"/>
                </a:lnTo>
                <a:lnTo>
                  <a:pt x="2653665" y="498205"/>
                </a:lnTo>
                <a:lnTo>
                  <a:pt x="2602922" y="507313"/>
                </a:lnTo>
                <a:lnTo>
                  <a:pt x="2550033" y="515989"/>
                </a:lnTo>
                <a:lnTo>
                  <a:pt x="2495079" y="524215"/>
                </a:lnTo>
                <a:lnTo>
                  <a:pt x="2438141" y="531977"/>
                </a:lnTo>
                <a:lnTo>
                  <a:pt x="2379301" y="539260"/>
                </a:lnTo>
                <a:lnTo>
                  <a:pt x="2318640" y="546049"/>
                </a:lnTo>
                <a:lnTo>
                  <a:pt x="2256239" y="552327"/>
                </a:lnTo>
                <a:lnTo>
                  <a:pt x="2192181" y="558079"/>
                </a:lnTo>
                <a:lnTo>
                  <a:pt x="2126546" y="563292"/>
                </a:lnTo>
                <a:lnTo>
                  <a:pt x="2059415" y="567948"/>
                </a:lnTo>
                <a:lnTo>
                  <a:pt x="1990871" y="572033"/>
                </a:lnTo>
                <a:lnTo>
                  <a:pt x="1920995" y="575532"/>
                </a:lnTo>
                <a:lnTo>
                  <a:pt x="1849868" y="578428"/>
                </a:lnTo>
                <a:lnTo>
                  <a:pt x="1777572" y="580708"/>
                </a:lnTo>
                <a:lnTo>
                  <a:pt x="1704187" y="582355"/>
                </a:lnTo>
                <a:lnTo>
                  <a:pt x="1629796" y="583355"/>
                </a:lnTo>
                <a:lnTo>
                  <a:pt x="1554480" y="583691"/>
                </a:lnTo>
                <a:lnTo>
                  <a:pt x="1479163" y="583355"/>
                </a:lnTo>
                <a:lnTo>
                  <a:pt x="1404772" y="582355"/>
                </a:lnTo>
                <a:lnTo>
                  <a:pt x="1331387" y="580708"/>
                </a:lnTo>
                <a:lnTo>
                  <a:pt x="1259091" y="578428"/>
                </a:lnTo>
                <a:lnTo>
                  <a:pt x="1187964" y="575532"/>
                </a:lnTo>
                <a:lnTo>
                  <a:pt x="1118088" y="572033"/>
                </a:lnTo>
                <a:lnTo>
                  <a:pt x="1049544" y="567948"/>
                </a:lnTo>
                <a:lnTo>
                  <a:pt x="982413" y="563292"/>
                </a:lnTo>
                <a:lnTo>
                  <a:pt x="916778" y="558079"/>
                </a:lnTo>
                <a:lnTo>
                  <a:pt x="852720" y="552327"/>
                </a:lnTo>
                <a:lnTo>
                  <a:pt x="790319" y="546049"/>
                </a:lnTo>
                <a:lnTo>
                  <a:pt x="729658" y="539260"/>
                </a:lnTo>
                <a:lnTo>
                  <a:pt x="670818" y="531977"/>
                </a:lnTo>
                <a:lnTo>
                  <a:pt x="613880" y="524215"/>
                </a:lnTo>
                <a:lnTo>
                  <a:pt x="558926" y="515989"/>
                </a:lnTo>
                <a:lnTo>
                  <a:pt x="506037" y="507313"/>
                </a:lnTo>
                <a:lnTo>
                  <a:pt x="455295" y="498205"/>
                </a:lnTo>
                <a:lnTo>
                  <a:pt x="406780" y="488678"/>
                </a:lnTo>
                <a:lnTo>
                  <a:pt x="360575" y="478748"/>
                </a:lnTo>
                <a:lnTo>
                  <a:pt x="316761" y="468430"/>
                </a:lnTo>
                <a:lnTo>
                  <a:pt x="275419" y="457740"/>
                </a:lnTo>
                <a:lnTo>
                  <a:pt x="236631" y="446693"/>
                </a:lnTo>
                <a:lnTo>
                  <a:pt x="167041" y="423589"/>
                </a:lnTo>
                <a:lnTo>
                  <a:pt x="108643" y="399240"/>
                </a:lnTo>
                <a:lnTo>
                  <a:pt x="62089" y="373769"/>
                </a:lnTo>
                <a:lnTo>
                  <a:pt x="28029" y="347298"/>
                </a:lnTo>
                <a:lnTo>
                  <a:pt x="1792" y="305984"/>
                </a:lnTo>
                <a:lnTo>
                  <a:pt x="0" y="29184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0365" y="4067378"/>
            <a:ext cx="286131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3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dog</a:t>
            </a:r>
            <a:r>
              <a:rPr sz="2000" spc="-3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3260597"/>
            <a:ext cx="4903089" cy="221919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5" dirty="0"/>
              <a:t>Most</a:t>
            </a:r>
            <a:r>
              <a:rPr sz="4000" spc="-10" dirty="0"/>
              <a:t> </a:t>
            </a:r>
            <a:r>
              <a:rPr sz="4000" spc="-30" dirty="0"/>
              <a:t>Likely</a:t>
            </a:r>
            <a:r>
              <a:rPr sz="4000" spc="-5" dirty="0"/>
              <a:t> </a:t>
            </a:r>
            <a:r>
              <a:rPr sz="4000" spc="-30" dirty="0"/>
              <a:t>State</a:t>
            </a:r>
            <a:r>
              <a:rPr sz="4000" spc="-35" dirty="0"/>
              <a:t> </a:t>
            </a:r>
            <a:r>
              <a:rPr sz="4000" spc="-10" dirty="0"/>
              <a:t>Sequence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56564" y="1381709"/>
            <a:ext cx="780986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431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6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 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 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model,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spc="-7" baseline="-21021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,…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q</a:t>
            </a:r>
            <a:r>
              <a:rPr sz="2775" i="1" spc="-7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this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model?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855" y="3200400"/>
            <a:ext cx="2968751" cy="197053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684014" y="3813809"/>
            <a:ext cx="3110865" cy="584200"/>
          </a:xfrm>
          <a:custGeom>
            <a:avLst/>
            <a:gdLst/>
            <a:ahLst/>
            <a:cxnLst/>
            <a:rect l="l" t="t" r="r" b="b"/>
            <a:pathLst>
              <a:path w="3110865" h="584200">
                <a:moveTo>
                  <a:pt x="0" y="291845"/>
                </a:moveTo>
                <a:lnTo>
                  <a:pt x="15897" y="249965"/>
                </a:lnTo>
                <a:lnTo>
                  <a:pt x="43480" y="223040"/>
                </a:lnTo>
                <a:lnTo>
                  <a:pt x="83890" y="197054"/>
                </a:lnTo>
                <a:lnTo>
                  <a:pt x="136475" y="172129"/>
                </a:lnTo>
                <a:lnTo>
                  <a:pt x="200584" y="148387"/>
                </a:lnTo>
                <a:lnTo>
                  <a:pt x="275565" y="125951"/>
                </a:lnTo>
                <a:lnTo>
                  <a:pt x="316928" y="115261"/>
                </a:lnTo>
                <a:lnTo>
                  <a:pt x="360765" y="104943"/>
                </a:lnTo>
                <a:lnTo>
                  <a:pt x="406993" y="95013"/>
                </a:lnTo>
                <a:lnTo>
                  <a:pt x="455533" y="85486"/>
                </a:lnTo>
                <a:lnTo>
                  <a:pt x="506301" y="76378"/>
                </a:lnTo>
                <a:lnTo>
                  <a:pt x="559216" y="67702"/>
                </a:lnTo>
                <a:lnTo>
                  <a:pt x="614198" y="59476"/>
                </a:lnTo>
                <a:lnTo>
                  <a:pt x="671164" y="51714"/>
                </a:lnTo>
                <a:lnTo>
                  <a:pt x="730034" y="44431"/>
                </a:lnTo>
                <a:lnTo>
                  <a:pt x="790724" y="37642"/>
                </a:lnTo>
                <a:lnTo>
                  <a:pt x="853155" y="31364"/>
                </a:lnTo>
                <a:lnTo>
                  <a:pt x="917245" y="25612"/>
                </a:lnTo>
                <a:lnTo>
                  <a:pt x="982911" y="20399"/>
                </a:lnTo>
                <a:lnTo>
                  <a:pt x="1050074" y="15743"/>
                </a:lnTo>
                <a:lnTo>
                  <a:pt x="1118650" y="11658"/>
                </a:lnTo>
                <a:lnTo>
                  <a:pt x="1188559" y="8159"/>
                </a:lnTo>
                <a:lnTo>
                  <a:pt x="1259719" y="5263"/>
                </a:lnTo>
                <a:lnTo>
                  <a:pt x="1332049" y="2983"/>
                </a:lnTo>
                <a:lnTo>
                  <a:pt x="1405467" y="1336"/>
                </a:lnTo>
                <a:lnTo>
                  <a:pt x="1479892" y="336"/>
                </a:lnTo>
                <a:lnTo>
                  <a:pt x="1555241" y="0"/>
                </a:lnTo>
                <a:lnTo>
                  <a:pt x="1630591" y="336"/>
                </a:lnTo>
                <a:lnTo>
                  <a:pt x="1705016" y="1336"/>
                </a:lnTo>
                <a:lnTo>
                  <a:pt x="1778434" y="2983"/>
                </a:lnTo>
                <a:lnTo>
                  <a:pt x="1850764" y="5263"/>
                </a:lnTo>
                <a:lnTo>
                  <a:pt x="1921924" y="8159"/>
                </a:lnTo>
                <a:lnTo>
                  <a:pt x="1991833" y="11658"/>
                </a:lnTo>
                <a:lnTo>
                  <a:pt x="2060409" y="15743"/>
                </a:lnTo>
                <a:lnTo>
                  <a:pt x="2127572" y="20399"/>
                </a:lnTo>
                <a:lnTo>
                  <a:pt x="2193238" y="25612"/>
                </a:lnTo>
                <a:lnTo>
                  <a:pt x="2257328" y="31364"/>
                </a:lnTo>
                <a:lnTo>
                  <a:pt x="2319759" y="37642"/>
                </a:lnTo>
                <a:lnTo>
                  <a:pt x="2380449" y="44431"/>
                </a:lnTo>
                <a:lnTo>
                  <a:pt x="2439319" y="51714"/>
                </a:lnTo>
                <a:lnTo>
                  <a:pt x="2496285" y="59476"/>
                </a:lnTo>
                <a:lnTo>
                  <a:pt x="2551267" y="67702"/>
                </a:lnTo>
                <a:lnTo>
                  <a:pt x="2604182" y="76378"/>
                </a:lnTo>
                <a:lnTo>
                  <a:pt x="2654950" y="85486"/>
                </a:lnTo>
                <a:lnTo>
                  <a:pt x="2703490" y="95013"/>
                </a:lnTo>
                <a:lnTo>
                  <a:pt x="2749718" y="104943"/>
                </a:lnTo>
                <a:lnTo>
                  <a:pt x="2793555" y="115261"/>
                </a:lnTo>
                <a:lnTo>
                  <a:pt x="2834918" y="125951"/>
                </a:lnTo>
                <a:lnTo>
                  <a:pt x="2873727" y="136998"/>
                </a:lnTo>
                <a:lnTo>
                  <a:pt x="2943353" y="160102"/>
                </a:lnTo>
                <a:lnTo>
                  <a:pt x="3001782" y="184451"/>
                </a:lnTo>
                <a:lnTo>
                  <a:pt x="3048361" y="209922"/>
                </a:lnTo>
                <a:lnTo>
                  <a:pt x="3082439" y="236393"/>
                </a:lnTo>
                <a:lnTo>
                  <a:pt x="3108690" y="277707"/>
                </a:lnTo>
                <a:lnTo>
                  <a:pt x="3110484" y="291845"/>
                </a:lnTo>
                <a:lnTo>
                  <a:pt x="3108690" y="305984"/>
                </a:lnTo>
                <a:lnTo>
                  <a:pt x="3082439" y="347298"/>
                </a:lnTo>
                <a:lnTo>
                  <a:pt x="3048361" y="373769"/>
                </a:lnTo>
                <a:lnTo>
                  <a:pt x="3001782" y="399240"/>
                </a:lnTo>
                <a:lnTo>
                  <a:pt x="2943353" y="423589"/>
                </a:lnTo>
                <a:lnTo>
                  <a:pt x="2873727" y="446693"/>
                </a:lnTo>
                <a:lnTo>
                  <a:pt x="2834918" y="457740"/>
                </a:lnTo>
                <a:lnTo>
                  <a:pt x="2793555" y="468430"/>
                </a:lnTo>
                <a:lnTo>
                  <a:pt x="2749718" y="478748"/>
                </a:lnTo>
                <a:lnTo>
                  <a:pt x="2703490" y="488678"/>
                </a:lnTo>
                <a:lnTo>
                  <a:pt x="2654950" y="498205"/>
                </a:lnTo>
                <a:lnTo>
                  <a:pt x="2604182" y="507313"/>
                </a:lnTo>
                <a:lnTo>
                  <a:pt x="2551267" y="515989"/>
                </a:lnTo>
                <a:lnTo>
                  <a:pt x="2496285" y="524215"/>
                </a:lnTo>
                <a:lnTo>
                  <a:pt x="2439319" y="531977"/>
                </a:lnTo>
                <a:lnTo>
                  <a:pt x="2380449" y="539260"/>
                </a:lnTo>
                <a:lnTo>
                  <a:pt x="2319759" y="546049"/>
                </a:lnTo>
                <a:lnTo>
                  <a:pt x="2257328" y="552327"/>
                </a:lnTo>
                <a:lnTo>
                  <a:pt x="2193238" y="558079"/>
                </a:lnTo>
                <a:lnTo>
                  <a:pt x="2127572" y="563292"/>
                </a:lnTo>
                <a:lnTo>
                  <a:pt x="2060409" y="567948"/>
                </a:lnTo>
                <a:lnTo>
                  <a:pt x="1991833" y="572033"/>
                </a:lnTo>
                <a:lnTo>
                  <a:pt x="1921924" y="575532"/>
                </a:lnTo>
                <a:lnTo>
                  <a:pt x="1850764" y="578428"/>
                </a:lnTo>
                <a:lnTo>
                  <a:pt x="1778434" y="580708"/>
                </a:lnTo>
                <a:lnTo>
                  <a:pt x="1705016" y="582355"/>
                </a:lnTo>
                <a:lnTo>
                  <a:pt x="1630591" y="583355"/>
                </a:lnTo>
                <a:lnTo>
                  <a:pt x="1555241" y="583691"/>
                </a:lnTo>
                <a:lnTo>
                  <a:pt x="1479892" y="583355"/>
                </a:lnTo>
                <a:lnTo>
                  <a:pt x="1405467" y="582355"/>
                </a:lnTo>
                <a:lnTo>
                  <a:pt x="1332049" y="580708"/>
                </a:lnTo>
                <a:lnTo>
                  <a:pt x="1259719" y="578428"/>
                </a:lnTo>
                <a:lnTo>
                  <a:pt x="1188559" y="575532"/>
                </a:lnTo>
                <a:lnTo>
                  <a:pt x="1118650" y="572033"/>
                </a:lnTo>
                <a:lnTo>
                  <a:pt x="1050074" y="567948"/>
                </a:lnTo>
                <a:lnTo>
                  <a:pt x="982911" y="563292"/>
                </a:lnTo>
                <a:lnTo>
                  <a:pt x="917245" y="558079"/>
                </a:lnTo>
                <a:lnTo>
                  <a:pt x="853155" y="552327"/>
                </a:lnTo>
                <a:lnTo>
                  <a:pt x="790724" y="546049"/>
                </a:lnTo>
                <a:lnTo>
                  <a:pt x="730034" y="539260"/>
                </a:lnTo>
                <a:lnTo>
                  <a:pt x="671164" y="531977"/>
                </a:lnTo>
                <a:lnTo>
                  <a:pt x="614198" y="524215"/>
                </a:lnTo>
                <a:lnTo>
                  <a:pt x="559216" y="515989"/>
                </a:lnTo>
                <a:lnTo>
                  <a:pt x="506301" y="507313"/>
                </a:lnTo>
                <a:lnTo>
                  <a:pt x="455533" y="498205"/>
                </a:lnTo>
                <a:lnTo>
                  <a:pt x="406993" y="488678"/>
                </a:lnTo>
                <a:lnTo>
                  <a:pt x="360765" y="478748"/>
                </a:lnTo>
                <a:lnTo>
                  <a:pt x="316928" y="468430"/>
                </a:lnTo>
                <a:lnTo>
                  <a:pt x="275565" y="457740"/>
                </a:lnTo>
                <a:lnTo>
                  <a:pt x="236756" y="446693"/>
                </a:lnTo>
                <a:lnTo>
                  <a:pt x="167130" y="423589"/>
                </a:lnTo>
                <a:lnTo>
                  <a:pt x="108701" y="399240"/>
                </a:lnTo>
                <a:lnTo>
                  <a:pt x="62122" y="373769"/>
                </a:lnTo>
                <a:lnTo>
                  <a:pt x="28044" y="347298"/>
                </a:lnTo>
                <a:lnTo>
                  <a:pt x="1793" y="305984"/>
                </a:lnTo>
                <a:lnTo>
                  <a:pt x="0" y="291845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9302" y="3914978"/>
            <a:ext cx="2861310" cy="902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3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dog</a:t>
            </a:r>
            <a:r>
              <a:rPr sz="2000" spc="-2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apple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9897" y="3108198"/>
            <a:ext cx="5355844" cy="22191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Viterbi</a:t>
            </a:r>
            <a:r>
              <a:rPr sz="4000" spc="-35" dirty="0"/>
              <a:t> </a:t>
            </a:r>
            <a:r>
              <a:rPr sz="4000" spc="-20" dirty="0"/>
              <a:t>Scores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638176" y="2985249"/>
            <a:ext cx="7833359" cy="728980"/>
          </a:xfrm>
          <a:custGeom>
            <a:avLst/>
            <a:gdLst/>
            <a:ahLst/>
            <a:cxnLst/>
            <a:rect l="l" t="t" r="r" b="b"/>
            <a:pathLst>
              <a:path w="7833359" h="728979">
                <a:moveTo>
                  <a:pt x="7833359" y="0"/>
                </a:moveTo>
                <a:lnTo>
                  <a:pt x="0" y="0"/>
                </a:lnTo>
                <a:lnTo>
                  <a:pt x="0" y="728472"/>
                </a:lnTo>
                <a:lnTo>
                  <a:pt x="7833359" y="728472"/>
                </a:lnTo>
                <a:lnTo>
                  <a:pt x="783335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61621" y="1029288"/>
            <a:ext cx="8219439" cy="2502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46037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pc="-20" dirty="0"/>
              <a:t>Recursively</a:t>
            </a:r>
            <a:r>
              <a:rPr spc="20" dirty="0"/>
              <a:t> </a:t>
            </a:r>
            <a:r>
              <a:rPr spc="-15" dirty="0"/>
              <a:t>compute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5" dirty="0"/>
              <a:t>probability</a:t>
            </a:r>
            <a:r>
              <a:rPr spc="3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most </a:t>
            </a:r>
            <a:r>
              <a:rPr spc="-10" dirty="0"/>
              <a:t> </a:t>
            </a:r>
            <a:r>
              <a:rPr spc="-20" dirty="0"/>
              <a:t>likely </a:t>
            </a:r>
            <a:r>
              <a:rPr spc="-10" dirty="0"/>
              <a:t>subsequence</a:t>
            </a:r>
            <a:r>
              <a:rPr spc="60" dirty="0"/>
              <a:t> </a:t>
            </a:r>
            <a:r>
              <a:rPr spc="-5" dirty="0"/>
              <a:t>of </a:t>
            </a:r>
            <a:r>
              <a:rPr spc="-25" dirty="0"/>
              <a:t>states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spc="10" dirty="0"/>
              <a:t> </a:t>
            </a:r>
            <a:r>
              <a:rPr spc="-10" dirty="0"/>
              <a:t>accounts</a:t>
            </a:r>
            <a:r>
              <a:rPr spc="20" dirty="0"/>
              <a:t> </a:t>
            </a:r>
            <a:r>
              <a:rPr spc="-25" dirty="0"/>
              <a:t>for</a:t>
            </a:r>
            <a:r>
              <a:rPr spc="-5" dirty="0"/>
              <a:t> the </a:t>
            </a:r>
            <a:r>
              <a:rPr spc="-620" dirty="0"/>
              <a:t> </a:t>
            </a:r>
            <a:r>
              <a:rPr spc="-25" dirty="0"/>
              <a:t>first</a:t>
            </a:r>
            <a:r>
              <a:rPr spc="10" dirty="0"/>
              <a:t> </a:t>
            </a:r>
            <a:r>
              <a:rPr i="1" spc="-5" dirty="0">
                <a:solidFill>
                  <a:srgbClr val="0000FF"/>
                </a:solidFill>
              </a:rPr>
              <a:t>t</a:t>
            </a:r>
            <a:r>
              <a:rPr i="1" spc="10" dirty="0">
                <a:solidFill>
                  <a:srgbClr val="0000FF"/>
                </a:solidFill>
              </a:rPr>
              <a:t> </a:t>
            </a:r>
            <a:r>
              <a:rPr spc="-10" dirty="0"/>
              <a:t>observations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5" dirty="0"/>
              <a:t>ends</a:t>
            </a:r>
            <a:r>
              <a:rPr spc="1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30" dirty="0"/>
              <a:t>state</a:t>
            </a:r>
            <a:r>
              <a:rPr dirty="0"/>
              <a:t> </a:t>
            </a:r>
            <a:r>
              <a:rPr i="1" spc="-5" dirty="0">
                <a:solidFill>
                  <a:srgbClr val="0000FF"/>
                </a:solidFill>
              </a:rPr>
              <a:t>s</a:t>
            </a:r>
            <a:r>
              <a:rPr sz="2775" i="1" spc="-7" baseline="-21021" dirty="0">
                <a:solidFill>
                  <a:srgbClr val="0000FF"/>
                </a:solidFill>
              </a:rPr>
              <a:t>j</a:t>
            </a:r>
            <a:r>
              <a:rPr sz="2800" spc="-5" dirty="0"/>
              <a:t>.</a:t>
            </a:r>
            <a:endParaRPr sz="2800" dirty="0"/>
          </a:p>
          <a:p>
            <a:pPr marL="184785">
              <a:lnSpc>
                <a:spcPct val="100000"/>
              </a:lnSpc>
              <a:spcBef>
                <a:spcPts val="2150"/>
              </a:spcBef>
              <a:tabLst>
                <a:tab pos="1546860" algn="l"/>
                <a:tab pos="2505075" algn="l"/>
                <a:tab pos="4967605" algn="l"/>
                <a:tab pos="6339840" algn="l"/>
                <a:tab pos="6731000" algn="l"/>
              </a:tabLst>
            </a:pPr>
            <a:r>
              <a:rPr lang="en-US" sz="3000" i="1" spc="-40" dirty="0">
                <a:latin typeface="Times New Roman"/>
                <a:cs typeface="Times New Roman"/>
              </a:rPr>
              <a:t>  </a:t>
            </a:r>
            <a:r>
              <a:rPr sz="3000" i="1" spc="-40" dirty="0" err="1">
                <a:latin typeface="Times New Roman"/>
                <a:cs typeface="Times New Roman"/>
              </a:rPr>
              <a:t>v</a:t>
            </a:r>
            <a:r>
              <a:rPr sz="2625" i="1" spc="15" baseline="-23809" dirty="0" err="1">
                <a:latin typeface="Times New Roman"/>
                <a:cs typeface="Times New Roman"/>
              </a:rPr>
              <a:t>t</a:t>
            </a:r>
            <a:r>
              <a:rPr sz="2625" i="1" spc="-7" baseline="-238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j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90" dirty="0">
                <a:latin typeface="Times New Roman"/>
                <a:cs typeface="Times New Roman"/>
              </a:rPr>
              <a:t>m</a:t>
            </a:r>
            <a:r>
              <a:rPr sz="3000" spc="-15" dirty="0">
                <a:latin typeface="Times New Roman"/>
                <a:cs typeface="Times New Roman"/>
              </a:rPr>
              <a:t>a</a:t>
            </a:r>
            <a:r>
              <a:rPr sz="3000" spc="30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90" dirty="0">
                <a:latin typeface="Times New Roman"/>
                <a:cs typeface="Times New Roman"/>
              </a:rPr>
              <a:t>P</a:t>
            </a:r>
            <a:r>
              <a:rPr sz="3000" spc="75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q</a:t>
            </a:r>
            <a:r>
              <a:rPr sz="2625" spc="22" baseline="-23809" dirty="0">
                <a:latin typeface="Times New Roman"/>
                <a:cs typeface="Times New Roman"/>
              </a:rPr>
              <a:t>0</a:t>
            </a:r>
            <a:r>
              <a:rPr sz="2625" spc="-254" baseline="-23809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i="1" spc="-165" dirty="0">
                <a:latin typeface="Times New Roman"/>
                <a:cs typeface="Times New Roman"/>
              </a:rPr>
              <a:t>q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30" dirty="0">
                <a:latin typeface="Times New Roman"/>
                <a:cs typeface="Times New Roman"/>
              </a:rPr>
              <a:t>,...</a:t>
            </a:r>
            <a:r>
              <a:rPr sz="3000" spc="-165" dirty="0">
                <a:latin typeface="Times New Roman"/>
                <a:cs typeface="Times New Roman"/>
              </a:rPr>
              <a:t>,</a:t>
            </a:r>
            <a:r>
              <a:rPr sz="3000" i="1" spc="-20" dirty="0">
                <a:latin typeface="Times New Roman"/>
                <a:cs typeface="Times New Roman"/>
              </a:rPr>
              <a:t>q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spc="-390" baseline="-23809" dirty="0">
                <a:latin typeface="Times New Roman"/>
                <a:cs typeface="Times New Roman"/>
              </a:rPr>
              <a:t> </a:t>
            </a:r>
            <a:r>
              <a:rPr sz="2625" spc="-135" baseline="-23809" dirty="0">
                <a:latin typeface="Symbol"/>
                <a:cs typeface="Symbol"/>
              </a:rPr>
              <a:t>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204" dirty="0">
                <a:latin typeface="Times New Roman"/>
                <a:cs typeface="Times New Roman"/>
              </a:rPr>
              <a:t>o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30" dirty="0">
                <a:latin typeface="Times New Roman"/>
                <a:cs typeface="Times New Roman"/>
              </a:rPr>
              <a:t>,...</a:t>
            </a:r>
            <a:r>
              <a:rPr sz="3000" spc="-210" dirty="0">
                <a:latin typeface="Times New Roman"/>
                <a:cs typeface="Times New Roman"/>
              </a:rPr>
              <a:t>,</a:t>
            </a:r>
            <a:r>
              <a:rPr sz="3000" i="1" spc="-65" dirty="0">
                <a:latin typeface="Times New Roman"/>
                <a:cs typeface="Times New Roman"/>
              </a:rPr>
              <a:t>o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spc="-67" baseline="-23809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baseline="-23809" dirty="0">
                <a:latin typeface="Times New Roman"/>
                <a:cs typeface="Times New Roman"/>
              </a:rPr>
              <a:t>	</a:t>
            </a:r>
            <a:r>
              <a:rPr sz="3000" spc="35" dirty="0">
                <a:latin typeface="Symbol"/>
                <a:cs typeface="Symbol"/>
              </a:rPr>
              <a:t>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spc="25" dirty="0">
                <a:latin typeface="Times New Roman"/>
                <a:cs typeface="Times New Roman"/>
              </a:rPr>
              <a:t>s</a:t>
            </a:r>
            <a:r>
              <a:rPr sz="3000" i="1" spc="-415" dirty="0">
                <a:latin typeface="Times New Roman"/>
                <a:cs typeface="Times New Roman"/>
              </a:rPr>
              <a:t> </a:t>
            </a:r>
            <a:r>
              <a:rPr sz="2625" i="1" spc="15" baseline="-23809" dirty="0">
                <a:latin typeface="Times New Roman"/>
                <a:cs typeface="Times New Roman"/>
              </a:rPr>
              <a:t>j</a:t>
            </a:r>
            <a:r>
              <a:rPr sz="2625" i="1" baseline="-23809" dirty="0">
                <a:latin typeface="Times New Roman"/>
                <a:cs typeface="Times New Roman"/>
              </a:rPr>
              <a:t> </a:t>
            </a:r>
            <a:r>
              <a:rPr sz="2625" i="1" spc="15" baseline="-23809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|</a:t>
            </a:r>
            <a:r>
              <a:rPr lang="en-US" sz="3000" spc="10" dirty="0">
                <a:latin typeface="Times New Roman"/>
                <a:cs typeface="Times New Roman"/>
              </a:rPr>
              <a:t> </a:t>
            </a:r>
            <a:r>
              <a:rPr sz="3150" i="1" spc="140" dirty="0">
                <a:latin typeface="Symbol"/>
                <a:cs typeface="Symbol"/>
              </a:rPr>
              <a:t></a:t>
            </a:r>
            <a:r>
              <a:rPr lang="en-US" sz="3150" i="1" spc="140" dirty="0">
                <a:latin typeface="Symbol"/>
                <a:cs typeface="Symbol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lang="en-US" sz="3000" spc="20" dirty="0">
                <a:latin typeface="Times New Roman"/>
                <a:cs typeface="Times New Roman"/>
              </a:rPr>
              <a:t> 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926" y="3338803"/>
            <a:ext cx="117284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750" i="1" spc="15" dirty="0">
                <a:latin typeface="Times New Roman"/>
                <a:cs typeface="Times New Roman"/>
              </a:rPr>
              <a:t>q</a:t>
            </a:r>
            <a:r>
              <a:rPr sz="1875" spc="22" baseline="-20000" dirty="0">
                <a:latin typeface="Times New Roman"/>
                <a:cs typeface="Times New Roman"/>
              </a:rPr>
              <a:t>0</a:t>
            </a:r>
            <a:r>
              <a:rPr sz="1875" spc="-67" baseline="-20000" dirty="0">
                <a:latin typeface="Times New Roman"/>
                <a:cs typeface="Times New Roman"/>
              </a:rPr>
              <a:t> </a:t>
            </a:r>
            <a:r>
              <a:rPr sz="1750" spc="70" dirty="0">
                <a:latin typeface="Times New Roman"/>
                <a:cs typeface="Times New Roman"/>
              </a:rPr>
              <a:t>,</a:t>
            </a:r>
            <a:r>
              <a:rPr sz="1750" i="1" spc="-95" dirty="0">
                <a:latin typeface="Times New Roman"/>
                <a:cs typeface="Times New Roman"/>
              </a:rPr>
              <a:t>q</a:t>
            </a:r>
            <a:r>
              <a:rPr sz="1875" spc="22" baseline="-20000" dirty="0">
                <a:latin typeface="Times New Roman"/>
                <a:cs typeface="Times New Roman"/>
              </a:rPr>
              <a:t>1</a:t>
            </a:r>
            <a:r>
              <a:rPr sz="1875" spc="-217" baseline="-20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,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r>
              <a:rPr sz="1750" spc="-5" dirty="0">
                <a:latin typeface="Times New Roman"/>
                <a:cs typeface="Times New Roman"/>
              </a:rPr>
              <a:t>.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r>
              <a:rPr sz="1750" spc="55" dirty="0">
                <a:latin typeface="Times New Roman"/>
                <a:cs typeface="Times New Roman"/>
              </a:rPr>
              <a:t>,</a:t>
            </a:r>
            <a:r>
              <a:rPr sz="1750" i="1" spc="5" dirty="0">
                <a:latin typeface="Times New Roman"/>
                <a:cs typeface="Times New Roman"/>
              </a:rPr>
              <a:t>q</a:t>
            </a:r>
            <a:r>
              <a:rPr sz="1875" i="1" spc="135" baseline="-20000" dirty="0">
                <a:latin typeface="Times New Roman"/>
                <a:cs typeface="Times New Roman"/>
              </a:rPr>
              <a:t>t</a:t>
            </a:r>
            <a:r>
              <a:rPr sz="1875" spc="-165" baseline="-20000" dirty="0">
                <a:latin typeface="Symbol"/>
                <a:cs typeface="Symbol"/>
              </a:rPr>
              <a:t></a:t>
            </a:r>
            <a:r>
              <a:rPr sz="1875" spc="22" baseline="-20000" dirty="0">
                <a:latin typeface="Times New Roman"/>
                <a:cs typeface="Times New Roman"/>
              </a:rPr>
              <a:t>1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176" y="2978887"/>
            <a:ext cx="7842884" cy="737870"/>
          </a:xfrm>
          <a:custGeom>
            <a:avLst/>
            <a:gdLst/>
            <a:ahLst/>
            <a:cxnLst/>
            <a:rect l="l" t="t" r="r" b="b"/>
            <a:pathLst>
              <a:path w="7842884" h="737870">
                <a:moveTo>
                  <a:pt x="0" y="737616"/>
                </a:moveTo>
                <a:lnTo>
                  <a:pt x="7842504" y="737616"/>
                </a:lnTo>
                <a:lnTo>
                  <a:pt x="7842504" y="0"/>
                </a:lnTo>
                <a:lnTo>
                  <a:pt x="0" y="0"/>
                </a:lnTo>
                <a:lnTo>
                  <a:pt x="0" y="737616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" y="3884117"/>
            <a:ext cx="759904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81000" algn="l"/>
                <a:tab pos="381635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record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“backpointers”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subsequently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allow</a:t>
            </a: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backtracing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probable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838200" marR="68580" lvl="1" indent="-342900">
              <a:lnSpc>
                <a:spcPct val="99800"/>
              </a:lnSpc>
              <a:spcBef>
                <a:spcPts val="595"/>
              </a:spcBef>
              <a:buClr>
                <a:srgbClr val="FF0000"/>
              </a:buClr>
              <a:buFont typeface="Wingdings"/>
              <a:buChar char=""/>
              <a:tabLst>
                <a:tab pos="838200" algn="l"/>
                <a:tab pos="838835" algn="l"/>
              </a:tabLst>
            </a:pP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bt</a:t>
            </a:r>
            <a:r>
              <a:rPr sz="2400" i="1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(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)</a:t>
            </a:r>
            <a:r>
              <a:rPr sz="2400" spc="-3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stores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state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 Math"/>
                <a:cs typeface="Cambria Math"/>
              </a:rPr>
              <a:t>𝑡</a:t>
            </a:r>
            <a:r>
              <a:rPr sz="2400" spc="5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sz="2400" spc="-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 Math"/>
                <a:cs typeface="Cambria Math"/>
              </a:rPr>
              <a:t>1</a:t>
            </a:r>
            <a:r>
              <a:rPr sz="2400" spc="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maximizes</a:t>
            </a:r>
            <a:r>
              <a:rPr sz="24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system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was in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s</a:t>
            </a:r>
            <a:r>
              <a:rPr sz="2400" i="1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7" baseline="-20833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at time 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t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(given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observed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sequence).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Closed</a:t>
            </a:r>
            <a:r>
              <a:rPr spc="-15" dirty="0"/>
              <a:t> </a:t>
            </a:r>
            <a:r>
              <a:rPr spc="-10" dirty="0"/>
              <a:t>vs.</a:t>
            </a:r>
            <a:r>
              <a:rPr spc="-25" dirty="0"/>
              <a:t> </a:t>
            </a:r>
            <a:r>
              <a:rPr spc="-5" dirty="0"/>
              <a:t>Open</a:t>
            </a:r>
            <a:r>
              <a:rPr spc="-15" dirty="0"/>
              <a:t> </a:t>
            </a:r>
            <a:r>
              <a:rPr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681595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Comic Sans MS" panose="030F0702030302020204" pitchFamily="66" charset="0"/>
                <a:cs typeface="Calibri"/>
              </a:rPr>
              <a:t>Closed</a:t>
            </a:r>
            <a:r>
              <a:rPr sz="2800" b="1" i="1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b="1" i="1" spc="-5" dirty="0">
                <a:latin typeface="Comic Sans MS" panose="030F0702030302020204" pitchFamily="66" charset="0"/>
                <a:cs typeface="Calibri"/>
              </a:rPr>
              <a:t>class</a:t>
            </a:r>
            <a:r>
              <a:rPr sz="2800" b="1" i="1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categories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composed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small,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fixed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set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grammatical function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words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language.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Pronouns,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Prepositions, Modals,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Determiners,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Particles,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Conjunctions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75565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Open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class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categories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have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large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words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new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ones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easily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invented.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482600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Nouns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(Googler,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textlish),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Verbs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(Google),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Adjectives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(geeky),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Abverb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(chompingly)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6628" y="643138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 panose="030F0702030302020204" pitchFamily="66" charset="0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154" y="153162"/>
            <a:ext cx="8229600" cy="78931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4000" spc="-5" dirty="0"/>
              <a:t>Computing</a:t>
            </a:r>
            <a:r>
              <a:rPr sz="4000" spc="-15" dirty="0"/>
              <a:t> </a:t>
            </a:r>
            <a:r>
              <a:rPr sz="4000" spc="-5" dirty="0"/>
              <a:t>the</a:t>
            </a:r>
            <a:r>
              <a:rPr sz="4000" spc="-15" dirty="0"/>
              <a:t> </a:t>
            </a:r>
            <a:r>
              <a:rPr sz="4000" spc="-10" dirty="0"/>
              <a:t>Viterbi</a:t>
            </a:r>
            <a:r>
              <a:rPr sz="4000" spc="-15" dirty="0"/>
              <a:t> </a:t>
            </a:r>
            <a:r>
              <a:rPr sz="4000" spc="-20" dirty="0"/>
              <a:t>Scores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2216023"/>
            <a:ext cx="2499995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Init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800" spc="-55" dirty="0">
                <a:latin typeface="Comic Sans MS" panose="030F0702030302020204" pitchFamily="66" charset="0"/>
                <a:cs typeface="Calibri"/>
              </a:rPr>
              <a:t>z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Recursion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392929"/>
            <a:ext cx="249999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4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erm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627" y="2357627"/>
            <a:ext cx="3636645" cy="51689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5"/>
              </a:spcBef>
              <a:tabLst>
                <a:tab pos="2386330" algn="l"/>
              </a:tabLst>
            </a:pPr>
            <a:r>
              <a:rPr sz="2550" i="1" spc="15" dirty="0">
                <a:latin typeface="Times New Roman"/>
                <a:cs typeface="Times New Roman"/>
              </a:rPr>
              <a:t>v</a:t>
            </a:r>
            <a:r>
              <a:rPr sz="2250" spc="22" baseline="-24074" dirty="0">
                <a:latin typeface="Times New Roman"/>
                <a:cs typeface="Times New Roman"/>
              </a:rPr>
              <a:t>1</a:t>
            </a:r>
            <a:r>
              <a:rPr sz="2550" spc="15" dirty="0">
                <a:latin typeface="Times New Roman"/>
                <a:cs typeface="Times New Roman"/>
              </a:rPr>
              <a:t>(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i="1" spc="85" dirty="0">
                <a:latin typeface="Times New Roman"/>
                <a:cs typeface="Times New Roman"/>
              </a:rPr>
              <a:t>j</a:t>
            </a:r>
            <a:r>
              <a:rPr sz="2550" spc="85" dirty="0">
                <a:latin typeface="Times New Roman"/>
                <a:cs typeface="Times New Roman"/>
              </a:rPr>
              <a:t>)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Symbol"/>
                <a:cs typeface="Symbol"/>
              </a:rPr>
              <a:t>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a</a:t>
            </a:r>
            <a:r>
              <a:rPr sz="2250" spc="22" baseline="-24074" dirty="0">
                <a:latin typeface="Times New Roman"/>
                <a:cs typeface="Times New Roman"/>
              </a:rPr>
              <a:t>0</a:t>
            </a:r>
            <a:r>
              <a:rPr sz="2250" spc="-97" baseline="-24074" dirty="0">
                <a:latin typeface="Times New Roman"/>
                <a:cs typeface="Times New Roman"/>
              </a:rPr>
              <a:t> </a:t>
            </a:r>
            <a:r>
              <a:rPr sz="2250" i="1" spc="150" baseline="-24074" dirty="0">
                <a:latin typeface="Times New Roman"/>
                <a:cs typeface="Times New Roman"/>
              </a:rPr>
              <a:t>j</a:t>
            </a:r>
            <a:r>
              <a:rPr sz="2550" i="1" spc="100" dirty="0">
                <a:latin typeface="Times New Roman"/>
                <a:cs typeface="Times New Roman"/>
              </a:rPr>
              <a:t>b</a:t>
            </a:r>
            <a:r>
              <a:rPr sz="2250" i="1" spc="150" baseline="-24074" dirty="0">
                <a:latin typeface="Times New Roman"/>
                <a:cs typeface="Times New Roman"/>
              </a:rPr>
              <a:t>j</a:t>
            </a:r>
            <a:r>
              <a:rPr sz="2250" i="1" spc="-67" baseline="-24074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(</a:t>
            </a:r>
            <a:r>
              <a:rPr sz="2550" i="1" spc="5" dirty="0">
                <a:latin typeface="Times New Roman"/>
                <a:cs typeface="Times New Roman"/>
              </a:rPr>
              <a:t>o</a:t>
            </a:r>
            <a:r>
              <a:rPr sz="2250" spc="7" baseline="-24074" dirty="0">
                <a:latin typeface="Times New Roman"/>
                <a:cs typeface="Times New Roman"/>
              </a:rPr>
              <a:t>1</a:t>
            </a:r>
            <a:r>
              <a:rPr sz="2550" spc="5" dirty="0">
                <a:latin typeface="Times New Roman"/>
                <a:cs typeface="Times New Roman"/>
              </a:rPr>
              <a:t>)	</a:t>
            </a:r>
            <a:r>
              <a:rPr sz="2550" spc="190" dirty="0">
                <a:latin typeface="Times New Roman"/>
                <a:cs typeface="Times New Roman"/>
              </a:rPr>
              <a:t>1</a:t>
            </a:r>
            <a:r>
              <a:rPr sz="2550" spc="190" dirty="0">
                <a:latin typeface="Symbol"/>
                <a:cs typeface="Symbol"/>
              </a:rPr>
              <a:t></a:t>
            </a:r>
            <a:r>
              <a:rPr sz="2550" spc="285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j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Symbol"/>
                <a:cs typeface="Symbol"/>
              </a:rPr>
              <a:t></a:t>
            </a:r>
            <a:r>
              <a:rPr sz="2550" spc="-65" dirty="0">
                <a:latin typeface="Times New Roman"/>
                <a:cs typeface="Times New Roman"/>
              </a:rPr>
              <a:t> </a:t>
            </a:r>
            <a:r>
              <a:rPr sz="2550" i="1" spc="110" dirty="0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2960" y="3519498"/>
            <a:ext cx="1409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4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8809" y="3676557"/>
            <a:ext cx="249999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09905" algn="l"/>
                <a:tab pos="1457325" algn="l"/>
              </a:tabLst>
            </a:pPr>
            <a:r>
              <a:rPr sz="2500" spc="40" dirty="0">
                <a:latin typeface="Times New Roman"/>
                <a:cs typeface="Times New Roman"/>
              </a:rPr>
              <a:t>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20" dirty="0">
                <a:latin typeface="Times New Roman"/>
                <a:cs typeface="Times New Roman"/>
              </a:rPr>
              <a:t>j</a:t>
            </a:r>
            <a:r>
              <a:rPr sz="2500" i="1" spc="-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i="1" spc="260" dirty="0">
                <a:latin typeface="Times New Roman"/>
                <a:cs typeface="Times New Roman"/>
              </a:rPr>
              <a:t>N</a:t>
            </a:r>
            <a:r>
              <a:rPr sz="2500" spc="20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40" dirty="0">
                <a:latin typeface="Times New Roman"/>
                <a:cs typeface="Times New Roman"/>
              </a:rPr>
              <a:t>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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t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7419" y="3676556"/>
            <a:ext cx="33832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(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j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40" dirty="0">
                <a:latin typeface="Times New Roman"/>
                <a:cs typeface="Times New Roman"/>
              </a:rPr>
              <a:t>x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spc="-322" baseline="-24904" dirty="0">
                <a:latin typeface="Times New Roman"/>
                <a:cs typeface="Times New Roman"/>
              </a:rPr>
              <a:t> </a:t>
            </a:r>
            <a:r>
              <a:rPr sz="2175" spc="-104" baseline="-24904" dirty="0">
                <a:latin typeface="Symbol"/>
                <a:cs typeface="Symbol"/>
              </a:rPr>
              <a:t></a:t>
            </a:r>
            <a:r>
              <a:rPr sz="2175" spc="44" baseline="-24904" dirty="0">
                <a:latin typeface="Times New Roman"/>
                <a:cs typeface="Times New Roman"/>
              </a:rPr>
              <a:t>1</a:t>
            </a:r>
            <a:r>
              <a:rPr sz="2175" spc="-330" baseline="-249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i</a:t>
            </a:r>
            <a:r>
              <a:rPr sz="2500" spc="70" dirty="0">
                <a:latin typeface="Times New Roman"/>
                <a:cs typeface="Times New Roman"/>
              </a:rPr>
              <a:t>)</a:t>
            </a:r>
            <a:r>
              <a:rPr sz="2500" i="1" spc="-5" dirty="0">
                <a:latin typeface="Times New Roman"/>
                <a:cs typeface="Times New Roman"/>
              </a:rPr>
              <a:t>a</a:t>
            </a:r>
            <a:r>
              <a:rPr sz="2175" i="1" spc="-60" baseline="-24904" dirty="0">
                <a:latin typeface="Times New Roman"/>
                <a:cs typeface="Times New Roman"/>
              </a:rPr>
              <a:t>i</a:t>
            </a:r>
            <a:r>
              <a:rPr sz="2175" i="1" spc="22" baseline="-24904" dirty="0">
                <a:latin typeface="Times New Roman"/>
                <a:cs typeface="Times New Roman"/>
              </a:rPr>
              <a:t>j</a:t>
            </a:r>
            <a:r>
              <a:rPr sz="2175" i="1" spc="-315" baseline="-24904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b</a:t>
            </a:r>
            <a:r>
              <a:rPr sz="2175" i="1" spc="22" baseline="-24904" dirty="0">
                <a:latin typeface="Times New Roman"/>
                <a:cs typeface="Times New Roman"/>
              </a:rPr>
              <a:t>j</a:t>
            </a:r>
            <a:r>
              <a:rPr sz="2175" i="1" spc="-22" baseline="-24904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-50" dirty="0">
                <a:latin typeface="Times New Roman"/>
                <a:cs typeface="Times New Roman"/>
              </a:rPr>
              <a:t>o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spc="7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9593" y="4002087"/>
            <a:ext cx="26860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120" dirty="0">
                <a:latin typeface="Times New Roman"/>
                <a:cs typeface="Times New Roman"/>
              </a:rPr>
              <a:t>i</a:t>
            </a:r>
            <a:r>
              <a:rPr sz="1450" spc="-75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4627" y="3500628"/>
            <a:ext cx="6196965" cy="783590"/>
          </a:xfrm>
          <a:custGeom>
            <a:avLst/>
            <a:gdLst/>
            <a:ahLst/>
            <a:cxnLst/>
            <a:rect l="l" t="t" r="r" b="b"/>
            <a:pathLst>
              <a:path w="6196965" h="783589">
                <a:moveTo>
                  <a:pt x="0" y="783336"/>
                </a:moveTo>
                <a:lnTo>
                  <a:pt x="6196584" y="783336"/>
                </a:lnTo>
                <a:lnTo>
                  <a:pt x="6196584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858" y="5043498"/>
            <a:ext cx="1409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4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2453" y="5526087"/>
            <a:ext cx="26797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450" i="1" spc="114" dirty="0">
                <a:latin typeface="Times New Roman"/>
                <a:cs typeface="Times New Roman"/>
              </a:rPr>
              <a:t>i</a:t>
            </a:r>
            <a:r>
              <a:rPr sz="1450" spc="-75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8604" y="5200557"/>
            <a:ext cx="35934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500" i="1" spc="-40" dirty="0">
                <a:latin typeface="Times New Roman"/>
                <a:cs typeface="Times New Roman"/>
              </a:rPr>
              <a:t>P</a:t>
            </a:r>
            <a:r>
              <a:rPr sz="2500" spc="40" dirty="0">
                <a:latin typeface="Times New Roman"/>
                <a:cs typeface="Times New Roman"/>
              </a:rPr>
              <a:t>*</a:t>
            </a:r>
            <a:r>
              <a:rPr sz="2500" spc="-229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i="1" spc="-75" dirty="0">
                <a:latin typeface="Times New Roman"/>
                <a:cs typeface="Times New Roman"/>
              </a:rPr>
              <a:t>v</a:t>
            </a:r>
            <a:r>
              <a:rPr sz="2175" i="1" spc="44" baseline="-24904" dirty="0">
                <a:latin typeface="Times New Roman"/>
                <a:cs typeface="Times New Roman"/>
              </a:rPr>
              <a:t>T</a:t>
            </a:r>
            <a:r>
              <a:rPr sz="2175" i="1" spc="-195" baseline="-24904" dirty="0">
                <a:latin typeface="Times New Roman"/>
                <a:cs typeface="Times New Roman"/>
              </a:rPr>
              <a:t> </a:t>
            </a:r>
            <a:r>
              <a:rPr sz="2175" spc="-75" baseline="-24904" dirty="0">
                <a:latin typeface="Symbol"/>
                <a:cs typeface="Symbol"/>
              </a:rPr>
              <a:t></a:t>
            </a:r>
            <a:r>
              <a:rPr sz="2175" spc="44" baseline="-24904" dirty="0">
                <a:latin typeface="Times New Roman"/>
                <a:cs typeface="Times New Roman"/>
              </a:rPr>
              <a:t>1</a:t>
            </a:r>
            <a:r>
              <a:rPr sz="2175" spc="-330" baseline="-24904" dirty="0">
                <a:latin typeface="Times New Roman"/>
                <a:cs typeface="Times New Roman"/>
              </a:rPr>
              <a:t> </a:t>
            </a:r>
            <a:r>
              <a:rPr sz="2500" spc="105" dirty="0">
                <a:latin typeface="Times New Roman"/>
                <a:cs typeface="Times New Roman"/>
              </a:rPr>
              <a:t>(</a:t>
            </a:r>
            <a:r>
              <a:rPr sz="2500" i="1" spc="75" dirty="0">
                <a:latin typeface="Times New Roman"/>
                <a:cs typeface="Times New Roman"/>
              </a:rPr>
              <a:t>s</a:t>
            </a:r>
            <a:r>
              <a:rPr sz="2175" i="1" spc="52" baseline="-24904" dirty="0">
                <a:latin typeface="Times New Roman"/>
                <a:cs typeface="Times New Roman"/>
              </a:rPr>
              <a:t>F</a:t>
            </a:r>
            <a:r>
              <a:rPr sz="2175" i="1" spc="75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40" dirty="0">
                <a:latin typeface="Times New Roman"/>
                <a:cs typeface="Times New Roman"/>
              </a:rPr>
              <a:t>x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i="1" spc="-70" dirty="0">
                <a:latin typeface="Times New Roman"/>
                <a:cs typeface="Times New Roman"/>
              </a:rPr>
              <a:t>v</a:t>
            </a:r>
            <a:r>
              <a:rPr sz="2175" i="1" spc="44" baseline="-24904" dirty="0">
                <a:latin typeface="Times New Roman"/>
                <a:cs typeface="Times New Roman"/>
              </a:rPr>
              <a:t>T</a:t>
            </a:r>
            <a:r>
              <a:rPr sz="2175" i="1" spc="120" baseline="-249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85" dirty="0">
                <a:latin typeface="Times New Roman"/>
                <a:cs typeface="Times New Roman"/>
              </a:rPr>
              <a:t>i</a:t>
            </a:r>
            <a:r>
              <a:rPr sz="2500" spc="65" dirty="0">
                <a:latin typeface="Times New Roman"/>
                <a:cs typeface="Times New Roman"/>
              </a:rPr>
              <a:t>)</a:t>
            </a:r>
            <a:r>
              <a:rPr sz="2500" i="1" spc="-10" dirty="0">
                <a:latin typeface="Times New Roman"/>
                <a:cs typeface="Times New Roman"/>
              </a:rPr>
              <a:t>a</a:t>
            </a:r>
            <a:r>
              <a:rPr sz="2175" i="1" spc="-37" baseline="-24904" dirty="0">
                <a:latin typeface="Times New Roman"/>
                <a:cs typeface="Times New Roman"/>
              </a:rPr>
              <a:t>iF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0827" y="5024628"/>
            <a:ext cx="3689985" cy="783590"/>
          </a:xfrm>
          <a:custGeom>
            <a:avLst/>
            <a:gdLst/>
            <a:ahLst/>
            <a:cxnLst/>
            <a:rect l="l" t="t" r="r" b="b"/>
            <a:pathLst>
              <a:path w="3689985" h="783589">
                <a:moveTo>
                  <a:pt x="0" y="783336"/>
                </a:moveTo>
                <a:lnTo>
                  <a:pt x="3689604" y="783336"/>
                </a:lnTo>
                <a:lnTo>
                  <a:pt x="3689604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391" y="5913120"/>
            <a:ext cx="8153400" cy="766235"/>
          </a:xfrm>
          <a:prstGeom prst="rect">
            <a:avLst/>
          </a:prstGeom>
          <a:solidFill>
            <a:srgbClr val="FCEADA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Analogous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Forward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algorithm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except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take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max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instead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sum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600" y="1295400"/>
            <a:ext cx="7835265" cy="728980"/>
          </a:xfrm>
          <a:custGeom>
            <a:avLst/>
            <a:gdLst/>
            <a:ahLst/>
            <a:cxnLst/>
            <a:rect l="l" t="t" r="r" b="b"/>
            <a:pathLst>
              <a:path w="7835265" h="728980">
                <a:moveTo>
                  <a:pt x="7834883" y="0"/>
                </a:moveTo>
                <a:lnTo>
                  <a:pt x="0" y="0"/>
                </a:lnTo>
                <a:lnTo>
                  <a:pt x="0" y="728472"/>
                </a:lnTo>
                <a:lnTo>
                  <a:pt x="7834883" y="728472"/>
                </a:lnTo>
                <a:lnTo>
                  <a:pt x="7834883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091" y="1258120"/>
            <a:ext cx="7797165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1387475" algn="l"/>
                <a:tab pos="2346325" algn="l"/>
                <a:tab pos="4809490" algn="l"/>
                <a:tab pos="6181725" algn="l"/>
                <a:tab pos="6572884" algn="l"/>
              </a:tabLst>
            </a:pPr>
            <a:r>
              <a:rPr sz="3000" i="1" spc="-35" dirty="0">
                <a:latin typeface="Times New Roman"/>
                <a:cs typeface="Times New Roman"/>
              </a:rPr>
              <a:t>v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spc="-7" baseline="-23809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i="1" spc="140" dirty="0">
                <a:latin typeface="Times New Roman"/>
                <a:cs typeface="Times New Roman"/>
              </a:rPr>
              <a:t>j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35" dirty="0">
                <a:latin typeface="Symbol"/>
                <a:cs typeface="Symbol"/>
              </a:rPr>
              <a:t>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90" dirty="0">
                <a:latin typeface="Times New Roman"/>
                <a:cs typeface="Times New Roman"/>
              </a:rPr>
              <a:t>m</a:t>
            </a:r>
            <a:r>
              <a:rPr sz="3000" spc="-10" dirty="0">
                <a:latin typeface="Times New Roman"/>
                <a:cs typeface="Times New Roman"/>
              </a:rPr>
              <a:t>a</a:t>
            </a:r>
            <a:r>
              <a:rPr sz="3000" spc="30" dirty="0">
                <a:latin typeface="Times New Roman"/>
                <a:cs typeface="Times New Roman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90" dirty="0">
                <a:latin typeface="Times New Roman"/>
                <a:cs typeface="Times New Roman"/>
              </a:rPr>
              <a:t>P</a:t>
            </a:r>
            <a:r>
              <a:rPr sz="3000" spc="75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q</a:t>
            </a:r>
            <a:r>
              <a:rPr sz="2625" spc="22" baseline="-23809" dirty="0">
                <a:latin typeface="Times New Roman"/>
                <a:cs typeface="Times New Roman"/>
              </a:rPr>
              <a:t>0</a:t>
            </a:r>
            <a:r>
              <a:rPr sz="2625" spc="-254" baseline="-23809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spc="-390" dirty="0">
                <a:latin typeface="Times New Roman"/>
                <a:cs typeface="Times New Roman"/>
              </a:rPr>
              <a:t> </a:t>
            </a:r>
            <a:r>
              <a:rPr sz="3000" i="1" spc="-165" dirty="0">
                <a:latin typeface="Times New Roman"/>
                <a:cs typeface="Times New Roman"/>
              </a:rPr>
              <a:t>q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30" dirty="0">
                <a:latin typeface="Times New Roman"/>
                <a:cs typeface="Times New Roman"/>
              </a:rPr>
              <a:t>,...</a:t>
            </a:r>
            <a:r>
              <a:rPr sz="3000" spc="-165" dirty="0">
                <a:latin typeface="Times New Roman"/>
                <a:cs typeface="Times New Roman"/>
              </a:rPr>
              <a:t>,</a:t>
            </a:r>
            <a:r>
              <a:rPr sz="3000" i="1" spc="-20" dirty="0">
                <a:latin typeface="Times New Roman"/>
                <a:cs typeface="Times New Roman"/>
              </a:rPr>
              <a:t>q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spc="-390" baseline="-23809" dirty="0">
                <a:latin typeface="Times New Roman"/>
                <a:cs typeface="Times New Roman"/>
              </a:rPr>
              <a:t> </a:t>
            </a:r>
            <a:r>
              <a:rPr sz="2625" spc="-135" baseline="-23809" dirty="0">
                <a:latin typeface="Symbol"/>
                <a:cs typeface="Symbol"/>
              </a:rPr>
              <a:t>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204" dirty="0">
                <a:latin typeface="Times New Roman"/>
                <a:cs typeface="Times New Roman"/>
              </a:rPr>
              <a:t>o</a:t>
            </a:r>
            <a:r>
              <a:rPr sz="2625" spc="225" baseline="-23809" dirty="0">
                <a:latin typeface="Times New Roman"/>
                <a:cs typeface="Times New Roman"/>
              </a:rPr>
              <a:t>1</a:t>
            </a:r>
            <a:r>
              <a:rPr sz="3000" spc="130" dirty="0">
                <a:latin typeface="Times New Roman"/>
                <a:cs typeface="Times New Roman"/>
              </a:rPr>
              <a:t>,...</a:t>
            </a:r>
            <a:r>
              <a:rPr sz="3000" spc="-210" dirty="0">
                <a:latin typeface="Times New Roman"/>
                <a:cs typeface="Times New Roman"/>
              </a:rPr>
              <a:t>,</a:t>
            </a:r>
            <a:r>
              <a:rPr sz="3000" i="1" spc="-65" dirty="0">
                <a:latin typeface="Times New Roman"/>
                <a:cs typeface="Times New Roman"/>
              </a:rPr>
              <a:t>o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spc="-67" baseline="-23809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i="1" spc="15" baseline="-23809" dirty="0">
                <a:latin typeface="Times New Roman"/>
                <a:cs typeface="Times New Roman"/>
              </a:rPr>
              <a:t>t</a:t>
            </a:r>
            <a:r>
              <a:rPr sz="2625" i="1" baseline="-23809" dirty="0">
                <a:latin typeface="Times New Roman"/>
                <a:cs typeface="Times New Roman"/>
              </a:rPr>
              <a:t>	</a:t>
            </a:r>
            <a:r>
              <a:rPr sz="3000" spc="35" dirty="0">
                <a:latin typeface="Symbol"/>
                <a:cs typeface="Symbol"/>
              </a:rPr>
              <a:t>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i="1" spc="25" dirty="0">
                <a:latin typeface="Times New Roman"/>
                <a:cs typeface="Times New Roman"/>
              </a:rPr>
              <a:t>s</a:t>
            </a:r>
            <a:r>
              <a:rPr sz="3000" i="1" spc="-415" dirty="0">
                <a:latin typeface="Times New Roman"/>
                <a:cs typeface="Times New Roman"/>
              </a:rPr>
              <a:t> </a:t>
            </a:r>
            <a:r>
              <a:rPr sz="2625" i="1" spc="15" baseline="-23809" dirty="0">
                <a:latin typeface="Times New Roman"/>
                <a:cs typeface="Times New Roman"/>
              </a:rPr>
              <a:t>j</a:t>
            </a:r>
            <a:r>
              <a:rPr sz="2625" i="1" baseline="-23809" dirty="0">
                <a:latin typeface="Times New Roman"/>
                <a:cs typeface="Times New Roman"/>
              </a:rPr>
              <a:t> </a:t>
            </a:r>
            <a:r>
              <a:rPr sz="2625" i="1" spc="15" baseline="-23809" dirty="0">
                <a:latin typeface="Times New Roman"/>
                <a:cs typeface="Times New Roman"/>
              </a:rPr>
              <a:t> </a:t>
            </a:r>
            <a:r>
              <a:rPr sz="3000" spc="10" dirty="0">
                <a:latin typeface="Times New Roman"/>
                <a:cs typeface="Times New Roman"/>
              </a:rPr>
              <a:t>|</a:t>
            </a:r>
            <a:r>
              <a:rPr sz="3000" spc="-240" dirty="0">
                <a:latin typeface="Times New Roman"/>
                <a:cs typeface="Times New Roman"/>
              </a:rPr>
              <a:t> </a:t>
            </a:r>
            <a:r>
              <a:rPr sz="3150" i="1" spc="140" dirty="0">
                <a:latin typeface="Symbol"/>
                <a:cs typeface="Symbol"/>
              </a:rPr>
              <a:t></a:t>
            </a:r>
            <a:r>
              <a:rPr sz="3000" spc="2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9211" y="1663926"/>
            <a:ext cx="117284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750" i="1" spc="15" dirty="0">
                <a:latin typeface="Times New Roman"/>
                <a:cs typeface="Times New Roman"/>
              </a:rPr>
              <a:t>q</a:t>
            </a:r>
            <a:r>
              <a:rPr sz="1875" spc="22" baseline="-20000" dirty="0">
                <a:latin typeface="Times New Roman"/>
                <a:cs typeface="Times New Roman"/>
              </a:rPr>
              <a:t>0</a:t>
            </a:r>
            <a:r>
              <a:rPr sz="1875" spc="-67" baseline="-20000" dirty="0">
                <a:latin typeface="Times New Roman"/>
                <a:cs typeface="Times New Roman"/>
              </a:rPr>
              <a:t> </a:t>
            </a:r>
            <a:r>
              <a:rPr sz="1750" spc="70" dirty="0">
                <a:latin typeface="Times New Roman"/>
                <a:cs typeface="Times New Roman"/>
              </a:rPr>
              <a:t>,</a:t>
            </a:r>
            <a:r>
              <a:rPr sz="1750" i="1" spc="-95" dirty="0">
                <a:latin typeface="Times New Roman"/>
                <a:cs typeface="Times New Roman"/>
              </a:rPr>
              <a:t>q</a:t>
            </a:r>
            <a:r>
              <a:rPr sz="1875" spc="22" baseline="-20000" dirty="0">
                <a:latin typeface="Times New Roman"/>
                <a:cs typeface="Times New Roman"/>
              </a:rPr>
              <a:t>1</a:t>
            </a:r>
            <a:r>
              <a:rPr sz="1875" spc="-217" baseline="-20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,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r>
              <a:rPr sz="1750" spc="-5" dirty="0">
                <a:latin typeface="Times New Roman"/>
                <a:cs typeface="Times New Roman"/>
              </a:rPr>
              <a:t>.</a:t>
            </a:r>
            <a:r>
              <a:rPr sz="1750" spc="5" dirty="0">
                <a:latin typeface="Times New Roman"/>
                <a:cs typeface="Times New Roman"/>
              </a:rPr>
              <a:t>.</a:t>
            </a:r>
            <a:r>
              <a:rPr sz="1750" spc="55" dirty="0">
                <a:latin typeface="Times New Roman"/>
                <a:cs typeface="Times New Roman"/>
              </a:rPr>
              <a:t>,</a:t>
            </a:r>
            <a:r>
              <a:rPr sz="1750" i="1" spc="5" dirty="0">
                <a:latin typeface="Times New Roman"/>
                <a:cs typeface="Times New Roman"/>
              </a:rPr>
              <a:t>q</a:t>
            </a:r>
            <a:r>
              <a:rPr sz="1875" i="1" spc="135" baseline="-20000" dirty="0">
                <a:latin typeface="Times New Roman"/>
                <a:cs typeface="Times New Roman"/>
              </a:rPr>
              <a:t>t</a:t>
            </a:r>
            <a:r>
              <a:rPr sz="1875" spc="-165" baseline="-20000" dirty="0">
                <a:latin typeface="Symbol"/>
                <a:cs typeface="Symbol"/>
              </a:rPr>
              <a:t></a:t>
            </a:r>
            <a:r>
              <a:rPr sz="1875" spc="22" baseline="-20000" dirty="0">
                <a:latin typeface="Times New Roman"/>
                <a:cs typeface="Times New Roman"/>
              </a:rPr>
              <a:t>1</a:t>
            </a:r>
            <a:endParaRPr sz="1875" baseline="-20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5027" y="1290827"/>
            <a:ext cx="7844155" cy="737870"/>
          </a:xfrm>
          <a:custGeom>
            <a:avLst/>
            <a:gdLst/>
            <a:ahLst/>
            <a:cxnLst/>
            <a:rect l="l" t="t" r="r" b="b"/>
            <a:pathLst>
              <a:path w="7844155" h="737869">
                <a:moveTo>
                  <a:pt x="0" y="737615"/>
                </a:moveTo>
                <a:lnTo>
                  <a:pt x="7844028" y="737615"/>
                </a:lnTo>
                <a:lnTo>
                  <a:pt x="7844028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65146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760"/>
              </a:spcBef>
            </a:pPr>
            <a:r>
              <a:rPr sz="3600" spc="-5" dirty="0"/>
              <a:t>Computing</a:t>
            </a:r>
            <a:r>
              <a:rPr sz="3600" spc="-15" dirty="0"/>
              <a:t> </a:t>
            </a:r>
            <a:r>
              <a:rPr sz="3600" spc="-5" dirty="0"/>
              <a:t>the</a:t>
            </a:r>
            <a:r>
              <a:rPr sz="3600" spc="-20" dirty="0"/>
              <a:t> </a:t>
            </a:r>
            <a:r>
              <a:rPr sz="3600" spc="-10" dirty="0"/>
              <a:t>Viterbi</a:t>
            </a:r>
            <a:r>
              <a:rPr sz="3600" spc="-15" dirty="0"/>
              <a:t> Backpointers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81709"/>
            <a:ext cx="2507487" cy="1466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Initialization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Recursion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547" y="4041473"/>
            <a:ext cx="250748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omic Sans MS" panose="030F0702030302020204" pitchFamily="66" charset="0"/>
                <a:cs typeface="Calibri"/>
              </a:rPr>
              <a:t>Termination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9627" y="1824227"/>
            <a:ext cx="2752725" cy="466725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40"/>
              </a:spcBef>
              <a:tabLst>
                <a:tab pos="1551940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bt</a:t>
            </a:r>
            <a:r>
              <a:rPr sz="2175" spc="22" baseline="-22988" dirty="0">
                <a:latin typeface="Times New Roman"/>
                <a:cs typeface="Times New Roman"/>
              </a:rPr>
              <a:t>1</a:t>
            </a:r>
            <a:r>
              <a:rPr sz="2450" spc="15" dirty="0">
                <a:latin typeface="Times New Roman"/>
                <a:cs typeface="Times New Roman"/>
              </a:rPr>
              <a:t>(</a:t>
            </a:r>
            <a:r>
              <a:rPr sz="2450" spc="-180" dirty="0">
                <a:latin typeface="Times New Roman"/>
                <a:cs typeface="Times New Roman"/>
              </a:rPr>
              <a:t> </a:t>
            </a:r>
            <a:r>
              <a:rPr sz="2450" i="1" spc="80" dirty="0">
                <a:latin typeface="Times New Roman"/>
                <a:cs typeface="Times New Roman"/>
              </a:rPr>
              <a:t>j</a:t>
            </a:r>
            <a:r>
              <a:rPr sz="2450" spc="80" dirty="0">
                <a:latin typeface="Times New Roman"/>
                <a:cs typeface="Times New Roman"/>
              </a:rPr>
              <a:t>)</a:t>
            </a:r>
            <a:r>
              <a:rPr sz="2450" spc="-140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Symbol"/>
                <a:cs typeface="Symbol"/>
              </a:rPr>
              <a:t>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s</a:t>
            </a:r>
            <a:r>
              <a:rPr sz="2175" spc="15" baseline="-22988" dirty="0">
                <a:latin typeface="Times New Roman"/>
                <a:cs typeface="Times New Roman"/>
              </a:rPr>
              <a:t>0	</a:t>
            </a:r>
            <a:r>
              <a:rPr sz="2450" spc="185" dirty="0">
                <a:latin typeface="Times New Roman"/>
                <a:cs typeface="Times New Roman"/>
              </a:rPr>
              <a:t>1</a:t>
            </a:r>
            <a:r>
              <a:rPr sz="2450" spc="185" dirty="0">
                <a:latin typeface="Symbol"/>
                <a:cs typeface="Symbol"/>
              </a:rPr>
              <a:t></a:t>
            </a:r>
            <a:r>
              <a:rPr sz="2450" spc="225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j</a:t>
            </a:r>
            <a:r>
              <a:rPr sz="2450" i="1" spc="-9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Symbol"/>
                <a:cs typeface="Symbol"/>
              </a:rPr>
              <a:t>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i="1" spc="120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7076" y="3213051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2973" y="3361598"/>
            <a:ext cx="23749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385570" algn="l"/>
              </a:tabLst>
            </a:pPr>
            <a:r>
              <a:rPr sz="2400" spc="15" dirty="0">
                <a:latin typeface="Times New Roman"/>
                <a:cs typeface="Times New Roman"/>
              </a:rPr>
              <a:t>1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j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N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058" y="3361598"/>
            <a:ext cx="3709035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i="1" spc="35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100" i="1" spc="7" baseline="-23809" dirty="0">
                <a:latin typeface="Times New Roman"/>
                <a:cs typeface="Times New Roman"/>
              </a:rPr>
              <a:t>t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spc="114" dirty="0">
                <a:latin typeface="Times New Roman"/>
                <a:cs typeface="Times New Roman"/>
              </a:rPr>
              <a:t>j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x</a:t>
            </a:r>
            <a:r>
              <a:rPr sz="2400" i="1" spc="-35" dirty="0">
                <a:latin typeface="Times New Roman"/>
                <a:cs typeface="Times New Roman"/>
              </a:rPr>
              <a:t>v</a:t>
            </a:r>
            <a:r>
              <a:rPr sz="2100" i="1" spc="7" baseline="-23809" dirty="0">
                <a:latin typeface="Times New Roman"/>
                <a:cs typeface="Times New Roman"/>
              </a:rPr>
              <a:t>t</a:t>
            </a:r>
            <a:r>
              <a:rPr sz="2100" i="1" spc="-307" baseline="-23809" dirty="0">
                <a:latin typeface="Times New Roman"/>
                <a:cs typeface="Times New Roman"/>
              </a:rPr>
              <a:t> </a:t>
            </a:r>
            <a:r>
              <a:rPr sz="2100" spc="-112" baseline="-23809" dirty="0">
                <a:latin typeface="Symbol"/>
                <a:cs typeface="Symbol"/>
              </a:rPr>
              <a:t>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100" spc="-300" baseline="-2380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-15" dirty="0">
                <a:latin typeface="Times New Roman"/>
                <a:cs typeface="Times New Roman"/>
              </a:rPr>
              <a:t>a</a:t>
            </a:r>
            <a:r>
              <a:rPr sz="2100" i="1" spc="-52" baseline="-23809" dirty="0">
                <a:latin typeface="Times New Roman"/>
                <a:cs typeface="Times New Roman"/>
              </a:rPr>
              <a:t>i</a:t>
            </a:r>
            <a:r>
              <a:rPr sz="2100" i="1" spc="7" baseline="-23809" dirty="0">
                <a:latin typeface="Times New Roman"/>
                <a:cs typeface="Times New Roman"/>
              </a:rPr>
              <a:t>j</a:t>
            </a:r>
            <a:r>
              <a:rPr sz="2100" i="1" spc="-307" baseline="-23809" dirty="0">
                <a:latin typeface="Times New Roman"/>
                <a:cs typeface="Times New Roman"/>
              </a:rPr>
              <a:t> </a:t>
            </a:r>
            <a:r>
              <a:rPr sz="2400" i="1" spc="170" dirty="0">
                <a:latin typeface="Times New Roman"/>
                <a:cs typeface="Times New Roman"/>
              </a:rPr>
              <a:t>b</a:t>
            </a:r>
            <a:r>
              <a:rPr sz="2100" i="1" spc="7" baseline="-23809" dirty="0">
                <a:latin typeface="Times New Roman"/>
                <a:cs typeface="Times New Roman"/>
              </a:rPr>
              <a:t>j</a:t>
            </a:r>
            <a:r>
              <a:rPr sz="2100" i="1" spc="-22" baseline="-23809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o</a:t>
            </a:r>
            <a:r>
              <a:rPr sz="2100" i="1" spc="7" baseline="-23809" dirty="0">
                <a:latin typeface="Times New Roman"/>
                <a:cs typeface="Times New Roman"/>
              </a:rPr>
              <a:t>t 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702945" algn="ctr">
              <a:lnSpc>
                <a:spcPct val="100000"/>
              </a:lnSpc>
              <a:spcBef>
                <a:spcPts val="25"/>
              </a:spcBef>
            </a:pPr>
            <a:r>
              <a:rPr sz="1400" i="1" spc="10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2227" y="3195827"/>
            <a:ext cx="6384290" cy="797560"/>
          </a:xfrm>
          <a:custGeom>
            <a:avLst/>
            <a:gdLst/>
            <a:ahLst/>
            <a:cxnLst/>
            <a:rect l="l" t="t" r="r" b="b"/>
            <a:pathLst>
              <a:path w="6384290" h="797560">
                <a:moveTo>
                  <a:pt x="0" y="797052"/>
                </a:moveTo>
                <a:lnTo>
                  <a:pt x="6384036" y="797052"/>
                </a:lnTo>
                <a:lnTo>
                  <a:pt x="6384036" y="0"/>
                </a:lnTo>
                <a:lnTo>
                  <a:pt x="0" y="0"/>
                </a:lnTo>
                <a:lnTo>
                  <a:pt x="0" y="797052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0841" y="4584651"/>
            <a:ext cx="14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3427" y="4567428"/>
            <a:ext cx="4098290" cy="797560"/>
          </a:xfrm>
          <a:custGeom>
            <a:avLst/>
            <a:gdLst/>
            <a:ahLst/>
            <a:cxnLst/>
            <a:rect l="l" t="t" r="r" b="b"/>
            <a:pathLst>
              <a:path w="4098290" h="797560">
                <a:moveTo>
                  <a:pt x="0" y="797052"/>
                </a:moveTo>
                <a:lnTo>
                  <a:pt x="4098035" y="797052"/>
                </a:lnTo>
                <a:lnTo>
                  <a:pt x="4098035" y="0"/>
                </a:lnTo>
                <a:lnTo>
                  <a:pt x="0" y="0"/>
                </a:lnTo>
                <a:lnTo>
                  <a:pt x="0" y="797052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039" y="4733198"/>
            <a:ext cx="6861175" cy="2058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65680">
              <a:lnSpc>
                <a:spcPct val="100000"/>
              </a:lnSpc>
              <a:spcBef>
                <a:spcPts val="95"/>
              </a:spcBef>
            </a:pPr>
            <a:r>
              <a:rPr sz="2400" i="1" spc="-65" dirty="0">
                <a:latin typeface="Times New Roman"/>
                <a:cs typeface="Times New Roman"/>
              </a:rPr>
              <a:t>q</a:t>
            </a:r>
            <a:r>
              <a:rPr sz="2100" i="1" spc="7" baseline="-23809" dirty="0">
                <a:latin typeface="Times New Roman"/>
                <a:cs typeface="Times New Roman"/>
              </a:rPr>
              <a:t>T</a:t>
            </a:r>
            <a:r>
              <a:rPr sz="2100" i="1" spc="-30" baseline="-23809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*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i="1" spc="30" dirty="0">
                <a:latin typeface="Times New Roman"/>
                <a:cs typeface="Times New Roman"/>
              </a:rPr>
              <a:t>b</a:t>
            </a:r>
            <a:r>
              <a:rPr sz="2400" i="1" spc="-45" dirty="0">
                <a:latin typeface="Times New Roman"/>
                <a:cs typeface="Times New Roman"/>
              </a:rPr>
              <a:t>t</a:t>
            </a:r>
            <a:r>
              <a:rPr sz="2100" i="1" spc="7" baseline="-23809" dirty="0">
                <a:latin typeface="Times New Roman"/>
                <a:cs typeface="Times New Roman"/>
              </a:rPr>
              <a:t>T</a:t>
            </a:r>
            <a:r>
              <a:rPr sz="2100" i="1" spc="-179" baseline="-23809" dirty="0">
                <a:latin typeface="Times New Roman"/>
                <a:cs typeface="Times New Roman"/>
              </a:rPr>
              <a:t> </a:t>
            </a:r>
            <a:r>
              <a:rPr sz="2100" spc="-82" baseline="-23809" dirty="0">
                <a:latin typeface="Symbol"/>
                <a:cs typeface="Symbol"/>
              </a:rPr>
              <a:t>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100" spc="-300" baseline="-23809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s</a:t>
            </a:r>
            <a:r>
              <a:rPr sz="2100" i="1" spc="15" baseline="-23809" dirty="0">
                <a:latin typeface="Times New Roman"/>
                <a:cs typeface="Times New Roman"/>
              </a:rPr>
              <a:t>F</a:t>
            </a:r>
            <a:r>
              <a:rPr sz="2100" i="1" spc="82" baseline="-2380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x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i="1" spc="-75" dirty="0">
                <a:latin typeface="Times New Roman"/>
                <a:cs typeface="Times New Roman"/>
              </a:rPr>
              <a:t>v</a:t>
            </a:r>
            <a:r>
              <a:rPr sz="2100" i="1" spc="7" baseline="-23809" dirty="0">
                <a:latin typeface="Times New Roman"/>
                <a:cs typeface="Times New Roman"/>
              </a:rPr>
              <a:t>T</a:t>
            </a:r>
            <a:r>
              <a:rPr sz="2100" i="1" spc="127" baseline="-2380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80" dirty="0">
                <a:latin typeface="Times New Roman"/>
                <a:cs typeface="Times New Roman"/>
              </a:rPr>
              <a:t>i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r>
              <a:rPr sz="2400" i="1" spc="-20" dirty="0">
                <a:latin typeface="Times New Roman"/>
                <a:cs typeface="Times New Roman"/>
              </a:rPr>
              <a:t>a</a:t>
            </a:r>
            <a:r>
              <a:rPr sz="2100" i="1" spc="-52" baseline="-23809" dirty="0">
                <a:latin typeface="Times New Roman"/>
                <a:cs typeface="Times New Roman"/>
              </a:rPr>
              <a:t>iF</a:t>
            </a:r>
            <a:endParaRPr sz="2100" baseline="-23809" dirty="0">
              <a:latin typeface="Times New Roman"/>
              <a:cs typeface="Times New Roman"/>
            </a:endParaRPr>
          </a:p>
          <a:p>
            <a:pPr marR="1906270" algn="r">
              <a:lnSpc>
                <a:spcPct val="100000"/>
              </a:lnSpc>
              <a:spcBef>
                <a:spcPts val="25"/>
              </a:spcBef>
            </a:pPr>
            <a:r>
              <a:rPr sz="1400" i="1" spc="10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</a:pP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Final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most</a:t>
            </a: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probable</a:t>
            </a:r>
            <a:r>
              <a:rPr sz="2400" spc="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sequence.</a:t>
            </a:r>
            <a:r>
              <a:rPr sz="240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Follow </a:t>
            </a:r>
            <a:r>
              <a:rPr sz="2400" spc="-52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backpointers</a:t>
            </a:r>
            <a:r>
              <a:rPr sz="2400" spc="-5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initial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2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construct</a:t>
            </a:r>
            <a:r>
              <a:rPr sz="2400" spc="-1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full sequence.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Viterbi</a:t>
            </a:r>
            <a:r>
              <a:rPr sz="4000" spc="-25" dirty="0"/>
              <a:t> </a:t>
            </a:r>
            <a:r>
              <a:rPr sz="4000" spc="-15" dirty="0"/>
              <a:t>Backpointers</a:t>
            </a:r>
            <a:endParaRPr sz="4000" dirty="0"/>
          </a:p>
        </p:txBody>
      </p:sp>
      <p:sp>
        <p:nvSpPr>
          <p:cNvPr id="74" name="object 74"/>
          <p:cNvSpPr txBox="1"/>
          <p:nvPr/>
        </p:nvSpPr>
        <p:spPr>
          <a:xfrm>
            <a:off x="2726532" y="5422851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i="1" spc="1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222429" y="5571398"/>
            <a:ext cx="23749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385570" algn="l"/>
              </a:tabLst>
            </a:pPr>
            <a:r>
              <a:rPr sz="2400" spc="15" dirty="0">
                <a:latin typeface="Times New Roman"/>
                <a:cs typeface="Times New Roman"/>
              </a:rPr>
              <a:t>1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j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N</a:t>
            </a:r>
            <a:r>
              <a:rPr sz="2400" i="1" spc="-3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1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t</a:t>
            </a:r>
            <a:r>
              <a:rPr sz="2400" i="1" spc="4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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97514" y="5571398"/>
            <a:ext cx="3709035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400" i="1" spc="35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100" i="1" spc="7" baseline="-23809" dirty="0">
                <a:latin typeface="Times New Roman"/>
                <a:cs typeface="Times New Roman"/>
              </a:rPr>
              <a:t>t </a:t>
            </a:r>
            <a:r>
              <a:rPr sz="2400" spc="10" dirty="0">
                <a:latin typeface="Times New Roman"/>
                <a:cs typeface="Times New Roman"/>
              </a:rPr>
              <a:t>(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spc="114" dirty="0">
                <a:latin typeface="Times New Roman"/>
                <a:cs typeface="Times New Roman"/>
              </a:rPr>
              <a:t>j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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g</a:t>
            </a:r>
            <a:r>
              <a:rPr sz="2400" spc="6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x</a:t>
            </a:r>
            <a:r>
              <a:rPr sz="2400" i="1" spc="-35" dirty="0">
                <a:latin typeface="Times New Roman"/>
                <a:cs typeface="Times New Roman"/>
              </a:rPr>
              <a:t>v</a:t>
            </a:r>
            <a:r>
              <a:rPr sz="2100" i="1" spc="7" baseline="-23809" dirty="0">
                <a:latin typeface="Times New Roman"/>
                <a:cs typeface="Times New Roman"/>
              </a:rPr>
              <a:t>t</a:t>
            </a:r>
            <a:r>
              <a:rPr sz="2100" i="1" spc="-307" baseline="-23809" dirty="0">
                <a:latin typeface="Times New Roman"/>
                <a:cs typeface="Times New Roman"/>
              </a:rPr>
              <a:t> </a:t>
            </a:r>
            <a:r>
              <a:rPr sz="2100" spc="-112" baseline="-23809" dirty="0">
                <a:latin typeface="Symbol"/>
                <a:cs typeface="Symbol"/>
              </a:rPr>
              <a:t>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100" spc="-300" baseline="-23809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(</a:t>
            </a:r>
            <a:r>
              <a:rPr sz="2400" i="1" spc="75" dirty="0">
                <a:latin typeface="Times New Roman"/>
                <a:cs typeface="Times New Roman"/>
              </a:rPr>
              <a:t>i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i="1" spc="-15" dirty="0">
                <a:latin typeface="Times New Roman"/>
                <a:cs typeface="Times New Roman"/>
              </a:rPr>
              <a:t>a</a:t>
            </a:r>
            <a:r>
              <a:rPr sz="2100" i="1" spc="-52" baseline="-23809" dirty="0">
                <a:latin typeface="Times New Roman"/>
                <a:cs typeface="Times New Roman"/>
              </a:rPr>
              <a:t>i</a:t>
            </a:r>
            <a:r>
              <a:rPr sz="2100" i="1" spc="7" baseline="-23809" dirty="0">
                <a:latin typeface="Times New Roman"/>
                <a:cs typeface="Times New Roman"/>
              </a:rPr>
              <a:t>j</a:t>
            </a:r>
            <a:r>
              <a:rPr sz="2100" i="1" spc="-307" baseline="-23809" dirty="0">
                <a:latin typeface="Times New Roman"/>
                <a:cs typeface="Times New Roman"/>
              </a:rPr>
              <a:t> </a:t>
            </a:r>
            <a:r>
              <a:rPr sz="2400" i="1" spc="170" dirty="0">
                <a:latin typeface="Times New Roman"/>
                <a:cs typeface="Times New Roman"/>
              </a:rPr>
              <a:t>b</a:t>
            </a:r>
            <a:r>
              <a:rPr sz="2100" i="1" spc="7" baseline="-23809" dirty="0">
                <a:latin typeface="Times New Roman"/>
                <a:cs typeface="Times New Roman"/>
              </a:rPr>
              <a:t>j</a:t>
            </a:r>
            <a:r>
              <a:rPr sz="2100" i="1" spc="-22" baseline="-23809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(</a:t>
            </a:r>
            <a:r>
              <a:rPr sz="2400" i="1" spc="-55" dirty="0">
                <a:latin typeface="Times New Roman"/>
                <a:cs typeface="Times New Roman"/>
              </a:rPr>
              <a:t>o</a:t>
            </a:r>
            <a:r>
              <a:rPr sz="2100" i="1" spc="7" baseline="-23809" dirty="0">
                <a:latin typeface="Times New Roman"/>
                <a:cs typeface="Times New Roman"/>
              </a:rPr>
              <a:t>t </a:t>
            </a:r>
            <a:r>
              <a:rPr sz="2400" spc="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R="702945" algn="ctr">
              <a:lnSpc>
                <a:spcPct val="100000"/>
              </a:lnSpc>
              <a:spcBef>
                <a:spcPts val="25"/>
              </a:spcBef>
            </a:pPr>
            <a:r>
              <a:rPr sz="1400" i="1" spc="10" dirty="0">
                <a:latin typeface="Times New Roman"/>
                <a:cs typeface="Times New Roman"/>
              </a:rPr>
              <a:t>i</a:t>
            </a:r>
            <a:r>
              <a:rPr sz="1400" spc="10" dirty="0">
                <a:latin typeface="Symbol"/>
                <a:cs typeface="Symbol"/>
              </a:rPr>
              <a:t></a:t>
            </a:r>
            <a:r>
              <a:rPr sz="1400" spc="1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281683" y="5405628"/>
            <a:ext cx="6384290" cy="797560"/>
          </a:xfrm>
          <a:custGeom>
            <a:avLst/>
            <a:gdLst/>
            <a:ahLst/>
            <a:cxnLst/>
            <a:rect l="l" t="t" r="r" b="b"/>
            <a:pathLst>
              <a:path w="6384290" h="797560">
                <a:moveTo>
                  <a:pt x="0" y="797052"/>
                </a:moveTo>
                <a:lnTo>
                  <a:pt x="6384036" y="797052"/>
                </a:lnTo>
                <a:lnTo>
                  <a:pt x="6384036" y="0"/>
                </a:lnTo>
                <a:lnTo>
                  <a:pt x="0" y="0"/>
                </a:lnTo>
                <a:lnTo>
                  <a:pt x="0" y="797052"/>
                </a:lnTo>
                <a:close/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08304" y="4510048"/>
            <a:ext cx="14097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50" i="1" spc="4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34153" y="4666797"/>
            <a:ext cx="249999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09905" algn="l"/>
                <a:tab pos="1457325" algn="l"/>
              </a:tabLst>
            </a:pPr>
            <a:r>
              <a:rPr sz="2500" spc="40" dirty="0">
                <a:latin typeface="Times New Roman"/>
                <a:cs typeface="Times New Roman"/>
              </a:rPr>
              <a:t>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20" dirty="0">
                <a:latin typeface="Times New Roman"/>
                <a:cs typeface="Times New Roman"/>
              </a:rPr>
              <a:t>j</a:t>
            </a:r>
            <a:r>
              <a:rPr sz="2500" i="1" spc="-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i="1" spc="260" dirty="0">
                <a:latin typeface="Times New Roman"/>
                <a:cs typeface="Times New Roman"/>
              </a:rPr>
              <a:t>N</a:t>
            </a:r>
            <a:r>
              <a:rPr sz="2500" spc="20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40" dirty="0">
                <a:latin typeface="Times New Roman"/>
                <a:cs typeface="Times New Roman"/>
              </a:rPr>
              <a:t>1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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t</a:t>
            </a:r>
            <a:r>
              <a:rPr sz="2500" i="1" spc="3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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i="1" spc="45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22763" y="4666797"/>
            <a:ext cx="3383279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(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i="1" spc="125" dirty="0">
                <a:latin typeface="Times New Roman"/>
                <a:cs typeface="Times New Roman"/>
              </a:rPr>
              <a:t>j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90" dirty="0">
                <a:latin typeface="Times New Roman"/>
                <a:cs typeface="Times New Roman"/>
              </a:rPr>
              <a:t>m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40" dirty="0">
                <a:latin typeface="Times New Roman"/>
                <a:cs typeface="Times New Roman"/>
              </a:rPr>
              <a:t>x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v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spc="-322" baseline="-24904" dirty="0">
                <a:latin typeface="Times New Roman"/>
                <a:cs typeface="Times New Roman"/>
              </a:rPr>
              <a:t> </a:t>
            </a:r>
            <a:r>
              <a:rPr sz="2175" spc="-104" baseline="-24904" dirty="0">
                <a:latin typeface="Symbol"/>
                <a:cs typeface="Symbol"/>
              </a:rPr>
              <a:t></a:t>
            </a:r>
            <a:r>
              <a:rPr sz="2175" spc="44" baseline="-24904" dirty="0">
                <a:latin typeface="Times New Roman"/>
                <a:cs typeface="Times New Roman"/>
              </a:rPr>
              <a:t>1</a:t>
            </a:r>
            <a:r>
              <a:rPr sz="2175" spc="-330" baseline="-2490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i</a:t>
            </a:r>
            <a:r>
              <a:rPr sz="2500" spc="70" dirty="0">
                <a:latin typeface="Times New Roman"/>
                <a:cs typeface="Times New Roman"/>
              </a:rPr>
              <a:t>)</a:t>
            </a:r>
            <a:r>
              <a:rPr sz="2500" i="1" spc="-5" dirty="0">
                <a:latin typeface="Times New Roman"/>
                <a:cs typeface="Times New Roman"/>
              </a:rPr>
              <a:t>a</a:t>
            </a:r>
            <a:r>
              <a:rPr sz="2175" i="1" spc="-60" baseline="-24904" dirty="0">
                <a:latin typeface="Times New Roman"/>
                <a:cs typeface="Times New Roman"/>
              </a:rPr>
              <a:t>i</a:t>
            </a:r>
            <a:r>
              <a:rPr sz="2175" i="1" spc="22" baseline="-24904" dirty="0">
                <a:latin typeface="Times New Roman"/>
                <a:cs typeface="Times New Roman"/>
              </a:rPr>
              <a:t>j</a:t>
            </a:r>
            <a:r>
              <a:rPr sz="2175" i="1" spc="-315" baseline="-24904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b</a:t>
            </a:r>
            <a:r>
              <a:rPr sz="2175" i="1" spc="22" baseline="-24904" dirty="0">
                <a:latin typeface="Times New Roman"/>
                <a:cs typeface="Times New Roman"/>
              </a:rPr>
              <a:t>j</a:t>
            </a:r>
            <a:r>
              <a:rPr sz="2175" i="1" spc="-22" baseline="-24904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-50" dirty="0">
                <a:latin typeface="Times New Roman"/>
                <a:cs typeface="Times New Roman"/>
              </a:rPr>
              <a:t>o</a:t>
            </a:r>
            <a:r>
              <a:rPr sz="2175" i="1" spc="22" baseline="-24904" dirty="0">
                <a:latin typeface="Times New Roman"/>
                <a:cs typeface="Times New Roman"/>
              </a:rPr>
              <a:t>t</a:t>
            </a:r>
            <a:r>
              <a:rPr sz="2175" i="1" spc="7" baseline="-24904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54937" y="4991684"/>
            <a:ext cx="26860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50" i="1" spc="120" dirty="0">
                <a:latin typeface="Times New Roman"/>
                <a:cs typeface="Times New Roman"/>
              </a:rPr>
              <a:t>i</a:t>
            </a:r>
            <a:r>
              <a:rPr sz="1450" spc="-75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299972" y="4491228"/>
            <a:ext cx="6196965" cy="782320"/>
          </a:xfrm>
          <a:custGeom>
            <a:avLst/>
            <a:gdLst/>
            <a:ahLst/>
            <a:cxnLst/>
            <a:rect l="l" t="t" r="r" b="b"/>
            <a:pathLst>
              <a:path w="6196965" h="782320">
                <a:moveTo>
                  <a:pt x="0" y="781812"/>
                </a:moveTo>
                <a:lnTo>
                  <a:pt x="6196583" y="781812"/>
                </a:lnTo>
                <a:lnTo>
                  <a:pt x="6196583" y="0"/>
                </a:lnTo>
                <a:lnTo>
                  <a:pt x="0" y="0"/>
                </a:lnTo>
                <a:lnTo>
                  <a:pt x="0" y="781812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617318E4-E24E-48E8-A798-A7CDD7E7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8908"/>
            <a:ext cx="6582537" cy="286322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Viterbi</a:t>
            </a:r>
            <a:r>
              <a:rPr sz="4000" spc="-40" dirty="0"/>
              <a:t> </a:t>
            </a:r>
            <a:r>
              <a:rPr sz="4000" spc="-15" dirty="0"/>
              <a:t>Backtrace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098548" y="2243327"/>
            <a:ext cx="169545" cy="574675"/>
            <a:chOff x="2098548" y="2243327"/>
            <a:chExt cx="169545" cy="574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548" y="2243327"/>
              <a:ext cx="169163" cy="179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8548" y="2636519"/>
              <a:ext cx="169163" cy="1813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85492" y="2101316"/>
            <a:ext cx="26035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92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1 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8548" y="4140708"/>
            <a:ext cx="169163" cy="1798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85492" y="4087495"/>
            <a:ext cx="297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6069" y="3010357"/>
            <a:ext cx="1428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18688" y="2232660"/>
            <a:ext cx="169545" cy="2077720"/>
            <a:chOff x="3218688" y="2232660"/>
            <a:chExt cx="169545" cy="20777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8" y="2232660"/>
              <a:ext cx="169163" cy="1798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8" y="2624328"/>
              <a:ext cx="169163" cy="1798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8" y="4130039"/>
              <a:ext cx="169163" cy="1798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95573" y="2998088"/>
            <a:ext cx="1428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7675" y="2203704"/>
            <a:ext cx="6804659" cy="2094230"/>
            <a:chOff x="1217675" y="2203704"/>
            <a:chExt cx="6804659" cy="2094230"/>
          </a:xfrm>
        </p:grpSpPr>
        <p:sp>
          <p:nvSpPr>
            <p:cNvPr id="16" name="object 16"/>
            <p:cNvSpPr/>
            <p:nvPr/>
          </p:nvSpPr>
          <p:spPr>
            <a:xfrm>
              <a:off x="2261615" y="2333244"/>
              <a:ext cx="1002030" cy="20955"/>
            </a:xfrm>
            <a:custGeom>
              <a:avLst/>
              <a:gdLst/>
              <a:ahLst/>
              <a:cxnLst/>
              <a:rect l="l" t="t" r="r" b="b"/>
              <a:pathLst>
                <a:path w="1002029" h="20955">
                  <a:moveTo>
                    <a:pt x="0" y="0"/>
                  </a:moveTo>
                  <a:lnTo>
                    <a:pt x="1001648" y="207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238755" y="2394204"/>
              <a:ext cx="1009650" cy="1765300"/>
            </a:xfrm>
            <a:custGeom>
              <a:avLst/>
              <a:gdLst/>
              <a:ahLst/>
              <a:cxnLst/>
              <a:rect l="l" t="t" r="r" b="b"/>
              <a:pathLst>
                <a:path w="1009650" h="1765300">
                  <a:moveTo>
                    <a:pt x="0" y="0"/>
                  </a:moveTo>
                  <a:lnTo>
                    <a:pt x="985774" y="320675"/>
                  </a:lnTo>
                </a:path>
                <a:path w="1009650" h="1765300">
                  <a:moveTo>
                    <a:pt x="0" y="0"/>
                  </a:moveTo>
                  <a:lnTo>
                    <a:pt x="1009650" y="1765300"/>
                  </a:lnTo>
                </a:path>
                <a:path w="1009650" h="1765300">
                  <a:moveTo>
                    <a:pt x="0" y="0"/>
                  </a:moveTo>
                  <a:lnTo>
                    <a:pt x="1009650" y="95097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261615" y="2322576"/>
              <a:ext cx="986155" cy="453390"/>
            </a:xfrm>
            <a:custGeom>
              <a:avLst/>
              <a:gdLst/>
              <a:ahLst/>
              <a:cxnLst/>
              <a:rect l="l" t="t" r="r" b="b"/>
              <a:pathLst>
                <a:path w="986155" h="453389">
                  <a:moveTo>
                    <a:pt x="0" y="404749"/>
                  </a:moveTo>
                  <a:lnTo>
                    <a:pt x="962025" y="0"/>
                  </a:lnTo>
                </a:path>
                <a:path w="986155" h="453389">
                  <a:moveTo>
                    <a:pt x="0" y="405384"/>
                  </a:moveTo>
                  <a:lnTo>
                    <a:pt x="985773" y="45300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38755" y="2322576"/>
              <a:ext cx="986155" cy="1968500"/>
            </a:xfrm>
            <a:custGeom>
              <a:avLst/>
              <a:gdLst/>
              <a:ahLst/>
              <a:cxnLst/>
              <a:rect l="l" t="t" r="r" b="b"/>
              <a:pathLst>
                <a:path w="986155" h="1968500">
                  <a:moveTo>
                    <a:pt x="0" y="344424"/>
                  </a:moveTo>
                  <a:lnTo>
                    <a:pt x="985901" y="1896999"/>
                  </a:lnTo>
                </a:path>
                <a:path w="986155" h="1968500">
                  <a:moveTo>
                    <a:pt x="0" y="1968500"/>
                  </a:moveTo>
                  <a:lnTo>
                    <a:pt x="98590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61615" y="2656332"/>
              <a:ext cx="986155" cy="1574800"/>
            </a:xfrm>
            <a:custGeom>
              <a:avLst/>
              <a:gdLst/>
              <a:ahLst/>
              <a:cxnLst/>
              <a:rect l="l" t="t" r="r" b="b"/>
              <a:pathLst>
                <a:path w="986155" h="1574800">
                  <a:moveTo>
                    <a:pt x="0" y="1574799"/>
                  </a:moveTo>
                  <a:lnTo>
                    <a:pt x="985773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238755" y="4219955"/>
              <a:ext cx="986155" cy="71755"/>
            </a:xfrm>
            <a:custGeom>
              <a:avLst/>
              <a:gdLst/>
              <a:ahLst/>
              <a:cxnLst/>
              <a:rect l="l" t="t" r="r" b="b"/>
              <a:pathLst>
                <a:path w="986155" h="71754">
                  <a:moveTo>
                    <a:pt x="0" y="71374"/>
                  </a:moveTo>
                  <a:lnTo>
                    <a:pt x="98590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261615" y="3331464"/>
              <a:ext cx="951230" cy="898525"/>
            </a:xfrm>
            <a:custGeom>
              <a:avLst/>
              <a:gdLst/>
              <a:ahLst/>
              <a:cxnLst/>
              <a:rect l="l" t="t" r="r" b="b"/>
              <a:pathLst>
                <a:path w="951230" h="898525">
                  <a:moveTo>
                    <a:pt x="0" y="898525"/>
                  </a:moveTo>
                  <a:lnTo>
                    <a:pt x="95084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238755" y="2785872"/>
              <a:ext cx="974725" cy="582930"/>
            </a:xfrm>
            <a:custGeom>
              <a:avLst/>
              <a:gdLst/>
              <a:ahLst/>
              <a:cxnLst/>
              <a:rect l="l" t="t" r="r" b="b"/>
              <a:pathLst>
                <a:path w="974725" h="582929">
                  <a:moveTo>
                    <a:pt x="0" y="0"/>
                  </a:moveTo>
                  <a:lnTo>
                    <a:pt x="974725" y="58254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4924" y="2203704"/>
              <a:ext cx="169163" cy="1813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4924" y="2596896"/>
              <a:ext cx="169163" cy="1798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4924" y="4101083"/>
              <a:ext cx="169163" cy="1798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7675" y="3201924"/>
              <a:ext cx="167640" cy="1813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4695" y="3198876"/>
              <a:ext cx="167640" cy="18135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929741" y="3148964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28801" y="3296792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20633" y="3109341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19693" y="3257169"/>
            <a:ext cx="12001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22445" y="2969463"/>
            <a:ext cx="1428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58641" y="2215895"/>
            <a:ext cx="2924810" cy="2078989"/>
            <a:chOff x="3358641" y="2215895"/>
            <a:chExt cx="2924810" cy="2078989"/>
          </a:xfrm>
        </p:grpSpPr>
        <p:sp>
          <p:nvSpPr>
            <p:cNvPr id="35" name="object 35"/>
            <p:cNvSpPr/>
            <p:nvPr/>
          </p:nvSpPr>
          <p:spPr>
            <a:xfrm>
              <a:off x="3387851" y="2305811"/>
              <a:ext cx="1002665" cy="19685"/>
            </a:xfrm>
            <a:custGeom>
              <a:avLst/>
              <a:gdLst/>
              <a:ahLst/>
              <a:cxnLst/>
              <a:rect l="l" t="t" r="r" b="b"/>
              <a:pathLst>
                <a:path w="1002664" h="19685">
                  <a:moveTo>
                    <a:pt x="0" y="0"/>
                  </a:moveTo>
                  <a:lnTo>
                    <a:pt x="1002411" y="1955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364991" y="2365247"/>
              <a:ext cx="1010285" cy="1765935"/>
            </a:xfrm>
            <a:custGeom>
              <a:avLst/>
              <a:gdLst/>
              <a:ahLst/>
              <a:cxnLst/>
              <a:rect l="l" t="t" r="r" b="b"/>
              <a:pathLst>
                <a:path w="1010285" h="1765935">
                  <a:moveTo>
                    <a:pt x="0" y="0"/>
                  </a:moveTo>
                  <a:lnTo>
                    <a:pt x="986028" y="321437"/>
                  </a:lnTo>
                </a:path>
                <a:path w="1010285" h="1765935">
                  <a:moveTo>
                    <a:pt x="0" y="0"/>
                  </a:moveTo>
                  <a:lnTo>
                    <a:pt x="1008888" y="1765808"/>
                  </a:lnTo>
                </a:path>
                <a:path w="1010285" h="1765935">
                  <a:moveTo>
                    <a:pt x="0" y="0"/>
                  </a:moveTo>
                  <a:lnTo>
                    <a:pt x="1010031" y="95110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387851" y="2293619"/>
              <a:ext cx="986155" cy="453390"/>
            </a:xfrm>
            <a:custGeom>
              <a:avLst/>
              <a:gdLst/>
              <a:ahLst/>
              <a:cxnLst/>
              <a:rect l="l" t="t" r="r" b="b"/>
              <a:pathLst>
                <a:path w="986154" h="453389">
                  <a:moveTo>
                    <a:pt x="0" y="405002"/>
                  </a:moveTo>
                  <a:lnTo>
                    <a:pt x="963040" y="0"/>
                  </a:lnTo>
                </a:path>
                <a:path w="986154" h="453389">
                  <a:moveTo>
                    <a:pt x="0" y="405383"/>
                  </a:moveTo>
                  <a:lnTo>
                    <a:pt x="986027" y="45288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364991" y="2293619"/>
              <a:ext cx="986155" cy="1968500"/>
            </a:xfrm>
            <a:custGeom>
              <a:avLst/>
              <a:gdLst/>
              <a:ahLst/>
              <a:cxnLst/>
              <a:rect l="l" t="t" r="r" b="b"/>
              <a:pathLst>
                <a:path w="986154" h="1968500">
                  <a:moveTo>
                    <a:pt x="0" y="345947"/>
                  </a:moveTo>
                  <a:lnTo>
                    <a:pt x="986028" y="1897379"/>
                  </a:lnTo>
                </a:path>
                <a:path w="986154" h="1968500">
                  <a:moveTo>
                    <a:pt x="0" y="1968499"/>
                  </a:moveTo>
                  <a:lnTo>
                    <a:pt x="9860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387851" y="2627375"/>
              <a:ext cx="986155" cy="1575435"/>
            </a:xfrm>
            <a:custGeom>
              <a:avLst/>
              <a:gdLst/>
              <a:ahLst/>
              <a:cxnLst/>
              <a:rect l="l" t="t" r="r" b="b"/>
              <a:pathLst>
                <a:path w="986154" h="1575435">
                  <a:moveTo>
                    <a:pt x="0" y="1575435"/>
                  </a:moveTo>
                  <a:lnTo>
                    <a:pt x="98602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364991" y="4191000"/>
              <a:ext cx="986155" cy="71755"/>
            </a:xfrm>
            <a:custGeom>
              <a:avLst/>
              <a:gdLst/>
              <a:ahLst/>
              <a:cxnLst/>
              <a:rect l="l" t="t" r="r" b="b"/>
              <a:pathLst>
                <a:path w="986154" h="71754">
                  <a:moveTo>
                    <a:pt x="0" y="71627"/>
                  </a:moveTo>
                  <a:lnTo>
                    <a:pt x="9860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387851" y="3304031"/>
              <a:ext cx="951230" cy="898525"/>
            </a:xfrm>
            <a:custGeom>
              <a:avLst/>
              <a:gdLst/>
              <a:ahLst/>
              <a:cxnLst/>
              <a:rect l="l" t="t" r="r" b="b"/>
              <a:pathLst>
                <a:path w="951229" h="898525">
                  <a:moveTo>
                    <a:pt x="0" y="898270"/>
                  </a:moveTo>
                  <a:lnTo>
                    <a:pt x="950976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364991" y="2758439"/>
              <a:ext cx="974090" cy="582295"/>
            </a:xfrm>
            <a:custGeom>
              <a:avLst/>
              <a:gdLst/>
              <a:ahLst/>
              <a:cxnLst/>
              <a:rect l="l" t="t" r="r" b="b"/>
              <a:pathLst>
                <a:path w="974089" h="582295">
                  <a:moveTo>
                    <a:pt x="0" y="0"/>
                  </a:moveTo>
                  <a:lnTo>
                    <a:pt x="973963" y="58216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4287" y="2215895"/>
              <a:ext cx="169163" cy="18135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4287" y="2609087"/>
              <a:ext cx="169163" cy="17983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4287" y="4113275"/>
              <a:ext cx="169163" cy="18135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091554" y="2982213"/>
            <a:ext cx="1428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240523" y="2188464"/>
            <a:ext cx="169545" cy="2077720"/>
            <a:chOff x="7240523" y="2188464"/>
            <a:chExt cx="169545" cy="2077720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40523" y="2188464"/>
              <a:ext cx="169164" cy="17983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0523" y="2580132"/>
              <a:ext cx="169164" cy="1813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0523" y="4084320"/>
              <a:ext cx="169164" cy="18135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218680" y="2953588"/>
            <a:ext cx="14287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254241" y="2272029"/>
            <a:ext cx="1038225" cy="1981835"/>
            <a:chOff x="6254241" y="2272029"/>
            <a:chExt cx="1038225" cy="1981835"/>
          </a:xfrm>
        </p:grpSpPr>
        <p:sp>
          <p:nvSpPr>
            <p:cNvPr id="53" name="object 53"/>
            <p:cNvSpPr/>
            <p:nvPr/>
          </p:nvSpPr>
          <p:spPr>
            <a:xfrm>
              <a:off x="6283451" y="2290571"/>
              <a:ext cx="1002665" cy="19685"/>
            </a:xfrm>
            <a:custGeom>
              <a:avLst/>
              <a:gdLst/>
              <a:ahLst/>
              <a:cxnLst/>
              <a:rect l="l" t="t" r="r" b="b"/>
              <a:pathLst>
                <a:path w="1002665" h="19685">
                  <a:moveTo>
                    <a:pt x="0" y="0"/>
                  </a:moveTo>
                  <a:lnTo>
                    <a:pt x="1002411" y="1955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6260591" y="2350007"/>
              <a:ext cx="986155" cy="321945"/>
            </a:xfrm>
            <a:custGeom>
              <a:avLst/>
              <a:gdLst/>
              <a:ahLst/>
              <a:cxnLst/>
              <a:rect l="l" t="t" r="r" b="b"/>
              <a:pathLst>
                <a:path w="986154" h="321944">
                  <a:moveTo>
                    <a:pt x="0" y="0"/>
                  </a:moveTo>
                  <a:lnTo>
                    <a:pt x="986028" y="32143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260591" y="2350007"/>
              <a:ext cx="1009015" cy="1765935"/>
            </a:xfrm>
            <a:custGeom>
              <a:avLst/>
              <a:gdLst/>
              <a:ahLst/>
              <a:cxnLst/>
              <a:rect l="l" t="t" r="r" b="b"/>
              <a:pathLst>
                <a:path w="1009015" h="1765935">
                  <a:moveTo>
                    <a:pt x="0" y="0"/>
                  </a:moveTo>
                  <a:lnTo>
                    <a:pt x="1008888" y="176580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260591" y="2350007"/>
              <a:ext cx="1010285" cy="951230"/>
            </a:xfrm>
            <a:custGeom>
              <a:avLst/>
              <a:gdLst/>
              <a:ahLst/>
              <a:cxnLst/>
              <a:rect l="l" t="t" r="r" b="b"/>
              <a:pathLst>
                <a:path w="1010284" h="951229">
                  <a:moveTo>
                    <a:pt x="0" y="0"/>
                  </a:moveTo>
                  <a:lnTo>
                    <a:pt x="1010031" y="95110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283451" y="2278379"/>
              <a:ext cx="986155" cy="453390"/>
            </a:xfrm>
            <a:custGeom>
              <a:avLst/>
              <a:gdLst/>
              <a:ahLst/>
              <a:cxnLst/>
              <a:rect l="l" t="t" r="r" b="b"/>
              <a:pathLst>
                <a:path w="986154" h="453389">
                  <a:moveTo>
                    <a:pt x="0" y="405003"/>
                  </a:moveTo>
                  <a:lnTo>
                    <a:pt x="963041" y="0"/>
                  </a:lnTo>
                </a:path>
                <a:path w="986154" h="453389">
                  <a:moveTo>
                    <a:pt x="0" y="405384"/>
                  </a:moveTo>
                  <a:lnTo>
                    <a:pt x="986027" y="45288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260591" y="2278379"/>
              <a:ext cx="986155" cy="1968500"/>
            </a:xfrm>
            <a:custGeom>
              <a:avLst/>
              <a:gdLst/>
              <a:ahLst/>
              <a:cxnLst/>
              <a:rect l="l" t="t" r="r" b="b"/>
              <a:pathLst>
                <a:path w="986154" h="1968500">
                  <a:moveTo>
                    <a:pt x="0" y="345948"/>
                  </a:moveTo>
                  <a:lnTo>
                    <a:pt x="986028" y="1897380"/>
                  </a:lnTo>
                </a:path>
                <a:path w="986154" h="1968500">
                  <a:moveTo>
                    <a:pt x="0" y="1968500"/>
                  </a:moveTo>
                  <a:lnTo>
                    <a:pt x="9860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283451" y="2612135"/>
              <a:ext cx="986155" cy="1575435"/>
            </a:xfrm>
            <a:custGeom>
              <a:avLst/>
              <a:gdLst/>
              <a:ahLst/>
              <a:cxnLst/>
              <a:rect l="l" t="t" r="r" b="b"/>
              <a:pathLst>
                <a:path w="986154" h="1575435">
                  <a:moveTo>
                    <a:pt x="0" y="1575434"/>
                  </a:moveTo>
                  <a:lnTo>
                    <a:pt x="986027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260591" y="4175759"/>
              <a:ext cx="986155" cy="71755"/>
            </a:xfrm>
            <a:custGeom>
              <a:avLst/>
              <a:gdLst/>
              <a:ahLst/>
              <a:cxnLst/>
              <a:rect l="l" t="t" r="r" b="b"/>
              <a:pathLst>
                <a:path w="986154" h="71754">
                  <a:moveTo>
                    <a:pt x="0" y="71627"/>
                  </a:moveTo>
                  <a:lnTo>
                    <a:pt x="986028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283451" y="3288791"/>
              <a:ext cx="951230" cy="898525"/>
            </a:xfrm>
            <a:custGeom>
              <a:avLst/>
              <a:gdLst/>
              <a:ahLst/>
              <a:cxnLst/>
              <a:rect l="l" t="t" r="r" b="b"/>
              <a:pathLst>
                <a:path w="951229" h="898525">
                  <a:moveTo>
                    <a:pt x="0" y="898271"/>
                  </a:moveTo>
                  <a:lnTo>
                    <a:pt x="950976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260591" y="2743199"/>
              <a:ext cx="974090" cy="582295"/>
            </a:xfrm>
            <a:custGeom>
              <a:avLst/>
              <a:gdLst/>
              <a:ahLst/>
              <a:cxnLst/>
              <a:rect l="l" t="t" r="r" b="b"/>
              <a:pathLst>
                <a:path w="974090" h="582295">
                  <a:moveTo>
                    <a:pt x="0" y="0"/>
                  </a:moveTo>
                  <a:lnTo>
                    <a:pt x="973963" y="5821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969002" y="2094966"/>
            <a:ext cx="854710" cy="13785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84175" algn="l"/>
                <a:tab pos="692150" algn="l"/>
              </a:tabLst>
            </a:pP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31750">
              <a:lnSpc>
                <a:spcPct val="100000"/>
              </a:lnSpc>
              <a:spcBef>
                <a:spcPts val="700"/>
              </a:spcBef>
              <a:tabLst>
                <a:tab pos="403225" algn="l"/>
                <a:tab pos="711200" algn="l"/>
              </a:tabLst>
            </a:pP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  <a:p>
            <a:pPr marL="43815">
              <a:lnSpc>
                <a:spcPct val="100000"/>
              </a:lnSpc>
              <a:spcBef>
                <a:spcPts val="2050"/>
              </a:spcBef>
              <a:tabLst>
                <a:tab pos="415925" algn="l"/>
                <a:tab pos="723900" algn="l"/>
              </a:tabLst>
            </a:pP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951603" y="3996944"/>
            <a:ext cx="822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175" algn="l"/>
                <a:tab pos="692150" algn="l"/>
              </a:tabLst>
            </a:pP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14347" y="4547996"/>
            <a:ext cx="253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177925" algn="l"/>
                <a:tab pos="2296795" algn="l"/>
              </a:tabLst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1	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66154" y="4622672"/>
            <a:ext cx="43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60" baseline="13888" dirty="0">
                <a:latin typeface="Times New Roman"/>
                <a:cs typeface="Times New Roman"/>
              </a:rPr>
              <a:t>t</a:t>
            </a:r>
            <a:r>
              <a:rPr sz="1600" spc="-40" dirty="0">
                <a:latin typeface="Times New Roman"/>
                <a:cs typeface="Times New Roman"/>
              </a:rPr>
              <a:t>T-1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85659" y="4547996"/>
            <a:ext cx="28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baseline="-20833" dirty="0">
                <a:latin typeface="Times New Roman"/>
                <a:cs typeface="Times New Roman"/>
              </a:rPr>
              <a:t>T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208773" y="1996439"/>
            <a:ext cx="6704965" cy="2272030"/>
            <a:chOff x="1208773" y="1996439"/>
            <a:chExt cx="6704965" cy="2272030"/>
          </a:xfrm>
        </p:grpSpPr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773" y="1996439"/>
              <a:ext cx="3181870" cy="22720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380731" y="2336291"/>
              <a:ext cx="503555" cy="892175"/>
            </a:xfrm>
            <a:custGeom>
              <a:avLst/>
              <a:gdLst/>
              <a:ahLst/>
              <a:cxnLst/>
              <a:rect l="l" t="t" r="r" b="b"/>
              <a:pathLst>
                <a:path w="503554" h="892175">
                  <a:moveTo>
                    <a:pt x="0" y="0"/>
                  </a:moveTo>
                  <a:lnTo>
                    <a:pt x="503174" y="89217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7376160" y="2671571"/>
              <a:ext cx="507365" cy="1503680"/>
            </a:xfrm>
            <a:custGeom>
              <a:avLst/>
              <a:gdLst/>
              <a:ahLst/>
              <a:cxnLst/>
              <a:rect l="l" t="t" r="r" b="b"/>
              <a:pathLst>
                <a:path w="507365" h="1503679">
                  <a:moveTo>
                    <a:pt x="27432" y="0"/>
                  </a:moveTo>
                  <a:lnTo>
                    <a:pt x="506857" y="557149"/>
                  </a:lnTo>
                </a:path>
                <a:path w="507365" h="1503679">
                  <a:moveTo>
                    <a:pt x="27432" y="1503679"/>
                  </a:moveTo>
                  <a:lnTo>
                    <a:pt x="506857" y="676655"/>
                  </a:lnTo>
                </a:path>
                <a:path w="507365" h="1503679">
                  <a:moveTo>
                    <a:pt x="0" y="660145"/>
                  </a:moveTo>
                  <a:lnTo>
                    <a:pt x="485775" y="61721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488053" y="2120137"/>
              <a:ext cx="3425825" cy="2021205"/>
            </a:xfrm>
            <a:custGeom>
              <a:avLst/>
              <a:gdLst/>
              <a:ahLst/>
              <a:cxnLst/>
              <a:rect l="l" t="t" r="r" b="b"/>
              <a:pathLst>
                <a:path w="3425825" h="2021204">
                  <a:moveTo>
                    <a:pt x="1587119" y="1206373"/>
                  </a:moveTo>
                  <a:lnTo>
                    <a:pt x="1586128" y="1149985"/>
                  </a:lnTo>
                  <a:lnTo>
                    <a:pt x="1586103" y="1148461"/>
                  </a:lnTo>
                  <a:lnTo>
                    <a:pt x="1511554" y="1149858"/>
                  </a:lnTo>
                  <a:lnTo>
                    <a:pt x="1436751" y="1149985"/>
                  </a:lnTo>
                  <a:lnTo>
                    <a:pt x="1361059" y="1147953"/>
                  </a:lnTo>
                  <a:lnTo>
                    <a:pt x="1322451" y="1145667"/>
                  </a:lnTo>
                  <a:lnTo>
                    <a:pt x="1283081" y="1142492"/>
                  </a:lnTo>
                  <a:lnTo>
                    <a:pt x="1243330" y="1138301"/>
                  </a:lnTo>
                  <a:lnTo>
                    <a:pt x="1202563" y="1132713"/>
                  </a:lnTo>
                  <a:lnTo>
                    <a:pt x="1160780" y="1125855"/>
                  </a:lnTo>
                  <a:lnTo>
                    <a:pt x="1118108" y="1117346"/>
                  </a:lnTo>
                  <a:lnTo>
                    <a:pt x="1074293" y="1107313"/>
                  </a:lnTo>
                  <a:lnTo>
                    <a:pt x="1029081" y="1095375"/>
                  </a:lnTo>
                  <a:lnTo>
                    <a:pt x="982726" y="1081532"/>
                  </a:lnTo>
                  <a:lnTo>
                    <a:pt x="934720" y="1065657"/>
                  </a:lnTo>
                  <a:lnTo>
                    <a:pt x="885190" y="1047496"/>
                  </a:lnTo>
                  <a:lnTo>
                    <a:pt x="834136" y="1027303"/>
                  </a:lnTo>
                  <a:lnTo>
                    <a:pt x="781685" y="1004951"/>
                  </a:lnTo>
                  <a:lnTo>
                    <a:pt x="727710" y="980821"/>
                  </a:lnTo>
                  <a:lnTo>
                    <a:pt x="672592" y="955040"/>
                  </a:lnTo>
                  <a:lnTo>
                    <a:pt x="616458" y="927608"/>
                  </a:lnTo>
                  <a:lnTo>
                    <a:pt x="559181" y="898652"/>
                  </a:lnTo>
                  <a:lnTo>
                    <a:pt x="500888" y="868553"/>
                  </a:lnTo>
                  <a:lnTo>
                    <a:pt x="382270" y="804926"/>
                  </a:lnTo>
                  <a:lnTo>
                    <a:pt x="261112" y="737870"/>
                  </a:lnTo>
                  <a:lnTo>
                    <a:pt x="157530" y="679450"/>
                  </a:lnTo>
                  <a:lnTo>
                    <a:pt x="82956" y="637032"/>
                  </a:lnTo>
                  <a:lnTo>
                    <a:pt x="64262" y="626364"/>
                  </a:lnTo>
                  <a:lnTo>
                    <a:pt x="157530" y="679450"/>
                  </a:lnTo>
                  <a:lnTo>
                    <a:pt x="251333" y="678561"/>
                  </a:lnTo>
                  <a:lnTo>
                    <a:pt x="262585" y="676198"/>
                  </a:lnTo>
                  <a:lnTo>
                    <a:pt x="271729" y="669912"/>
                  </a:lnTo>
                  <a:lnTo>
                    <a:pt x="277850" y="660654"/>
                  </a:lnTo>
                  <a:lnTo>
                    <a:pt x="280035" y="649351"/>
                  </a:lnTo>
                  <a:lnTo>
                    <a:pt x="277660" y="638098"/>
                  </a:lnTo>
                  <a:lnTo>
                    <a:pt x="271373" y="628954"/>
                  </a:lnTo>
                  <a:lnTo>
                    <a:pt x="267462" y="626364"/>
                  </a:lnTo>
                  <a:lnTo>
                    <a:pt x="262115" y="622833"/>
                  </a:lnTo>
                  <a:lnTo>
                    <a:pt x="250825" y="620649"/>
                  </a:lnTo>
                  <a:lnTo>
                    <a:pt x="0" y="622935"/>
                  </a:lnTo>
                  <a:lnTo>
                    <a:pt x="125476" y="840105"/>
                  </a:lnTo>
                  <a:lnTo>
                    <a:pt x="133083" y="848728"/>
                  </a:lnTo>
                  <a:lnTo>
                    <a:pt x="143090" y="853579"/>
                  </a:lnTo>
                  <a:lnTo>
                    <a:pt x="154190" y="854329"/>
                  </a:lnTo>
                  <a:lnTo>
                    <a:pt x="165100" y="850646"/>
                  </a:lnTo>
                  <a:lnTo>
                    <a:pt x="175641" y="811149"/>
                  </a:lnTo>
                  <a:lnTo>
                    <a:pt x="128397" y="729488"/>
                  </a:lnTo>
                  <a:lnTo>
                    <a:pt x="294005" y="822579"/>
                  </a:lnTo>
                  <a:lnTo>
                    <a:pt x="414782" y="888365"/>
                  </a:lnTo>
                  <a:lnTo>
                    <a:pt x="474345" y="919988"/>
                  </a:lnTo>
                  <a:lnTo>
                    <a:pt x="533019" y="950341"/>
                  </a:lnTo>
                  <a:lnTo>
                    <a:pt x="591058" y="979551"/>
                  </a:lnTo>
                  <a:lnTo>
                    <a:pt x="647954" y="1007364"/>
                  </a:lnTo>
                  <a:lnTo>
                    <a:pt x="704088" y="1033780"/>
                  </a:lnTo>
                  <a:lnTo>
                    <a:pt x="758952" y="1058291"/>
                  </a:lnTo>
                  <a:lnTo>
                    <a:pt x="812800" y="1081024"/>
                  </a:lnTo>
                  <a:lnTo>
                    <a:pt x="865378" y="1101979"/>
                  </a:lnTo>
                  <a:lnTo>
                    <a:pt x="916432" y="1120648"/>
                  </a:lnTo>
                  <a:lnTo>
                    <a:pt x="966216" y="1137031"/>
                  </a:lnTo>
                  <a:lnTo>
                    <a:pt x="1014476" y="1151382"/>
                  </a:lnTo>
                  <a:lnTo>
                    <a:pt x="1061339" y="1163701"/>
                  </a:lnTo>
                  <a:lnTo>
                    <a:pt x="1106932" y="1174242"/>
                  </a:lnTo>
                  <a:lnTo>
                    <a:pt x="1151382" y="1182878"/>
                  </a:lnTo>
                  <a:lnTo>
                    <a:pt x="1194816" y="1190117"/>
                  </a:lnTo>
                  <a:lnTo>
                    <a:pt x="1237107" y="1195832"/>
                  </a:lnTo>
                  <a:lnTo>
                    <a:pt x="1278636" y="1200277"/>
                  </a:lnTo>
                  <a:lnTo>
                    <a:pt x="1319022" y="1203452"/>
                  </a:lnTo>
                  <a:lnTo>
                    <a:pt x="1358900" y="1205738"/>
                  </a:lnTo>
                  <a:lnTo>
                    <a:pt x="1398143" y="1207262"/>
                  </a:lnTo>
                  <a:lnTo>
                    <a:pt x="1437005" y="1207897"/>
                  </a:lnTo>
                  <a:lnTo>
                    <a:pt x="1512697" y="1207643"/>
                  </a:lnTo>
                  <a:lnTo>
                    <a:pt x="1587119" y="1206373"/>
                  </a:lnTo>
                  <a:close/>
                </a:path>
                <a:path w="3425825" h="2021204">
                  <a:moveTo>
                    <a:pt x="2819908" y="80645"/>
                  </a:moveTo>
                  <a:lnTo>
                    <a:pt x="2747010" y="58801"/>
                  </a:lnTo>
                  <a:lnTo>
                    <a:pt x="2673858" y="38227"/>
                  </a:lnTo>
                  <a:lnTo>
                    <a:pt x="2600960" y="20701"/>
                  </a:lnTo>
                  <a:lnTo>
                    <a:pt x="2528443" y="7620"/>
                  </a:lnTo>
                  <a:lnTo>
                    <a:pt x="2456307" y="635"/>
                  </a:lnTo>
                  <a:lnTo>
                    <a:pt x="2420620" y="0"/>
                  </a:lnTo>
                  <a:lnTo>
                    <a:pt x="2384933" y="1524"/>
                  </a:lnTo>
                  <a:lnTo>
                    <a:pt x="2331720" y="8128"/>
                  </a:lnTo>
                  <a:lnTo>
                    <a:pt x="2279396" y="20701"/>
                  </a:lnTo>
                  <a:lnTo>
                    <a:pt x="2227961" y="39878"/>
                  </a:lnTo>
                  <a:lnTo>
                    <a:pt x="2177669" y="65786"/>
                  </a:lnTo>
                  <a:lnTo>
                    <a:pt x="2144649" y="86487"/>
                  </a:lnTo>
                  <a:lnTo>
                    <a:pt x="2112137" y="109474"/>
                  </a:lnTo>
                  <a:lnTo>
                    <a:pt x="2080260" y="134620"/>
                  </a:lnTo>
                  <a:lnTo>
                    <a:pt x="2048637" y="162052"/>
                  </a:lnTo>
                  <a:lnTo>
                    <a:pt x="2017395" y="191262"/>
                  </a:lnTo>
                  <a:lnTo>
                    <a:pt x="1986407" y="222250"/>
                  </a:lnTo>
                  <a:lnTo>
                    <a:pt x="1955546" y="254508"/>
                  </a:lnTo>
                  <a:lnTo>
                    <a:pt x="1925066" y="288290"/>
                  </a:lnTo>
                  <a:lnTo>
                    <a:pt x="1894840" y="322961"/>
                  </a:lnTo>
                  <a:lnTo>
                    <a:pt x="1864614" y="358648"/>
                  </a:lnTo>
                  <a:lnTo>
                    <a:pt x="1834642" y="394970"/>
                  </a:lnTo>
                  <a:lnTo>
                    <a:pt x="1804670" y="431927"/>
                  </a:lnTo>
                  <a:lnTo>
                    <a:pt x="1796440" y="442277"/>
                  </a:lnTo>
                  <a:lnTo>
                    <a:pt x="1804416" y="387858"/>
                  </a:lnTo>
                  <a:lnTo>
                    <a:pt x="1798955" y="380492"/>
                  </a:lnTo>
                  <a:lnTo>
                    <a:pt x="1783080" y="378206"/>
                  </a:lnTo>
                  <a:lnTo>
                    <a:pt x="1775714" y="383667"/>
                  </a:lnTo>
                  <a:lnTo>
                    <a:pt x="1756537" y="515620"/>
                  </a:lnTo>
                  <a:lnTo>
                    <a:pt x="1790992" y="502285"/>
                  </a:lnTo>
                  <a:lnTo>
                    <a:pt x="1880870" y="467487"/>
                  </a:lnTo>
                  <a:lnTo>
                    <a:pt x="1884553" y="459105"/>
                  </a:lnTo>
                  <a:lnTo>
                    <a:pt x="1881632" y="451612"/>
                  </a:lnTo>
                  <a:lnTo>
                    <a:pt x="1878838" y="444119"/>
                  </a:lnTo>
                  <a:lnTo>
                    <a:pt x="1870329" y="440436"/>
                  </a:lnTo>
                  <a:lnTo>
                    <a:pt x="1819135" y="460324"/>
                  </a:lnTo>
                  <a:lnTo>
                    <a:pt x="1827276" y="450088"/>
                  </a:lnTo>
                  <a:lnTo>
                    <a:pt x="1856994" y="413385"/>
                  </a:lnTo>
                  <a:lnTo>
                    <a:pt x="1886712" y="377317"/>
                  </a:lnTo>
                  <a:lnTo>
                    <a:pt x="1916557" y="342011"/>
                  </a:lnTo>
                  <a:lnTo>
                    <a:pt x="1946529" y="307721"/>
                  </a:lnTo>
                  <a:lnTo>
                    <a:pt x="1976628" y="274447"/>
                  </a:lnTo>
                  <a:lnTo>
                    <a:pt x="2006727" y="242697"/>
                  </a:lnTo>
                  <a:lnTo>
                    <a:pt x="2037067" y="212471"/>
                  </a:lnTo>
                  <a:lnTo>
                    <a:pt x="2067560" y="183896"/>
                  </a:lnTo>
                  <a:lnTo>
                    <a:pt x="2098167" y="157480"/>
                  </a:lnTo>
                  <a:lnTo>
                    <a:pt x="2129396" y="132842"/>
                  </a:lnTo>
                  <a:lnTo>
                    <a:pt x="2176145" y="100584"/>
                  </a:lnTo>
                  <a:lnTo>
                    <a:pt x="2223389" y="74041"/>
                  </a:lnTo>
                  <a:lnTo>
                    <a:pt x="2271141" y="53848"/>
                  </a:lnTo>
                  <a:lnTo>
                    <a:pt x="2319909" y="40005"/>
                  </a:lnTo>
                  <a:lnTo>
                    <a:pt x="2369566" y="31877"/>
                  </a:lnTo>
                  <a:lnTo>
                    <a:pt x="2420112" y="28956"/>
                  </a:lnTo>
                  <a:lnTo>
                    <a:pt x="2454275" y="29464"/>
                  </a:lnTo>
                  <a:lnTo>
                    <a:pt x="2523871" y="36195"/>
                  </a:lnTo>
                  <a:lnTo>
                    <a:pt x="2594610" y="48895"/>
                  </a:lnTo>
                  <a:lnTo>
                    <a:pt x="2666238" y="66040"/>
                  </a:lnTo>
                  <a:lnTo>
                    <a:pt x="2738628" y="86487"/>
                  </a:lnTo>
                  <a:lnTo>
                    <a:pt x="2811526" y="108331"/>
                  </a:lnTo>
                  <a:lnTo>
                    <a:pt x="2819908" y="80645"/>
                  </a:lnTo>
                  <a:close/>
                </a:path>
                <a:path w="3425825" h="2021204">
                  <a:moveTo>
                    <a:pt x="2824607" y="617601"/>
                  </a:moveTo>
                  <a:lnTo>
                    <a:pt x="2780919" y="579755"/>
                  </a:lnTo>
                  <a:lnTo>
                    <a:pt x="2737612" y="629666"/>
                  </a:lnTo>
                  <a:lnTo>
                    <a:pt x="2693543" y="678815"/>
                  </a:lnTo>
                  <a:lnTo>
                    <a:pt x="2648331" y="726440"/>
                  </a:lnTo>
                  <a:lnTo>
                    <a:pt x="2600452" y="772795"/>
                  </a:lnTo>
                  <a:lnTo>
                    <a:pt x="2549525" y="817118"/>
                  </a:lnTo>
                  <a:lnTo>
                    <a:pt x="2494407" y="858901"/>
                  </a:lnTo>
                  <a:lnTo>
                    <a:pt x="2434336" y="898017"/>
                  </a:lnTo>
                  <a:lnTo>
                    <a:pt x="2368296" y="933831"/>
                  </a:lnTo>
                  <a:lnTo>
                    <a:pt x="2332736" y="950595"/>
                  </a:lnTo>
                  <a:lnTo>
                    <a:pt x="2295525" y="966597"/>
                  </a:lnTo>
                  <a:lnTo>
                    <a:pt x="2256536" y="981710"/>
                  </a:lnTo>
                  <a:lnTo>
                    <a:pt x="2216023" y="996315"/>
                  </a:lnTo>
                  <a:lnTo>
                    <a:pt x="2174240" y="1010158"/>
                  </a:lnTo>
                  <a:lnTo>
                    <a:pt x="2131060" y="1023493"/>
                  </a:lnTo>
                  <a:lnTo>
                    <a:pt x="2086737" y="1036320"/>
                  </a:lnTo>
                  <a:lnTo>
                    <a:pt x="2041398" y="1048639"/>
                  </a:lnTo>
                  <a:lnTo>
                    <a:pt x="1995043" y="1060450"/>
                  </a:lnTo>
                  <a:lnTo>
                    <a:pt x="1947799" y="1072007"/>
                  </a:lnTo>
                  <a:lnTo>
                    <a:pt x="1865007" y="1090904"/>
                  </a:lnTo>
                  <a:lnTo>
                    <a:pt x="1858568" y="1068057"/>
                  </a:lnTo>
                  <a:lnTo>
                    <a:pt x="1858568" y="1169517"/>
                  </a:lnTo>
                  <a:lnTo>
                    <a:pt x="1825866" y="1158608"/>
                  </a:lnTo>
                  <a:lnTo>
                    <a:pt x="1853285" y="1152588"/>
                  </a:lnTo>
                  <a:lnTo>
                    <a:pt x="1858568" y="1169517"/>
                  </a:lnTo>
                  <a:lnTo>
                    <a:pt x="1858568" y="1068057"/>
                  </a:lnTo>
                  <a:lnTo>
                    <a:pt x="1857387" y="1063853"/>
                  </a:lnTo>
                  <a:lnTo>
                    <a:pt x="1884680" y="1039241"/>
                  </a:lnTo>
                  <a:lnTo>
                    <a:pt x="1891487" y="1029970"/>
                  </a:lnTo>
                  <a:lnTo>
                    <a:pt x="1894166" y="1019175"/>
                  </a:lnTo>
                  <a:lnTo>
                    <a:pt x="1892604" y="1008202"/>
                  </a:lnTo>
                  <a:lnTo>
                    <a:pt x="1886712" y="998347"/>
                  </a:lnTo>
                  <a:lnTo>
                    <a:pt x="1877491" y="991476"/>
                  </a:lnTo>
                  <a:lnTo>
                    <a:pt x="1866734" y="988796"/>
                  </a:lnTo>
                  <a:lnTo>
                    <a:pt x="1855736" y="990346"/>
                  </a:lnTo>
                  <a:lnTo>
                    <a:pt x="1845818" y="996188"/>
                  </a:lnTo>
                  <a:lnTo>
                    <a:pt x="1840788" y="1000721"/>
                  </a:lnTo>
                  <a:lnTo>
                    <a:pt x="1838706" y="992632"/>
                  </a:lnTo>
                  <a:lnTo>
                    <a:pt x="1836686" y="984211"/>
                  </a:lnTo>
                  <a:lnTo>
                    <a:pt x="1836686" y="1097165"/>
                  </a:lnTo>
                  <a:lnTo>
                    <a:pt x="1815338" y="1101750"/>
                  </a:lnTo>
                  <a:lnTo>
                    <a:pt x="1833397" y="1085469"/>
                  </a:lnTo>
                  <a:lnTo>
                    <a:pt x="1836686" y="1097165"/>
                  </a:lnTo>
                  <a:lnTo>
                    <a:pt x="1836686" y="984211"/>
                  </a:lnTo>
                  <a:lnTo>
                    <a:pt x="1824228" y="932180"/>
                  </a:lnTo>
                  <a:lnTo>
                    <a:pt x="1810512" y="870966"/>
                  </a:lnTo>
                  <a:lnTo>
                    <a:pt x="1797431" y="809117"/>
                  </a:lnTo>
                  <a:lnTo>
                    <a:pt x="1784731" y="746633"/>
                  </a:lnTo>
                  <a:lnTo>
                    <a:pt x="1775879" y="701700"/>
                  </a:lnTo>
                  <a:lnTo>
                    <a:pt x="1806956" y="736981"/>
                  </a:lnTo>
                  <a:lnTo>
                    <a:pt x="1812290" y="742950"/>
                  </a:lnTo>
                  <a:lnTo>
                    <a:pt x="1821434" y="743585"/>
                  </a:lnTo>
                  <a:lnTo>
                    <a:pt x="1827403" y="738251"/>
                  </a:lnTo>
                  <a:lnTo>
                    <a:pt x="1833372" y="733044"/>
                  </a:lnTo>
                  <a:lnTo>
                    <a:pt x="1834007" y="723900"/>
                  </a:lnTo>
                  <a:lnTo>
                    <a:pt x="1828673" y="717931"/>
                  </a:lnTo>
                  <a:lnTo>
                    <a:pt x="1768297" y="649224"/>
                  </a:lnTo>
                  <a:lnTo>
                    <a:pt x="1745869" y="623697"/>
                  </a:lnTo>
                  <a:lnTo>
                    <a:pt x="1704721" y="742188"/>
                  </a:lnTo>
                  <a:lnTo>
                    <a:pt x="1702054" y="749808"/>
                  </a:lnTo>
                  <a:lnTo>
                    <a:pt x="1706118" y="758063"/>
                  </a:lnTo>
                  <a:lnTo>
                    <a:pt x="1713611" y="760603"/>
                  </a:lnTo>
                  <a:lnTo>
                    <a:pt x="1721231" y="763270"/>
                  </a:lnTo>
                  <a:lnTo>
                    <a:pt x="1729486" y="759206"/>
                  </a:lnTo>
                  <a:lnTo>
                    <a:pt x="1732026" y="751713"/>
                  </a:lnTo>
                  <a:lnTo>
                    <a:pt x="1747507" y="707148"/>
                  </a:lnTo>
                  <a:lnTo>
                    <a:pt x="1756410" y="752475"/>
                  </a:lnTo>
                  <a:lnTo>
                    <a:pt x="1768983" y="815086"/>
                  </a:lnTo>
                  <a:lnTo>
                    <a:pt x="1782191" y="877316"/>
                  </a:lnTo>
                  <a:lnTo>
                    <a:pt x="1796034" y="938911"/>
                  </a:lnTo>
                  <a:lnTo>
                    <a:pt x="1810639" y="999871"/>
                  </a:lnTo>
                  <a:lnTo>
                    <a:pt x="1816544" y="1022591"/>
                  </a:lnTo>
                  <a:lnTo>
                    <a:pt x="1659636" y="1164082"/>
                  </a:lnTo>
                  <a:lnTo>
                    <a:pt x="1882101" y="1238440"/>
                  </a:lnTo>
                  <a:lnTo>
                    <a:pt x="1900936" y="1288161"/>
                  </a:lnTo>
                  <a:lnTo>
                    <a:pt x="1923542" y="1341501"/>
                  </a:lnTo>
                  <a:lnTo>
                    <a:pt x="1948053" y="1393063"/>
                  </a:lnTo>
                  <a:lnTo>
                    <a:pt x="1974596" y="1442339"/>
                  </a:lnTo>
                  <a:lnTo>
                    <a:pt x="2003425" y="1489837"/>
                  </a:lnTo>
                  <a:lnTo>
                    <a:pt x="2034667" y="1535049"/>
                  </a:lnTo>
                  <a:lnTo>
                    <a:pt x="2068322" y="1577721"/>
                  </a:lnTo>
                  <a:lnTo>
                    <a:pt x="2104517" y="1618361"/>
                  </a:lnTo>
                  <a:lnTo>
                    <a:pt x="2142617" y="1656461"/>
                  </a:lnTo>
                  <a:lnTo>
                    <a:pt x="2182749" y="1692402"/>
                  </a:lnTo>
                  <a:lnTo>
                    <a:pt x="2224786" y="1726565"/>
                  </a:lnTo>
                  <a:lnTo>
                    <a:pt x="2268347" y="1758823"/>
                  </a:lnTo>
                  <a:lnTo>
                    <a:pt x="2313305" y="1789684"/>
                  </a:lnTo>
                  <a:lnTo>
                    <a:pt x="2359787" y="1819021"/>
                  </a:lnTo>
                  <a:lnTo>
                    <a:pt x="2407412" y="1846961"/>
                  </a:lnTo>
                  <a:lnTo>
                    <a:pt x="2456053" y="1873885"/>
                  </a:lnTo>
                  <a:lnTo>
                    <a:pt x="2505583" y="1899920"/>
                  </a:lnTo>
                  <a:lnTo>
                    <a:pt x="2555875" y="1925066"/>
                  </a:lnTo>
                  <a:lnTo>
                    <a:pt x="2606675" y="1949577"/>
                  </a:lnTo>
                  <a:lnTo>
                    <a:pt x="2657856" y="1973580"/>
                  </a:lnTo>
                  <a:lnTo>
                    <a:pt x="2760980" y="2020824"/>
                  </a:lnTo>
                  <a:lnTo>
                    <a:pt x="2772918" y="1994408"/>
                  </a:lnTo>
                  <a:lnTo>
                    <a:pt x="2669921" y="1947291"/>
                  </a:lnTo>
                  <a:lnTo>
                    <a:pt x="2618994" y="1923415"/>
                  </a:lnTo>
                  <a:lnTo>
                    <a:pt x="2568448" y="1898904"/>
                  </a:lnTo>
                  <a:lnTo>
                    <a:pt x="2518537" y="1874012"/>
                  </a:lnTo>
                  <a:lnTo>
                    <a:pt x="2469515" y="1848358"/>
                  </a:lnTo>
                  <a:lnTo>
                    <a:pt x="2421382" y="1821688"/>
                  </a:lnTo>
                  <a:lnTo>
                    <a:pt x="2374519" y="1794129"/>
                  </a:lnTo>
                  <a:lnTo>
                    <a:pt x="2328799" y="1765173"/>
                  </a:lnTo>
                  <a:lnTo>
                    <a:pt x="2284730" y="1734947"/>
                  </a:lnTo>
                  <a:lnTo>
                    <a:pt x="2241931" y="1703324"/>
                  </a:lnTo>
                  <a:lnTo>
                    <a:pt x="2201037" y="1669923"/>
                  </a:lnTo>
                  <a:lnTo>
                    <a:pt x="2161921" y="1634871"/>
                  </a:lnTo>
                  <a:lnTo>
                    <a:pt x="2124964" y="1597914"/>
                  </a:lnTo>
                  <a:lnTo>
                    <a:pt x="2090293" y="1558925"/>
                  </a:lnTo>
                  <a:lnTo>
                    <a:pt x="2057641" y="1517523"/>
                  </a:lnTo>
                  <a:lnTo>
                    <a:pt x="2027542" y="1473835"/>
                  </a:lnTo>
                  <a:lnTo>
                    <a:pt x="1999615" y="1427734"/>
                  </a:lnTo>
                  <a:lnTo>
                    <a:pt x="1973580" y="1379347"/>
                  </a:lnTo>
                  <a:lnTo>
                    <a:pt x="1949704" y="1329055"/>
                  </a:lnTo>
                  <a:lnTo>
                    <a:pt x="1927606" y="1276858"/>
                  </a:lnTo>
                  <a:lnTo>
                    <a:pt x="1914893" y="1243330"/>
                  </a:lnTo>
                  <a:lnTo>
                    <a:pt x="1919554" y="1242021"/>
                  </a:lnTo>
                  <a:lnTo>
                    <a:pt x="1928342" y="1235252"/>
                  </a:lnTo>
                  <a:lnTo>
                    <a:pt x="1934083" y="1225296"/>
                  </a:lnTo>
                  <a:lnTo>
                    <a:pt x="1935505" y="1213853"/>
                  </a:lnTo>
                  <a:lnTo>
                    <a:pt x="1932546" y="1203134"/>
                  </a:lnTo>
                  <a:lnTo>
                    <a:pt x="1925789" y="1194333"/>
                  </a:lnTo>
                  <a:lnTo>
                    <a:pt x="1915795" y="1188593"/>
                  </a:lnTo>
                  <a:lnTo>
                    <a:pt x="1892782" y="1180922"/>
                  </a:lnTo>
                  <a:lnTo>
                    <a:pt x="1888109" y="1167257"/>
                  </a:lnTo>
                  <a:lnTo>
                    <a:pt x="1881632" y="1146365"/>
                  </a:lnTo>
                  <a:lnTo>
                    <a:pt x="1913128" y="1139444"/>
                  </a:lnTo>
                  <a:lnTo>
                    <a:pt x="1961642" y="1128141"/>
                  </a:lnTo>
                  <a:lnTo>
                    <a:pt x="2056511" y="1104519"/>
                  </a:lnTo>
                  <a:lnTo>
                    <a:pt x="2102739" y="1091946"/>
                  </a:lnTo>
                  <a:lnTo>
                    <a:pt x="2148192" y="1078865"/>
                  </a:lnTo>
                  <a:lnTo>
                    <a:pt x="2192528" y="1065149"/>
                  </a:lnTo>
                  <a:lnTo>
                    <a:pt x="2235708" y="1050798"/>
                  </a:lnTo>
                  <a:lnTo>
                    <a:pt x="2277618" y="1035685"/>
                  </a:lnTo>
                  <a:lnTo>
                    <a:pt x="2318258" y="1019810"/>
                  </a:lnTo>
                  <a:lnTo>
                    <a:pt x="2357374" y="1003046"/>
                  </a:lnTo>
                  <a:lnTo>
                    <a:pt x="2394966" y="985266"/>
                  </a:lnTo>
                  <a:lnTo>
                    <a:pt x="2430907" y="966597"/>
                  </a:lnTo>
                  <a:lnTo>
                    <a:pt x="2465197" y="947039"/>
                  </a:lnTo>
                  <a:lnTo>
                    <a:pt x="2497582" y="926719"/>
                  </a:lnTo>
                  <a:lnTo>
                    <a:pt x="2558415" y="883793"/>
                  </a:lnTo>
                  <a:lnTo>
                    <a:pt x="2614168" y="838327"/>
                  </a:lnTo>
                  <a:lnTo>
                    <a:pt x="2665476" y="790956"/>
                  </a:lnTo>
                  <a:lnTo>
                    <a:pt x="2713482" y="742315"/>
                  </a:lnTo>
                  <a:lnTo>
                    <a:pt x="2781300" y="667512"/>
                  </a:lnTo>
                  <a:lnTo>
                    <a:pt x="2824607" y="617601"/>
                  </a:lnTo>
                  <a:close/>
                </a:path>
                <a:path w="3425825" h="2021204">
                  <a:moveTo>
                    <a:pt x="3425571" y="1077468"/>
                  </a:moveTo>
                  <a:lnTo>
                    <a:pt x="3288284" y="1025652"/>
                  </a:lnTo>
                  <a:lnTo>
                    <a:pt x="3222498" y="999490"/>
                  </a:lnTo>
                  <a:lnTo>
                    <a:pt x="3160141" y="973201"/>
                  </a:lnTo>
                  <a:lnTo>
                    <a:pt x="3101848" y="946531"/>
                  </a:lnTo>
                  <a:lnTo>
                    <a:pt x="3049270" y="919607"/>
                  </a:lnTo>
                  <a:lnTo>
                    <a:pt x="3003169" y="892302"/>
                  </a:lnTo>
                  <a:lnTo>
                    <a:pt x="2975940" y="873442"/>
                  </a:lnTo>
                  <a:lnTo>
                    <a:pt x="2978531" y="872109"/>
                  </a:lnTo>
                  <a:lnTo>
                    <a:pt x="2985960" y="863282"/>
                  </a:lnTo>
                  <a:lnTo>
                    <a:pt x="2989300" y="852678"/>
                  </a:lnTo>
                  <a:lnTo>
                    <a:pt x="2988437" y="841616"/>
                  </a:lnTo>
                  <a:lnTo>
                    <a:pt x="2983230" y="831342"/>
                  </a:lnTo>
                  <a:lnTo>
                    <a:pt x="2868663" y="687324"/>
                  </a:lnTo>
                  <a:lnTo>
                    <a:pt x="2827147" y="635127"/>
                  </a:lnTo>
                  <a:lnTo>
                    <a:pt x="2733040" y="867537"/>
                  </a:lnTo>
                  <a:lnTo>
                    <a:pt x="2731071" y="878192"/>
                  </a:lnTo>
                  <a:lnTo>
                    <a:pt x="2731020" y="879221"/>
                  </a:lnTo>
                  <a:lnTo>
                    <a:pt x="2733268" y="889736"/>
                  </a:lnTo>
                  <a:lnTo>
                    <a:pt x="2739479" y="898944"/>
                  </a:lnTo>
                  <a:lnTo>
                    <a:pt x="2749042" y="905256"/>
                  </a:lnTo>
                  <a:lnTo>
                    <a:pt x="2760357" y="907427"/>
                  </a:lnTo>
                  <a:lnTo>
                    <a:pt x="2771229" y="905116"/>
                  </a:lnTo>
                  <a:lnTo>
                    <a:pt x="2780436" y="898880"/>
                  </a:lnTo>
                  <a:lnTo>
                    <a:pt x="2786761" y="889254"/>
                  </a:lnTo>
                  <a:lnTo>
                    <a:pt x="2830233" y="781812"/>
                  </a:lnTo>
                  <a:lnTo>
                    <a:pt x="2835275" y="793877"/>
                  </a:lnTo>
                  <a:lnTo>
                    <a:pt x="2854198" y="828548"/>
                  </a:lnTo>
                  <a:lnTo>
                    <a:pt x="2879217" y="862584"/>
                  </a:lnTo>
                  <a:lnTo>
                    <a:pt x="2911094" y="895350"/>
                  </a:lnTo>
                  <a:lnTo>
                    <a:pt x="2950464" y="926592"/>
                  </a:lnTo>
                  <a:lnTo>
                    <a:pt x="2996692" y="956437"/>
                  </a:lnTo>
                  <a:lnTo>
                    <a:pt x="3049143" y="984885"/>
                  </a:lnTo>
                  <a:lnTo>
                    <a:pt x="3106801" y="1012698"/>
                  </a:lnTo>
                  <a:lnTo>
                    <a:pt x="3168650" y="1039876"/>
                  </a:lnTo>
                  <a:lnTo>
                    <a:pt x="3267583" y="1079627"/>
                  </a:lnTo>
                  <a:lnTo>
                    <a:pt x="3405251" y="1131824"/>
                  </a:lnTo>
                  <a:lnTo>
                    <a:pt x="3425571" y="107746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509394" y="5436819"/>
            <a:ext cx="5690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Most</a:t>
            </a:r>
            <a:r>
              <a:rPr sz="28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likely</a:t>
            </a:r>
            <a:r>
              <a:rPr sz="28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Sequence:</a:t>
            </a:r>
            <a:r>
              <a:rPr sz="28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775" spc="15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0</a:t>
            </a:r>
            <a:r>
              <a:rPr sz="2775" spc="-15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775" spc="-15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775" spc="33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sz="2775" spc="33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50"/>
                </a:solidFill>
                <a:latin typeface="Times New Roman"/>
                <a:cs typeface="Times New Roman"/>
              </a:rPr>
              <a:t>…s</a:t>
            </a:r>
            <a:r>
              <a:rPr sz="2775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sz="2775" spc="345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endParaRPr sz="2775" baseline="-2102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HMM</a:t>
            </a:r>
            <a:r>
              <a:rPr sz="4000" spc="-35" dirty="0"/>
              <a:t> </a:t>
            </a:r>
            <a:r>
              <a:rPr sz="4000" spc="-10" dirty="0"/>
              <a:t>Learning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815580" cy="4069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11809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3589020" algn="l"/>
              </a:tabLst>
            </a:pP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Supervised</a:t>
            </a:r>
            <a:r>
              <a:rPr sz="2800" b="1" spc="6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:	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All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completely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(tagged).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27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Unsupervised</a:t>
            </a:r>
            <a:r>
              <a:rPr sz="2800" b="1" spc="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All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sequences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unlabelled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(but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generally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know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tags,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i.e.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states).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Semisupervised</a:t>
            </a:r>
            <a:r>
              <a:rPr sz="2800" b="1" spc="4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Some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labeled,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unlabeled.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Supervised</a:t>
            </a:r>
            <a:r>
              <a:rPr sz="4000" spc="-25" dirty="0"/>
              <a:t> </a:t>
            </a:r>
            <a:r>
              <a:rPr sz="4000" spc="-5" dirty="0"/>
              <a:t>HMM </a:t>
            </a:r>
            <a:r>
              <a:rPr sz="4000" spc="-45" dirty="0"/>
              <a:t>Training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63059"/>
            <a:ext cx="7567930" cy="232345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3535">
              <a:lnSpc>
                <a:spcPct val="111100"/>
              </a:lnSpc>
              <a:spcBef>
                <a:spcPts val="1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training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labeled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(tagged)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with the 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underlying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generated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them, then the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parameters,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λ={A,B}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estimated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directly.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Comic Sans MS" panose="030F0702030302020204" pitchFamily="66" charset="0"/>
              <a:cs typeface="Calibri"/>
            </a:endParaRPr>
          </a:p>
          <a:p>
            <a:pPr marL="311785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Training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2890" y="3740658"/>
            <a:ext cx="1926589" cy="1303020"/>
          </a:xfrm>
          <a:prstGeom prst="rect">
            <a:avLst/>
          </a:prstGeom>
          <a:solidFill>
            <a:srgbClr val="66FFFF"/>
          </a:solidFill>
          <a:ln w="19811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452120" marR="406400" indent="-295910">
              <a:lnSpc>
                <a:spcPct val="100000"/>
              </a:lnSpc>
              <a:spcBef>
                <a:spcPts val="960"/>
              </a:spcBef>
            </a:pPr>
            <a:r>
              <a:rPr sz="2400" spc="-5" dirty="0">
                <a:latin typeface="Times New Roman"/>
                <a:cs typeface="Times New Roman"/>
              </a:rPr>
              <a:t>Superv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sed  HMM</a:t>
            </a:r>
            <a:endParaRPr sz="24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Times New Roman"/>
                <a:cs typeface="Times New Roman"/>
              </a:rPr>
              <a:t>Training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6723" y="4331208"/>
            <a:ext cx="585470" cy="231775"/>
            <a:chOff x="3506723" y="4331208"/>
            <a:chExt cx="585470" cy="231775"/>
          </a:xfrm>
        </p:grpSpPr>
        <p:sp>
          <p:nvSpPr>
            <p:cNvPr id="6" name="object 6"/>
            <p:cNvSpPr/>
            <p:nvPr/>
          </p:nvSpPr>
          <p:spPr>
            <a:xfrm>
              <a:off x="3512819" y="4337304"/>
              <a:ext cx="573405" cy="219710"/>
            </a:xfrm>
            <a:custGeom>
              <a:avLst/>
              <a:gdLst/>
              <a:ahLst/>
              <a:cxnLst/>
              <a:rect l="l" t="t" r="r" b="b"/>
              <a:pathLst>
                <a:path w="573404" h="219710">
                  <a:moveTo>
                    <a:pt x="429513" y="0"/>
                  </a:moveTo>
                  <a:lnTo>
                    <a:pt x="429513" y="54864"/>
                  </a:lnTo>
                  <a:lnTo>
                    <a:pt x="0" y="54864"/>
                  </a:lnTo>
                  <a:lnTo>
                    <a:pt x="0" y="164592"/>
                  </a:lnTo>
                  <a:lnTo>
                    <a:pt x="429513" y="164592"/>
                  </a:lnTo>
                  <a:lnTo>
                    <a:pt x="429513" y="219456"/>
                  </a:lnTo>
                  <a:lnTo>
                    <a:pt x="573024" y="109728"/>
                  </a:lnTo>
                  <a:lnTo>
                    <a:pt x="42951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512819" y="4337304"/>
              <a:ext cx="573405" cy="219710"/>
            </a:xfrm>
            <a:custGeom>
              <a:avLst/>
              <a:gdLst/>
              <a:ahLst/>
              <a:cxnLst/>
              <a:rect l="l" t="t" r="r" b="b"/>
              <a:pathLst>
                <a:path w="573404" h="219710">
                  <a:moveTo>
                    <a:pt x="0" y="54864"/>
                  </a:moveTo>
                  <a:lnTo>
                    <a:pt x="429513" y="54864"/>
                  </a:lnTo>
                  <a:lnTo>
                    <a:pt x="429513" y="0"/>
                  </a:lnTo>
                  <a:lnTo>
                    <a:pt x="573024" y="109728"/>
                  </a:lnTo>
                  <a:lnTo>
                    <a:pt x="429513" y="219456"/>
                  </a:lnTo>
                  <a:lnTo>
                    <a:pt x="429513" y="164592"/>
                  </a:lnTo>
                  <a:lnTo>
                    <a:pt x="0" y="164592"/>
                  </a:lnTo>
                  <a:lnTo>
                    <a:pt x="0" y="548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79" y="3281298"/>
            <a:ext cx="2857230" cy="16065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6030" y="3686516"/>
            <a:ext cx="2804160" cy="220726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37795" marR="83185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C0099"/>
                </a:solidFill>
                <a:latin typeface="Times New Roman"/>
                <a:cs typeface="Times New Roman"/>
              </a:rPr>
              <a:t>ate</a:t>
            </a:r>
            <a:r>
              <a:rPr sz="2000" spc="-2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9900"/>
                </a:solidFill>
                <a:latin typeface="Times New Roman"/>
                <a:cs typeface="Times New Roman"/>
              </a:rPr>
              <a:t>apple </a:t>
            </a:r>
            <a:r>
              <a:rPr sz="2000" spc="-484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dog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bit </a:t>
            </a: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Mary </a:t>
            </a: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Mary</a:t>
            </a:r>
            <a:r>
              <a:rPr sz="2000" spc="-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hit</a:t>
            </a:r>
            <a:r>
              <a:rPr sz="2000" spc="-25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dog</a:t>
            </a:r>
            <a:endParaRPr sz="2000" dirty="0">
              <a:latin typeface="Times New Roman"/>
              <a:cs typeface="Times New Roman"/>
            </a:endParaRPr>
          </a:p>
          <a:p>
            <a:pPr marL="137795">
              <a:lnSpc>
                <a:spcPts val="1989"/>
              </a:lnSpc>
              <a:spcBef>
                <a:spcPts val="5"/>
              </a:spcBef>
            </a:pPr>
            <a:r>
              <a:rPr sz="2000" dirty="0">
                <a:solidFill>
                  <a:srgbClr val="1F487C"/>
                </a:solidFill>
                <a:latin typeface="Times New Roman"/>
                <a:cs typeface="Times New Roman"/>
              </a:rPr>
              <a:t>John</a:t>
            </a:r>
            <a:r>
              <a:rPr sz="2000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99"/>
                </a:solidFill>
                <a:latin typeface="Times New Roman"/>
                <a:cs typeface="Times New Roman"/>
              </a:rPr>
              <a:t>gave</a:t>
            </a:r>
            <a:r>
              <a:rPr sz="2000" spc="-30" dirty="0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Times New Roman"/>
                <a:cs typeface="Times New Roman"/>
              </a:rPr>
              <a:t>Mary</a:t>
            </a:r>
            <a:r>
              <a:rPr sz="2000" spc="-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Times New Roman"/>
                <a:cs typeface="Times New Roman"/>
              </a:rPr>
              <a:t>cat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R="281940" algn="ctr">
              <a:lnSpc>
                <a:spcPts val="2360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R="280670" algn="ctr">
              <a:lnSpc>
                <a:spcPts val="2185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R="281940" algn="ctr">
              <a:lnSpc>
                <a:spcPts val="2775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959" y="6160151"/>
            <a:ext cx="2861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230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Det	</a:t>
            </a:r>
            <a:r>
              <a:rPr sz="2000" spc="5" dirty="0">
                <a:solidFill>
                  <a:srgbClr val="009900"/>
                </a:solidFill>
                <a:latin typeface="Times New Roman"/>
                <a:cs typeface="Times New Roman"/>
              </a:rPr>
              <a:t>Noun</a:t>
            </a:r>
            <a:r>
              <a:rPr sz="2000" spc="42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1F487C"/>
                </a:solidFill>
                <a:latin typeface="Times New Roman"/>
                <a:cs typeface="Times New Roman"/>
              </a:rPr>
              <a:t>PropNoun</a:t>
            </a:r>
            <a:r>
              <a:rPr sz="20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C0099"/>
                </a:solidFill>
                <a:latin typeface="Times New Roman"/>
                <a:cs typeface="Times New Roman"/>
              </a:rPr>
              <a:t>Verb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65146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93420">
              <a:lnSpc>
                <a:spcPct val="100000"/>
              </a:lnSpc>
              <a:spcBef>
                <a:spcPts val="760"/>
              </a:spcBef>
            </a:pPr>
            <a:r>
              <a:rPr sz="3600" spc="-5" dirty="0"/>
              <a:t>Supervised </a:t>
            </a:r>
            <a:r>
              <a:rPr sz="3600" spc="-30" dirty="0"/>
              <a:t>Parameter</a:t>
            </a:r>
            <a:r>
              <a:rPr sz="3600" dirty="0"/>
              <a:t> </a:t>
            </a:r>
            <a:r>
              <a:rPr sz="3600" spc="-15" dirty="0"/>
              <a:t>Estimation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1368549"/>
            <a:ext cx="7452995" cy="72455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omic Sans MS" panose="030F0702030302020204" pitchFamily="66" charset="0"/>
                <a:cs typeface="Calibri"/>
              </a:rPr>
              <a:t>Estimate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transition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probabilities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based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tag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bigram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lang="en-US"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unigram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statistics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in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714" y="3482453"/>
            <a:ext cx="7304405" cy="110030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15" dirty="0">
                <a:latin typeface="Comic Sans MS" panose="030F0702030302020204" pitchFamily="66" charset="0"/>
                <a:cs typeface="Calibri"/>
              </a:rPr>
              <a:t>Estimate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probabilities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based on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tag/word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co-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occurrence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statistics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14" y="5629147"/>
            <a:ext cx="627634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appropriate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smoothing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if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is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sparse.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6150" y="2896415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368" y="0"/>
                </a:lnTo>
              </a:path>
            </a:pathLst>
          </a:custGeom>
          <a:ln w="149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6215" y="2851630"/>
            <a:ext cx="1187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i="1" spc="-45" dirty="0">
                <a:latin typeface="Times New Roman"/>
                <a:cs typeface="Times New Roman"/>
              </a:rPr>
              <a:t>ij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571" y="2614126"/>
            <a:ext cx="194945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800" i="1" spc="30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2591" y="2892211"/>
            <a:ext cx="1468755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81685" algn="l"/>
              </a:tabLst>
            </a:pPr>
            <a:r>
              <a:rPr sz="2800" i="1" spc="65" dirty="0">
                <a:latin typeface="Times New Roman"/>
                <a:cs typeface="Times New Roman"/>
              </a:rPr>
              <a:t>C</a:t>
            </a:r>
            <a:r>
              <a:rPr sz="2800" spc="65" dirty="0">
                <a:latin typeface="Times New Roman"/>
                <a:cs typeface="Times New Roman"/>
              </a:rPr>
              <a:t>(</a:t>
            </a:r>
            <a:r>
              <a:rPr sz="2800" i="1" spc="65" dirty="0">
                <a:latin typeface="Times New Roman"/>
                <a:cs typeface="Times New Roman"/>
              </a:rPr>
              <a:t>q</a:t>
            </a:r>
            <a:r>
              <a:rPr sz="2475" i="1" spc="97" baseline="-23569" dirty="0">
                <a:latin typeface="Times New Roman"/>
                <a:cs typeface="Times New Roman"/>
              </a:rPr>
              <a:t>t	</a:t>
            </a: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</a:t>
            </a:r>
            <a:r>
              <a:rPr sz="2475" i="1" spc="-7" baseline="-23569" dirty="0">
                <a:latin typeface="Times New Roman"/>
                <a:cs typeface="Times New Roman"/>
              </a:rPr>
              <a:t>i</a:t>
            </a:r>
            <a:r>
              <a:rPr sz="2475" i="1" spc="-120" baseline="-23569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6239" y="2345961"/>
            <a:ext cx="3084830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1078865" algn="l"/>
              </a:tabLst>
            </a:pPr>
            <a:r>
              <a:rPr sz="4200" spc="52" baseline="-41666" dirty="0">
                <a:latin typeface="Symbol"/>
                <a:cs typeface="Symbol"/>
              </a:rPr>
              <a:t></a:t>
            </a:r>
            <a:r>
              <a:rPr sz="4200" spc="97" baseline="-41666" dirty="0">
                <a:latin typeface="Times New Roman"/>
                <a:cs typeface="Times New Roman"/>
              </a:rPr>
              <a:t> </a:t>
            </a:r>
            <a:r>
              <a:rPr sz="2800" i="1" spc="190" dirty="0">
                <a:latin typeface="Times New Roman"/>
                <a:cs typeface="Times New Roman"/>
              </a:rPr>
              <a:t>C</a:t>
            </a:r>
            <a:r>
              <a:rPr sz="2800" spc="70" dirty="0">
                <a:latin typeface="Times New Roman"/>
                <a:cs typeface="Times New Roman"/>
              </a:rPr>
              <a:t>(</a:t>
            </a:r>
            <a:r>
              <a:rPr sz="2800" i="1" spc="-15" dirty="0">
                <a:latin typeface="Times New Roman"/>
                <a:cs typeface="Times New Roman"/>
              </a:rPr>
              <a:t>q</a:t>
            </a:r>
            <a:r>
              <a:rPr sz="2475" i="1" spc="7" baseline="-23569" dirty="0">
                <a:latin typeface="Times New Roman"/>
                <a:cs typeface="Times New Roman"/>
              </a:rPr>
              <a:t>t</a:t>
            </a:r>
            <a:r>
              <a:rPr sz="2475" i="1" baseline="-23569" dirty="0">
                <a:latin typeface="Times New Roman"/>
                <a:cs typeface="Times New Roman"/>
              </a:rPr>
              <a:t>	</a:t>
            </a: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s</a:t>
            </a:r>
            <a:r>
              <a:rPr sz="2475" i="1" spc="7" baseline="-23569" dirty="0">
                <a:latin typeface="Times New Roman"/>
                <a:cs typeface="Times New Roman"/>
              </a:rPr>
              <a:t>i</a:t>
            </a:r>
            <a:r>
              <a:rPr sz="2475" i="1" spc="-150" baseline="-23569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,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220" dirty="0">
                <a:latin typeface="Times New Roman"/>
                <a:cs typeface="Times New Roman"/>
              </a:rPr>
              <a:t>q</a:t>
            </a:r>
            <a:r>
              <a:rPr sz="2475" spc="232" baseline="-23569" dirty="0">
                <a:latin typeface="Times New Roman"/>
                <a:cs typeface="Times New Roman"/>
              </a:rPr>
              <a:t>t</a:t>
            </a:r>
            <a:r>
              <a:rPr sz="2475" spc="-104" baseline="-23569" dirty="0">
                <a:latin typeface="Symbol"/>
                <a:cs typeface="Symbol"/>
              </a:rPr>
              <a:t></a:t>
            </a:r>
            <a:r>
              <a:rPr sz="2475" spc="15" baseline="-23569" dirty="0">
                <a:latin typeface="Times New Roman"/>
                <a:cs typeface="Times New Roman"/>
              </a:rPr>
              <a:t>1</a:t>
            </a:r>
            <a:r>
              <a:rPr sz="2475" baseline="-23569" dirty="0">
                <a:latin typeface="Times New Roman"/>
                <a:cs typeface="Times New Roman"/>
              </a:rPr>
              <a:t> </a:t>
            </a:r>
            <a:r>
              <a:rPr sz="2475" spc="-60" baseline="-23569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Symbol"/>
                <a:cs typeface="Symbol"/>
              </a:rPr>
              <a:t>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i="1" spc="25" dirty="0">
                <a:latin typeface="Times New Roman"/>
                <a:cs typeface="Times New Roman"/>
              </a:rPr>
              <a:t>s</a:t>
            </a:r>
            <a:r>
              <a:rPr sz="2800" i="1" spc="-385" dirty="0">
                <a:latin typeface="Times New Roman"/>
                <a:cs typeface="Times New Roman"/>
              </a:rPr>
              <a:t> </a:t>
            </a:r>
            <a:r>
              <a:rPr sz="2475" i="1" spc="7" baseline="-23569" dirty="0">
                <a:latin typeface="Times New Roman"/>
                <a:cs typeface="Times New Roman"/>
              </a:rPr>
              <a:t>j</a:t>
            </a:r>
            <a:r>
              <a:rPr sz="2475" i="1" spc="-30" baseline="-23569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1427" y="2357627"/>
            <a:ext cx="3606165" cy="1079500"/>
          </a:xfrm>
          <a:custGeom>
            <a:avLst/>
            <a:gdLst/>
            <a:ahLst/>
            <a:cxnLst/>
            <a:rect l="l" t="t" r="r" b="b"/>
            <a:pathLst>
              <a:path w="3606165" h="1079500">
                <a:moveTo>
                  <a:pt x="0" y="1078991"/>
                </a:moveTo>
                <a:lnTo>
                  <a:pt x="3605784" y="1078991"/>
                </a:lnTo>
                <a:lnTo>
                  <a:pt x="3605784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5974" y="4982980"/>
            <a:ext cx="2444750" cy="0"/>
          </a:xfrm>
          <a:custGeom>
            <a:avLst/>
            <a:gdLst/>
            <a:ahLst/>
            <a:cxnLst/>
            <a:rect l="l" t="t" r="r" b="b"/>
            <a:pathLst>
              <a:path w="2444750">
                <a:moveTo>
                  <a:pt x="0" y="0"/>
                </a:moveTo>
                <a:lnTo>
                  <a:pt x="2444739" y="0"/>
                </a:lnTo>
              </a:path>
            </a:pathLst>
          </a:custGeom>
          <a:ln w="15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6538" y="4936221"/>
            <a:ext cx="69215" cy="290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750" i="1" spc="-45" dirty="0">
                <a:latin typeface="Times New Roman"/>
                <a:cs typeface="Times New Roman"/>
              </a:rPr>
              <a:t>j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4921" y="4978566"/>
            <a:ext cx="145732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950" i="1" spc="20" dirty="0">
                <a:latin typeface="Times New Roman"/>
                <a:cs typeface="Times New Roman"/>
              </a:rPr>
              <a:t>C</a:t>
            </a:r>
            <a:r>
              <a:rPr sz="2950" spc="-15" dirty="0">
                <a:latin typeface="Times New Roman"/>
                <a:cs typeface="Times New Roman"/>
              </a:rPr>
              <a:t>(</a:t>
            </a:r>
            <a:r>
              <a:rPr sz="2950" i="1" spc="-135" dirty="0">
                <a:latin typeface="Times New Roman"/>
                <a:cs typeface="Times New Roman"/>
              </a:rPr>
              <a:t>q</a:t>
            </a:r>
            <a:r>
              <a:rPr sz="2625" i="1" spc="-67" baseline="-23809" dirty="0">
                <a:latin typeface="Times New Roman"/>
                <a:cs typeface="Times New Roman"/>
              </a:rPr>
              <a:t>i</a:t>
            </a:r>
            <a:r>
              <a:rPr sz="2625" i="1" baseline="-23809" dirty="0">
                <a:latin typeface="Times New Roman"/>
                <a:cs typeface="Times New Roman"/>
              </a:rPr>
              <a:t> </a:t>
            </a:r>
            <a:r>
              <a:rPr sz="2625" i="1" spc="97" baseline="-23809" dirty="0">
                <a:latin typeface="Times New Roman"/>
                <a:cs typeface="Times New Roman"/>
              </a:rPr>
              <a:t> </a:t>
            </a:r>
            <a:r>
              <a:rPr sz="2950" spc="-114" dirty="0">
                <a:latin typeface="Symbol"/>
                <a:cs typeface="Symbol"/>
              </a:rPr>
              <a:t></a:t>
            </a:r>
            <a:r>
              <a:rPr sz="2950" spc="-85" dirty="0">
                <a:latin typeface="Times New Roman"/>
                <a:cs typeface="Times New Roman"/>
              </a:rPr>
              <a:t> </a:t>
            </a:r>
            <a:r>
              <a:rPr sz="2950" i="1" spc="-85" dirty="0">
                <a:latin typeface="Times New Roman"/>
                <a:cs typeface="Times New Roman"/>
              </a:rPr>
              <a:t>s</a:t>
            </a:r>
            <a:r>
              <a:rPr sz="2950" i="1" spc="-425" dirty="0">
                <a:latin typeface="Times New Roman"/>
                <a:cs typeface="Times New Roman"/>
              </a:rPr>
              <a:t> </a:t>
            </a:r>
            <a:r>
              <a:rPr sz="2625" i="1" spc="-67" baseline="-23809" dirty="0">
                <a:latin typeface="Times New Roman"/>
                <a:cs typeface="Times New Roman"/>
              </a:rPr>
              <a:t>j</a:t>
            </a:r>
            <a:r>
              <a:rPr sz="2625" i="1" spc="-82" baseline="-23809" dirty="0">
                <a:latin typeface="Times New Roman"/>
                <a:cs typeface="Times New Roman"/>
              </a:rPr>
              <a:t> </a:t>
            </a:r>
            <a:r>
              <a:rPr sz="2950" spc="-7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3113" y="4402406"/>
            <a:ext cx="248094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2950" i="1" spc="20" dirty="0">
                <a:latin typeface="Times New Roman"/>
                <a:cs typeface="Times New Roman"/>
              </a:rPr>
              <a:t>C</a:t>
            </a:r>
            <a:r>
              <a:rPr sz="2950" spc="-15" dirty="0">
                <a:latin typeface="Times New Roman"/>
                <a:cs typeface="Times New Roman"/>
              </a:rPr>
              <a:t>(</a:t>
            </a:r>
            <a:r>
              <a:rPr sz="2950" i="1" spc="-135" dirty="0">
                <a:latin typeface="Times New Roman"/>
                <a:cs typeface="Times New Roman"/>
              </a:rPr>
              <a:t>q</a:t>
            </a:r>
            <a:r>
              <a:rPr sz="2625" i="1" spc="-67" baseline="-23809" dirty="0">
                <a:latin typeface="Times New Roman"/>
                <a:cs typeface="Times New Roman"/>
              </a:rPr>
              <a:t>i</a:t>
            </a:r>
            <a:r>
              <a:rPr sz="2625" i="1" baseline="-23809" dirty="0">
                <a:latin typeface="Times New Roman"/>
                <a:cs typeface="Times New Roman"/>
              </a:rPr>
              <a:t> </a:t>
            </a:r>
            <a:r>
              <a:rPr sz="2625" i="1" spc="97" baseline="-23809" dirty="0">
                <a:latin typeface="Times New Roman"/>
                <a:cs typeface="Times New Roman"/>
              </a:rPr>
              <a:t> </a:t>
            </a:r>
            <a:r>
              <a:rPr sz="2950" spc="-114" dirty="0">
                <a:latin typeface="Symbol"/>
                <a:cs typeface="Symbol"/>
              </a:rPr>
              <a:t></a:t>
            </a:r>
            <a:r>
              <a:rPr sz="2950" spc="-85" dirty="0">
                <a:latin typeface="Times New Roman"/>
                <a:cs typeface="Times New Roman"/>
              </a:rPr>
              <a:t> </a:t>
            </a:r>
            <a:r>
              <a:rPr sz="2950" i="1" spc="-85" dirty="0">
                <a:latin typeface="Times New Roman"/>
                <a:cs typeface="Times New Roman"/>
              </a:rPr>
              <a:t>s</a:t>
            </a:r>
            <a:r>
              <a:rPr sz="2950" i="1" spc="-420" dirty="0">
                <a:latin typeface="Times New Roman"/>
                <a:cs typeface="Times New Roman"/>
              </a:rPr>
              <a:t> </a:t>
            </a:r>
            <a:r>
              <a:rPr sz="2625" i="1" spc="-67" baseline="-23809" dirty="0">
                <a:latin typeface="Times New Roman"/>
                <a:cs typeface="Times New Roman"/>
              </a:rPr>
              <a:t>j</a:t>
            </a:r>
            <a:r>
              <a:rPr sz="2625" i="1" spc="-157" baseline="-23809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Times New Roman"/>
                <a:cs typeface="Times New Roman"/>
              </a:rPr>
              <a:t>,</a:t>
            </a:r>
            <a:r>
              <a:rPr sz="2950" spc="-450" dirty="0">
                <a:latin typeface="Times New Roman"/>
                <a:cs typeface="Times New Roman"/>
              </a:rPr>
              <a:t> </a:t>
            </a:r>
            <a:r>
              <a:rPr sz="2950" i="1" spc="-180" dirty="0">
                <a:latin typeface="Times New Roman"/>
                <a:cs typeface="Times New Roman"/>
              </a:rPr>
              <a:t>o</a:t>
            </a:r>
            <a:r>
              <a:rPr sz="2625" i="1" spc="-67" baseline="-23809" dirty="0">
                <a:latin typeface="Times New Roman"/>
                <a:cs typeface="Times New Roman"/>
              </a:rPr>
              <a:t>i</a:t>
            </a:r>
            <a:r>
              <a:rPr sz="2625" i="1" baseline="-23809" dirty="0">
                <a:latin typeface="Times New Roman"/>
                <a:cs typeface="Times New Roman"/>
              </a:rPr>
              <a:t> </a:t>
            </a:r>
            <a:r>
              <a:rPr sz="2625" i="1" spc="97" baseline="-23809" dirty="0">
                <a:latin typeface="Times New Roman"/>
                <a:cs typeface="Times New Roman"/>
              </a:rPr>
              <a:t> </a:t>
            </a:r>
            <a:r>
              <a:rPr sz="2950" spc="-114" dirty="0">
                <a:latin typeface="Symbol"/>
                <a:cs typeface="Symbol"/>
              </a:rPr>
              <a:t></a:t>
            </a:r>
            <a:r>
              <a:rPr sz="2950" spc="-165" dirty="0">
                <a:latin typeface="Times New Roman"/>
                <a:cs typeface="Times New Roman"/>
              </a:rPr>
              <a:t> </a:t>
            </a:r>
            <a:r>
              <a:rPr sz="2950" i="1" spc="-95" dirty="0">
                <a:latin typeface="Times New Roman"/>
                <a:cs typeface="Times New Roman"/>
              </a:rPr>
              <a:t>v</a:t>
            </a:r>
            <a:r>
              <a:rPr sz="2625" i="1" spc="-104" baseline="-23809" dirty="0">
                <a:latin typeface="Times New Roman"/>
                <a:cs typeface="Times New Roman"/>
              </a:rPr>
              <a:t>k</a:t>
            </a:r>
            <a:r>
              <a:rPr sz="2625" i="1" spc="-7" baseline="-23809" dirty="0">
                <a:latin typeface="Times New Roman"/>
                <a:cs typeface="Times New Roman"/>
              </a:rPr>
              <a:t> </a:t>
            </a:r>
            <a:r>
              <a:rPr sz="2950" spc="-70" dirty="0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9481" y="4685619"/>
            <a:ext cx="1006475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950" i="1" spc="-105" dirty="0">
                <a:latin typeface="Times New Roman"/>
                <a:cs typeface="Times New Roman"/>
              </a:rPr>
              <a:t>b</a:t>
            </a:r>
            <a:r>
              <a:rPr sz="2950" i="1" spc="220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Times New Roman"/>
                <a:cs typeface="Times New Roman"/>
              </a:rPr>
              <a:t>(</a:t>
            </a:r>
            <a:r>
              <a:rPr sz="2950" i="1" spc="10" dirty="0">
                <a:latin typeface="Times New Roman"/>
                <a:cs typeface="Times New Roman"/>
              </a:rPr>
              <a:t>k</a:t>
            </a:r>
            <a:r>
              <a:rPr sz="2950" spc="10" dirty="0">
                <a:latin typeface="Times New Roman"/>
                <a:cs typeface="Times New Roman"/>
              </a:rPr>
              <a:t>)</a:t>
            </a:r>
            <a:r>
              <a:rPr sz="2950" spc="-160" dirty="0">
                <a:latin typeface="Times New Roman"/>
                <a:cs typeface="Times New Roman"/>
              </a:rPr>
              <a:t> </a:t>
            </a:r>
            <a:r>
              <a:rPr sz="2950" spc="-114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3827" y="4415028"/>
            <a:ext cx="3644265" cy="1172210"/>
          </a:xfrm>
          <a:custGeom>
            <a:avLst/>
            <a:gdLst/>
            <a:ahLst/>
            <a:cxnLst/>
            <a:rect l="l" t="t" r="r" b="b"/>
            <a:pathLst>
              <a:path w="3644265" h="1172210">
                <a:moveTo>
                  <a:pt x="0" y="1171956"/>
                </a:moveTo>
                <a:lnTo>
                  <a:pt x="3643884" y="1171956"/>
                </a:lnTo>
                <a:lnTo>
                  <a:pt x="3643884" y="0"/>
                </a:lnTo>
                <a:lnTo>
                  <a:pt x="0" y="0"/>
                </a:lnTo>
                <a:lnTo>
                  <a:pt x="0" y="1171956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65146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668655">
              <a:lnSpc>
                <a:spcPct val="100000"/>
              </a:lnSpc>
              <a:spcBef>
                <a:spcPts val="760"/>
              </a:spcBef>
            </a:pPr>
            <a:r>
              <a:rPr sz="3600" spc="-10" dirty="0"/>
              <a:t>Learning </a:t>
            </a:r>
            <a:r>
              <a:rPr sz="3600" spc="-5" dirty="0"/>
              <a:t>and</a:t>
            </a:r>
            <a:r>
              <a:rPr sz="3600" spc="-10" dirty="0"/>
              <a:t> </a:t>
            </a:r>
            <a:r>
              <a:rPr sz="3600" spc="-5" dirty="0"/>
              <a:t>Using</a:t>
            </a:r>
            <a:r>
              <a:rPr sz="3600" spc="-10" dirty="0"/>
              <a:t> </a:t>
            </a:r>
            <a:r>
              <a:rPr sz="3600" spc="-5" dirty="0"/>
              <a:t>HMM </a:t>
            </a:r>
            <a:r>
              <a:rPr sz="3600" spc="-60" dirty="0"/>
              <a:t>Taggers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745730" cy="31899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corpus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construct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using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supervised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training.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850" dirty="0">
              <a:latin typeface="Comic Sans MS" panose="030F0702030302020204" pitchFamily="66" charset="0"/>
              <a:cs typeface="Calibri"/>
            </a:endParaRPr>
          </a:p>
          <a:p>
            <a:pPr marL="355600" marR="23304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novel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unlabeled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test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tag,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Viterbi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algorithm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predict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likely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(globally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optimal)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tag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25" dirty="0"/>
              <a:t>Evaluating</a:t>
            </a:r>
            <a:r>
              <a:rPr sz="4000" spc="-35" dirty="0"/>
              <a:t> </a:t>
            </a:r>
            <a:r>
              <a:rPr sz="4000" spc="-60" dirty="0"/>
              <a:t>Taggers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1211"/>
            <a:ext cx="7696200" cy="416524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latin typeface="Comic Sans MS" panose="030F0702030302020204" pitchFamily="66" charset="0"/>
                <a:cs typeface="Calibri"/>
              </a:rPr>
              <a:t>Train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on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5" dirty="0">
                <a:latin typeface="Comic Sans MS" panose="030F0702030302020204" pitchFamily="66" charset="0"/>
                <a:cs typeface="Calibri"/>
              </a:rPr>
              <a:t>training </a:t>
            </a:r>
            <a:r>
              <a:rPr sz="2400" b="1" i="1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b="1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sequences.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Possibly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tune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4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based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performance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0" dirty="0">
                <a:latin typeface="Comic Sans MS" panose="030F0702030302020204" pitchFamily="66" charset="0"/>
                <a:cs typeface="Calibri"/>
              </a:rPr>
              <a:t>development</a:t>
            </a:r>
            <a:r>
              <a:rPr sz="2400" b="1" i="1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Measure accuracy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disjoint</a:t>
            </a:r>
            <a:r>
              <a:rPr sz="24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5" dirty="0">
                <a:latin typeface="Comic Sans MS" panose="030F0702030302020204" pitchFamily="66" charset="0"/>
                <a:cs typeface="Calibri"/>
              </a:rPr>
              <a:t>test</a:t>
            </a:r>
            <a:r>
              <a:rPr sz="2400" b="1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i="1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Generally measure </a:t>
            </a:r>
            <a:r>
              <a:rPr sz="2400" b="1" i="1" spc="-5" dirty="0">
                <a:latin typeface="Comic Sans MS" panose="030F0702030302020204" pitchFamily="66" charset="0"/>
                <a:cs typeface="Calibri"/>
              </a:rPr>
              <a:t>tagging </a:t>
            </a:r>
            <a:r>
              <a:rPr sz="2400" b="1" i="1" spc="-10" dirty="0">
                <a:latin typeface="Comic Sans MS" panose="030F0702030302020204" pitchFamily="66" charset="0"/>
                <a:cs typeface="Calibri"/>
              </a:rPr>
              <a:t>accuracy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,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i.e. the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percentage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tokens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tagged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correctly.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Accuracy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modern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POS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taggers,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including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HMMs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is</a:t>
            </a:r>
            <a:r>
              <a:rPr lang="en-US"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96−97%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(for Penn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tagset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trained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about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800K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words)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–</a:t>
            </a:r>
            <a:r>
              <a:rPr sz="2400" spc="25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Generally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matching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human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agreement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level.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30" y="153162"/>
            <a:ext cx="8229600" cy="1004762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090930" marR="1082040" indent="1612265">
              <a:lnSpc>
                <a:spcPct val="100000"/>
              </a:lnSpc>
              <a:spcBef>
                <a:spcPts val="155"/>
              </a:spcBef>
            </a:pPr>
            <a:r>
              <a:rPr sz="3200" spc="-5" dirty="0"/>
              <a:t>Unsupervised </a:t>
            </a:r>
            <a:r>
              <a:rPr sz="3200" dirty="0"/>
              <a:t> </a:t>
            </a:r>
            <a:r>
              <a:rPr sz="3200" spc="-10" dirty="0"/>
              <a:t>Maximum</a:t>
            </a:r>
            <a:r>
              <a:rPr sz="3200" spc="-15" dirty="0"/>
              <a:t> </a:t>
            </a:r>
            <a:r>
              <a:rPr sz="3200" spc="-20" dirty="0"/>
              <a:t>Likelihood</a:t>
            </a:r>
            <a:r>
              <a:rPr sz="3200" spc="-10" dirty="0"/>
              <a:t> </a:t>
            </a:r>
            <a:r>
              <a:rPr sz="3200" spc="-45" dirty="0"/>
              <a:t>Training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219961" y="2292857"/>
            <a:ext cx="1487805" cy="27571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61925" marR="132715">
              <a:lnSpc>
                <a:spcPct val="100000"/>
              </a:lnSpc>
              <a:spcBef>
                <a:spcPts val="1180"/>
              </a:spcBef>
              <a:tabLst>
                <a:tab pos="529590" algn="l"/>
                <a:tab pos="627380" algn="l"/>
                <a:tab pos="768985" algn="l"/>
              </a:tabLst>
            </a:pPr>
            <a:r>
              <a:rPr sz="2000" dirty="0">
                <a:latin typeface="Times New Roman"/>
                <a:cs typeface="Times New Roman"/>
              </a:rPr>
              <a:t>ah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		t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oh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	t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eh	z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</a:t>
            </a:r>
            <a:endParaRPr sz="2000">
              <a:latin typeface="Times New Roman"/>
              <a:cs typeface="Times New Roman"/>
            </a:endParaRPr>
          </a:p>
          <a:p>
            <a:pPr marR="334645" algn="ctr">
              <a:lnSpc>
                <a:spcPts val="2330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R="334645" algn="ctr">
              <a:lnSpc>
                <a:spcPts val="2185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R="334645" algn="ctr">
              <a:lnSpc>
                <a:spcPts val="2770"/>
              </a:lnSpc>
            </a:pP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628" y="1746250"/>
            <a:ext cx="2028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Training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170" y="2951226"/>
            <a:ext cx="1926589" cy="1304925"/>
          </a:xfrm>
          <a:prstGeom prst="rect">
            <a:avLst/>
          </a:prstGeom>
          <a:solidFill>
            <a:srgbClr val="66FFFF"/>
          </a:solidFill>
          <a:ln w="1981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532130">
              <a:lnSpc>
                <a:spcPct val="100000"/>
              </a:lnSpc>
              <a:spcBef>
                <a:spcPts val="1695"/>
              </a:spcBef>
            </a:pPr>
            <a:r>
              <a:rPr sz="2800" spc="-10" dirty="0">
                <a:latin typeface="Times New Roman"/>
                <a:cs typeface="Times New Roman"/>
              </a:rPr>
              <a:t>HMM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Times New Roman"/>
                <a:cs typeface="Times New Roman"/>
              </a:rPr>
              <a:t>Training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88335" y="3493008"/>
            <a:ext cx="975360" cy="231775"/>
            <a:chOff x="2688335" y="3493008"/>
            <a:chExt cx="975360" cy="231775"/>
          </a:xfrm>
        </p:grpSpPr>
        <p:sp>
          <p:nvSpPr>
            <p:cNvPr id="7" name="object 7"/>
            <p:cNvSpPr/>
            <p:nvPr/>
          </p:nvSpPr>
          <p:spPr>
            <a:xfrm>
              <a:off x="2694431" y="3499104"/>
              <a:ext cx="963294" cy="219710"/>
            </a:xfrm>
            <a:custGeom>
              <a:avLst/>
              <a:gdLst/>
              <a:ahLst/>
              <a:cxnLst/>
              <a:rect l="l" t="t" r="r" b="b"/>
              <a:pathLst>
                <a:path w="963295" h="219710">
                  <a:moveTo>
                    <a:pt x="721868" y="0"/>
                  </a:moveTo>
                  <a:lnTo>
                    <a:pt x="721868" y="54863"/>
                  </a:lnTo>
                  <a:lnTo>
                    <a:pt x="0" y="54863"/>
                  </a:lnTo>
                  <a:lnTo>
                    <a:pt x="0" y="164592"/>
                  </a:lnTo>
                  <a:lnTo>
                    <a:pt x="721868" y="164592"/>
                  </a:lnTo>
                  <a:lnTo>
                    <a:pt x="721868" y="219456"/>
                  </a:lnTo>
                  <a:lnTo>
                    <a:pt x="963168" y="109728"/>
                  </a:lnTo>
                  <a:lnTo>
                    <a:pt x="7218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94431" y="3499104"/>
              <a:ext cx="963294" cy="219710"/>
            </a:xfrm>
            <a:custGeom>
              <a:avLst/>
              <a:gdLst/>
              <a:ahLst/>
              <a:cxnLst/>
              <a:rect l="l" t="t" r="r" b="b"/>
              <a:pathLst>
                <a:path w="963295" h="219710">
                  <a:moveTo>
                    <a:pt x="0" y="54863"/>
                  </a:moveTo>
                  <a:lnTo>
                    <a:pt x="721868" y="54863"/>
                  </a:lnTo>
                  <a:lnTo>
                    <a:pt x="721868" y="0"/>
                  </a:lnTo>
                  <a:lnTo>
                    <a:pt x="963168" y="109728"/>
                  </a:lnTo>
                  <a:lnTo>
                    <a:pt x="721868" y="219456"/>
                  </a:lnTo>
                  <a:lnTo>
                    <a:pt x="721868" y="164592"/>
                  </a:lnTo>
                  <a:lnTo>
                    <a:pt x="0" y="164592"/>
                  </a:lnTo>
                  <a:lnTo>
                    <a:pt x="0" y="548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552" y="2456814"/>
            <a:ext cx="3346434" cy="160502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73594" y="4213986"/>
            <a:ext cx="704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6653"/>
            <a:ext cx="32143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43735"/>
                </a:solidFill>
                <a:cs typeface="Arial"/>
              </a:rPr>
              <a:t>Open</a:t>
            </a:r>
            <a:r>
              <a:rPr sz="2000" b="1" spc="-35" dirty="0">
                <a:solidFill>
                  <a:srgbClr val="943735"/>
                </a:solidFill>
                <a:cs typeface="Arial"/>
              </a:rPr>
              <a:t> </a:t>
            </a:r>
            <a:r>
              <a:rPr sz="2000" b="1" dirty="0">
                <a:solidFill>
                  <a:srgbClr val="943735"/>
                </a:solidFill>
                <a:cs typeface="Arial"/>
              </a:rPr>
              <a:t>class</a:t>
            </a:r>
            <a:r>
              <a:rPr sz="2000" b="1" spc="-50" dirty="0">
                <a:solidFill>
                  <a:srgbClr val="943735"/>
                </a:solidFill>
                <a:cs typeface="Arial"/>
              </a:rPr>
              <a:t> </a:t>
            </a:r>
            <a:r>
              <a:rPr sz="2000" b="1" dirty="0">
                <a:solidFill>
                  <a:srgbClr val="943735"/>
                </a:solidFill>
                <a:cs typeface="Arial"/>
              </a:rPr>
              <a:t>(lexical)</a:t>
            </a:r>
            <a:r>
              <a:rPr sz="2000" b="1" spc="-60" dirty="0">
                <a:solidFill>
                  <a:srgbClr val="943735"/>
                </a:solidFill>
                <a:cs typeface="Arial"/>
              </a:rPr>
              <a:t> </a:t>
            </a:r>
            <a:r>
              <a:rPr sz="2000" b="1" spc="5" dirty="0">
                <a:solidFill>
                  <a:srgbClr val="943735"/>
                </a:solidFill>
                <a:cs typeface="Arial"/>
              </a:rPr>
              <a:t>words</a:t>
            </a:r>
            <a:endParaRPr sz="2000" dirty="0"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888491"/>
            <a:ext cx="4343400" cy="4776470"/>
          </a:xfrm>
          <a:custGeom>
            <a:avLst/>
            <a:gdLst/>
            <a:ahLst/>
            <a:cxnLst/>
            <a:rect l="l" t="t" r="r" b="b"/>
            <a:pathLst>
              <a:path w="4343400" h="4776470">
                <a:moveTo>
                  <a:pt x="0" y="2438400"/>
                </a:moveTo>
                <a:lnTo>
                  <a:pt x="2667000" y="2438400"/>
                </a:lnTo>
                <a:lnTo>
                  <a:pt x="26670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  <a:path w="4343400" h="4776470">
                <a:moveTo>
                  <a:pt x="2743200" y="4776216"/>
                </a:moveTo>
                <a:lnTo>
                  <a:pt x="4343400" y="4776216"/>
                </a:lnTo>
                <a:lnTo>
                  <a:pt x="4343400" y="0"/>
                </a:lnTo>
                <a:lnTo>
                  <a:pt x="2743200" y="0"/>
                </a:lnTo>
                <a:lnTo>
                  <a:pt x="2743200" y="47762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6750" y="2537649"/>
            <a:ext cx="111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mic Sans MS" panose="030F0702030302020204" pitchFamily="66" charset="0"/>
                <a:cs typeface="Calibri"/>
              </a:rPr>
              <a:t>giraa,</a:t>
            </a:r>
            <a:r>
              <a:rPr sz="1800" spc="-6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20" dirty="0">
                <a:latin typeface="Comic Sans MS" panose="030F0702030302020204" pitchFamily="66" charset="0"/>
                <a:cs typeface="Calibri"/>
              </a:rPr>
              <a:t>gayaa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935228"/>
            <a:ext cx="335343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o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u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s	</a:t>
            </a:r>
            <a:r>
              <a:rPr sz="1800" spc="-100" dirty="0">
                <a:latin typeface="Comic Sans MS" panose="030F0702030302020204" pitchFamily="66" charset="0"/>
                <a:cs typeface="Arial"/>
              </a:rPr>
              <a:t>V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er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b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3276600" y="888491"/>
            <a:ext cx="4724400" cy="4572000"/>
          </a:xfrm>
          <a:custGeom>
            <a:avLst/>
            <a:gdLst/>
            <a:ahLst/>
            <a:cxnLst/>
            <a:rect l="l" t="t" r="r" b="b"/>
            <a:pathLst>
              <a:path w="4724400" h="4572000">
                <a:moveTo>
                  <a:pt x="0" y="4572000"/>
                </a:moveTo>
                <a:lnTo>
                  <a:pt x="1219200" y="4572000"/>
                </a:lnTo>
                <a:lnTo>
                  <a:pt x="1219200" y="2947416"/>
                </a:lnTo>
                <a:lnTo>
                  <a:pt x="0" y="2947416"/>
                </a:lnTo>
                <a:lnTo>
                  <a:pt x="0" y="4572000"/>
                </a:lnTo>
                <a:close/>
              </a:path>
              <a:path w="4724400" h="4572000">
                <a:moveTo>
                  <a:pt x="0" y="2235708"/>
                </a:moveTo>
                <a:lnTo>
                  <a:pt x="1219200" y="2235708"/>
                </a:lnTo>
                <a:lnTo>
                  <a:pt x="1219200" y="609600"/>
                </a:lnTo>
                <a:lnTo>
                  <a:pt x="0" y="609600"/>
                </a:lnTo>
                <a:lnTo>
                  <a:pt x="0" y="2235708"/>
                </a:lnTo>
                <a:close/>
              </a:path>
              <a:path w="4724400" h="4572000">
                <a:moveTo>
                  <a:pt x="1600200" y="609600"/>
                </a:moveTo>
                <a:lnTo>
                  <a:pt x="4724400" y="609600"/>
                </a:lnTo>
                <a:lnTo>
                  <a:pt x="4724400" y="0"/>
                </a:lnTo>
                <a:lnTo>
                  <a:pt x="1600200" y="0"/>
                </a:lnTo>
                <a:lnTo>
                  <a:pt x="160020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428" y="935228"/>
            <a:ext cx="1065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Adjectives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1600200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0" y="609600"/>
                </a:moveTo>
                <a:lnTo>
                  <a:pt x="3124200" y="609600"/>
                </a:lnTo>
                <a:lnTo>
                  <a:pt x="31242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9128" y="1563115"/>
            <a:ext cx="849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A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d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ver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b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s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5055108"/>
            <a:ext cx="6781800" cy="609600"/>
          </a:xfrm>
          <a:custGeom>
            <a:avLst/>
            <a:gdLst/>
            <a:ahLst/>
            <a:cxnLst/>
            <a:rect l="l" t="t" r="r" b="b"/>
            <a:pathLst>
              <a:path w="6781800" h="609600">
                <a:moveTo>
                  <a:pt x="4419600" y="609599"/>
                </a:moveTo>
                <a:lnTo>
                  <a:pt x="6781800" y="609599"/>
                </a:lnTo>
                <a:lnTo>
                  <a:pt x="6781800" y="0"/>
                </a:lnTo>
                <a:lnTo>
                  <a:pt x="4419600" y="0"/>
                </a:lnTo>
                <a:lnTo>
                  <a:pt x="4419600" y="609599"/>
                </a:lnTo>
                <a:close/>
              </a:path>
              <a:path w="6781800" h="609600">
                <a:moveTo>
                  <a:pt x="0" y="609599"/>
                </a:moveTo>
                <a:lnTo>
                  <a:pt x="2362200" y="609599"/>
                </a:lnTo>
                <a:lnTo>
                  <a:pt x="23622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5101844"/>
            <a:ext cx="13423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C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o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j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u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ctio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s</a:t>
            </a:r>
          </a:p>
        </p:txBody>
      </p:sp>
      <p:sp>
        <p:nvSpPr>
          <p:cNvPr id="12" name="object 12"/>
          <p:cNvSpPr/>
          <p:nvPr/>
        </p:nvSpPr>
        <p:spPr>
          <a:xfrm>
            <a:off x="457200" y="5765291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609599"/>
                </a:moveTo>
                <a:lnTo>
                  <a:pt x="2362200" y="609599"/>
                </a:lnTo>
                <a:lnTo>
                  <a:pt x="23622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40" y="5813247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Pro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o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u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ns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1809" y="2643885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…</a:t>
            </a:r>
            <a:r>
              <a:rPr sz="1800" i="1" spc="-70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800" i="1" spc="-10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more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7609" y="5082921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…</a:t>
            </a:r>
            <a:r>
              <a:rPr sz="1800" i="1" spc="-70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800" i="1" spc="-10" dirty="0">
                <a:solidFill>
                  <a:srgbClr val="FF3300"/>
                </a:solidFill>
                <a:latin typeface="Comic Sans MS" panose="030F0702030302020204" pitchFamily="66" charset="0"/>
                <a:cs typeface="Arial"/>
              </a:rPr>
              <a:t>more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5975" y="1521970"/>
            <a:ext cx="1112774" cy="88229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Main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60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see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8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registered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2175" y="4397781"/>
            <a:ext cx="363855" cy="5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can  had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26428" y="1688337"/>
            <a:ext cx="1774572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710"/>
              </a:lnSpc>
              <a:spcBef>
                <a:spcPts val="9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slowly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ts val="1950"/>
              </a:lnSpc>
            </a:pPr>
            <a:r>
              <a:rPr sz="1800" spc="-5" dirty="0">
                <a:latin typeface="Comic Sans MS" panose="030F0702030302020204" pitchFamily="66" charset="0"/>
                <a:cs typeface="Calibri"/>
              </a:rPr>
              <a:t>jaldii,</a:t>
            </a:r>
            <a:r>
              <a:rPr sz="1800" spc="-6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20" dirty="0">
                <a:latin typeface="Comic Sans MS" panose="030F0702030302020204" pitchFamily="66" charset="0"/>
                <a:cs typeface="Calibri"/>
              </a:rPr>
              <a:t>teza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6800" y="4343400"/>
            <a:ext cx="2362200" cy="33727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70"/>
              </a:spcBef>
              <a:tabLst>
                <a:tab pos="1539875" algn="l"/>
              </a:tabLst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Prepositions	</a:t>
            </a:r>
            <a:r>
              <a:rPr sz="2400" i="1" spc="-7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to</a:t>
            </a:r>
            <a:r>
              <a:rPr sz="2400" i="1" spc="-44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i="1" spc="-7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with</a:t>
            </a:r>
            <a:endParaRPr sz="2400" baseline="-5208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4228" y="5143627"/>
            <a:ext cx="649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off	up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00" y="4343400"/>
            <a:ext cx="2362200" cy="33727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Determiners</a:t>
            </a:r>
            <a:r>
              <a:rPr sz="1800" spc="-10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i="1" spc="-7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the</a:t>
            </a:r>
            <a:r>
              <a:rPr sz="2400" i="1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400" i="1" spc="-15" baseline="-5208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some</a:t>
            </a:r>
            <a:endParaRPr sz="2400" baseline="-5208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3994" y="5143627"/>
            <a:ext cx="6007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and</a:t>
            </a:r>
            <a:r>
              <a:rPr sz="1600" i="1" spc="-70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or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96694" y="5855004"/>
            <a:ext cx="7907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he</a:t>
            </a:r>
            <a:r>
              <a:rPr sz="1600" i="1" spc="-8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600" i="1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its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6800" y="2311907"/>
            <a:ext cx="1981200" cy="1278890"/>
          </a:xfrm>
          <a:custGeom>
            <a:avLst/>
            <a:gdLst/>
            <a:ahLst/>
            <a:cxnLst/>
            <a:rect l="l" t="t" r="r" b="b"/>
            <a:pathLst>
              <a:path w="1981200" h="1278889">
                <a:moveTo>
                  <a:pt x="0" y="1278636"/>
                </a:moveTo>
                <a:lnTo>
                  <a:pt x="1981200" y="1278636"/>
                </a:lnTo>
                <a:lnTo>
                  <a:pt x="1981200" y="0"/>
                </a:lnTo>
                <a:lnTo>
                  <a:pt x="0" y="0"/>
                </a:lnTo>
                <a:lnTo>
                  <a:pt x="0" y="12786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6428" y="2561335"/>
            <a:ext cx="10608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N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u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mb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e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rs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971774" y="2835773"/>
            <a:ext cx="1825372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600" i="1" spc="-10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122,312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one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76800" y="5765291"/>
            <a:ext cx="2362200" cy="609600"/>
          </a:xfrm>
          <a:custGeom>
            <a:avLst/>
            <a:gdLst/>
            <a:ahLst/>
            <a:cxnLst/>
            <a:rect l="l" t="t" r="r" b="b"/>
            <a:pathLst>
              <a:path w="2362200" h="609600">
                <a:moveTo>
                  <a:pt x="0" y="609599"/>
                </a:moveTo>
                <a:lnTo>
                  <a:pt x="2362200" y="609599"/>
                </a:lnTo>
                <a:lnTo>
                  <a:pt x="2362200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9128" y="5916269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Interjections</a:t>
            </a:r>
            <a:endParaRPr sz="1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6928" y="5897371"/>
            <a:ext cx="6813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Ow</a:t>
            </a:r>
            <a:r>
              <a:rPr sz="1600" i="1" spc="38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Eh</a:t>
            </a:r>
            <a:endParaRPr sz="16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52600" y="1030659"/>
            <a:ext cx="1246950" cy="157286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230504" algn="r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Common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marR="201295" algn="r">
              <a:lnSpc>
                <a:spcPct val="100000"/>
              </a:lnSpc>
              <a:spcBef>
                <a:spcPts val="915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cat</a:t>
            </a:r>
            <a:r>
              <a:rPr sz="1600" i="1" spc="-20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/</a:t>
            </a:r>
            <a:r>
              <a:rPr sz="1600" i="1" spc="-1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cats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385"/>
              </a:spcBef>
            </a:pPr>
            <a:r>
              <a:rPr lang="en-US"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S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now</a:t>
            </a:r>
            <a:endParaRPr lang="en-US" sz="1600" i="1" spc="-5" dirty="0">
              <a:solidFill>
                <a:srgbClr val="C0504D"/>
              </a:solidFill>
              <a:latin typeface="Comic Sans MS" panose="030F0702030302020204" pitchFamily="66" charset="0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385"/>
              </a:spcBef>
            </a:pPr>
            <a:r>
              <a:rPr sz="1800" dirty="0" err="1">
                <a:latin typeface="Comic Sans MS" panose="030F0702030302020204" pitchFamily="66" charset="0"/>
                <a:cs typeface="Calibri"/>
              </a:rPr>
              <a:t>K</a:t>
            </a:r>
            <a:r>
              <a:rPr sz="1800" spc="-5" dirty="0" err="1">
                <a:latin typeface="Comic Sans MS" panose="030F0702030302020204" pitchFamily="66" charset="0"/>
                <a:cs typeface="Calibri"/>
              </a:rPr>
              <a:t>i</a:t>
            </a:r>
            <a:r>
              <a:rPr sz="1800" spc="-30" dirty="0" err="1">
                <a:latin typeface="Comic Sans MS" panose="030F0702030302020204" pitchFamily="66" charset="0"/>
                <a:cs typeface="Calibri"/>
              </a:rPr>
              <a:t>t</a:t>
            </a:r>
            <a:r>
              <a:rPr sz="1800" dirty="0" err="1">
                <a:latin typeface="Comic Sans MS" panose="030F0702030302020204" pitchFamily="66" charset="0"/>
                <a:cs typeface="Calibri"/>
              </a:rPr>
              <a:t>aa</a:t>
            </a:r>
            <a:r>
              <a:rPr lang="en-US" spc="5" dirty="0" err="1">
                <a:latin typeface="Comic Sans MS" panose="030F0702030302020204" pitchFamily="66" charset="0"/>
                <a:cs typeface="Calibri"/>
              </a:rPr>
              <a:t>b</a:t>
            </a:r>
            <a:r>
              <a:rPr sz="1800" dirty="0" err="1">
                <a:latin typeface="Comic Sans MS" panose="030F0702030302020204" pitchFamily="66" charset="0"/>
                <a:cs typeface="Calibri"/>
              </a:rPr>
              <a:t>a</a:t>
            </a:r>
            <a:r>
              <a:rPr lang="en-US" sz="1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, 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kalama,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200" y="1498091"/>
            <a:ext cx="1219200" cy="153503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Proper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Comic Sans MS" panose="030F0702030302020204" pitchFamily="66" charset="0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IBM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390"/>
              </a:spcBef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Italy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202565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latin typeface="Comic Sans MS" panose="030F0702030302020204" pitchFamily="66" charset="0"/>
                <a:cs typeface="Calibri"/>
              </a:rPr>
              <a:t>Mohan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226808" y="977011"/>
            <a:ext cx="1926591" cy="525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>
              <a:lnSpc>
                <a:spcPts val="1864"/>
              </a:lnSpc>
              <a:spcBef>
                <a:spcPts val="95"/>
              </a:spcBef>
              <a:tabLst>
                <a:tab pos="478790" algn="l"/>
                <a:tab pos="1100455" algn="l"/>
              </a:tabLst>
            </a:pP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old	older	olde</a:t>
            </a:r>
            <a:r>
              <a:rPr sz="1600" i="1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s</a:t>
            </a:r>
            <a:r>
              <a:rPr sz="1600" i="1" spc="-5" dirty="0">
                <a:solidFill>
                  <a:srgbClr val="C0504D"/>
                </a:solidFill>
                <a:latin typeface="Comic Sans MS" panose="030F0702030302020204" pitchFamily="66" charset="0"/>
                <a:cs typeface="Arial"/>
              </a:rPr>
              <a:t>t</a:t>
            </a:r>
            <a:endParaRPr sz="1600" dirty="0">
              <a:latin typeface="Comic Sans MS" panose="030F0702030302020204" pitchFamily="66" charset="0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latin typeface="Comic Sans MS" panose="030F0702030302020204" pitchFamily="66" charset="0"/>
                <a:cs typeface="Calibri"/>
              </a:rPr>
              <a:t>sundara,</a:t>
            </a:r>
            <a:r>
              <a:rPr sz="18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acchaa,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42905" y="5318066"/>
            <a:ext cx="10445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 panose="030F0702030302020204" pitchFamily="66" charset="0"/>
                <a:cs typeface="Calibri"/>
              </a:rPr>
              <a:t>au</a:t>
            </a:r>
            <a:r>
              <a:rPr sz="1800" spc="-160" dirty="0">
                <a:latin typeface="Comic Sans MS" panose="030F0702030302020204" pitchFamily="66" charset="0"/>
                <a:cs typeface="Calibri"/>
              </a:rPr>
              <a:t>r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1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1800" spc="-30" dirty="0">
                <a:latin typeface="Comic Sans MS" panose="030F0702030302020204" pitchFamily="66" charset="0"/>
                <a:cs typeface="Calibri"/>
              </a:rPr>
              <a:t>g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ar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438402" y="6059220"/>
            <a:ext cx="13490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mic Sans MS" panose="030F0702030302020204" pitchFamily="66" charset="0"/>
                <a:cs typeface="Calibri"/>
              </a:rPr>
              <a:t>Vaha,</a:t>
            </a:r>
            <a:r>
              <a:rPr sz="1800" spc="-7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main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956428" y="5101844"/>
            <a:ext cx="159677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Particles</a:t>
            </a:r>
            <a:endParaRPr sz="1800" dirty="0">
              <a:latin typeface="Comic Sans MS" panose="030F0702030302020204" pitchFamily="66" charset="0"/>
              <a:cs typeface="Arial"/>
            </a:endParaRPr>
          </a:p>
          <a:p>
            <a:pPr marL="336550">
              <a:lnSpc>
                <a:spcPts val="2055"/>
              </a:lnSpc>
            </a:pPr>
            <a:r>
              <a:rPr sz="1800" spc="-20" dirty="0">
                <a:latin typeface="Comic Sans MS" panose="030F0702030302020204" pitchFamily="66" charset="0"/>
                <a:cs typeface="Calibri"/>
              </a:rPr>
              <a:t>to,</a:t>
            </a:r>
            <a:r>
              <a:rPr sz="18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bhii,</a:t>
            </a:r>
            <a:r>
              <a:rPr sz="18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hii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540" y="3658615"/>
            <a:ext cx="3732529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100"/>
              </a:spcBef>
            </a:pPr>
            <a:r>
              <a:rPr sz="2000" b="1" dirty="0">
                <a:solidFill>
                  <a:srgbClr val="943735"/>
                </a:solidFill>
                <a:latin typeface="Comic Sans MS" panose="030F0702030302020204" pitchFamily="66" charset="0"/>
                <a:cs typeface="Arial"/>
              </a:rPr>
              <a:t>Closed</a:t>
            </a:r>
            <a:r>
              <a:rPr sz="2000" b="1" spc="-35" dirty="0">
                <a:solidFill>
                  <a:srgbClr val="943735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solidFill>
                  <a:srgbClr val="943735"/>
                </a:solidFill>
                <a:latin typeface="Comic Sans MS" panose="030F0702030302020204" pitchFamily="66" charset="0"/>
                <a:cs typeface="Arial"/>
              </a:rPr>
              <a:t>class</a:t>
            </a:r>
            <a:r>
              <a:rPr sz="2000" b="1" spc="-30" dirty="0">
                <a:solidFill>
                  <a:srgbClr val="943735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sz="2000" b="1" dirty="0">
                <a:solidFill>
                  <a:srgbClr val="943735"/>
                </a:solidFill>
                <a:latin typeface="Comic Sans MS" panose="030F0702030302020204" pitchFamily="66" charset="0"/>
                <a:cs typeface="Arial"/>
              </a:rPr>
              <a:t>(functional)</a:t>
            </a:r>
            <a:endParaRPr sz="2000" dirty="0">
              <a:latin typeface="Comic Sans MS" panose="030F0702030302020204" pitchFamily="66" charset="0"/>
              <a:cs typeface="Arial"/>
            </a:endParaRPr>
          </a:p>
          <a:p>
            <a:pPr marL="2985135">
              <a:lnSpc>
                <a:spcPts val="1839"/>
              </a:lnSpc>
            </a:pPr>
            <a:r>
              <a:rPr sz="1800" spc="-5" dirty="0">
                <a:latin typeface="Comic Sans MS" panose="030F0702030302020204" pitchFamily="66" charset="0"/>
                <a:cs typeface="Arial"/>
              </a:rPr>
              <a:t>Mo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d</a:t>
            </a:r>
            <a:r>
              <a:rPr sz="1800" spc="-5" dirty="0">
                <a:latin typeface="Comic Sans MS" panose="030F0702030302020204" pitchFamily="66" charset="0"/>
                <a:cs typeface="Arial"/>
              </a:rPr>
              <a:t>a</a:t>
            </a:r>
            <a:r>
              <a:rPr sz="1800" spc="-15" dirty="0">
                <a:latin typeface="Comic Sans MS" panose="030F0702030302020204" pitchFamily="66" charset="0"/>
                <a:cs typeface="Arial"/>
              </a:rPr>
              <a:t>l</a:t>
            </a:r>
            <a:r>
              <a:rPr sz="1800" dirty="0">
                <a:latin typeface="Comic Sans MS" panose="030F0702030302020204" pitchFamily="66" charset="0"/>
                <a:cs typeface="Arial"/>
              </a:rPr>
              <a:t>s</a:t>
            </a:r>
          </a:p>
        </p:txBody>
      </p:sp>
      <p:sp>
        <p:nvSpPr>
          <p:cNvPr id="37" name="object 37"/>
          <p:cNvSpPr/>
          <p:nvPr/>
        </p:nvSpPr>
        <p:spPr>
          <a:xfrm>
            <a:off x="304800" y="352865"/>
            <a:ext cx="8458200" cy="6299200"/>
          </a:xfrm>
          <a:custGeom>
            <a:avLst/>
            <a:gdLst/>
            <a:ahLst/>
            <a:cxnLst/>
            <a:rect l="l" t="t" r="r" b="b"/>
            <a:pathLst>
              <a:path w="8458200" h="6299200">
                <a:moveTo>
                  <a:pt x="0" y="6298692"/>
                </a:moveTo>
                <a:lnTo>
                  <a:pt x="8458200" y="6298692"/>
                </a:lnTo>
                <a:lnTo>
                  <a:pt x="8458200" y="3250692"/>
                </a:lnTo>
                <a:lnTo>
                  <a:pt x="0" y="3250692"/>
                </a:lnTo>
                <a:lnTo>
                  <a:pt x="0" y="6298692"/>
                </a:lnTo>
                <a:close/>
              </a:path>
              <a:path w="8458200" h="6299200">
                <a:moveTo>
                  <a:pt x="0" y="3048000"/>
                </a:moveTo>
                <a:lnTo>
                  <a:pt x="8458200" y="3048000"/>
                </a:lnTo>
                <a:lnTo>
                  <a:pt x="84582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10" dirty="0"/>
              <a:t>Maximum</a:t>
            </a:r>
            <a:r>
              <a:rPr sz="4000" spc="-20" dirty="0"/>
              <a:t> Likelihood</a:t>
            </a:r>
            <a:r>
              <a:rPr sz="4000" spc="-15" dirty="0"/>
              <a:t> </a:t>
            </a:r>
            <a:r>
              <a:rPr sz="4000" spc="-45" dirty="0"/>
              <a:t>Training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9037"/>
            <a:ext cx="7997825" cy="36875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sequence,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1271270" algn="just">
              <a:lnSpc>
                <a:spcPts val="3020"/>
              </a:lnSpc>
              <a:spcBef>
                <a:spcPts val="220"/>
              </a:spcBef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what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parameters,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λ,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given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maximizes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probability that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this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was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generated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this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(P(</a:t>
            </a:r>
            <a:r>
              <a:rPr sz="2800" i="1" spc="-20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|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λ))?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train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properly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induce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its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training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30" dirty="0"/>
              <a:t>Bayes</a:t>
            </a:r>
            <a:r>
              <a:rPr sz="4000" spc="-40" dirty="0"/>
              <a:t> </a:t>
            </a:r>
            <a:r>
              <a:rPr sz="4000" spc="-15" dirty="0"/>
              <a:t>Theorem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2689971" y="5962308"/>
            <a:ext cx="1757045" cy="0"/>
          </a:xfrm>
          <a:custGeom>
            <a:avLst/>
            <a:gdLst/>
            <a:ahLst/>
            <a:cxnLst/>
            <a:rect l="l" t="t" r="r" b="b"/>
            <a:pathLst>
              <a:path w="1757045">
                <a:moveTo>
                  <a:pt x="0" y="0"/>
                </a:moveTo>
                <a:lnTo>
                  <a:pt x="1756766" y="0"/>
                </a:lnTo>
              </a:path>
            </a:pathLst>
          </a:custGeom>
          <a:ln w="12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399" y="4913636"/>
            <a:ext cx="4591050" cy="143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81125">
              <a:lnSpc>
                <a:spcPct val="100000"/>
              </a:lnSpc>
              <a:spcBef>
                <a:spcPts val="125"/>
              </a:spcBef>
            </a:pPr>
            <a:r>
              <a:rPr sz="2300" i="1" spc="90" dirty="0">
                <a:latin typeface="Times New Roman"/>
                <a:cs typeface="Times New Roman"/>
              </a:rPr>
              <a:t>P</a:t>
            </a:r>
            <a:r>
              <a:rPr sz="2300" spc="140" dirty="0">
                <a:latin typeface="Times New Roman"/>
                <a:cs typeface="Times New Roman"/>
              </a:rPr>
              <a:t>(</a:t>
            </a:r>
            <a:r>
              <a:rPr sz="2300" i="1" spc="80" dirty="0">
                <a:latin typeface="Times New Roman"/>
                <a:cs typeface="Times New Roman"/>
              </a:rPr>
              <a:t>H</a:t>
            </a:r>
            <a:r>
              <a:rPr sz="2300" i="1" spc="55" dirty="0">
                <a:latin typeface="Times New Roman"/>
                <a:cs typeface="Times New Roman"/>
              </a:rPr>
              <a:t> </a:t>
            </a:r>
            <a:r>
              <a:rPr sz="2300" spc="70" dirty="0">
                <a:latin typeface="Symbol"/>
                <a:cs typeface="Symbol"/>
              </a:rPr>
              <a:t>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i="1" spc="165" dirty="0">
                <a:latin typeface="Times New Roman"/>
                <a:cs typeface="Times New Roman"/>
              </a:rPr>
              <a:t>E</a:t>
            </a:r>
            <a:r>
              <a:rPr sz="2300" spc="35" dirty="0">
                <a:latin typeface="Times New Roman"/>
                <a:cs typeface="Times New Roman"/>
              </a:rPr>
              <a:t>)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Symbol"/>
                <a:cs typeface="Symbol"/>
              </a:rPr>
              <a:t>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i="1" spc="90" dirty="0">
                <a:latin typeface="Times New Roman"/>
                <a:cs typeface="Times New Roman"/>
              </a:rPr>
              <a:t>P</a:t>
            </a:r>
            <a:r>
              <a:rPr sz="2300" spc="140" dirty="0">
                <a:latin typeface="Times New Roman"/>
                <a:cs typeface="Times New Roman"/>
              </a:rPr>
              <a:t>(</a:t>
            </a:r>
            <a:r>
              <a:rPr sz="2300" i="1" spc="70" dirty="0">
                <a:latin typeface="Times New Roman"/>
                <a:cs typeface="Times New Roman"/>
              </a:rPr>
              <a:t>E</a:t>
            </a:r>
            <a:r>
              <a:rPr sz="2300" i="1" spc="-12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|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H</a:t>
            </a:r>
            <a:r>
              <a:rPr sz="2300" i="1" spc="-310" dirty="0">
                <a:latin typeface="Times New Roman"/>
                <a:cs typeface="Times New Roman"/>
              </a:rPr>
              <a:t> </a:t>
            </a:r>
            <a:r>
              <a:rPr sz="2300" spc="140" dirty="0">
                <a:latin typeface="Times New Roman"/>
                <a:cs typeface="Times New Roman"/>
              </a:rPr>
              <a:t>)</a:t>
            </a:r>
            <a:r>
              <a:rPr sz="2300" i="1" spc="90" dirty="0">
                <a:latin typeface="Times New Roman"/>
                <a:cs typeface="Times New Roman"/>
              </a:rPr>
              <a:t>P</a:t>
            </a:r>
            <a:r>
              <a:rPr sz="2300" spc="140" dirty="0">
                <a:latin typeface="Times New Roman"/>
                <a:cs typeface="Times New Roman"/>
              </a:rPr>
              <a:t>(</a:t>
            </a:r>
            <a:r>
              <a:rPr sz="2300" i="1" spc="80" dirty="0">
                <a:latin typeface="Times New Roman"/>
                <a:cs typeface="Times New Roman"/>
              </a:rPr>
              <a:t>H</a:t>
            </a:r>
            <a:r>
              <a:rPr sz="2300" i="1" spc="-310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075"/>
              </a:spcBef>
              <a:tabLst>
                <a:tab pos="923925" algn="l"/>
              </a:tabLst>
            </a:pPr>
            <a:r>
              <a:rPr sz="3600" spc="-7" baseline="-28935" dirty="0">
                <a:solidFill>
                  <a:srgbClr val="FF0000"/>
                </a:solidFill>
                <a:latin typeface="Times New Roman"/>
                <a:cs typeface="Times New Roman"/>
              </a:rPr>
              <a:t>QED:	</a:t>
            </a:r>
            <a:r>
              <a:rPr sz="3525" i="1" spc="89" baseline="-35460" dirty="0">
                <a:latin typeface="Times New Roman"/>
                <a:cs typeface="Times New Roman"/>
              </a:rPr>
              <a:t>P</a:t>
            </a:r>
            <a:r>
              <a:rPr sz="3525" spc="195" baseline="-35460" dirty="0">
                <a:latin typeface="Times New Roman"/>
                <a:cs typeface="Times New Roman"/>
              </a:rPr>
              <a:t>(</a:t>
            </a:r>
            <a:r>
              <a:rPr sz="3525" i="1" spc="104" baseline="-35460" dirty="0">
                <a:latin typeface="Times New Roman"/>
                <a:cs typeface="Times New Roman"/>
              </a:rPr>
              <a:t>H</a:t>
            </a:r>
            <a:r>
              <a:rPr sz="3525" i="1" spc="30" baseline="-35460" dirty="0">
                <a:latin typeface="Times New Roman"/>
                <a:cs typeface="Times New Roman"/>
              </a:rPr>
              <a:t> </a:t>
            </a:r>
            <a:r>
              <a:rPr sz="3525" spc="30" baseline="-35460" dirty="0">
                <a:latin typeface="Times New Roman"/>
                <a:cs typeface="Times New Roman"/>
              </a:rPr>
              <a:t>|</a:t>
            </a:r>
            <a:r>
              <a:rPr sz="3525" spc="-142" baseline="-35460" dirty="0">
                <a:latin typeface="Times New Roman"/>
                <a:cs typeface="Times New Roman"/>
              </a:rPr>
              <a:t> </a:t>
            </a:r>
            <a:r>
              <a:rPr sz="3525" i="1" spc="202" baseline="-35460" dirty="0">
                <a:latin typeface="Times New Roman"/>
                <a:cs typeface="Times New Roman"/>
              </a:rPr>
              <a:t>E</a:t>
            </a:r>
            <a:r>
              <a:rPr sz="3525" spc="44" baseline="-35460" dirty="0">
                <a:latin typeface="Times New Roman"/>
                <a:cs typeface="Times New Roman"/>
              </a:rPr>
              <a:t>)</a:t>
            </a:r>
            <a:r>
              <a:rPr sz="3525" spc="-135" baseline="-35460" dirty="0">
                <a:latin typeface="Times New Roman"/>
                <a:cs typeface="Times New Roman"/>
              </a:rPr>
              <a:t> </a:t>
            </a:r>
            <a:r>
              <a:rPr sz="3525" spc="82" baseline="-35460" dirty="0">
                <a:latin typeface="Symbol"/>
                <a:cs typeface="Symbol"/>
              </a:rPr>
              <a:t></a:t>
            </a:r>
            <a:r>
              <a:rPr sz="3525" spc="247" baseline="-35460" dirty="0">
                <a:latin typeface="Times New Roman"/>
                <a:cs typeface="Times New Roman"/>
              </a:rPr>
              <a:t> </a:t>
            </a:r>
            <a:r>
              <a:rPr sz="2350" i="1" spc="65" dirty="0">
                <a:latin typeface="Times New Roman"/>
                <a:cs typeface="Times New Roman"/>
              </a:rPr>
              <a:t>P</a:t>
            </a:r>
            <a:r>
              <a:rPr sz="2350" spc="125" dirty="0">
                <a:latin typeface="Times New Roman"/>
                <a:cs typeface="Times New Roman"/>
              </a:rPr>
              <a:t>(</a:t>
            </a:r>
            <a:r>
              <a:rPr sz="2350" i="1" spc="60" dirty="0">
                <a:latin typeface="Times New Roman"/>
                <a:cs typeface="Times New Roman"/>
              </a:rPr>
              <a:t>E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|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H</a:t>
            </a:r>
            <a:r>
              <a:rPr sz="2350" i="1" spc="-345" dirty="0">
                <a:latin typeface="Times New Roman"/>
                <a:cs typeface="Times New Roman"/>
              </a:rPr>
              <a:t> </a:t>
            </a:r>
            <a:r>
              <a:rPr sz="2350" spc="125" dirty="0">
                <a:latin typeface="Times New Roman"/>
                <a:cs typeface="Times New Roman"/>
              </a:rPr>
              <a:t>)</a:t>
            </a:r>
            <a:r>
              <a:rPr sz="2350" i="1" spc="65" dirty="0">
                <a:latin typeface="Times New Roman"/>
                <a:cs typeface="Times New Roman"/>
              </a:rPr>
              <a:t>P</a:t>
            </a:r>
            <a:r>
              <a:rPr sz="2350" spc="125" dirty="0">
                <a:latin typeface="Times New Roman"/>
                <a:cs typeface="Times New Roman"/>
              </a:rPr>
              <a:t>(</a:t>
            </a:r>
            <a:r>
              <a:rPr sz="2350" i="1" spc="70" dirty="0">
                <a:latin typeface="Times New Roman"/>
                <a:cs typeface="Times New Roman"/>
              </a:rPr>
              <a:t>H</a:t>
            </a:r>
            <a:r>
              <a:rPr sz="2350" i="1" spc="-34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2847340">
              <a:lnSpc>
                <a:spcPct val="100000"/>
              </a:lnSpc>
              <a:spcBef>
                <a:spcPts val="505"/>
              </a:spcBef>
            </a:pPr>
            <a:r>
              <a:rPr sz="2350" i="1" spc="90" dirty="0">
                <a:latin typeface="Times New Roman"/>
                <a:cs typeface="Times New Roman"/>
              </a:rPr>
              <a:t>P</a:t>
            </a:r>
            <a:r>
              <a:rPr sz="2350" spc="90" dirty="0">
                <a:latin typeface="Times New Roman"/>
                <a:cs typeface="Times New Roman"/>
              </a:rPr>
              <a:t>(</a:t>
            </a:r>
            <a:r>
              <a:rPr sz="2350" i="1" spc="90" dirty="0">
                <a:latin typeface="Times New Roman"/>
                <a:cs typeface="Times New Roman"/>
              </a:rPr>
              <a:t>E</a:t>
            </a:r>
            <a:r>
              <a:rPr sz="2350" spc="9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1314" y="3655425"/>
            <a:ext cx="1130300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257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316" y="3649835"/>
            <a:ext cx="60388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40" dirty="0">
                <a:latin typeface="Times New Roman"/>
                <a:cs typeface="Times New Roman"/>
              </a:rPr>
              <a:t>P</a:t>
            </a:r>
            <a:r>
              <a:rPr sz="2250" spc="110" dirty="0">
                <a:latin typeface="Times New Roman"/>
                <a:cs typeface="Times New Roman"/>
              </a:rPr>
              <a:t>(</a:t>
            </a:r>
            <a:r>
              <a:rPr sz="2250" i="1" spc="110" dirty="0">
                <a:latin typeface="Times New Roman"/>
                <a:cs typeface="Times New Roman"/>
              </a:rPr>
              <a:t>E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027" y="3427628"/>
            <a:ext cx="246634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i="1" spc="40" dirty="0">
                <a:latin typeface="Times New Roman"/>
                <a:cs typeface="Times New Roman"/>
              </a:rPr>
              <a:t>P</a:t>
            </a:r>
            <a:r>
              <a:rPr sz="2250" spc="11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H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|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i="1" spc="110" dirty="0">
                <a:latin typeface="Times New Roman"/>
                <a:cs typeface="Times New Roman"/>
              </a:rPr>
              <a:t>E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r>
              <a:rPr sz="2250" spc="150" dirty="0">
                <a:latin typeface="Times New Roman"/>
                <a:cs typeface="Times New Roman"/>
              </a:rPr>
              <a:t> </a:t>
            </a:r>
            <a:r>
              <a:rPr sz="3375" i="1" spc="60" baseline="34567" dirty="0">
                <a:latin typeface="Times New Roman"/>
                <a:cs typeface="Times New Roman"/>
              </a:rPr>
              <a:t>P</a:t>
            </a:r>
            <a:r>
              <a:rPr sz="3375" spc="165" baseline="34567" dirty="0">
                <a:latin typeface="Times New Roman"/>
                <a:cs typeface="Times New Roman"/>
              </a:rPr>
              <a:t>(</a:t>
            </a:r>
            <a:r>
              <a:rPr sz="3375" i="1" spc="75" baseline="34567" dirty="0">
                <a:latin typeface="Times New Roman"/>
                <a:cs typeface="Times New Roman"/>
              </a:rPr>
              <a:t>H</a:t>
            </a:r>
            <a:r>
              <a:rPr sz="3375" i="1" spc="22" baseline="34567" dirty="0">
                <a:latin typeface="Times New Roman"/>
                <a:cs typeface="Times New Roman"/>
              </a:rPr>
              <a:t> </a:t>
            </a:r>
            <a:r>
              <a:rPr sz="3375" spc="60" baseline="34567" dirty="0">
                <a:latin typeface="Symbol"/>
                <a:cs typeface="Symbol"/>
              </a:rPr>
              <a:t></a:t>
            </a:r>
            <a:r>
              <a:rPr sz="3375" spc="-240" baseline="34567" dirty="0">
                <a:latin typeface="Times New Roman"/>
                <a:cs typeface="Times New Roman"/>
              </a:rPr>
              <a:t> </a:t>
            </a:r>
            <a:r>
              <a:rPr sz="3375" i="1" spc="165" baseline="34567" dirty="0">
                <a:latin typeface="Times New Roman"/>
                <a:cs typeface="Times New Roman"/>
              </a:rPr>
              <a:t>E</a:t>
            </a:r>
            <a:r>
              <a:rPr sz="3375" spc="30" baseline="34567" dirty="0">
                <a:latin typeface="Times New Roman"/>
                <a:cs typeface="Times New Roman"/>
              </a:rPr>
              <a:t>)</a:t>
            </a:r>
            <a:endParaRPr sz="3375" baseline="345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12290" y="4505560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89">
                <a:moveTo>
                  <a:pt x="0" y="0"/>
                </a:moveTo>
                <a:lnTo>
                  <a:pt x="1164494" y="0"/>
                </a:lnTo>
              </a:path>
            </a:pathLst>
          </a:custGeom>
          <a:ln w="120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6813" y="4500194"/>
            <a:ext cx="67564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55" dirty="0">
                <a:latin typeface="Times New Roman"/>
                <a:cs typeface="Times New Roman"/>
              </a:rPr>
              <a:t>P</a:t>
            </a:r>
            <a:r>
              <a:rPr sz="2300" spc="125" dirty="0">
                <a:latin typeface="Times New Roman"/>
                <a:cs typeface="Times New Roman"/>
              </a:rPr>
              <a:t>(</a:t>
            </a:r>
            <a:r>
              <a:rPr sz="2300" i="1" spc="65" dirty="0">
                <a:latin typeface="Times New Roman"/>
                <a:cs typeface="Times New Roman"/>
              </a:rPr>
              <a:t>H</a:t>
            </a:r>
            <a:r>
              <a:rPr sz="2300" i="1" spc="-34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8477" y="4086118"/>
            <a:ext cx="115189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55" dirty="0">
                <a:latin typeface="Times New Roman"/>
                <a:cs typeface="Times New Roman"/>
              </a:rPr>
              <a:t>P</a:t>
            </a:r>
            <a:r>
              <a:rPr sz="2300" spc="125" dirty="0">
                <a:latin typeface="Times New Roman"/>
                <a:cs typeface="Times New Roman"/>
              </a:rPr>
              <a:t>(</a:t>
            </a:r>
            <a:r>
              <a:rPr sz="2300" i="1" spc="65" dirty="0">
                <a:latin typeface="Times New Roman"/>
                <a:cs typeface="Times New Roman"/>
              </a:rPr>
              <a:t>H</a:t>
            </a:r>
            <a:r>
              <a:rPr sz="2300" i="1" spc="20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Symbol"/>
                <a:cs typeface="Symbol"/>
              </a:rPr>
              <a:t>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i="1" spc="130" dirty="0">
                <a:latin typeface="Times New Roman"/>
                <a:cs typeface="Times New Roman"/>
              </a:rPr>
              <a:t>E</a:t>
            </a:r>
            <a:r>
              <a:rPr sz="2300" spc="3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2988" y="4270990"/>
            <a:ext cx="126809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55" dirty="0">
                <a:latin typeface="Times New Roman"/>
                <a:cs typeface="Times New Roman"/>
              </a:rPr>
              <a:t>P</a:t>
            </a:r>
            <a:r>
              <a:rPr sz="2300" spc="125" dirty="0">
                <a:latin typeface="Times New Roman"/>
                <a:cs typeface="Times New Roman"/>
              </a:rPr>
              <a:t>(</a:t>
            </a:r>
            <a:r>
              <a:rPr sz="2300" i="1" spc="55" dirty="0">
                <a:latin typeface="Times New Roman"/>
                <a:cs typeface="Times New Roman"/>
              </a:rPr>
              <a:t>E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i="1" spc="65" dirty="0">
                <a:latin typeface="Times New Roman"/>
                <a:cs typeface="Times New Roman"/>
              </a:rPr>
              <a:t>H</a:t>
            </a:r>
            <a:r>
              <a:rPr sz="2300" i="1" spc="-34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)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2613" y="3408934"/>
            <a:ext cx="1855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(Def.</a:t>
            </a:r>
            <a:r>
              <a:rPr sz="2000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cond.</a:t>
            </a:r>
            <a:r>
              <a:rPr sz="2000" spc="-5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prob.)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8840" y="4307585"/>
            <a:ext cx="185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(Def.</a:t>
            </a:r>
            <a:r>
              <a:rPr sz="2000" spc="-4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cond.</a:t>
            </a:r>
            <a:r>
              <a:rPr sz="2000" spc="-5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F81BC"/>
                </a:solidFill>
                <a:latin typeface="Times New Roman"/>
                <a:cs typeface="Times New Roman"/>
              </a:rPr>
              <a:t>prob.)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3193" y="1931164"/>
            <a:ext cx="1788795" cy="0"/>
          </a:xfrm>
          <a:custGeom>
            <a:avLst/>
            <a:gdLst/>
            <a:ahLst/>
            <a:cxnLst/>
            <a:rect l="l" t="t" r="r" b="b"/>
            <a:pathLst>
              <a:path w="1788795">
                <a:moveTo>
                  <a:pt x="0" y="0"/>
                </a:moveTo>
                <a:lnTo>
                  <a:pt x="1788538" y="0"/>
                </a:lnTo>
              </a:path>
            </a:pathLst>
          </a:custGeom>
          <a:ln w="12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240" y="1432369"/>
            <a:ext cx="7943850" cy="185820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610"/>
              </a:spcBef>
            </a:pPr>
            <a:r>
              <a:rPr sz="3600" i="1" spc="82" baseline="-34722" dirty="0">
                <a:latin typeface="Times New Roman"/>
                <a:cs typeface="Times New Roman"/>
              </a:rPr>
              <a:t>P</a:t>
            </a:r>
            <a:r>
              <a:rPr sz="3600" spc="195" baseline="-34722" dirty="0">
                <a:latin typeface="Times New Roman"/>
                <a:cs typeface="Times New Roman"/>
              </a:rPr>
              <a:t>(</a:t>
            </a:r>
            <a:r>
              <a:rPr sz="3600" i="1" spc="97" baseline="-34722" dirty="0">
                <a:latin typeface="Times New Roman"/>
                <a:cs typeface="Times New Roman"/>
              </a:rPr>
              <a:t>H</a:t>
            </a:r>
            <a:r>
              <a:rPr sz="3600" i="1" spc="30" baseline="-34722" dirty="0">
                <a:latin typeface="Times New Roman"/>
                <a:cs typeface="Times New Roman"/>
              </a:rPr>
              <a:t> </a:t>
            </a:r>
            <a:r>
              <a:rPr sz="3600" spc="22" baseline="-34722" dirty="0">
                <a:latin typeface="Times New Roman"/>
                <a:cs typeface="Times New Roman"/>
              </a:rPr>
              <a:t>|</a:t>
            </a:r>
            <a:r>
              <a:rPr sz="3600" spc="-150" baseline="-34722" dirty="0">
                <a:latin typeface="Times New Roman"/>
                <a:cs typeface="Times New Roman"/>
              </a:rPr>
              <a:t> </a:t>
            </a:r>
            <a:r>
              <a:rPr sz="3600" i="1" spc="195" baseline="-34722" dirty="0">
                <a:latin typeface="Times New Roman"/>
                <a:cs typeface="Times New Roman"/>
              </a:rPr>
              <a:t>E</a:t>
            </a:r>
            <a:r>
              <a:rPr sz="3600" spc="44" baseline="-34722" dirty="0">
                <a:latin typeface="Times New Roman"/>
                <a:cs typeface="Times New Roman"/>
              </a:rPr>
              <a:t>)</a:t>
            </a:r>
            <a:r>
              <a:rPr sz="3600" spc="-135" baseline="-34722" dirty="0">
                <a:latin typeface="Times New Roman"/>
                <a:cs typeface="Times New Roman"/>
              </a:rPr>
              <a:t> </a:t>
            </a:r>
            <a:r>
              <a:rPr sz="3600" spc="75" baseline="-34722" dirty="0">
                <a:latin typeface="Symbol"/>
                <a:cs typeface="Symbol"/>
              </a:rPr>
              <a:t></a:t>
            </a:r>
            <a:r>
              <a:rPr sz="3600" spc="247" baseline="-34722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12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E</a:t>
            </a:r>
            <a:r>
              <a:rPr sz="2400" i="1" spc="-15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|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i="1" spc="65" dirty="0">
                <a:latin typeface="Times New Roman"/>
                <a:cs typeface="Times New Roman"/>
              </a:rPr>
              <a:t>H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)</a:t>
            </a: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125" dirty="0">
                <a:latin typeface="Times New Roman"/>
                <a:cs typeface="Times New Roman"/>
              </a:rPr>
              <a:t>(</a:t>
            </a:r>
            <a:r>
              <a:rPr sz="2400" i="1" spc="65" dirty="0">
                <a:latin typeface="Times New Roman"/>
                <a:cs typeface="Times New Roman"/>
              </a:rPr>
              <a:t>H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023110">
              <a:lnSpc>
                <a:spcPct val="100000"/>
              </a:lnSpc>
              <a:spcBef>
                <a:spcPts val="520"/>
              </a:spcBef>
            </a:pPr>
            <a:r>
              <a:rPr sz="2400" i="1" spc="85" dirty="0">
                <a:latin typeface="Times New Roman"/>
                <a:cs typeface="Times New Roman"/>
              </a:rPr>
              <a:t>P</a:t>
            </a:r>
            <a:r>
              <a:rPr sz="2400" spc="85" dirty="0">
                <a:latin typeface="Times New Roman"/>
                <a:cs typeface="Times New Roman"/>
              </a:rPr>
              <a:t>(</a:t>
            </a:r>
            <a:r>
              <a:rPr sz="2400" i="1" spc="85" dirty="0">
                <a:latin typeface="Times New Roman"/>
                <a:cs typeface="Times New Roman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Simple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proof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definition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probability: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62" y="275081"/>
            <a:ext cx="8229600" cy="8686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29"/>
              </a:lnSpc>
            </a:pPr>
            <a:r>
              <a:rPr sz="2900" spc="-5" dirty="0">
                <a:latin typeface="Comic Sans MS" panose="030F0702030302020204" pitchFamily="66" charset="0"/>
                <a:cs typeface="Calibri"/>
              </a:rPr>
              <a:t>Maximum</a:t>
            </a:r>
            <a:r>
              <a:rPr sz="2900" spc="-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15" dirty="0">
                <a:latin typeface="Comic Sans MS" panose="030F0702030302020204" pitchFamily="66" charset="0"/>
                <a:cs typeface="Calibri"/>
              </a:rPr>
              <a:t>Likelihood</a:t>
            </a:r>
            <a:r>
              <a:rPr sz="2900" spc="-6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10" dirty="0">
                <a:latin typeface="Comic Sans MS" panose="030F0702030302020204" pitchFamily="66" charset="0"/>
                <a:cs typeface="Calibri"/>
              </a:rPr>
              <a:t>vs.</a:t>
            </a:r>
            <a:endParaRPr sz="2900" dirty="0">
              <a:latin typeface="Comic Sans MS" panose="030F0702030302020204" pitchFamily="66" charset="0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2900" dirty="0">
                <a:latin typeface="Comic Sans MS" panose="030F0702030302020204" pitchFamily="66" charset="0"/>
                <a:cs typeface="Calibri"/>
              </a:rPr>
              <a:t>Maximum</a:t>
            </a:r>
            <a:r>
              <a:rPr sz="2900" spc="-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9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10" dirty="0">
                <a:latin typeface="Comic Sans MS" panose="030F0702030302020204" pitchFamily="66" charset="0"/>
                <a:cs typeface="Calibri"/>
              </a:rPr>
              <a:t>Posteriori</a:t>
            </a:r>
            <a:r>
              <a:rPr sz="29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5" dirty="0">
                <a:latin typeface="Comic Sans MS" panose="030F0702030302020204" pitchFamily="66" charset="0"/>
                <a:cs typeface="Calibri"/>
              </a:rPr>
              <a:t>(MAP)</a:t>
            </a:r>
            <a:endParaRPr sz="29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24381"/>
            <a:ext cx="735901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MAP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parameter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estimate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 the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likely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lang="en-US"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observed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data,</a:t>
            </a:r>
            <a:r>
              <a:rPr sz="24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6287" y="2617992"/>
            <a:ext cx="64325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50" i="1" spc="35" dirty="0">
                <a:latin typeface="Times New Roman"/>
                <a:cs typeface="Times New Roman"/>
              </a:rPr>
              <a:t>P</a:t>
            </a:r>
            <a:r>
              <a:rPr sz="2450" spc="-35" dirty="0">
                <a:latin typeface="Times New Roman"/>
                <a:cs typeface="Times New Roman"/>
              </a:rPr>
              <a:t>(</a:t>
            </a:r>
            <a:r>
              <a:rPr sz="2450" i="1" spc="30" dirty="0">
                <a:latin typeface="Times New Roman"/>
                <a:cs typeface="Times New Roman"/>
              </a:rPr>
              <a:t>O</a:t>
            </a:r>
            <a:r>
              <a:rPr sz="2450" spc="2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4410" y="2583203"/>
            <a:ext cx="3968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400" i="1" spc="70" dirty="0">
                <a:latin typeface="Times New Roman"/>
                <a:cs typeface="Times New Roman"/>
              </a:rPr>
              <a:t>M</a:t>
            </a:r>
            <a:r>
              <a:rPr sz="1400" i="1" spc="25" dirty="0">
                <a:latin typeface="Times New Roman"/>
                <a:cs typeface="Times New Roman"/>
              </a:rPr>
              <a:t>A</a:t>
            </a:r>
            <a:r>
              <a:rPr sz="1400" i="1" spc="4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0034" y="2742912"/>
            <a:ext cx="23622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246630" algn="l"/>
              </a:tabLst>
            </a:pPr>
            <a:r>
              <a:rPr sz="1500" i="1" spc="-15" dirty="0">
                <a:latin typeface="Symbol"/>
                <a:cs typeface="Symbol"/>
              </a:rPr>
              <a:t></a:t>
            </a:r>
            <a:r>
              <a:rPr sz="1500" spc="-15" dirty="0">
                <a:latin typeface="Times New Roman"/>
                <a:cs typeface="Times New Roman"/>
              </a:rPr>
              <a:t>	</a:t>
            </a:r>
            <a:r>
              <a:rPr sz="1500" i="1" spc="-15" dirty="0">
                <a:latin typeface="Symbol"/>
                <a:cs typeface="Symbol"/>
              </a:rPr>
              <a:t>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723" y="2359565"/>
            <a:ext cx="577977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664845" algn="l"/>
              </a:tabLst>
            </a:pPr>
            <a:r>
              <a:rPr sz="2550" i="1" spc="-20" dirty="0">
                <a:latin typeface="Symbol"/>
                <a:cs typeface="Symbol"/>
              </a:rPr>
              <a:t></a:t>
            </a:r>
            <a:r>
              <a:rPr sz="2550" spc="-20" dirty="0">
                <a:latin typeface="Times New Roman"/>
                <a:cs typeface="Times New Roman"/>
              </a:rPr>
              <a:t>	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16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a</a:t>
            </a:r>
            <a:r>
              <a:rPr sz="2450" spc="60" dirty="0">
                <a:latin typeface="Times New Roman"/>
                <a:cs typeface="Times New Roman"/>
              </a:rPr>
              <a:t>r</a:t>
            </a:r>
            <a:r>
              <a:rPr sz="2450" spc="10" dirty="0">
                <a:latin typeface="Times New Roman"/>
                <a:cs typeface="Times New Roman"/>
              </a:rPr>
              <a:t>g</a:t>
            </a:r>
            <a:r>
              <a:rPr sz="2450" spc="35" dirty="0">
                <a:latin typeface="Times New Roman"/>
                <a:cs typeface="Times New Roman"/>
              </a:rPr>
              <a:t>m</a:t>
            </a:r>
            <a:r>
              <a:rPr sz="2450" spc="-35" dirty="0">
                <a:latin typeface="Times New Roman"/>
                <a:cs typeface="Times New Roman"/>
              </a:rPr>
              <a:t>a</a:t>
            </a:r>
            <a:r>
              <a:rPr sz="2450" spc="200" dirty="0">
                <a:latin typeface="Times New Roman"/>
                <a:cs typeface="Times New Roman"/>
              </a:rPr>
              <a:t>x</a:t>
            </a:r>
            <a:r>
              <a:rPr sz="2450" i="1" spc="35" dirty="0">
                <a:latin typeface="Times New Roman"/>
                <a:cs typeface="Times New Roman"/>
              </a:rPr>
              <a:t>P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550" i="1" spc="-20" dirty="0">
                <a:latin typeface="Symbol"/>
                <a:cs typeface="Symbol"/>
              </a:rPr>
              <a:t>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450" spc="10" dirty="0">
                <a:latin typeface="Times New Roman"/>
                <a:cs typeface="Times New Roman"/>
              </a:rPr>
              <a:t>|</a:t>
            </a:r>
            <a:r>
              <a:rPr sz="2450" spc="-260" dirty="0">
                <a:latin typeface="Times New Roman"/>
                <a:cs typeface="Times New Roman"/>
              </a:rPr>
              <a:t> </a:t>
            </a:r>
            <a:r>
              <a:rPr sz="2450" i="1" spc="30" dirty="0">
                <a:latin typeface="Times New Roman"/>
                <a:cs typeface="Times New Roman"/>
              </a:rPr>
              <a:t>O</a:t>
            </a:r>
            <a:r>
              <a:rPr sz="2450" spc="20" dirty="0">
                <a:latin typeface="Times New Roman"/>
                <a:cs typeface="Times New Roman"/>
              </a:rPr>
              <a:t>)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spc="35" dirty="0">
                <a:latin typeface="Symbol"/>
                <a:cs typeface="Symbol"/>
              </a:rPr>
              <a:t></a:t>
            </a:r>
            <a:r>
              <a:rPr sz="2450" spc="-16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a</a:t>
            </a:r>
            <a:r>
              <a:rPr sz="2450" spc="60" dirty="0">
                <a:latin typeface="Times New Roman"/>
                <a:cs typeface="Times New Roman"/>
              </a:rPr>
              <a:t>r</a:t>
            </a:r>
            <a:r>
              <a:rPr sz="2450" spc="10" dirty="0">
                <a:latin typeface="Times New Roman"/>
                <a:cs typeface="Times New Roman"/>
              </a:rPr>
              <a:t>g</a:t>
            </a:r>
            <a:r>
              <a:rPr sz="2450" spc="35" dirty="0">
                <a:latin typeface="Times New Roman"/>
                <a:cs typeface="Times New Roman"/>
              </a:rPr>
              <a:t>m</a:t>
            </a:r>
            <a:r>
              <a:rPr sz="2450" spc="-35" dirty="0">
                <a:latin typeface="Times New Roman"/>
                <a:cs typeface="Times New Roman"/>
              </a:rPr>
              <a:t>a</a:t>
            </a:r>
            <a:r>
              <a:rPr sz="2450" spc="35" dirty="0">
                <a:latin typeface="Times New Roman"/>
                <a:cs typeface="Times New Roman"/>
              </a:rPr>
              <a:t>x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3675" i="1" u="sng" spc="52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675" u="sng" spc="-52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675" i="1" u="sng" spc="75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3675" i="1" u="sng" spc="-397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675" u="sng" spc="15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|</a:t>
            </a:r>
            <a:r>
              <a:rPr sz="3675" u="sng" spc="-330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825" i="1" u="sng" spc="135" baseline="3376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</a:t>
            </a:r>
            <a:r>
              <a:rPr sz="3675" u="sng" spc="172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675" i="1" u="sng" spc="52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675" u="sng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825" i="1" u="sng" spc="135" baseline="3376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</a:t>
            </a:r>
            <a:r>
              <a:rPr sz="3675" u="sng" spc="30" baseline="351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3675" baseline="3514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8532" y="2208276"/>
            <a:ext cx="5826760" cy="847725"/>
          </a:xfrm>
          <a:custGeom>
            <a:avLst/>
            <a:gdLst/>
            <a:ahLst/>
            <a:cxnLst/>
            <a:rect l="l" t="t" r="r" b="b"/>
            <a:pathLst>
              <a:path w="5826759" h="847725">
                <a:moveTo>
                  <a:pt x="0" y="847344"/>
                </a:moveTo>
                <a:lnTo>
                  <a:pt x="5826252" y="847344"/>
                </a:lnTo>
                <a:lnTo>
                  <a:pt x="5826252" y="0"/>
                </a:lnTo>
                <a:lnTo>
                  <a:pt x="0" y="0"/>
                </a:lnTo>
                <a:lnTo>
                  <a:pt x="0" y="847344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3432" y="3107435"/>
            <a:ext cx="2649220" cy="617220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2870"/>
              </a:lnSpc>
            </a:pPr>
            <a:r>
              <a:rPr sz="2350" spc="10" dirty="0">
                <a:latin typeface="Times New Roman"/>
                <a:cs typeface="Times New Roman"/>
              </a:rPr>
              <a:t>a</a:t>
            </a:r>
            <a:r>
              <a:rPr sz="2350" spc="95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g</a:t>
            </a:r>
            <a:r>
              <a:rPr sz="2350" spc="105" dirty="0">
                <a:latin typeface="Times New Roman"/>
                <a:cs typeface="Times New Roman"/>
              </a:rPr>
              <a:t>m</a:t>
            </a:r>
            <a:r>
              <a:rPr sz="2350" spc="10" dirty="0">
                <a:latin typeface="Times New Roman"/>
                <a:cs typeface="Times New Roman"/>
              </a:rPr>
              <a:t>a</a:t>
            </a:r>
            <a:r>
              <a:rPr sz="2350" spc="30" dirty="0">
                <a:latin typeface="Times New Roman"/>
                <a:cs typeface="Times New Roman"/>
              </a:rPr>
              <a:t>x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P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spc="40" dirty="0">
                <a:latin typeface="Times New Roman"/>
                <a:cs typeface="Times New Roman"/>
              </a:rPr>
              <a:t>O</a:t>
            </a:r>
            <a:r>
              <a:rPr sz="2350" i="1" spc="-1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|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500" i="1" spc="130" dirty="0">
                <a:latin typeface="Symbol"/>
                <a:cs typeface="Symbol"/>
              </a:rPr>
              <a:t></a:t>
            </a:r>
            <a:r>
              <a:rPr sz="2350" spc="155" dirty="0">
                <a:latin typeface="Times New Roman"/>
                <a:cs typeface="Times New Roman"/>
              </a:rPr>
              <a:t>)</a:t>
            </a:r>
            <a:r>
              <a:rPr sz="2350" i="1" spc="105" dirty="0">
                <a:latin typeface="Times New Roman"/>
                <a:cs typeface="Times New Roman"/>
              </a:rPr>
              <a:t>P</a:t>
            </a:r>
            <a:r>
              <a:rPr sz="2350" spc="40" dirty="0">
                <a:latin typeface="Times New Roman"/>
                <a:cs typeface="Times New Roman"/>
              </a:rPr>
              <a:t>(</a:t>
            </a:r>
            <a:r>
              <a:rPr sz="2500" i="1" spc="130" dirty="0">
                <a:latin typeface="Symbol"/>
                <a:cs typeface="Symbol"/>
              </a:rPr>
              <a:t></a:t>
            </a:r>
            <a:r>
              <a:rPr sz="2350" spc="2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  <a:p>
            <a:pPr marL="449580">
              <a:lnSpc>
                <a:spcPts val="1714"/>
              </a:lnSpc>
            </a:pPr>
            <a:r>
              <a:rPr sz="1450" i="1" spc="-25" dirty="0">
                <a:latin typeface="Symbol"/>
                <a:cs typeface="Symbol"/>
              </a:rPr>
              <a:t>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5065" y="3817442"/>
            <a:ext cx="7504430" cy="2462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35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If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all 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parameterizations</a:t>
            </a:r>
            <a:r>
              <a:rPr sz="2400" spc="-4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are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assumed </a:t>
            </a:r>
            <a:r>
              <a:rPr sz="2400" spc="-2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be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equally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likely</a:t>
            </a:r>
            <a:r>
              <a:rPr sz="2400" spc="-2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ts val="2735"/>
              </a:lnSpc>
            </a:pPr>
            <a:r>
              <a:rPr sz="2400" i="1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priori,</a:t>
            </a:r>
            <a:r>
              <a:rPr sz="2400" i="1" spc="-3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then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MLE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MAP</a:t>
            </a:r>
            <a:r>
              <a:rPr sz="2400" spc="-3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are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same.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3535">
              <a:lnSpc>
                <a:spcPts val="2590"/>
              </a:lnSpc>
              <a:spcBef>
                <a:spcPts val="61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If 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parameters are 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given priors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(e.g. Gaussian 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or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Laplacian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with </a:t>
            </a:r>
            <a:r>
              <a:rPr sz="2400" spc="-2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zero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mean), </a:t>
            </a:r>
            <a:r>
              <a:rPr sz="240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then MAP is a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principled </a:t>
            </a:r>
            <a:r>
              <a:rPr sz="2400" spc="-2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way </a:t>
            </a:r>
            <a:r>
              <a:rPr sz="2400" spc="-1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to perform </a:t>
            </a:r>
            <a:r>
              <a:rPr sz="2400" spc="-53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smoothing</a:t>
            </a:r>
            <a:r>
              <a:rPr sz="2400" spc="-2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or</a:t>
            </a:r>
            <a:r>
              <a:rPr sz="2400" spc="-10" dirty="0">
                <a:solidFill>
                  <a:srgbClr val="D9D9D9"/>
                </a:solidFill>
                <a:latin typeface="Comic Sans MS" panose="030F0702030302020204" pitchFamily="66" charset="0"/>
                <a:cs typeface="Calibri"/>
              </a:rPr>
              <a:t> regularization.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62" y="275081"/>
            <a:ext cx="8229600" cy="86868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29"/>
              </a:lnSpc>
            </a:pPr>
            <a:r>
              <a:rPr sz="2900" spc="-5" dirty="0">
                <a:latin typeface="Comic Sans MS" panose="030F0702030302020204" pitchFamily="66" charset="0"/>
                <a:cs typeface="Calibri"/>
              </a:rPr>
              <a:t>HMM:</a:t>
            </a:r>
            <a:r>
              <a:rPr sz="29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5" dirty="0">
                <a:latin typeface="Comic Sans MS" panose="030F0702030302020204" pitchFamily="66" charset="0"/>
                <a:cs typeface="Calibri"/>
              </a:rPr>
              <a:t>Maximum</a:t>
            </a:r>
            <a:r>
              <a:rPr sz="29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15" dirty="0">
                <a:latin typeface="Comic Sans MS" panose="030F0702030302020204" pitchFamily="66" charset="0"/>
                <a:cs typeface="Calibri"/>
              </a:rPr>
              <a:t>Likelihood</a:t>
            </a:r>
            <a:r>
              <a:rPr sz="29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30" dirty="0">
                <a:latin typeface="Comic Sans MS" panose="030F0702030302020204" pitchFamily="66" charset="0"/>
                <a:cs typeface="Calibri"/>
              </a:rPr>
              <a:t>Training</a:t>
            </a:r>
            <a:endParaRPr sz="2900" dirty="0">
              <a:latin typeface="Comic Sans MS" panose="030F0702030302020204" pitchFamily="66" charset="0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900" spc="-20" dirty="0">
                <a:latin typeface="Comic Sans MS" panose="030F0702030302020204" pitchFamily="66" charset="0"/>
                <a:cs typeface="Calibri"/>
              </a:rPr>
              <a:t>Efficient</a:t>
            </a:r>
            <a:r>
              <a:rPr sz="29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900" spc="-5" dirty="0">
                <a:latin typeface="Comic Sans MS" panose="030F0702030302020204" pitchFamily="66" charset="0"/>
                <a:cs typeface="Calibri"/>
              </a:rPr>
              <a:t>Solution</a:t>
            </a:r>
            <a:endParaRPr sz="29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84757"/>
            <a:ext cx="792353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There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known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efficient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algorithm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for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finding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parameters,</a:t>
            </a:r>
            <a:r>
              <a:rPr sz="24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λ,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truly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maximizes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P(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|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λ).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omic Sans MS" panose="030F0702030302020204" pitchFamily="66" charset="0"/>
                <a:cs typeface="Calibri"/>
              </a:rPr>
              <a:t>However,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using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iterative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re-estimation,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Baum-Welch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algorithm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(a.k.a</a:t>
            </a:r>
            <a:r>
              <a:rPr sz="2400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. </a:t>
            </a:r>
            <a:r>
              <a:rPr sz="2400" spc="-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forward-backward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)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 a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version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standard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statistical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procedure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called</a:t>
            </a:r>
            <a:r>
              <a:rPr sz="2400" spc="-6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Expectation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Maximization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(EM)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able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locally</a:t>
            </a:r>
            <a:r>
              <a:rPr sz="2400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maximize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P(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|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λ).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practice,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EM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able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find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good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of parameters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that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provide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good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fit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to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many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cases.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EM</a:t>
            </a:r>
            <a:r>
              <a:rPr sz="4000" spc="-35" dirty="0"/>
              <a:t> </a:t>
            </a:r>
            <a:r>
              <a:rPr sz="4000" spc="-10" dirty="0"/>
              <a:t>Algorithm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1040" y="1348181"/>
            <a:ext cx="7999095" cy="5443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3535">
              <a:lnSpc>
                <a:spcPts val="2740"/>
              </a:lnSpc>
              <a:spcBef>
                <a:spcPts val="10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Iterative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method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learning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probabilistic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categorization</a:t>
            </a:r>
            <a:r>
              <a:rPr lang="en-US"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unsupervised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19100" marR="1260475" indent="-343535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Initially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assume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random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assignment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examples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categories.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19100" marR="721995" indent="-343535">
              <a:lnSpc>
                <a:spcPts val="2620"/>
              </a:lnSpc>
              <a:spcBef>
                <a:spcPts val="56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Learn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initial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by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estimating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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this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randomly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data.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19100" indent="-3435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2400" spc="-20" dirty="0">
                <a:latin typeface="Comic Sans MS" panose="030F0702030302020204" pitchFamily="66" charset="0"/>
                <a:cs typeface="Calibri"/>
              </a:rPr>
              <a:t>Iterate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following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two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steps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until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convergence: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819785" marR="81280" lvl="1" indent="-287020">
              <a:lnSpc>
                <a:spcPct val="90100"/>
              </a:lnSpc>
              <a:spcBef>
                <a:spcPts val="575"/>
              </a:spcBef>
              <a:buFont typeface="Arial"/>
              <a:buChar char="–"/>
              <a:tabLst>
                <a:tab pos="820419" algn="l"/>
              </a:tabLst>
            </a:pPr>
            <a:r>
              <a:rPr sz="24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Expectation </a:t>
            </a:r>
            <a:r>
              <a:rPr sz="2400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(E-step):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Compute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P(</a:t>
            </a:r>
            <a:r>
              <a:rPr sz="2400" i="1" spc="-5" dirty="0">
                <a:latin typeface="Comic Sans MS" panose="030F0702030302020204" pitchFamily="66" charset="0"/>
                <a:cs typeface="Calibri"/>
              </a:rPr>
              <a:t>c</a:t>
            </a:r>
            <a:r>
              <a:rPr sz="2400" spc="-7" baseline="-20833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|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)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example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given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current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model, and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probabilistically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re-label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examples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based on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these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posterior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estimates.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819785" lvl="1" indent="-287020">
              <a:lnSpc>
                <a:spcPts val="2750"/>
              </a:lnSpc>
              <a:spcBef>
                <a:spcPts val="285"/>
              </a:spcBef>
              <a:buFont typeface="Arial"/>
              <a:buChar char="–"/>
              <a:tabLst>
                <a:tab pos="820419" algn="l"/>
              </a:tabLst>
            </a:pPr>
            <a:r>
              <a:rPr sz="24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Maximization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(M-step):</a:t>
            </a:r>
            <a:r>
              <a:rPr sz="2400" spc="-4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Re-estimate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model</a:t>
            </a:r>
          </a:p>
          <a:p>
            <a:pPr marL="819785">
              <a:lnSpc>
                <a:spcPts val="2750"/>
              </a:lnSpc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parameters,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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from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probabilistically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re-labeled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85" y="2733865"/>
            <a:ext cx="1838325" cy="1152525"/>
            <a:chOff x="341185" y="2733865"/>
            <a:chExt cx="183832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947" y="2967227"/>
              <a:ext cx="15240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947" y="29672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47" y="3195827"/>
              <a:ext cx="15240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47" y="31958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47" y="3424427"/>
              <a:ext cx="15240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5947" y="34244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45947" y="3653027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947" y="2967227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7" y="2738627"/>
              <a:ext cx="15240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5947" y="2738627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857756" y="2958084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69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76628" y="295655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1950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0124"/>
                  </a:lnTo>
                  <a:lnTo>
                    <a:pt x="0" y="243840"/>
                  </a:lnTo>
                  <a:lnTo>
                    <a:pt x="195072" y="243840"/>
                  </a:lnTo>
                  <a:lnTo>
                    <a:pt x="195072" y="230124"/>
                  </a:lnTo>
                  <a:lnTo>
                    <a:pt x="195072" y="1981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76627" y="295655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EM</a:t>
            </a:r>
            <a:endParaRPr sz="4000" dirty="0"/>
          </a:p>
        </p:txBody>
      </p:sp>
      <p:sp>
        <p:nvSpPr>
          <p:cNvPr id="17" name="object 17"/>
          <p:cNvSpPr txBox="1"/>
          <p:nvPr/>
        </p:nvSpPr>
        <p:spPr>
          <a:xfrm>
            <a:off x="383540" y="1356349"/>
            <a:ext cx="7329805" cy="12738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Initialize:</a:t>
            </a:r>
            <a:endParaRPr sz="2800">
              <a:latin typeface="Times New Roman"/>
              <a:cs typeface="Times New Roman"/>
            </a:endParaRPr>
          </a:p>
          <a:p>
            <a:pPr marL="912494"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Assign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random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unlabeled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i="1" spc="-5" dirty="0">
                <a:latin typeface="Times New Roman"/>
                <a:cs typeface="Times New Roman"/>
              </a:rPr>
              <a:t>Unlabeled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089" y="2977133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6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0635" y="298132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49882" y="2726182"/>
            <a:ext cx="328295" cy="256540"/>
            <a:chOff x="1849882" y="2726182"/>
            <a:chExt cx="328295" cy="256540"/>
          </a:xfrm>
        </p:grpSpPr>
        <p:sp>
          <p:nvSpPr>
            <p:cNvPr id="21" name="object 21"/>
            <p:cNvSpPr/>
            <p:nvPr/>
          </p:nvSpPr>
          <p:spPr>
            <a:xfrm>
              <a:off x="1856232" y="273405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69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63089" y="2746248"/>
            <a:ext cx="162560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3683" y="2757678"/>
            <a:ext cx="121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51405" y="3401314"/>
            <a:ext cx="327025" cy="258445"/>
            <a:chOff x="1851405" y="3401314"/>
            <a:chExt cx="327025" cy="258445"/>
          </a:xfrm>
        </p:grpSpPr>
        <p:sp>
          <p:nvSpPr>
            <p:cNvPr id="27" name="object 27"/>
            <p:cNvSpPr/>
            <p:nvPr/>
          </p:nvSpPr>
          <p:spPr>
            <a:xfrm>
              <a:off x="1857755" y="341071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80" h="242570">
                  <a:moveTo>
                    <a:pt x="0" y="242315"/>
                  </a:moveTo>
                  <a:lnTo>
                    <a:pt x="80771" y="242315"/>
                  </a:lnTo>
                  <a:lnTo>
                    <a:pt x="8077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857755" y="3410712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938528" y="3407663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40804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40804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938527" y="3407664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0" y="245363"/>
                  </a:moveTo>
                  <a:lnTo>
                    <a:pt x="233172" y="245363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863089" y="343204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40635" y="343890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45310" y="3642105"/>
            <a:ext cx="321945" cy="255270"/>
            <a:chOff x="1845310" y="3642105"/>
            <a:chExt cx="321945" cy="255270"/>
          </a:xfrm>
        </p:grpSpPr>
        <p:sp>
          <p:nvSpPr>
            <p:cNvPr id="34" name="object 34"/>
            <p:cNvSpPr/>
            <p:nvPr/>
          </p:nvSpPr>
          <p:spPr>
            <a:xfrm>
              <a:off x="1851660" y="364845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028444" y="364693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63089" y="3661409"/>
            <a:ext cx="162560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1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34539" y="3653028"/>
            <a:ext cx="138430" cy="22860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022094" y="3178810"/>
            <a:ext cx="151765" cy="256540"/>
            <a:chOff x="2022094" y="3178810"/>
            <a:chExt cx="151765" cy="256540"/>
          </a:xfrm>
        </p:grpSpPr>
        <p:sp>
          <p:nvSpPr>
            <p:cNvPr id="39" name="object 39"/>
            <p:cNvSpPr/>
            <p:nvPr/>
          </p:nvSpPr>
          <p:spPr>
            <a:xfrm>
              <a:off x="2083308" y="3185160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19" h="243839">
                  <a:moveTo>
                    <a:pt x="0" y="243839"/>
                  </a:moveTo>
                  <a:lnTo>
                    <a:pt x="83819" y="243839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028444" y="3185160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40635" y="3209925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47088" y="3180588"/>
            <a:ext cx="242570" cy="254635"/>
            <a:chOff x="1847088" y="3180588"/>
            <a:chExt cx="242570" cy="254635"/>
          </a:xfrm>
        </p:grpSpPr>
        <p:sp>
          <p:nvSpPr>
            <p:cNvPr id="43" name="object 43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25573" y="3223971"/>
            <a:ext cx="90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85" y="2733865"/>
            <a:ext cx="1838325" cy="1152525"/>
            <a:chOff x="341185" y="2733865"/>
            <a:chExt cx="183832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947" y="2967227"/>
              <a:ext cx="15240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947" y="29672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47" y="3195827"/>
              <a:ext cx="15240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47" y="31958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47" y="3424427"/>
              <a:ext cx="15240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5947" y="34244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45947" y="3653027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947" y="2967227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7" y="2738627"/>
              <a:ext cx="15240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5947" y="2738627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EM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51405" y="2950210"/>
            <a:ext cx="983615" cy="433705"/>
            <a:chOff x="1851405" y="2950210"/>
            <a:chExt cx="983615" cy="433705"/>
          </a:xfrm>
        </p:grpSpPr>
        <p:sp>
          <p:nvSpPr>
            <p:cNvPr id="16" name="object 16"/>
            <p:cNvSpPr/>
            <p:nvPr/>
          </p:nvSpPr>
          <p:spPr>
            <a:xfrm>
              <a:off x="2182367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57755" y="2958084"/>
              <a:ext cx="970915" cy="419100"/>
            </a:xfrm>
            <a:custGeom>
              <a:avLst/>
              <a:gdLst/>
              <a:ahLst/>
              <a:cxnLst/>
              <a:rect l="l" t="t" r="r" b="b"/>
              <a:pathLst>
                <a:path w="970914" h="419100">
                  <a:moveTo>
                    <a:pt x="324612" y="345948"/>
                  </a:moveTo>
                  <a:lnTo>
                    <a:pt x="808101" y="345948"/>
                  </a:lnTo>
                  <a:lnTo>
                    <a:pt x="808101" y="321563"/>
                  </a:lnTo>
                  <a:lnTo>
                    <a:pt x="970788" y="370331"/>
                  </a:lnTo>
                  <a:lnTo>
                    <a:pt x="808101" y="419100"/>
                  </a:lnTo>
                  <a:lnTo>
                    <a:pt x="808101" y="394715"/>
                  </a:lnTo>
                  <a:lnTo>
                    <a:pt x="324612" y="394715"/>
                  </a:lnTo>
                  <a:lnTo>
                    <a:pt x="324612" y="345948"/>
                  </a:lnTo>
                  <a:close/>
                </a:path>
                <a:path w="970914" h="41910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976628" y="295655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1950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0124"/>
                  </a:lnTo>
                  <a:lnTo>
                    <a:pt x="0" y="243840"/>
                  </a:lnTo>
                  <a:lnTo>
                    <a:pt x="195072" y="243840"/>
                  </a:lnTo>
                  <a:lnTo>
                    <a:pt x="195072" y="230124"/>
                  </a:lnTo>
                  <a:lnTo>
                    <a:pt x="195072" y="1981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976627" y="2956560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63089" y="2977133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6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0635" y="298132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49882" y="2726182"/>
            <a:ext cx="328295" cy="256540"/>
            <a:chOff x="1849882" y="2726182"/>
            <a:chExt cx="328295" cy="256540"/>
          </a:xfrm>
        </p:grpSpPr>
        <p:sp>
          <p:nvSpPr>
            <p:cNvPr id="23" name="object 23"/>
            <p:cNvSpPr/>
            <p:nvPr/>
          </p:nvSpPr>
          <p:spPr>
            <a:xfrm>
              <a:off x="1856232" y="273405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69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63089" y="2746248"/>
            <a:ext cx="162560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43683" y="2757678"/>
            <a:ext cx="121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1405" y="3401314"/>
            <a:ext cx="327025" cy="258445"/>
            <a:chOff x="1851405" y="3401314"/>
            <a:chExt cx="327025" cy="258445"/>
          </a:xfrm>
        </p:grpSpPr>
        <p:sp>
          <p:nvSpPr>
            <p:cNvPr id="29" name="object 29"/>
            <p:cNvSpPr/>
            <p:nvPr/>
          </p:nvSpPr>
          <p:spPr>
            <a:xfrm>
              <a:off x="1857755" y="341071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80" h="242570">
                  <a:moveTo>
                    <a:pt x="0" y="242315"/>
                  </a:moveTo>
                  <a:lnTo>
                    <a:pt x="80771" y="242315"/>
                  </a:lnTo>
                  <a:lnTo>
                    <a:pt x="8077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857755" y="3410712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938528" y="3407663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40804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40804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8527" y="3407664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0" y="245363"/>
                  </a:moveTo>
                  <a:lnTo>
                    <a:pt x="233172" y="245363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63089" y="343204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0635" y="343890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45310" y="3642105"/>
            <a:ext cx="321945" cy="255270"/>
            <a:chOff x="1845310" y="3642105"/>
            <a:chExt cx="321945" cy="255270"/>
          </a:xfrm>
        </p:grpSpPr>
        <p:sp>
          <p:nvSpPr>
            <p:cNvPr id="36" name="object 36"/>
            <p:cNvSpPr/>
            <p:nvPr/>
          </p:nvSpPr>
          <p:spPr>
            <a:xfrm>
              <a:off x="1851660" y="364845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028444" y="364693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63089" y="3661409"/>
            <a:ext cx="162560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1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34539" y="3653028"/>
            <a:ext cx="138430" cy="22860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22094" y="3178810"/>
            <a:ext cx="151765" cy="256540"/>
            <a:chOff x="2022094" y="3178810"/>
            <a:chExt cx="151765" cy="256540"/>
          </a:xfrm>
        </p:grpSpPr>
        <p:sp>
          <p:nvSpPr>
            <p:cNvPr id="41" name="object 41"/>
            <p:cNvSpPr/>
            <p:nvPr/>
          </p:nvSpPr>
          <p:spPr>
            <a:xfrm>
              <a:off x="2083308" y="3185160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19" h="243839">
                  <a:moveTo>
                    <a:pt x="0" y="243839"/>
                  </a:moveTo>
                  <a:lnTo>
                    <a:pt x="83819" y="243839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028444" y="3185160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40635" y="3209925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47088" y="3180588"/>
            <a:ext cx="242570" cy="254635"/>
            <a:chOff x="1847088" y="3180588"/>
            <a:chExt cx="242570" cy="254635"/>
          </a:xfrm>
        </p:grpSpPr>
        <p:sp>
          <p:nvSpPr>
            <p:cNvPr id="45" name="object 45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25573" y="3223971"/>
            <a:ext cx="90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1920" y="1356349"/>
            <a:ext cx="6789420" cy="8877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Initialize: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soft-labeled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185" y="2733865"/>
            <a:ext cx="1838325" cy="1152525"/>
            <a:chOff x="341185" y="2733865"/>
            <a:chExt cx="183832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947" y="2967227"/>
              <a:ext cx="15240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5947" y="29672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947" y="3195827"/>
              <a:ext cx="15240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5947" y="31958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947" y="3424427"/>
              <a:ext cx="15240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5947" y="3424427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45947" y="3653027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5947" y="2967227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7" y="2738627"/>
              <a:ext cx="15240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5947" y="2738627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EM</a:t>
            </a:r>
            <a:endParaRPr sz="4000" dirty="0"/>
          </a:p>
        </p:txBody>
      </p:sp>
      <p:sp>
        <p:nvSpPr>
          <p:cNvPr id="14" name="object 14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3458" y="3017266"/>
            <a:ext cx="1463675" cy="586105"/>
            <a:chOff x="4553458" y="3017266"/>
            <a:chExt cx="1463675" cy="586105"/>
          </a:xfrm>
        </p:grpSpPr>
        <p:sp>
          <p:nvSpPr>
            <p:cNvPr id="16" name="object 16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7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7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32730" y="300393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51405" y="2950210"/>
            <a:ext cx="983615" cy="433705"/>
            <a:chOff x="1851405" y="2950210"/>
            <a:chExt cx="983615" cy="433705"/>
          </a:xfrm>
        </p:grpSpPr>
        <p:sp>
          <p:nvSpPr>
            <p:cNvPr id="20" name="object 20"/>
            <p:cNvSpPr/>
            <p:nvPr/>
          </p:nvSpPr>
          <p:spPr>
            <a:xfrm>
              <a:off x="2182367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857755" y="2958084"/>
              <a:ext cx="970915" cy="419100"/>
            </a:xfrm>
            <a:custGeom>
              <a:avLst/>
              <a:gdLst/>
              <a:ahLst/>
              <a:cxnLst/>
              <a:rect l="l" t="t" r="r" b="b"/>
              <a:pathLst>
                <a:path w="970914" h="419100">
                  <a:moveTo>
                    <a:pt x="324612" y="345948"/>
                  </a:moveTo>
                  <a:lnTo>
                    <a:pt x="808101" y="345948"/>
                  </a:lnTo>
                  <a:lnTo>
                    <a:pt x="808101" y="321563"/>
                  </a:lnTo>
                  <a:lnTo>
                    <a:pt x="970788" y="370331"/>
                  </a:lnTo>
                  <a:lnTo>
                    <a:pt x="808101" y="419100"/>
                  </a:lnTo>
                  <a:lnTo>
                    <a:pt x="808101" y="394715"/>
                  </a:lnTo>
                  <a:lnTo>
                    <a:pt x="324612" y="394715"/>
                  </a:lnTo>
                  <a:lnTo>
                    <a:pt x="324612" y="345948"/>
                  </a:lnTo>
                  <a:close/>
                </a:path>
                <a:path w="970914" h="41910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976628" y="295655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1950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0124"/>
                  </a:lnTo>
                  <a:lnTo>
                    <a:pt x="0" y="243840"/>
                  </a:lnTo>
                  <a:lnTo>
                    <a:pt x="195072" y="243840"/>
                  </a:lnTo>
                  <a:lnTo>
                    <a:pt x="195072" y="230124"/>
                  </a:lnTo>
                  <a:lnTo>
                    <a:pt x="195072" y="1981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76627" y="2956560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061459" y="3268979"/>
            <a:ext cx="510540" cy="109855"/>
            <a:chOff x="4061459" y="3268979"/>
            <a:chExt cx="510540" cy="109855"/>
          </a:xfrm>
        </p:grpSpPr>
        <p:sp>
          <p:nvSpPr>
            <p:cNvPr id="25" name="object 25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2" y="0"/>
                  </a:moveTo>
                  <a:lnTo>
                    <a:pt x="372872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372872" y="73151"/>
                  </a:lnTo>
                  <a:lnTo>
                    <a:pt x="372872" y="97536"/>
                  </a:lnTo>
                  <a:lnTo>
                    <a:pt x="498348" y="48768"/>
                  </a:lnTo>
                  <a:lnTo>
                    <a:pt x="37287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4"/>
                  </a:moveTo>
                  <a:lnTo>
                    <a:pt x="372872" y="24384"/>
                  </a:lnTo>
                  <a:lnTo>
                    <a:pt x="372872" y="0"/>
                  </a:lnTo>
                  <a:lnTo>
                    <a:pt x="498348" y="48768"/>
                  </a:lnTo>
                  <a:lnTo>
                    <a:pt x="372872" y="97536"/>
                  </a:lnTo>
                  <a:lnTo>
                    <a:pt x="372872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63089" y="2977133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69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0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40635" y="298132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49882" y="2726182"/>
            <a:ext cx="328295" cy="256540"/>
            <a:chOff x="1849882" y="2726182"/>
            <a:chExt cx="328295" cy="256540"/>
          </a:xfrm>
        </p:grpSpPr>
        <p:sp>
          <p:nvSpPr>
            <p:cNvPr id="30" name="object 30"/>
            <p:cNvSpPr/>
            <p:nvPr/>
          </p:nvSpPr>
          <p:spPr>
            <a:xfrm>
              <a:off x="1856232" y="273405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69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033016" y="2732532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63089" y="2746248"/>
            <a:ext cx="162560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3683" y="2757678"/>
            <a:ext cx="1219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51405" y="3401314"/>
            <a:ext cx="327025" cy="258445"/>
            <a:chOff x="1851405" y="3401314"/>
            <a:chExt cx="327025" cy="258445"/>
          </a:xfrm>
        </p:grpSpPr>
        <p:sp>
          <p:nvSpPr>
            <p:cNvPr id="36" name="object 36"/>
            <p:cNvSpPr/>
            <p:nvPr/>
          </p:nvSpPr>
          <p:spPr>
            <a:xfrm>
              <a:off x="1857755" y="341071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80" h="242570">
                  <a:moveTo>
                    <a:pt x="0" y="242315"/>
                  </a:moveTo>
                  <a:lnTo>
                    <a:pt x="80771" y="242315"/>
                  </a:lnTo>
                  <a:lnTo>
                    <a:pt x="8077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57755" y="3410712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938528" y="3407663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40804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40804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938527" y="3407664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0" y="245363"/>
                  </a:moveTo>
                  <a:lnTo>
                    <a:pt x="233172" y="245363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63089" y="343204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40635" y="3438905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45310" y="3642105"/>
            <a:ext cx="321945" cy="255270"/>
            <a:chOff x="1845310" y="3642105"/>
            <a:chExt cx="321945" cy="255270"/>
          </a:xfrm>
        </p:grpSpPr>
        <p:sp>
          <p:nvSpPr>
            <p:cNvPr id="43" name="object 43"/>
            <p:cNvSpPr/>
            <p:nvPr/>
          </p:nvSpPr>
          <p:spPr>
            <a:xfrm>
              <a:off x="1851660" y="364845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028444" y="364693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63089" y="3661409"/>
            <a:ext cx="162560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1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34539" y="3653028"/>
            <a:ext cx="138430" cy="22860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022094" y="3178810"/>
            <a:ext cx="151765" cy="256540"/>
            <a:chOff x="2022094" y="3178810"/>
            <a:chExt cx="151765" cy="256540"/>
          </a:xfrm>
        </p:grpSpPr>
        <p:sp>
          <p:nvSpPr>
            <p:cNvPr id="48" name="object 48"/>
            <p:cNvSpPr/>
            <p:nvPr/>
          </p:nvSpPr>
          <p:spPr>
            <a:xfrm>
              <a:off x="2083308" y="3185160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19" h="243839">
                  <a:moveTo>
                    <a:pt x="0" y="243839"/>
                  </a:moveTo>
                  <a:lnTo>
                    <a:pt x="83819" y="243839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028444" y="3185160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40635" y="3209925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847088" y="3180588"/>
            <a:ext cx="242570" cy="254635"/>
            <a:chOff x="1847088" y="3180588"/>
            <a:chExt cx="242570" cy="254635"/>
          </a:xfrm>
        </p:grpSpPr>
        <p:sp>
          <p:nvSpPr>
            <p:cNvPr id="52" name="object 52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853184" y="3186684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5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925573" y="3223971"/>
            <a:ext cx="90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0051" y="1356349"/>
            <a:ext cx="4010025" cy="8877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390"/>
              </a:spcBef>
            </a:pPr>
            <a:r>
              <a:rPr sz="2800" spc="-5" dirty="0">
                <a:latin typeface="Times New Roman"/>
                <a:cs typeface="Times New Roman"/>
              </a:rPr>
              <a:t>Initialize: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probabilistic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30" y="761"/>
            <a:ext cx="8229600" cy="789319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4000" spc="-5" dirty="0"/>
              <a:t>EM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63295" y="2278379"/>
            <a:ext cx="1524000" cy="914400"/>
            <a:chOff x="463295" y="2278379"/>
            <a:chExt cx="1524000" cy="91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" y="2506979"/>
              <a:ext cx="1524000" cy="228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295" y="2735579"/>
              <a:ext cx="1524000" cy="22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295" y="2964179"/>
              <a:ext cx="152400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295" y="2278379"/>
              <a:ext cx="1524000" cy="228600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8723" y="2273807"/>
          <a:ext cx="182880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923032" y="2549651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latin typeface="Times New Roman"/>
                <a:cs typeface="Times New Roman"/>
              </a:rPr>
              <a:t>Prob.</a:t>
            </a:r>
            <a:endParaRPr sz="2000">
              <a:latin typeface="Times New Roman"/>
              <a:cs typeface="Times New Roman"/>
            </a:endParaRPr>
          </a:p>
          <a:p>
            <a:pPr marL="23558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0805" y="2558542"/>
            <a:ext cx="1463675" cy="586105"/>
            <a:chOff x="4670805" y="2558542"/>
            <a:chExt cx="1463675" cy="586105"/>
          </a:xfrm>
        </p:grpSpPr>
        <p:sp>
          <p:nvSpPr>
            <p:cNvPr id="11" name="object 11"/>
            <p:cNvSpPr/>
            <p:nvPr/>
          </p:nvSpPr>
          <p:spPr>
            <a:xfrm>
              <a:off x="4677155" y="2564892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5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8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677155" y="2564892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5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8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50333" y="2544317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178808" y="2417826"/>
            <a:ext cx="2498725" cy="952500"/>
            <a:chOff x="4178808" y="2417826"/>
            <a:chExt cx="2498725" cy="952500"/>
          </a:xfrm>
        </p:grpSpPr>
        <p:sp>
          <p:nvSpPr>
            <p:cNvPr id="15" name="object 15"/>
            <p:cNvSpPr/>
            <p:nvPr/>
          </p:nvSpPr>
          <p:spPr>
            <a:xfrm>
              <a:off x="4184904" y="2814828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2" y="0"/>
                  </a:moveTo>
                  <a:lnTo>
                    <a:pt x="372872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372872" y="73151"/>
                  </a:lnTo>
                  <a:lnTo>
                    <a:pt x="372872" y="97536"/>
                  </a:lnTo>
                  <a:lnTo>
                    <a:pt x="498348" y="48768"/>
                  </a:lnTo>
                  <a:lnTo>
                    <a:pt x="37287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84904" y="2814828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4"/>
                  </a:moveTo>
                  <a:lnTo>
                    <a:pt x="372872" y="24384"/>
                  </a:lnTo>
                  <a:lnTo>
                    <a:pt x="372872" y="0"/>
                  </a:lnTo>
                  <a:lnTo>
                    <a:pt x="498348" y="48768"/>
                  </a:lnTo>
                  <a:lnTo>
                    <a:pt x="372872" y="97536"/>
                  </a:lnTo>
                  <a:lnTo>
                    <a:pt x="372872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099810" y="2417825"/>
              <a:ext cx="577850" cy="952500"/>
            </a:xfrm>
            <a:custGeom>
              <a:avLst/>
              <a:gdLst/>
              <a:ahLst/>
              <a:cxnLst/>
              <a:rect l="l" t="t" r="r" b="b"/>
              <a:pathLst>
                <a:path w="577850" h="952500">
                  <a:moveTo>
                    <a:pt x="541845" y="467995"/>
                  </a:moveTo>
                  <a:lnTo>
                    <a:pt x="481965" y="467995"/>
                  </a:lnTo>
                  <a:lnTo>
                    <a:pt x="462864" y="467995"/>
                  </a:lnTo>
                  <a:lnTo>
                    <a:pt x="462013" y="505714"/>
                  </a:lnTo>
                  <a:lnTo>
                    <a:pt x="541845" y="467995"/>
                  </a:lnTo>
                  <a:close/>
                </a:path>
                <a:path w="577850" h="952500">
                  <a:moveTo>
                    <a:pt x="577596" y="451104"/>
                  </a:moveTo>
                  <a:lnTo>
                    <a:pt x="464566" y="391414"/>
                  </a:lnTo>
                  <a:lnTo>
                    <a:pt x="463715" y="429475"/>
                  </a:lnTo>
                  <a:lnTo>
                    <a:pt x="146723" y="422452"/>
                  </a:lnTo>
                  <a:lnTo>
                    <a:pt x="146735" y="422021"/>
                  </a:lnTo>
                  <a:lnTo>
                    <a:pt x="147269" y="397979"/>
                  </a:lnTo>
                  <a:lnTo>
                    <a:pt x="433870" y="294538"/>
                  </a:lnTo>
                  <a:lnTo>
                    <a:pt x="446786" y="330327"/>
                  </a:lnTo>
                  <a:lnTo>
                    <a:pt x="521131" y="252222"/>
                  </a:lnTo>
                  <a:lnTo>
                    <a:pt x="534911" y="237744"/>
                  </a:lnTo>
                  <a:lnTo>
                    <a:pt x="408038" y="222885"/>
                  </a:lnTo>
                  <a:lnTo>
                    <a:pt x="420954" y="258711"/>
                  </a:lnTo>
                  <a:lnTo>
                    <a:pt x="164274" y="351345"/>
                  </a:lnTo>
                  <a:lnTo>
                    <a:pt x="467042" y="89192"/>
                  </a:lnTo>
                  <a:lnTo>
                    <a:pt x="491985" y="117983"/>
                  </a:lnTo>
                  <a:lnTo>
                    <a:pt x="521068" y="48006"/>
                  </a:lnTo>
                  <a:lnTo>
                    <a:pt x="541020" y="0"/>
                  </a:lnTo>
                  <a:lnTo>
                    <a:pt x="417195" y="31623"/>
                  </a:lnTo>
                  <a:lnTo>
                    <a:pt x="442175" y="60464"/>
                  </a:lnTo>
                  <a:lnTo>
                    <a:pt x="117005" y="342023"/>
                  </a:lnTo>
                  <a:lnTo>
                    <a:pt x="112522" y="329565"/>
                  </a:lnTo>
                  <a:lnTo>
                    <a:pt x="86537" y="356857"/>
                  </a:lnTo>
                  <a:lnTo>
                    <a:pt x="67310" y="334645"/>
                  </a:lnTo>
                  <a:lnTo>
                    <a:pt x="40754" y="398538"/>
                  </a:lnTo>
                  <a:lnTo>
                    <a:pt x="0" y="397764"/>
                  </a:lnTo>
                  <a:lnTo>
                    <a:pt x="17043" y="421436"/>
                  </a:lnTo>
                  <a:lnTo>
                    <a:pt x="4572" y="417576"/>
                  </a:lnTo>
                  <a:lnTo>
                    <a:pt x="47625" y="537845"/>
                  </a:lnTo>
                  <a:lnTo>
                    <a:pt x="73926" y="510349"/>
                  </a:lnTo>
                  <a:lnTo>
                    <a:pt x="468109" y="887323"/>
                  </a:lnTo>
                  <a:lnTo>
                    <a:pt x="441833" y="914781"/>
                  </a:lnTo>
                  <a:lnTo>
                    <a:pt x="563880" y="952500"/>
                  </a:lnTo>
                  <a:lnTo>
                    <a:pt x="545236" y="900430"/>
                  </a:lnTo>
                  <a:lnTo>
                    <a:pt x="520814" y="832231"/>
                  </a:lnTo>
                  <a:lnTo>
                    <a:pt x="494512" y="859739"/>
                  </a:lnTo>
                  <a:lnTo>
                    <a:pt x="100330" y="482765"/>
                  </a:lnTo>
                  <a:lnTo>
                    <a:pt x="105244" y="477621"/>
                  </a:lnTo>
                  <a:lnTo>
                    <a:pt x="145034" y="498602"/>
                  </a:lnTo>
                  <a:lnTo>
                    <a:pt x="145097" y="495338"/>
                  </a:lnTo>
                  <a:lnTo>
                    <a:pt x="424840" y="642048"/>
                  </a:lnTo>
                  <a:lnTo>
                    <a:pt x="407162" y="675767"/>
                  </a:lnTo>
                  <a:lnTo>
                    <a:pt x="534911" y="678180"/>
                  </a:lnTo>
                  <a:lnTo>
                    <a:pt x="515239" y="650875"/>
                  </a:lnTo>
                  <a:lnTo>
                    <a:pt x="460235" y="574548"/>
                  </a:lnTo>
                  <a:lnTo>
                    <a:pt x="442544" y="608291"/>
                  </a:lnTo>
                  <a:lnTo>
                    <a:pt x="161531" y="460908"/>
                  </a:lnTo>
                  <a:lnTo>
                    <a:pt x="462864" y="467575"/>
                  </a:lnTo>
                  <a:lnTo>
                    <a:pt x="481965" y="467575"/>
                  </a:lnTo>
                  <a:lnTo>
                    <a:pt x="542734" y="467575"/>
                  </a:lnTo>
                  <a:lnTo>
                    <a:pt x="577596" y="45110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15566" y="1142912"/>
            <a:ext cx="6078220" cy="91884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363220" algn="ctr">
              <a:lnSpc>
                <a:spcPct val="100000"/>
              </a:lnSpc>
              <a:spcBef>
                <a:spcPts val="525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/>
                <a:cs typeface="Times New Roman"/>
              </a:rPr>
              <a:t>Step: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dirty="0">
                <a:latin typeface="Times New Roman"/>
                <a:cs typeface="Times New Roman"/>
              </a:rPr>
              <a:t>Relabel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unlabeled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150097" y="2535682"/>
            <a:ext cx="327025" cy="258445"/>
            <a:chOff x="8150097" y="2535682"/>
            <a:chExt cx="327025" cy="258445"/>
          </a:xfrm>
        </p:grpSpPr>
        <p:sp>
          <p:nvSpPr>
            <p:cNvPr id="20" name="object 20"/>
            <p:cNvSpPr/>
            <p:nvPr/>
          </p:nvSpPr>
          <p:spPr>
            <a:xfrm>
              <a:off x="8156447" y="2543556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39"/>
                  </a:moveTo>
                  <a:lnTo>
                    <a:pt x="182879" y="243839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275320" y="2542031"/>
              <a:ext cx="195580" cy="245745"/>
            </a:xfrm>
            <a:custGeom>
              <a:avLst/>
              <a:gdLst/>
              <a:ahLst/>
              <a:cxnLst/>
              <a:rect l="l" t="t" r="r" b="b"/>
              <a:pathLst>
                <a:path w="195579" h="245744">
                  <a:moveTo>
                    <a:pt x="1950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30136"/>
                  </a:lnTo>
                  <a:lnTo>
                    <a:pt x="0" y="245364"/>
                  </a:lnTo>
                  <a:lnTo>
                    <a:pt x="195072" y="245364"/>
                  </a:lnTo>
                  <a:lnTo>
                    <a:pt x="195072" y="230136"/>
                  </a:lnTo>
                  <a:lnTo>
                    <a:pt x="195072" y="21336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275319" y="2542032"/>
              <a:ext cx="195580" cy="245745"/>
            </a:xfrm>
            <a:custGeom>
              <a:avLst/>
              <a:gdLst/>
              <a:ahLst/>
              <a:cxnLst/>
              <a:rect l="l" t="t" r="r" b="b"/>
              <a:pathLst>
                <a:path w="195579" h="245744">
                  <a:moveTo>
                    <a:pt x="0" y="245363"/>
                  </a:moveTo>
                  <a:lnTo>
                    <a:pt x="195072" y="245363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56447" y="2552700"/>
            <a:ext cx="125730" cy="227329"/>
          </a:xfrm>
          <a:prstGeom prst="rect">
            <a:avLst/>
          </a:prstGeom>
          <a:solidFill>
            <a:srgbClr val="EDEBE0"/>
          </a:solidFill>
          <a:ln w="12192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0090" y="2567685"/>
            <a:ext cx="124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50097" y="2311654"/>
            <a:ext cx="327025" cy="258445"/>
            <a:chOff x="8150097" y="2311654"/>
            <a:chExt cx="327025" cy="258445"/>
          </a:xfrm>
        </p:grpSpPr>
        <p:sp>
          <p:nvSpPr>
            <p:cNvPr id="26" name="object 26"/>
            <p:cNvSpPr/>
            <p:nvPr/>
          </p:nvSpPr>
          <p:spPr>
            <a:xfrm>
              <a:off x="8156447" y="2319528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39"/>
                  </a:moveTo>
                  <a:lnTo>
                    <a:pt x="182879" y="243839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333231" y="2318004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4">
                  <a:moveTo>
                    <a:pt x="137159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137159" y="24536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333231" y="2318004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4">
                  <a:moveTo>
                    <a:pt x="0" y="245363"/>
                  </a:moveTo>
                  <a:lnTo>
                    <a:pt x="137159" y="245363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62543" y="2324861"/>
            <a:ext cx="162560" cy="22225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4127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2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43138" y="2344039"/>
            <a:ext cx="121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150097" y="2988310"/>
            <a:ext cx="327025" cy="258445"/>
            <a:chOff x="8150097" y="2988310"/>
            <a:chExt cx="327025" cy="258445"/>
          </a:xfrm>
        </p:grpSpPr>
        <p:sp>
          <p:nvSpPr>
            <p:cNvPr id="32" name="object 32"/>
            <p:cNvSpPr/>
            <p:nvPr/>
          </p:nvSpPr>
          <p:spPr>
            <a:xfrm>
              <a:off x="8156447" y="2996184"/>
              <a:ext cx="81280" cy="243840"/>
            </a:xfrm>
            <a:custGeom>
              <a:avLst/>
              <a:gdLst/>
              <a:ahLst/>
              <a:cxnLst/>
              <a:rect l="l" t="t" r="r" b="b"/>
              <a:pathLst>
                <a:path w="81279" h="243839">
                  <a:moveTo>
                    <a:pt x="0" y="243839"/>
                  </a:moveTo>
                  <a:lnTo>
                    <a:pt x="80772" y="243839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156447" y="2996184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39"/>
                  </a:moveTo>
                  <a:lnTo>
                    <a:pt x="182879" y="243839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237220" y="2994659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79" h="245744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39268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39268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237219" y="2994660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79" h="245744">
                  <a:moveTo>
                    <a:pt x="0" y="245363"/>
                  </a:moveTo>
                  <a:lnTo>
                    <a:pt x="233172" y="245363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62543" y="3005327"/>
            <a:ext cx="87630" cy="22225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68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2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40090" y="3024581"/>
            <a:ext cx="1244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145526" y="3226054"/>
            <a:ext cx="327025" cy="258445"/>
            <a:chOff x="8145526" y="3226054"/>
            <a:chExt cx="327025" cy="258445"/>
          </a:xfrm>
        </p:grpSpPr>
        <p:sp>
          <p:nvSpPr>
            <p:cNvPr id="39" name="object 39"/>
            <p:cNvSpPr/>
            <p:nvPr/>
          </p:nvSpPr>
          <p:spPr>
            <a:xfrm>
              <a:off x="8151876" y="3233928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39"/>
                  </a:moveTo>
                  <a:lnTo>
                    <a:pt x="182879" y="243839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328660" y="3232404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5">
                  <a:moveTo>
                    <a:pt x="137159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137159" y="245363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328660" y="3232404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5">
                  <a:moveTo>
                    <a:pt x="0" y="245363"/>
                  </a:moveTo>
                  <a:lnTo>
                    <a:pt x="137159" y="245363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62543" y="3245357"/>
            <a:ext cx="162560" cy="22669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556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43138" y="3258439"/>
            <a:ext cx="121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322309" y="2764282"/>
            <a:ext cx="149860" cy="258445"/>
            <a:chOff x="8322309" y="2764282"/>
            <a:chExt cx="149860" cy="258445"/>
          </a:xfrm>
        </p:grpSpPr>
        <p:sp>
          <p:nvSpPr>
            <p:cNvPr id="45" name="object 45"/>
            <p:cNvSpPr/>
            <p:nvPr/>
          </p:nvSpPr>
          <p:spPr>
            <a:xfrm>
              <a:off x="8381999" y="2770632"/>
              <a:ext cx="83820" cy="245745"/>
            </a:xfrm>
            <a:custGeom>
              <a:avLst/>
              <a:gdLst/>
              <a:ahLst/>
              <a:cxnLst/>
              <a:rect l="l" t="t" r="r" b="b"/>
              <a:pathLst>
                <a:path w="83820" h="245744">
                  <a:moveTo>
                    <a:pt x="0" y="245363"/>
                  </a:moveTo>
                  <a:lnTo>
                    <a:pt x="83819" y="245363"/>
                  </a:lnTo>
                  <a:lnTo>
                    <a:pt x="83819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328659" y="2770632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4">
                  <a:moveTo>
                    <a:pt x="0" y="245363"/>
                  </a:moveTo>
                  <a:lnTo>
                    <a:pt x="137159" y="245363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340090" y="2796285"/>
            <a:ext cx="124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51876" y="2772155"/>
            <a:ext cx="230504" cy="243840"/>
          </a:xfrm>
          <a:custGeom>
            <a:avLst/>
            <a:gdLst/>
            <a:ahLst/>
            <a:cxnLst/>
            <a:rect l="l" t="t" r="r" b="b"/>
            <a:pathLst>
              <a:path w="230504" h="243839">
                <a:moveTo>
                  <a:pt x="0" y="243839"/>
                </a:moveTo>
                <a:lnTo>
                  <a:pt x="230124" y="243839"/>
                </a:lnTo>
                <a:lnTo>
                  <a:pt x="230124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62543" y="2785872"/>
            <a:ext cx="165735" cy="2133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74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9507" y="4840223"/>
            <a:ext cx="1243965" cy="681355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6854" marR="20701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864161" y="4609909"/>
            <a:ext cx="1838325" cy="1152525"/>
            <a:chOff x="5864161" y="4609909"/>
            <a:chExt cx="1838325" cy="1152525"/>
          </a:xfrm>
        </p:grpSpPr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8923" y="4843271"/>
              <a:ext cx="1524000" cy="2286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868923" y="4843271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8923" y="5071871"/>
              <a:ext cx="1524000" cy="2285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868923" y="5071871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599"/>
                  </a:moveTo>
                  <a:lnTo>
                    <a:pt x="1524000" y="22859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8923" y="5300471"/>
              <a:ext cx="1524000" cy="2286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868923" y="5300471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599"/>
                  </a:moveTo>
                  <a:lnTo>
                    <a:pt x="1524000" y="22859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868923" y="5529071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599"/>
                  </a:moveTo>
                  <a:lnTo>
                    <a:pt x="1505711" y="228599"/>
                  </a:lnTo>
                  <a:lnTo>
                    <a:pt x="1505711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868923" y="4843271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399"/>
                  </a:moveTo>
                  <a:lnTo>
                    <a:pt x="1524000" y="914399"/>
                  </a:lnTo>
                  <a:lnTo>
                    <a:pt x="1524000" y="685799"/>
                  </a:lnTo>
                  <a:lnTo>
                    <a:pt x="0" y="685799"/>
                  </a:lnTo>
                  <a:lnTo>
                    <a:pt x="0" y="914399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8923" y="4614671"/>
              <a:ext cx="1524000" cy="2286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868923" y="4614671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799"/>
                  </a:moveTo>
                  <a:lnTo>
                    <a:pt x="1828800" y="685799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799"/>
                  </a:lnTo>
                  <a:close/>
                </a:path>
                <a:path w="1828800" h="1143000">
                  <a:moveTo>
                    <a:pt x="1524000" y="914399"/>
                  </a:moveTo>
                  <a:lnTo>
                    <a:pt x="1828800" y="914399"/>
                  </a:lnTo>
                  <a:lnTo>
                    <a:pt x="1828800" y="685799"/>
                  </a:lnTo>
                  <a:lnTo>
                    <a:pt x="1524000" y="685799"/>
                  </a:lnTo>
                  <a:lnTo>
                    <a:pt x="1524000" y="914399"/>
                  </a:lnTo>
                  <a:close/>
                </a:path>
                <a:path w="1828800" h="1143000">
                  <a:moveTo>
                    <a:pt x="1524000" y="1142999"/>
                  </a:moveTo>
                  <a:lnTo>
                    <a:pt x="1828800" y="1142999"/>
                  </a:lnTo>
                  <a:lnTo>
                    <a:pt x="1828800" y="914399"/>
                  </a:lnTo>
                  <a:lnTo>
                    <a:pt x="1524000" y="914399"/>
                  </a:lnTo>
                  <a:lnTo>
                    <a:pt x="1524000" y="11429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379207" y="4832603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40"/>
                  </a:moveTo>
                  <a:lnTo>
                    <a:pt x="182879" y="243840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499604" y="4831079"/>
              <a:ext cx="195580" cy="245745"/>
            </a:xfrm>
            <a:custGeom>
              <a:avLst/>
              <a:gdLst/>
              <a:ahLst/>
              <a:cxnLst/>
              <a:rect l="l" t="t" r="r" b="b"/>
              <a:pathLst>
                <a:path w="195579" h="245745">
                  <a:moveTo>
                    <a:pt x="1950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30124"/>
                  </a:lnTo>
                  <a:lnTo>
                    <a:pt x="0" y="245364"/>
                  </a:lnTo>
                  <a:lnTo>
                    <a:pt x="195072" y="245364"/>
                  </a:lnTo>
                  <a:lnTo>
                    <a:pt x="195072" y="230124"/>
                  </a:lnTo>
                  <a:lnTo>
                    <a:pt x="195072" y="21336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7499603" y="4831079"/>
              <a:ext cx="195580" cy="245745"/>
            </a:xfrm>
            <a:custGeom>
              <a:avLst/>
              <a:gdLst/>
              <a:ahLst/>
              <a:cxnLst/>
              <a:rect l="l" t="t" r="r" b="b"/>
              <a:pathLst>
                <a:path w="195579" h="245745">
                  <a:moveTo>
                    <a:pt x="0" y="245364"/>
                  </a:moveTo>
                  <a:lnTo>
                    <a:pt x="195072" y="245364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385304" y="4853178"/>
            <a:ext cx="127635" cy="208279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62850" y="4857369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372857" y="4600702"/>
            <a:ext cx="327025" cy="258445"/>
            <a:chOff x="7372857" y="4600702"/>
            <a:chExt cx="327025" cy="258445"/>
          </a:xfrm>
        </p:grpSpPr>
        <p:sp>
          <p:nvSpPr>
            <p:cNvPr id="68" name="object 68"/>
            <p:cNvSpPr/>
            <p:nvPr/>
          </p:nvSpPr>
          <p:spPr>
            <a:xfrm>
              <a:off x="7379207" y="4608576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40"/>
                  </a:moveTo>
                  <a:lnTo>
                    <a:pt x="182879" y="243840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7555991" y="4607052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5">
                  <a:moveTo>
                    <a:pt x="137159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137159" y="245364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7555991" y="4607052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5">
                  <a:moveTo>
                    <a:pt x="0" y="245364"/>
                  </a:moveTo>
                  <a:lnTo>
                    <a:pt x="137159" y="245364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385304" y="4623053"/>
            <a:ext cx="162560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238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565897" y="4633721"/>
            <a:ext cx="121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372857" y="5277358"/>
            <a:ext cx="328295" cy="258445"/>
            <a:chOff x="7372857" y="5277358"/>
            <a:chExt cx="328295" cy="258445"/>
          </a:xfrm>
        </p:grpSpPr>
        <p:sp>
          <p:nvSpPr>
            <p:cNvPr id="74" name="object 74"/>
            <p:cNvSpPr/>
            <p:nvPr/>
          </p:nvSpPr>
          <p:spPr>
            <a:xfrm>
              <a:off x="7379207" y="5285232"/>
              <a:ext cx="82550" cy="243840"/>
            </a:xfrm>
            <a:custGeom>
              <a:avLst/>
              <a:gdLst/>
              <a:ahLst/>
              <a:cxnLst/>
              <a:rect l="l" t="t" r="r" b="b"/>
              <a:pathLst>
                <a:path w="82550" h="243839">
                  <a:moveTo>
                    <a:pt x="0" y="243840"/>
                  </a:moveTo>
                  <a:lnTo>
                    <a:pt x="82296" y="243840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379207" y="5285232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40"/>
                  </a:moveTo>
                  <a:lnTo>
                    <a:pt x="182879" y="243840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7461504" y="5283708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79" h="245745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39268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39268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461503" y="5283708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79" h="245745">
                  <a:moveTo>
                    <a:pt x="0" y="245364"/>
                  </a:moveTo>
                  <a:lnTo>
                    <a:pt x="233172" y="245364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385304" y="5308091"/>
            <a:ext cx="89535" cy="21209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562850" y="5314950"/>
            <a:ext cx="125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368285" y="5516626"/>
            <a:ext cx="320675" cy="256540"/>
            <a:chOff x="7368285" y="5516626"/>
            <a:chExt cx="320675" cy="256540"/>
          </a:xfrm>
        </p:grpSpPr>
        <p:sp>
          <p:nvSpPr>
            <p:cNvPr id="81" name="object 81"/>
            <p:cNvSpPr/>
            <p:nvPr/>
          </p:nvSpPr>
          <p:spPr>
            <a:xfrm>
              <a:off x="7374635" y="5522976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79" h="243839">
                  <a:moveTo>
                    <a:pt x="0" y="243840"/>
                  </a:moveTo>
                  <a:lnTo>
                    <a:pt x="182879" y="243840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551419" y="5521452"/>
              <a:ext cx="137160" cy="245745"/>
            </a:xfrm>
            <a:custGeom>
              <a:avLst/>
              <a:gdLst/>
              <a:ahLst/>
              <a:cxnLst/>
              <a:rect l="l" t="t" r="r" b="b"/>
              <a:pathLst>
                <a:path w="137159" h="245745">
                  <a:moveTo>
                    <a:pt x="137159" y="0"/>
                  </a:moveTo>
                  <a:lnTo>
                    <a:pt x="0" y="0"/>
                  </a:lnTo>
                  <a:lnTo>
                    <a:pt x="0" y="245364"/>
                  </a:lnTo>
                  <a:lnTo>
                    <a:pt x="137159" y="245364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385304" y="5538215"/>
            <a:ext cx="162560" cy="20955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2384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556754" y="5529071"/>
            <a:ext cx="138430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545069" y="5053329"/>
            <a:ext cx="151765" cy="258445"/>
            <a:chOff x="7545069" y="5053329"/>
            <a:chExt cx="151765" cy="258445"/>
          </a:xfrm>
        </p:grpSpPr>
        <p:sp>
          <p:nvSpPr>
            <p:cNvPr id="86" name="object 86"/>
            <p:cNvSpPr/>
            <p:nvPr/>
          </p:nvSpPr>
          <p:spPr>
            <a:xfrm>
              <a:off x="7604759" y="5059679"/>
              <a:ext cx="85725" cy="245745"/>
            </a:xfrm>
            <a:custGeom>
              <a:avLst/>
              <a:gdLst/>
              <a:ahLst/>
              <a:cxnLst/>
              <a:rect l="l" t="t" r="r" b="b"/>
              <a:pathLst>
                <a:path w="85725" h="245745">
                  <a:moveTo>
                    <a:pt x="0" y="245364"/>
                  </a:moveTo>
                  <a:lnTo>
                    <a:pt x="85344" y="245364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7551419" y="5059679"/>
              <a:ext cx="139065" cy="245745"/>
            </a:xfrm>
            <a:custGeom>
              <a:avLst/>
              <a:gdLst/>
              <a:ahLst/>
              <a:cxnLst/>
              <a:rect l="l" t="t" r="r" b="b"/>
              <a:pathLst>
                <a:path w="139065" h="245745">
                  <a:moveTo>
                    <a:pt x="0" y="245364"/>
                  </a:moveTo>
                  <a:lnTo>
                    <a:pt x="138683" y="245364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53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562850" y="5085664"/>
            <a:ext cx="12318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368540" y="5055108"/>
            <a:ext cx="242570" cy="256540"/>
            <a:chOff x="7368540" y="5055108"/>
            <a:chExt cx="242570" cy="256540"/>
          </a:xfrm>
        </p:grpSpPr>
        <p:sp>
          <p:nvSpPr>
            <p:cNvPr id="90" name="object 90"/>
            <p:cNvSpPr/>
            <p:nvPr/>
          </p:nvSpPr>
          <p:spPr>
            <a:xfrm>
              <a:off x="7374636" y="5061204"/>
              <a:ext cx="230504" cy="243840"/>
            </a:xfrm>
            <a:custGeom>
              <a:avLst/>
              <a:gdLst/>
              <a:ahLst/>
              <a:cxnLst/>
              <a:rect l="l" t="t" r="r" b="b"/>
              <a:pathLst>
                <a:path w="230504" h="243839">
                  <a:moveTo>
                    <a:pt x="230124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230124" y="243840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7374636" y="5061204"/>
              <a:ext cx="230504" cy="243840"/>
            </a:xfrm>
            <a:custGeom>
              <a:avLst/>
              <a:gdLst/>
              <a:ahLst/>
              <a:cxnLst/>
              <a:rect l="l" t="t" r="r" b="b"/>
              <a:pathLst>
                <a:path w="230504" h="243839">
                  <a:moveTo>
                    <a:pt x="0" y="243840"/>
                  </a:moveTo>
                  <a:lnTo>
                    <a:pt x="230124" y="243840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384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448804" y="5100573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531619" y="5103876"/>
            <a:ext cx="658495" cy="108585"/>
            <a:chOff x="1531619" y="5103876"/>
            <a:chExt cx="658495" cy="108585"/>
          </a:xfrm>
        </p:grpSpPr>
        <p:sp>
          <p:nvSpPr>
            <p:cNvPr id="94" name="object 94"/>
            <p:cNvSpPr/>
            <p:nvPr/>
          </p:nvSpPr>
          <p:spPr>
            <a:xfrm>
              <a:off x="1537715" y="5109972"/>
              <a:ext cx="646430" cy="96520"/>
            </a:xfrm>
            <a:custGeom>
              <a:avLst/>
              <a:gdLst/>
              <a:ahLst/>
              <a:cxnLst/>
              <a:rect l="l" t="t" r="r" b="b"/>
              <a:pathLst>
                <a:path w="646430" h="96520">
                  <a:moveTo>
                    <a:pt x="486028" y="0"/>
                  </a:moveTo>
                  <a:lnTo>
                    <a:pt x="486028" y="24002"/>
                  </a:lnTo>
                  <a:lnTo>
                    <a:pt x="0" y="24002"/>
                  </a:lnTo>
                  <a:lnTo>
                    <a:pt x="0" y="72008"/>
                  </a:lnTo>
                  <a:lnTo>
                    <a:pt x="486028" y="72008"/>
                  </a:lnTo>
                  <a:lnTo>
                    <a:pt x="486028" y="96011"/>
                  </a:lnTo>
                  <a:lnTo>
                    <a:pt x="646176" y="48005"/>
                  </a:lnTo>
                  <a:lnTo>
                    <a:pt x="48602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1537715" y="5109972"/>
              <a:ext cx="646430" cy="96520"/>
            </a:xfrm>
            <a:custGeom>
              <a:avLst/>
              <a:gdLst/>
              <a:ahLst/>
              <a:cxnLst/>
              <a:rect l="l" t="t" r="r" b="b"/>
              <a:pathLst>
                <a:path w="646430" h="96520">
                  <a:moveTo>
                    <a:pt x="0" y="24002"/>
                  </a:moveTo>
                  <a:lnTo>
                    <a:pt x="486028" y="24002"/>
                  </a:lnTo>
                  <a:lnTo>
                    <a:pt x="486028" y="0"/>
                  </a:lnTo>
                  <a:lnTo>
                    <a:pt x="646176" y="48005"/>
                  </a:lnTo>
                  <a:lnTo>
                    <a:pt x="486028" y="96011"/>
                  </a:lnTo>
                  <a:lnTo>
                    <a:pt x="486028" y="72008"/>
                  </a:lnTo>
                  <a:lnTo>
                    <a:pt x="0" y="72008"/>
                  </a:lnTo>
                  <a:lnTo>
                    <a:pt x="0" y="240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3888994" y="4853685"/>
            <a:ext cx="1463675" cy="586105"/>
            <a:chOff x="3888994" y="4853685"/>
            <a:chExt cx="1463675" cy="586105"/>
          </a:xfrm>
        </p:grpSpPr>
        <p:sp>
          <p:nvSpPr>
            <p:cNvPr id="97" name="object 97"/>
            <p:cNvSpPr/>
            <p:nvPr/>
          </p:nvSpPr>
          <p:spPr>
            <a:xfrm>
              <a:off x="3895344" y="48600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3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8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3" y="573023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8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7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3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3895344" y="48600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3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7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8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3" y="573023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8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4168521" y="4840351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396996" y="5105400"/>
            <a:ext cx="510540" cy="108585"/>
            <a:chOff x="3396996" y="5105400"/>
            <a:chExt cx="510540" cy="108585"/>
          </a:xfrm>
        </p:grpSpPr>
        <p:sp>
          <p:nvSpPr>
            <p:cNvPr id="101" name="object 101"/>
            <p:cNvSpPr/>
            <p:nvPr/>
          </p:nvSpPr>
          <p:spPr>
            <a:xfrm>
              <a:off x="3403092" y="5111495"/>
              <a:ext cx="498475" cy="96520"/>
            </a:xfrm>
            <a:custGeom>
              <a:avLst/>
              <a:gdLst/>
              <a:ahLst/>
              <a:cxnLst/>
              <a:rect l="l" t="t" r="r" b="b"/>
              <a:pathLst>
                <a:path w="498475" h="96520">
                  <a:moveTo>
                    <a:pt x="374777" y="0"/>
                  </a:moveTo>
                  <a:lnTo>
                    <a:pt x="374777" y="24002"/>
                  </a:lnTo>
                  <a:lnTo>
                    <a:pt x="0" y="24002"/>
                  </a:lnTo>
                  <a:lnTo>
                    <a:pt x="0" y="72008"/>
                  </a:lnTo>
                  <a:lnTo>
                    <a:pt x="374777" y="72008"/>
                  </a:lnTo>
                  <a:lnTo>
                    <a:pt x="374777" y="96011"/>
                  </a:lnTo>
                  <a:lnTo>
                    <a:pt x="498348" y="48005"/>
                  </a:lnTo>
                  <a:lnTo>
                    <a:pt x="374777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03092" y="5111495"/>
              <a:ext cx="498475" cy="96520"/>
            </a:xfrm>
            <a:custGeom>
              <a:avLst/>
              <a:gdLst/>
              <a:ahLst/>
              <a:cxnLst/>
              <a:rect l="l" t="t" r="r" b="b"/>
              <a:pathLst>
                <a:path w="498475" h="96520">
                  <a:moveTo>
                    <a:pt x="0" y="24002"/>
                  </a:moveTo>
                  <a:lnTo>
                    <a:pt x="374777" y="24002"/>
                  </a:lnTo>
                  <a:lnTo>
                    <a:pt x="374777" y="0"/>
                  </a:lnTo>
                  <a:lnTo>
                    <a:pt x="498348" y="48005"/>
                  </a:lnTo>
                  <a:lnTo>
                    <a:pt x="374777" y="96011"/>
                  </a:lnTo>
                  <a:lnTo>
                    <a:pt x="374777" y="72008"/>
                  </a:lnTo>
                  <a:lnTo>
                    <a:pt x="0" y="72008"/>
                  </a:lnTo>
                  <a:lnTo>
                    <a:pt x="0" y="240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270251" y="3419355"/>
            <a:ext cx="4250055" cy="103631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57480" algn="ctr">
              <a:lnSpc>
                <a:spcPct val="100000"/>
              </a:lnSpc>
              <a:spcBef>
                <a:spcPts val="1019"/>
              </a:spcBef>
            </a:pP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step: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Times New Roman"/>
                <a:cs typeface="Times New Roman"/>
              </a:rPr>
              <a:t>Retrain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relabeled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4772" y="6097625"/>
            <a:ext cx="86423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Continue</a:t>
            </a:r>
            <a:r>
              <a:rPr sz="22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EM</a:t>
            </a:r>
            <a:r>
              <a:rPr sz="2200" spc="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iterations</a:t>
            </a:r>
            <a:r>
              <a:rPr sz="22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until</a:t>
            </a:r>
            <a:r>
              <a:rPr sz="22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200" spc="-3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labels</a:t>
            </a:r>
            <a:r>
              <a:rPr sz="2200" spc="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on</a:t>
            </a:r>
            <a:r>
              <a:rPr sz="22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unlabeled </a:t>
            </a:r>
            <a:r>
              <a:rPr sz="2200" spc="-2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data</a:t>
            </a:r>
            <a:r>
              <a:rPr sz="22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converge.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726" y="153162"/>
            <a:ext cx="8229600" cy="782907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724150" marR="1206500" indent="-1512570" algn="l">
              <a:lnSpc>
                <a:spcPct val="100000"/>
              </a:lnSpc>
              <a:spcBef>
                <a:spcPts val="345"/>
              </a:spcBef>
              <a:tabLst>
                <a:tab pos="4730115" algn="l"/>
              </a:tabLst>
            </a:pPr>
            <a:r>
              <a:rPr sz="2400" spc="-30" dirty="0"/>
              <a:t>Sketch</a:t>
            </a:r>
            <a:r>
              <a:rPr sz="2400" spc="-10" dirty="0"/>
              <a:t> </a:t>
            </a:r>
            <a:r>
              <a:rPr sz="2400" spc="-5" dirty="0"/>
              <a:t>of </a:t>
            </a:r>
            <a:r>
              <a:rPr sz="2400" spc="-10" dirty="0"/>
              <a:t>Baum-Welch	</a:t>
            </a:r>
            <a:r>
              <a:rPr sz="2400" spc="-5" dirty="0"/>
              <a:t>(EM)</a:t>
            </a:r>
            <a:r>
              <a:rPr lang="en-US" sz="2400" spc="-110" dirty="0"/>
              <a:t> </a:t>
            </a:r>
            <a:r>
              <a:rPr sz="2400" spc="-5" dirty="0"/>
              <a:t>Algorithm </a:t>
            </a:r>
            <a:r>
              <a:rPr sz="2400" spc="-640" dirty="0"/>
              <a:t> </a:t>
            </a:r>
            <a:r>
              <a:rPr sz="2400" spc="-20" dirty="0"/>
              <a:t>for</a:t>
            </a:r>
            <a:r>
              <a:rPr sz="2400" spc="-30" dirty="0"/>
              <a:t> Training</a:t>
            </a:r>
            <a:r>
              <a:rPr sz="2400" spc="-25" dirty="0"/>
              <a:t> </a:t>
            </a:r>
            <a:r>
              <a:rPr sz="2400" spc="-5" dirty="0"/>
              <a:t>HMMs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80745" y="1282237"/>
            <a:ext cx="7301865" cy="545341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Assume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N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states.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Randomly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λ=(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A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,</a:t>
            </a:r>
            <a:r>
              <a:rPr sz="2400" i="1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B</a:t>
            </a:r>
            <a:r>
              <a:rPr sz="240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)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700" marR="1234440" indent="203835">
              <a:lnSpc>
                <a:spcPct val="125000"/>
              </a:lnSpc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(making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sure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they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represent legal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distributions)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Until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converge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(i.e.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longer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changes)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do: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377950" marR="5080" indent="-955675">
              <a:lnSpc>
                <a:spcPct val="125099"/>
              </a:lnSpc>
              <a:tabLst>
                <a:tab pos="1409065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E</a:t>
            </a:r>
            <a:r>
              <a:rPr sz="2400" u="sng" spc="-15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Step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:		Use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forward/backward procedure to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determine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various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possible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sequences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generating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data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72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M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Step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these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probability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estimates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37795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re-estimate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values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all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6628" y="6431381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 panose="030F0702030302020204" pitchFamily="66" charset="0"/>
                <a:cs typeface="Arial"/>
              </a:rPr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25" dirty="0"/>
              <a:t>Part </a:t>
            </a:r>
            <a:r>
              <a:rPr spc="-15" dirty="0"/>
              <a:t>Of</a:t>
            </a:r>
            <a:r>
              <a:rPr spc="-10" dirty="0"/>
              <a:t> </a:t>
            </a:r>
            <a:r>
              <a:rPr spc="-5" dirty="0"/>
              <a:t>Speech</a:t>
            </a:r>
            <a:r>
              <a:rPr spc="-20" dirty="0"/>
              <a:t> </a:t>
            </a:r>
            <a:r>
              <a:rPr spc="-45" dirty="0"/>
              <a:t>Tagging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381709"/>
            <a:ext cx="745426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Annotate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word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sentence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part-of-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speech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5" dirty="0">
                <a:latin typeface="Comic Sans MS" panose="030F0702030302020204" pitchFamily="66" charset="0"/>
                <a:cs typeface="Calibri"/>
              </a:rPr>
              <a:t>marker.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60B6F-670F-4DA4-840E-C8321C8153CA}"/>
              </a:ext>
            </a:extLst>
          </p:cNvPr>
          <p:cNvSpPr txBox="1"/>
          <p:nvPr/>
        </p:nvSpPr>
        <p:spPr>
          <a:xfrm>
            <a:off x="457962" y="2880900"/>
            <a:ext cx="7986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John Saw the saw and decided to take it  to the table.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NNP  VBD DT NN  CC   VBD   TO  VB  PRP IN DT   NN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EM</a:t>
            </a:r>
            <a:r>
              <a:rPr sz="4000" spc="-30" dirty="0"/>
              <a:t> </a:t>
            </a:r>
            <a:r>
              <a:rPr sz="4000" spc="-15" dirty="0"/>
              <a:t>Properties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1709"/>
            <a:ext cx="7847330" cy="32054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 algn="just">
              <a:lnSpc>
                <a:spcPct val="100600"/>
              </a:lnSpc>
              <a:spcBef>
                <a:spcPts val="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Each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iteration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changes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parameters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 a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way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guaranteed to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increase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likelihood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the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data: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P(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|</a:t>
            </a:r>
            <a:r>
              <a:rPr sz="2800" spc="-5" dirty="0">
                <a:latin typeface="Symbol"/>
                <a:cs typeface="Symbol"/>
              </a:rPr>
              <a:t>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).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488950" indent="-342900" algn="just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Anytime algorithm: Can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stop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at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any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time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prior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convergence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get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approximate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solution.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Converges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local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maximum.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 </a:t>
            </a:r>
            <a:r>
              <a:rPr sz="4000" spc="-10" dirty="0"/>
              <a:t>Learning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9037"/>
            <a:ext cx="7934959" cy="507921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226060" indent="-3429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EM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algorithms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trained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mix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labeled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unlabeled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EM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basically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predicts</a:t>
            </a:r>
            <a:r>
              <a:rPr sz="28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800" spc="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(soft)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instances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iteratively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retrains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using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supervised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these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predicted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(“self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training”).</a:t>
            </a: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EM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exploit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supervised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data: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17780" lvl="1" indent="-287020">
              <a:lnSpc>
                <a:spcPts val="259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1)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Use supervised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learning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on labeled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 to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initialize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(instead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initializing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them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randomly).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marR="41910" lvl="1" indent="-287020">
              <a:lnSpc>
                <a:spcPct val="90000"/>
              </a:lnSpc>
              <a:spcBef>
                <a:spcPts val="54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2)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Use known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labels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supervised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instead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predicting soft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labels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these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examples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during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retraining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iterations.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3458" y="2779585"/>
            <a:ext cx="3794125" cy="1152525"/>
            <a:chOff x="4553458" y="2779585"/>
            <a:chExt cx="379412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3012948"/>
              <a:ext cx="15240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13576" y="30129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576" y="3241548"/>
              <a:ext cx="15240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13576" y="32415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3576" y="3470148"/>
              <a:ext cx="15240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13576" y="34701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13576" y="3698748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513576" y="3012948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3576" y="2784348"/>
              <a:ext cx="15240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13576" y="2784348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7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7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20" dirty="0"/>
              <a:t> </a:t>
            </a:r>
            <a:r>
              <a:rPr sz="4000" spc="-10" dirty="0"/>
              <a:t>EM</a:t>
            </a:r>
            <a:endParaRPr sz="400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336613" y="2811589"/>
            <a:ext cx="1844675" cy="1152525"/>
            <a:chOff x="336613" y="2811589"/>
            <a:chExt cx="1844675" cy="11525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" y="3044951"/>
              <a:ext cx="1834895" cy="228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1375" y="30449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375" y="3273551"/>
              <a:ext cx="1834895" cy="228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1375" y="32735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75" y="3502151"/>
              <a:ext cx="1834895" cy="228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375" y="35021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375" y="3730751"/>
              <a:ext cx="1834895" cy="228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1375" y="37307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375" y="2816351"/>
              <a:ext cx="1834895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1375" y="28163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9798" y="2524760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Times New Roman"/>
                <a:cs typeface="Times New Roman"/>
              </a:rPr>
              <a:t>Training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8988" y="3273552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8988" y="3044951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8988" y="2816351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8988" y="35021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8988" y="37307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2056" y="2406853"/>
            <a:ext cx="171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Unlabeled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32730" y="300393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76272" y="3273552"/>
            <a:ext cx="658495" cy="109855"/>
            <a:chOff x="2176272" y="3273552"/>
            <a:chExt cx="658495" cy="109855"/>
          </a:xfrm>
        </p:grpSpPr>
        <p:sp>
          <p:nvSpPr>
            <p:cNvPr id="37" name="object 37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0" y="24384"/>
                  </a:moveTo>
                  <a:lnTo>
                    <a:pt x="483488" y="24384"/>
                  </a:lnTo>
                  <a:lnTo>
                    <a:pt x="483488" y="0"/>
                  </a:lnTo>
                  <a:lnTo>
                    <a:pt x="646176" y="48767"/>
                  </a:lnTo>
                  <a:lnTo>
                    <a:pt x="483488" y="97536"/>
                  </a:lnTo>
                  <a:lnTo>
                    <a:pt x="483488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61205" y="2878073"/>
            <a:ext cx="4284980" cy="952500"/>
            <a:chOff x="4061205" y="2878073"/>
            <a:chExt cx="4284980" cy="952500"/>
          </a:xfrm>
        </p:grpSpPr>
        <p:sp>
          <p:nvSpPr>
            <p:cNvPr id="40" name="object 40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2" y="0"/>
                  </a:moveTo>
                  <a:lnTo>
                    <a:pt x="372872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372872" y="73151"/>
                  </a:lnTo>
                  <a:lnTo>
                    <a:pt x="372872" y="97536"/>
                  </a:lnTo>
                  <a:lnTo>
                    <a:pt x="498348" y="48768"/>
                  </a:lnTo>
                  <a:lnTo>
                    <a:pt x="37287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4"/>
                  </a:moveTo>
                  <a:lnTo>
                    <a:pt x="372872" y="24384"/>
                  </a:lnTo>
                  <a:lnTo>
                    <a:pt x="372872" y="0"/>
                  </a:lnTo>
                  <a:lnTo>
                    <a:pt x="498348" y="48768"/>
                  </a:lnTo>
                  <a:lnTo>
                    <a:pt x="372872" y="97536"/>
                  </a:lnTo>
                  <a:lnTo>
                    <a:pt x="372872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982462" y="2878073"/>
              <a:ext cx="577850" cy="952500"/>
            </a:xfrm>
            <a:custGeom>
              <a:avLst/>
              <a:gdLst/>
              <a:ahLst/>
              <a:cxnLst/>
              <a:rect l="l" t="t" r="r" b="b"/>
              <a:pathLst>
                <a:path w="577850" h="952500">
                  <a:moveTo>
                    <a:pt x="541515" y="466725"/>
                  </a:moveTo>
                  <a:lnTo>
                    <a:pt x="481965" y="466725"/>
                  </a:lnTo>
                  <a:lnTo>
                    <a:pt x="462902" y="466725"/>
                  </a:lnTo>
                  <a:lnTo>
                    <a:pt x="462153" y="504444"/>
                  </a:lnTo>
                  <a:lnTo>
                    <a:pt x="541515" y="466725"/>
                  </a:lnTo>
                  <a:close/>
                </a:path>
                <a:path w="577850" h="952500">
                  <a:moveTo>
                    <a:pt x="577583" y="449580"/>
                  </a:moveTo>
                  <a:lnTo>
                    <a:pt x="464439" y="390144"/>
                  </a:lnTo>
                  <a:lnTo>
                    <a:pt x="463664" y="428269"/>
                  </a:lnTo>
                  <a:lnTo>
                    <a:pt x="146685" y="422135"/>
                  </a:lnTo>
                  <a:lnTo>
                    <a:pt x="146685" y="421767"/>
                  </a:lnTo>
                  <a:lnTo>
                    <a:pt x="147154" y="398018"/>
                  </a:lnTo>
                  <a:lnTo>
                    <a:pt x="433870" y="294538"/>
                  </a:lnTo>
                  <a:lnTo>
                    <a:pt x="446786" y="330327"/>
                  </a:lnTo>
                  <a:lnTo>
                    <a:pt x="521131" y="252222"/>
                  </a:lnTo>
                  <a:lnTo>
                    <a:pt x="534911" y="237744"/>
                  </a:lnTo>
                  <a:lnTo>
                    <a:pt x="408051" y="222885"/>
                  </a:lnTo>
                  <a:lnTo>
                    <a:pt x="420954" y="258711"/>
                  </a:lnTo>
                  <a:lnTo>
                    <a:pt x="160235" y="352806"/>
                  </a:lnTo>
                  <a:lnTo>
                    <a:pt x="466775" y="89001"/>
                  </a:lnTo>
                  <a:lnTo>
                    <a:pt x="491617" y="117856"/>
                  </a:lnTo>
                  <a:lnTo>
                    <a:pt x="521055" y="47625"/>
                  </a:lnTo>
                  <a:lnTo>
                    <a:pt x="541007" y="0"/>
                  </a:lnTo>
                  <a:lnTo>
                    <a:pt x="417068" y="31242"/>
                  </a:lnTo>
                  <a:lnTo>
                    <a:pt x="441909" y="60121"/>
                  </a:lnTo>
                  <a:lnTo>
                    <a:pt x="116370" y="340271"/>
                  </a:lnTo>
                  <a:lnTo>
                    <a:pt x="112522" y="329565"/>
                  </a:lnTo>
                  <a:lnTo>
                    <a:pt x="86499" y="356895"/>
                  </a:lnTo>
                  <a:lnTo>
                    <a:pt x="66167" y="333248"/>
                  </a:lnTo>
                  <a:lnTo>
                    <a:pt x="38836" y="398424"/>
                  </a:lnTo>
                  <a:lnTo>
                    <a:pt x="0" y="397764"/>
                  </a:lnTo>
                  <a:lnTo>
                    <a:pt x="15735" y="419519"/>
                  </a:lnTo>
                  <a:lnTo>
                    <a:pt x="4572" y="416052"/>
                  </a:lnTo>
                  <a:lnTo>
                    <a:pt x="16916" y="450710"/>
                  </a:lnTo>
                  <a:lnTo>
                    <a:pt x="16764" y="451104"/>
                  </a:lnTo>
                  <a:lnTo>
                    <a:pt x="17043" y="451040"/>
                  </a:lnTo>
                  <a:lnTo>
                    <a:pt x="47498" y="536448"/>
                  </a:lnTo>
                  <a:lnTo>
                    <a:pt x="73875" y="508927"/>
                  </a:lnTo>
                  <a:lnTo>
                    <a:pt x="468210" y="887133"/>
                  </a:lnTo>
                  <a:lnTo>
                    <a:pt x="441833" y="914654"/>
                  </a:lnTo>
                  <a:lnTo>
                    <a:pt x="563880" y="952500"/>
                  </a:lnTo>
                  <a:lnTo>
                    <a:pt x="545261" y="900303"/>
                  </a:lnTo>
                  <a:lnTo>
                    <a:pt x="520954" y="832104"/>
                  </a:lnTo>
                  <a:lnTo>
                    <a:pt x="494563" y="859637"/>
                  </a:lnTo>
                  <a:lnTo>
                    <a:pt x="100228" y="481431"/>
                  </a:lnTo>
                  <a:lnTo>
                    <a:pt x="104470" y="476999"/>
                  </a:lnTo>
                  <a:lnTo>
                    <a:pt x="145161" y="498348"/>
                  </a:lnTo>
                  <a:lnTo>
                    <a:pt x="145224" y="494982"/>
                  </a:lnTo>
                  <a:lnTo>
                    <a:pt x="424789" y="640676"/>
                  </a:lnTo>
                  <a:lnTo>
                    <a:pt x="407162" y="674509"/>
                  </a:lnTo>
                  <a:lnTo>
                    <a:pt x="534911" y="676656"/>
                  </a:lnTo>
                  <a:lnTo>
                    <a:pt x="515239" y="649478"/>
                  </a:lnTo>
                  <a:lnTo>
                    <a:pt x="459994" y="573151"/>
                  </a:lnTo>
                  <a:lnTo>
                    <a:pt x="442379" y="606920"/>
                  </a:lnTo>
                  <a:lnTo>
                    <a:pt x="161505" y="460540"/>
                  </a:lnTo>
                  <a:lnTo>
                    <a:pt x="462902" y="466369"/>
                  </a:lnTo>
                  <a:lnTo>
                    <a:pt x="481965" y="466369"/>
                  </a:lnTo>
                  <a:lnTo>
                    <a:pt x="542290" y="466369"/>
                  </a:lnTo>
                  <a:lnTo>
                    <a:pt x="577583" y="4495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025384" y="3003803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69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144256" y="3002292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19507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230124"/>
                  </a:lnTo>
                  <a:lnTo>
                    <a:pt x="0" y="243827"/>
                  </a:lnTo>
                  <a:lnTo>
                    <a:pt x="195072" y="243827"/>
                  </a:lnTo>
                  <a:lnTo>
                    <a:pt x="195072" y="230124"/>
                  </a:lnTo>
                  <a:lnTo>
                    <a:pt x="195072" y="1979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144255" y="300227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030718" y="3022854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07502" y="3027426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17509" y="2771901"/>
            <a:ext cx="328295" cy="256540"/>
            <a:chOff x="8017509" y="2771901"/>
            <a:chExt cx="328295" cy="256540"/>
          </a:xfrm>
        </p:grpSpPr>
        <p:sp>
          <p:nvSpPr>
            <p:cNvPr id="49" name="object 49"/>
            <p:cNvSpPr/>
            <p:nvPr/>
          </p:nvSpPr>
          <p:spPr>
            <a:xfrm>
              <a:off x="8023859" y="277977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69">
                  <a:moveTo>
                    <a:pt x="0" y="242315"/>
                  </a:moveTo>
                  <a:lnTo>
                    <a:pt x="182879" y="242315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030718" y="2791967"/>
            <a:ext cx="161925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10550" y="2803652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019033" y="3448558"/>
            <a:ext cx="327025" cy="256540"/>
            <a:chOff x="8019033" y="3448558"/>
            <a:chExt cx="327025" cy="256540"/>
          </a:xfrm>
        </p:grpSpPr>
        <p:sp>
          <p:nvSpPr>
            <p:cNvPr id="55" name="object 55"/>
            <p:cNvSpPr/>
            <p:nvPr/>
          </p:nvSpPr>
          <p:spPr>
            <a:xfrm>
              <a:off x="8025383" y="345643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79" h="242570">
                  <a:moveTo>
                    <a:pt x="0" y="242315"/>
                  </a:moveTo>
                  <a:lnTo>
                    <a:pt x="80772" y="242315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025383" y="3456432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70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106156" y="3454907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2331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9268"/>
                  </a:lnTo>
                  <a:lnTo>
                    <a:pt x="0" y="243840"/>
                  </a:lnTo>
                  <a:lnTo>
                    <a:pt x="233172" y="243840"/>
                  </a:lnTo>
                  <a:lnTo>
                    <a:pt x="233172" y="239268"/>
                  </a:lnTo>
                  <a:lnTo>
                    <a:pt x="233172" y="1981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106155" y="3454908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0" y="243839"/>
                  </a:moveTo>
                  <a:lnTo>
                    <a:pt x="233172" y="24383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030718" y="347776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07502" y="3484879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012938" y="3687826"/>
            <a:ext cx="320675" cy="255270"/>
            <a:chOff x="8012938" y="3687826"/>
            <a:chExt cx="320675" cy="255270"/>
          </a:xfrm>
        </p:grpSpPr>
        <p:sp>
          <p:nvSpPr>
            <p:cNvPr id="62" name="object 62"/>
            <p:cNvSpPr/>
            <p:nvPr/>
          </p:nvSpPr>
          <p:spPr>
            <a:xfrm>
              <a:off x="8019288" y="369417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70">
                  <a:moveTo>
                    <a:pt x="0" y="242316"/>
                  </a:moveTo>
                  <a:lnTo>
                    <a:pt x="182879" y="242316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196072" y="3692652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59" h="243839">
                  <a:moveTo>
                    <a:pt x="137159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137159" y="24384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030718" y="3707129"/>
            <a:ext cx="161925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01406" y="3698747"/>
            <a:ext cx="139065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189721" y="3224529"/>
            <a:ext cx="151765" cy="256540"/>
            <a:chOff x="8189721" y="3224529"/>
            <a:chExt cx="151765" cy="256540"/>
          </a:xfrm>
        </p:grpSpPr>
        <p:sp>
          <p:nvSpPr>
            <p:cNvPr id="67" name="object 67"/>
            <p:cNvSpPr/>
            <p:nvPr/>
          </p:nvSpPr>
          <p:spPr>
            <a:xfrm>
              <a:off x="8250935" y="3230879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20" h="243839">
                  <a:moveTo>
                    <a:pt x="0" y="243839"/>
                  </a:moveTo>
                  <a:lnTo>
                    <a:pt x="83820" y="243839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196071" y="3230879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207502" y="3256026"/>
            <a:ext cx="123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014716" y="3226307"/>
            <a:ext cx="242570" cy="254635"/>
            <a:chOff x="8014716" y="3226307"/>
            <a:chExt cx="242570" cy="254635"/>
          </a:xfrm>
        </p:grpSpPr>
        <p:sp>
          <p:nvSpPr>
            <p:cNvPr id="71" name="object 71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093709" y="3270630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20" dirty="0"/>
              <a:t> </a:t>
            </a:r>
            <a:r>
              <a:rPr sz="4000" spc="-10" dirty="0"/>
              <a:t>EM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6613" y="2811589"/>
            <a:ext cx="1844675" cy="1152525"/>
            <a:chOff x="336613" y="2811589"/>
            <a:chExt cx="1844675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3044951"/>
              <a:ext cx="1834895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1375" y="30449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3273551"/>
              <a:ext cx="1834895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375" y="32735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5" y="3502151"/>
              <a:ext cx="1834895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1375" y="35021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5" y="3730751"/>
              <a:ext cx="1834895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1375" y="37307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" y="2816351"/>
              <a:ext cx="1834895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375" y="28163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798" y="2524760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Times New Roman"/>
                <a:cs typeface="Times New Roman"/>
              </a:rPr>
              <a:t>Training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8988" y="3273552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8988" y="3044951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8988" y="2816351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8988" y="35021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8988" y="37307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8813" y="2779585"/>
            <a:ext cx="1838325" cy="1152525"/>
            <a:chOff x="6508813" y="2779585"/>
            <a:chExt cx="1838325" cy="115252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3576" y="3012948"/>
              <a:ext cx="1524000" cy="2286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13576" y="30129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3576" y="3241548"/>
              <a:ext cx="1524000" cy="228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13576" y="32415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3576" y="3470148"/>
              <a:ext cx="1524000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13576" y="34701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513576" y="3698748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513576" y="3012948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3576" y="2784348"/>
              <a:ext cx="1524000" cy="228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13576" y="2784348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025384" y="3003804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69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144256" y="3002292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19507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230124"/>
                  </a:lnTo>
                  <a:lnTo>
                    <a:pt x="0" y="243827"/>
                  </a:lnTo>
                  <a:lnTo>
                    <a:pt x="195072" y="243827"/>
                  </a:lnTo>
                  <a:lnTo>
                    <a:pt x="195072" y="230124"/>
                  </a:lnTo>
                  <a:lnTo>
                    <a:pt x="195072" y="1979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144255" y="3002280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30718" y="3022854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7502" y="3027426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17509" y="2771901"/>
            <a:ext cx="328295" cy="256540"/>
            <a:chOff x="8017509" y="2771901"/>
            <a:chExt cx="328295" cy="256540"/>
          </a:xfrm>
        </p:grpSpPr>
        <p:sp>
          <p:nvSpPr>
            <p:cNvPr id="38" name="object 38"/>
            <p:cNvSpPr/>
            <p:nvPr/>
          </p:nvSpPr>
          <p:spPr>
            <a:xfrm>
              <a:off x="8023859" y="277977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69">
                  <a:moveTo>
                    <a:pt x="0" y="242315"/>
                  </a:moveTo>
                  <a:lnTo>
                    <a:pt x="182879" y="242315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030718" y="2791967"/>
            <a:ext cx="161925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10550" y="2803652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19033" y="3448558"/>
            <a:ext cx="327025" cy="256540"/>
            <a:chOff x="8019033" y="3448558"/>
            <a:chExt cx="327025" cy="256540"/>
          </a:xfrm>
        </p:grpSpPr>
        <p:sp>
          <p:nvSpPr>
            <p:cNvPr id="44" name="object 44"/>
            <p:cNvSpPr/>
            <p:nvPr/>
          </p:nvSpPr>
          <p:spPr>
            <a:xfrm>
              <a:off x="8025383" y="345643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79" h="242570">
                  <a:moveTo>
                    <a:pt x="0" y="242315"/>
                  </a:moveTo>
                  <a:lnTo>
                    <a:pt x="80772" y="242315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025383" y="3456432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70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106156" y="3454907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2331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9268"/>
                  </a:lnTo>
                  <a:lnTo>
                    <a:pt x="0" y="243840"/>
                  </a:lnTo>
                  <a:lnTo>
                    <a:pt x="233172" y="243840"/>
                  </a:lnTo>
                  <a:lnTo>
                    <a:pt x="233172" y="239268"/>
                  </a:lnTo>
                  <a:lnTo>
                    <a:pt x="233172" y="1981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106155" y="3454908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0" y="243839"/>
                  </a:moveTo>
                  <a:lnTo>
                    <a:pt x="233172" y="24383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30718" y="347776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07502" y="3484879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12938" y="3687826"/>
            <a:ext cx="320675" cy="255270"/>
            <a:chOff x="8012938" y="3687826"/>
            <a:chExt cx="320675" cy="255270"/>
          </a:xfrm>
        </p:grpSpPr>
        <p:sp>
          <p:nvSpPr>
            <p:cNvPr id="51" name="object 51"/>
            <p:cNvSpPr/>
            <p:nvPr/>
          </p:nvSpPr>
          <p:spPr>
            <a:xfrm>
              <a:off x="8019288" y="369417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70">
                  <a:moveTo>
                    <a:pt x="0" y="242316"/>
                  </a:moveTo>
                  <a:lnTo>
                    <a:pt x="182879" y="242316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196072" y="3692652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59" h="243839">
                  <a:moveTo>
                    <a:pt x="137159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137159" y="24384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30718" y="3707129"/>
            <a:ext cx="161925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01406" y="3698747"/>
            <a:ext cx="139065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89721" y="3224529"/>
            <a:ext cx="151765" cy="256540"/>
            <a:chOff x="8189721" y="3224529"/>
            <a:chExt cx="151765" cy="256540"/>
          </a:xfrm>
        </p:grpSpPr>
        <p:sp>
          <p:nvSpPr>
            <p:cNvPr id="56" name="object 56"/>
            <p:cNvSpPr/>
            <p:nvPr/>
          </p:nvSpPr>
          <p:spPr>
            <a:xfrm>
              <a:off x="8250935" y="3230879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20" h="243839">
                  <a:moveTo>
                    <a:pt x="0" y="243839"/>
                  </a:moveTo>
                  <a:lnTo>
                    <a:pt x="83820" y="243839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196071" y="3230879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207502" y="3256026"/>
            <a:ext cx="123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014716" y="3226307"/>
            <a:ext cx="242570" cy="254635"/>
            <a:chOff x="8014716" y="3226307"/>
            <a:chExt cx="242570" cy="254635"/>
          </a:xfrm>
        </p:grpSpPr>
        <p:sp>
          <p:nvSpPr>
            <p:cNvPr id="60" name="object 60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93709" y="3270630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76272" y="3273552"/>
            <a:ext cx="658495" cy="109855"/>
            <a:chOff x="2176272" y="3273552"/>
            <a:chExt cx="658495" cy="109855"/>
          </a:xfrm>
        </p:grpSpPr>
        <p:sp>
          <p:nvSpPr>
            <p:cNvPr id="64" name="object 64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0" y="24384"/>
                  </a:moveTo>
                  <a:lnTo>
                    <a:pt x="483488" y="24384"/>
                  </a:lnTo>
                  <a:lnTo>
                    <a:pt x="483488" y="0"/>
                  </a:lnTo>
                  <a:lnTo>
                    <a:pt x="646176" y="48767"/>
                  </a:lnTo>
                  <a:lnTo>
                    <a:pt x="483488" y="97536"/>
                  </a:lnTo>
                  <a:lnTo>
                    <a:pt x="483488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533646" y="3024885"/>
            <a:ext cx="1463675" cy="586105"/>
            <a:chOff x="4533646" y="3024885"/>
            <a:chExt cx="1463675" cy="586105"/>
          </a:xfrm>
        </p:grpSpPr>
        <p:sp>
          <p:nvSpPr>
            <p:cNvPr id="67" name="object 67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8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8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813553" y="301028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041647" y="3275076"/>
            <a:ext cx="510540" cy="109855"/>
            <a:chOff x="4041647" y="3275076"/>
            <a:chExt cx="510540" cy="109855"/>
          </a:xfrm>
        </p:grpSpPr>
        <p:sp>
          <p:nvSpPr>
            <p:cNvPr id="71" name="object 71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1" y="0"/>
                  </a:moveTo>
                  <a:lnTo>
                    <a:pt x="372871" y="24383"/>
                  </a:lnTo>
                  <a:lnTo>
                    <a:pt x="0" y="24383"/>
                  </a:lnTo>
                  <a:lnTo>
                    <a:pt x="0" y="73151"/>
                  </a:lnTo>
                  <a:lnTo>
                    <a:pt x="372871" y="73151"/>
                  </a:lnTo>
                  <a:lnTo>
                    <a:pt x="372871" y="97536"/>
                  </a:lnTo>
                  <a:lnTo>
                    <a:pt x="498347" y="48767"/>
                  </a:lnTo>
                  <a:lnTo>
                    <a:pt x="37287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3"/>
                  </a:moveTo>
                  <a:lnTo>
                    <a:pt x="372871" y="24383"/>
                  </a:lnTo>
                  <a:lnTo>
                    <a:pt x="372871" y="0"/>
                  </a:lnTo>
                  <a:lnTo>
                    <a:pt x="498347" y="48767"/>
                  </a:lnTo>
                  <a:lnTo>
                    <a:pt x="372871" y="97536"/>
                  </a:lnTo>
                  <a:lnTo>
                    <a:pt x="372871" y="73151"/>
                  </a:lnTo>
                  <a:lnTo>
                    <a:pt x="0" y="73151"/>
                  </a:lnTo>
                  <a:lnTo>
                    <a:pt x="0" y="243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20" dirty="0"/>
              <a:t> </a:t>
            </a:r>
            <a:r>
              <a:rPr sz="4000" spc="-10" dirty="0"/>
              <a:t>EM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6613" y="2811589"/>
            <a:ext cx="1844675" cy="1152525"/>
            <a:chOff x="336613" y="2811589"/>
            <a:chExt cx="1844675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3044951"/>
              <a:ext cx="1834895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1375" y="30449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3273551"/>
              <a:ext cx="1834895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375" y="32735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5" y="3502151"/>
              <a:ext cx="1834895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1375" y="35021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5" y="3730751"/>
              <a:ext cx="1834895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1375" y="37307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06701" y="3730751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" y="2816351"/>
              <a:ext cx="1834895" cy="228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1375" y="28163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08987" y="3273551"/>
              <a:ext cx="367665" cy="228600"/>
            </a:xfrm>
            <a:custGeom>
              <a:avLst/>
              <a:gdLst/>
              <a:ahLst/>
              <a:cxnLst/>
              <a:rect l="l" t="t" r="r" b="b"/>
              <a:pathLst>
                <a:path w="367664" h="228600">
                  <a:moveTo>
                    <a:pt x="36728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67284" y="228600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9798" y="2524760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Times New Roman"/>
                <a:cs typeface="Times New Roman"/>
              </a:rPr>
              <a:t>Training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7276" y="3273552"/>
            <a:ext cx="33909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08988" y="3044951"/>
            <a:ext cx="367665" cy="228600"/>
          </a:xfrm>
          <a:custGeom>
            <a:avLst/>
            <a:gdLst/>
            <a:ahLst/>
            <a:cxnLst/>
            <a:rect l="l" t="t" r="r" b="b"/>
            <a:pathLst>
              <a:path w="367664" h="228600">
                <a:moveTo>
                  <a:pt x="367284" y="0"/>
                </a:moveTo>
                <a:lnTo>
                  <a:pt x="0" y="0"/>
                </a:lnTo>
                <a:lnTo>
                  <a:pt x="0" y="228600"/>
                </a:lnTo>
                <a:lnTo>
                  <a:pt x="367284" y="228600"/>
                </a:lnTo>
                <a:lnTo>
                  <a:pt x="3672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27276" y="3044951"/>
            <a:ext cx="33909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7276" y="2816351"/>
            <a:ext cx="339090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7276" y="3502152"/>
            <a:ext cx="339090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04225" y="3725989"/>
            <a:ext cx="377190" cy="238125"/>
            <a:chOff x="1804225" y="3725989"/>
            <a:chExt cx="377190" cy="238125"/>
          </a:xfrm>
        </p:grpSpPr>
        <p:sp>
          <p:nvSpPr>
            <p:cNvPr id="23" name="object 23"/>
            <p:cNvSpPr/>
            <p:nvPr/>
          </p:nvSpPr>
          <p:spPr>
            <a:xfrm>
              <a:off x="2157984" y="3950208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4" h="9525">
                  <a:moveTo>
                    <a:pt x="0" y="9143"/>
                  </a:moveTo>
                  <a:lnTo>
                    <a:pt x="18287" y="9143"/>
                  </a:lnTo>
                  <a:lnTo>
                    <a:pt x="18287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80008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808988" y="3730752"/>
              <a:ext cx="367665" cy="228600"/>
            </a:xfrm>
            <a:custGeom>
              <a:avLst/>
              <a:gdLst/>
              <a:ahLst/>
              <a:cxnLst/>
              <a:rect l="l" t="t" r="r" b="b"/>
              <a:pathLst>
                <a:path w="367664" h="228600">
                  <a:moveTo>
                    <a:pt x="0" y="228600"/>
                  </a:moveTo>
                  <a:lnTo>
                    <a:pt x="367284" y="228600"/>
                  </a:lnTo>
                  <a:lnTo>
                    <a:pt x="36728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31848" y="3735323"/>
            <a:ext cx="330200" cy="211454"/>
          </a:xfrm>
          <a:prstGeom prst="rect">
            <a:avLst/>
          </a:prstGeom>
          <a:solidFill>
            <a:srgbClr val="80008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lnSpc>
                <a:spcPts val="166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8993" y="3950017"/>
            <a:ext cx="1838325" cy="1152525"/>
            <a:chOff x="328993" y="3950017"/>
            <a:chExt cx="1838325" cy="115252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756" y="4183379"/>
              <a:ext cx="1524000" cy="228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3756" y="4183379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756" y="4411979"/>
              <a:ext cx="1524000" cy="228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3756" y="4411979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56" y="4640579"/>
              <a:ext cx="1524000" cy="228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3756" y="4640579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33756" y="4869179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33756" y="4183379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756" y="3954779"/>
              <a:ext cx="1524000" cy="228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3756" y="3954779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844039" y="417423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964436" y="4172711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1950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0124"/>
                  </a:lnTo>
                  <a:lnTo>
                    <a:pt x="0" y="243840"/>
                  </a:lnTo>
                  <a:lnTo>
                    <a:pt x="195072" y="243840"/>
                  </a:lnTo>
                  <a:lnTo>
                    <a:pt x="195072" y="230124"/>
                  </a:lnTo>
                  <a:lnTo>
                    <a:pt x="195072" y="1981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964435" y="4172711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80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33372" y="4193285"/>
            <a:ext cx="144145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69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0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27682" y="4197857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37689" y="3942334"/>
            <a:ext cx="327025" cy="256540"/>
            <a:chOff x="1837689" y="3942334"/>
            <a:chExt cx="327025" cy="256540"/>
          </a:xfrm>
        </p:grpSpPr>
        <p:sp>
          <p:nvSpPr>
            <p:cNvPr id="44" name="object 44"/>
            <p:cNvSpPr/>
            <p:nvPr/>
          </p:nvSpPr>
          <p:spPr>
            <a:xfrm>
              <a:off x="1844039" y="3950208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020823" y="3948684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60" h="243839">
                  <a:moveTo>
                    <a:pt x="13716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7160" y="243839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020823" y="3948684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60" h="243839">
                  <a:moveTo>
                    <a:pt x="0" y="243839"/>
                  </a:moveTo>
                  <a:lnTo>
                    <a:pt x="137160" y="243839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833372" y="3966971"/>
            <a:ext cx="179070" cy="2006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9209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229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30729" y="3973829"/>
            <a:ext cx="128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837689" y="4617465"/>
            <a:ext cx="328295" cy="258445"/>
            <a:chOff x="1837689" y="4617465"/>
            <a:chExt cx="328295" cy="258445"/>
          </a:xfrm>
        </p:grpSpPr>
        <p:sp>
          <p:nvSpPr>
            <p:cNvPr id="50" name="object 50"/>
            <p:cNvSpPr/>
            <p:nvPr/>
          </p:nvSpPr>
          <p:spPr>
            <a:xfrm>
              <a:off x="1844039" y="4625339"/>
              <a:ext cx="82550" cy="243840"/>
            </a:xfrm>
            <a:custGeom>
              <a:avLst/>
              <a:gdLst/>
              <a:ahLst/>
              <a:cxnLst/>
              <a:rect l="l" t="t" r="r" b="b"/>
              <a:pathLst>
                <a:path w="82550" h="243839">
                  <a:moveTo>
                    <a:pt x="0" y="243839"/>
                  </a:moveTo>
                  <a:lnTo>
                    <a:pt x="82296" y="243839"/>
                  </a:lnTo>
                  <a:lnTo>
                    <a:pt x="8229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844039" y="4625339"/>
              <a:ext cx="182880" cy="243840"/>
            </a:xfrm>
            <a:custGeom>
              <a:avLst/>
              <a:gdLst/>
              <a:ahLst/>
              <a:cxnLst/>
              <a:rect l="l" t="t" r="r" b="b"/>
              <a:pathLst>
                <a:path w="182880" h="243839">
                  <a:moveTo>
                    <a:pt x="0" y="243839"/>
                  </a:moveTo>
                  <a:lnTo>
                    <a:pt x="182880" y="243839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926336" y="4623815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23317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0" y="240804"/>
                  </a:lnTo>
                  <a:lnTo>
                    <a:pt x="0" y="245364"/>
                  </a:lnTo>
                  <a:lnTo>
                    <a:pt x="233172" y="245364"/>
                  </a:lnTo>
                  <a:lnTo>
                    <a:pt x="233172" y="240804"/>
                  </a:lnTo>
                  <a:lnTo>
                    <a:pt x="233172" y="21336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926335" y="4623815"/>
              <a:ext cx="233679" cy="245745"/>
            </a:xfrm>
            <a:custGeom>
              <a:avLst/>
              <a:gdLst/>
              <a:ahLst/>
              <a:cxnLst/>
              <a:rect l="l" t="t" r="r" b="b"/>
              <a:pathLst>
                <a:path w="233680" h="245745">
                  <a:moveTo>
                    <a:pt x="0" y="245363"/>
                  </a:moveTo>
                  <a:lnTo>
                    <a:pt x="233172" y="245363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833372" y="4648200"/>
            <a:ext cx="106045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27682" y="4655057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33117" y="4858258"/>
            <a:ext cx="320675" cy="255270"/>
            <a:chOff x="1833117" y="4858258"/>
            <a:chExt cx="320675" cy="255270"/>
          </a:xfrm>
        </p:grpSpPr>
        <p:sp>
          <p:nvSpPr>
            <p:cNvPr id="57" name="object 57"/>
            <p:cNvSpPr/>
            <p:nvPr/>
          </p:nvSpPr>
          <p:spPr>
            <a:xfrm>
              <a:off x="1839467" y="4864608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80" h="242570">
                  <a:moveTo>
                    <a:pt x="0" y="242315"/>
                  </a:moveTo>
                  <a:lnTo>
                    <a:pt x="182880" y="242315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016251" y="4863084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60" h="243839">
                  <a:moveTo>
                    <a:pt x="13716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7160" y="243839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833372" y="4877561"/>
            <a:ext cx="179070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21585" y="4869179"/>
            <a:ext cx="144780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009901" y="4394961"/>
            <a:ext cx="151765" cy="256540"/>
            <a:chOff x="2009901" y="4394961"/>
            <a:chExt cx="151765" cy="256540"/>
          </a:xfrm>
        </p:grpSpPr>
        <p:sp>
          <p:nvSpPr>
            <p:cNvPr id="62" name="object 62"/>
            <p:cNvSpPr/>
            <p:nvPr/>
          </p:nvSpPr>
          <p:spPr>
            <a:xfrm>
              <a:off x="2069591" y="4401311"/>
              <a:ext cx="85725" cy="243840"/>
            </a:xfrm>
            <a:custGeom>
              <a:avLst/>
              <a:gdLst/>
              <a:ahLst/>
              <a:cxnLst/>
              <a:rect l="l" t="t" r="r" b="b"/>
              <a:pathLst>
                <a:path w="85725" h="243839">
                  <a:moveTo>
                    <a:pt x="0" y="243839"/>
                  </a:moveTo>
                  <a:lnTo>
                    <a:pt x="85343" y="243839"/>
                  </a:lnTo>
                  <a:lnTo>
                    <a:pt x="8534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2016251" y="440131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4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27682" y="4426457"/>
            <a:ext cx="1295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839467" y="4402835"/>
            <a:ext cx="230504" cy="242570"/>
          </a:xfrm>
          <a:custGeom>
            <a:avLst/>
            <a:gdLst/>
            <a:ahLst/>
            <a:cxnLst/>
            <a:rect l="l" t="t" r="r" b="b"/>
            <a:pathLst>
              <a:path w="230505" h="242570">
                <a:moveTo>
                  <a:pt x="0" y="242315"/>
                </a:moveTo>
                <a:lnTo>
                  <a:pt x="230124" y="242315"/>
                </a:lnTo>
                <a:lnTo>
                  <a:pt x="230124" y="0"/>
                </a:lnTo>
                <a:lnTo>
                  <a:pt x="0" y="0"/>
                </a:lnTo>
                <a:lnTo>
                  <a:pt x="0" y="2423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33372" y="4424934"/>
            <a:ext cx="182245" cy="208279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176272" y="3273552"/>
            <a:ext cx="658495" cy="109855"/>
            <a:chOff x="2176272" y="3273552"/>
            <a:chExt cx="658495" cy="109855"/>
          </a:xfrm>
        </p:grpSpPr>
        <p:sp>
          <p:nvSpPr>
            <p:cNvPr id="68" name="object 68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0" y="24384"/>
                  </a:moveTo>
                  <a:lnTo>
                    <a:pt x="483488" y="24384"/>
                  </a:lnTo>
                  <a:lnTo>
                    <a:pt x="483488" y="0"/>
                  </a:lnTo>
                  <a:lnTo>
                    <a:pt x="646176" y="48767"/>
                  </a:lnTo>
                  <a:lnTo>
                    <a:pt x="483488" y="97536"/>
                  </a:lnTo>
                  <a:lnTo>
                    <a:pt x="483488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533646" y="3024885"/>
            <a:ext cx="1463675" cy="586105"/>
            <a:chOff x="4533646" y="3024885"/>
            <a:chExt cx="1463675" cy="586105"/>
          </a:xfrm>
        </p:grpSpPr>
        <p:sp>
          <p:nvSpPr>
            <p:cNvPr id="71" name="object 71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8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8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813553" y="301028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041647" y="3275076"/>
            <a:ext cx="510540" cy="109855"/>
            <a:chOff x="4041647" y="3275076"/>
            <a:chExt cx="510540" cy="109855"/>
          </a:xfrm>
        </p:grpSpPr>
        <p:sp>
          <p:nvSpPr>
            <p:cNvPr id="75" name="object 75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1" y="0"/>
                  </a:moveTo>
                  <a:lnTo>
                    <a:pt x="372871" y="24383"/>
                  </a:lnTo>
                  <a:lnTo>
                    <a:pt x="0" y="24383"/>
                  </a:lnTo>
                  <a:lnTo>
                    <a:pt x="0" y="73151"/>
                  </a:lnTo>
                  <a:lnTo>
                    <a:pt x="372871" y="73151"/>
                  </a:lnTo>
                  <a:lnTo>
                    <a:pt x="372871" y="97536"/>
                  </a:lnTo>
                  <a:lnTo>
                    <a:pt x="498347" y="48767"/>
                  </a:lnTo>
                  <a:lnTo>
                    <a:pt x="37287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3"/>
                  </a:moveTo>
                  <a:lnTo>
                    <a:pt x="372871" y="24383"/>
                  </a:lnTo>
                  <a:lnTo>
                    <a:pt x="372871" y="0"/>
                  </a:lnTo>
                  <a:lnTo>
                    <a:pt x="498347" y="48767"/>
                  </a:lnTo>
                  <a:lnTo>
                    <a:pt x="372871" y="97536"/>
                  </a:lnTo>
                  <a:lnTo>
                    <a:pt x="372871" y="73151"/>
                  </a:lnTo>
                  <a:lnTo>
                    <a:pt x="0" y="73151"/>
                  </a:lnTo>
                  <a:lnTo>
                    <a:pt x="0" y="243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3458" y="2779585"/>
            <a:ext cx="3794125" cy="1152525"/>
            <a:chOff x="4553458" y="2779585"/>
            <a:chExt cx="3794125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3576" y="3012948"/>
              <a:ext cx="15240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13576" y="30129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576" y="3241548"/>
              <a:ext cx="1524000" cy="228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13576" y="32415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3576" y="3470148"/>
              <a:ext cx="1524000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13576" y="34701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513576" y="3698748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513576" y="3012948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3576" y="2784348"/>
              <a:ext cx="1524000" cy="228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13576" y="2784348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7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59808" y="3023616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7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20" dirty="0"/>
              <a:t> </a:t>
            </a:r>
            <a:r>
              <a:rPr sz="4000" spc="-10" dirty="0"/>
              <a:t>EM</a:t>
            </a:r>
            <a:endParaRPr sz="400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336613" y="2811589"/>
            <a:ext cx="1844675" cy="1152525"/>
            <a:chOff x="336613" y="2811589"/>
            <a:chExt cx="1844675" cy="11525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" y="3044951"/>
              <a:ext cx="1834895" cy="228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1375" y="30449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1375" y="3273551"/>
              <a:ext cx="1834895" cy="2286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1375" y="32735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75" y="3502151"/>
              <a:ext cx="1834895" cy="228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1375" y="35021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375" y="3730751"/>
              <a:ext cx="1834895" cy="228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1375" y="37307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375" y="2816351"/>
              <a:ext cx="1834895" cy="228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1375" y="28163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9798" y="2524760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Times New Roman"/>
                <a:cs typeface="Times New Roman"/>
              </a:rPr>
              <a:t>Training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8988" y="3273552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8988" y="3044951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8988" y="2816351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8988" y="35021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08988" y="37307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2056" y="2406853"/>
            <a:ext cx="1713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Times New Roman"/>
                <a:cs typeface="Times New Roman"/>
              </a:rPr>
              <a:t>Unlabeled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32730" y="300393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176272" y="3273552"/>
            <a:ext cx="658495" cy="109855"/>
            <a:chOff x="2176272" y="3273552"/>
            <a:chExt cx="658495" cy="109855"/>
          </a:xfrm>
        </p:grpSpPr>
        <p:sp>
          <p:nvSpPr>
            <p:cNvPr id="37" name="object 37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0" y="24384"/>
                  </a:moveTo>
                  <a:lnTo>
                    <a:pt x="483488" y="24384"/>
                  </a:lnTo>
                  <a:lnTo>
                    <a:pt x="483488" y="0"/>
                  </a:lnTo>
                  <a:lnTo>
                    <a:pt x="646176" y="48767"/>
                  </a:lnTo>
                  <a:lnTo>
                    <a:pt x="483488" y="97536"/>
                  </a:lnTo>
                  <a:lnTo>
                    <a:pt x="483488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061205" y="2878073"/>
            <a:ext cx="4284980" cy="952500"/>
            <a:chOff x="4061205" y="2878073"/>
            <a:chExt cx="4284980" cy="952500"/>
          </a:xfrm>
        </p:grpSpPr>
        <p:sp>
          <p:nvSpPr>
            <p:cNvPr id="40" name="object 40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2" y="0"/>
                  </a:moveTo>
                  <a:lnTo>
                    <a:pt x="372872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372872" y="73151"/>
                  </a:lnTo>
                  <a:lnTo>
                    <a:pt x="372872" y="97536"/>
                  </a:lnTo>
                  <a:lnTo>
                    <a:pt x="498348" y="48768"/>
                  </a:lnTo>
                  <a:lnTo>
                    <a:pt x="37287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067555" y="3275075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4"/>
                  </a:moveTo>
                  <a:lnTo>
                    <a:pt x="372872" y="24384"/>
                  </a:lnTo>
                  <a:lnTo>
                    <a:pt x="372872" y="0"/>
                  </a:lnTo>
                  <a:lnTo>
                    <a:pt x="498348" y="48768"/>
                  </a:lnTo>
                  <a:lnTo>
                    <a:pt x="372872" y="97536"/>
                  </a:lnTo>
                  <a:lnTo>
                    <a:pt x="372872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982462" y="2878073"/>
              <a:ext cx="577850" cy="952500"/>
            </a:xfrm>
            <a:custGeom>
              <a:avLst/>
              <a:gdLst/>
              <a:ahLst/>
              <a:cxnLst/>
              <a:rect l="l" t="t" r="r" b="b"/>
              <a:pathLst>
                <a:path w="577850" h="952500">
                  <a:moveTo>
                    <a:pt x="541515" y="466725"/>
                  </a:moveTo>
                  <a:lnTo>
                    <a:pt x="481965" y="466725"/>
                  </a:lnTo>
                  <a:lnTo>
                    <a:pt x="462902" y="466725"/>
                  </a:lnTo>
                  <a:lnTo>
                    <a:pt x="462153" y="504444"/>
                  </a:lnTo>
                  <a:lnTo>
                    <a:pt x="541515" y="466725"/>
                  </a:lnTo>
                  <a:close/>
                </a:path>
                <a:path w="577850" h="952500">
                  <a:moveTo>
                    <a:pt x="577583" y="449580"/>
                  </a:moveTo>
                  <a:lnTo>
                    <a:pt x="464439" y="390144"/>
                  </a:lnTo>
                  <a:lnTo>
                    <a:pt x="463664" y="428269"/>
                  </a:lnTo>
                  <a:lnTo>
                    <a:pt x="146685" y="422135"/>
                  </a:lnTo>
                  <a:lnTo>
                    <a:pt x="146685" y="421767"/>
                  </a:lnTo>
                  <a:lnTo>
                    <a:pt x="147154" y="398018"/>
                  </a:lnTo>
                  <a:lnTo>
                    <a:pt x="433870" y="294538"/>
                  </a:lnTo>
                  <a:lnTo>
                    <a:pt x="446786" y="330327"/>
                  </a:lnTo>
                  <a:lnTo>
                    <a:pt x="521131" y="252222"/>
                  </a:lnTo>
                  <a:lnTo>
                    <a:pt x="534911" y="237744"/>
                  </a:lnTo>
                  <a:lnTo>
                    <a:pt x="408051" y="222885"/>
                  </a:lnTo>
                  <a:lnTo>
                    <a:pt x="420954" y="258711"/>
                  </a:lnTo>
                  <a:lnTo>
                    <a:pt x="160235" y="352806"/>
                  </a:lnTo>
                  <a:lnTo>
                    <a:pt x="466775" y="89001"/>
                  </a:lnTo>
                  <a:lnTo>
                    <a:pt x="491617" y="117856"/>
                  </a:lnTo>
                  <a:lnTo>
                    <a:pt x="521055" y="47625"/>
                  </a:lnTo>
                  <a:lnTo>
                    <a:pt x="541007" y="0"/>
                  </a:lnTo>
                  <a:lnTo>
                    <a:pt x="417068" y="31242"/>
                  </a:lnTo>
                  <a:lnTo>
                    <a:pt x="441909" y="60121"/>
                  </a:lnTo>
                  <a:lnTo>
                    <a:pt x="116370" y="340271"/>
                  </a:lnTo>
                  <a:lnTo>
                    <a:pt x="112522" y="329565"/>
                  </a:lnTo>
                  <a:lnTo>
                    <a:pt x="86499" y="356895"/>
                  </a:lnTo>
                  <a:lnTo>
                    <a:pt x="66167" y="333248"/>
                  </a:lnTo>
                  <a:lnTo>
                    <a:pt x="38836" y="398424"/>
                  </a:lnTo>
                  <a:lnTo>
                    <a:pt x="0" y="397764"/>
                  </a:lnTo>
                  <a:lnTo>
                    <a:pt x="15735" y="419519"/>
                  </a:lnTo>
                  <a:lnTo>
                    <a:pt x="4572" y="416052"/>
                  </a:lnTo>
                  <a:lnTo>
                    <a:pt x="16916" y="450710"/>
                  </a:lnTo>
                  <a:lnTo>
                    <a:pt x="16764" y="451104"/>
                  </a:lnTo>
                  <a:lnTo>
                    <a:pt x="17043" y="451040"/>
                  </a:lnTo>
                  <a:lnTo>
                    <a:pt x="47498" y="536448"/>
                  </a:lnTo>
                  <a:lnTo>
                    <a:pt x="73875" y="508927"/>
                  </a:lnTo>
                  <a:lnTo>
                    <a:pt x="468210" y="887133"/>
                  </a:lnTo>
                  <a:lnTo>
                    <a:pt x="441833" y="914654"/>
                  </a:lnTo>
                  <a:lnTo>
                    <a:pt x="563880" y="952500"/>
                  </a:lnTo>
                  <a:lnTo>
                    <a:pt x="545261" y="900303"/>
                  </a:lnTo>
                  <a:lnTo>
                    <a:pt x="520954" y="832104"/>
                  </a:lnTo>
                  <a:lnTo>
                    <a:pt x="494563" y="859637"/>
                  </a:lnTo>
                  <a:lnTo>
                    <a:pt x="100228" y="481431"/>
                  </a:lnTo>
                  <a:lnTo>
                    <a:pt x="104470" y="476999"/>
                  </a:lnTo>
                  <a:lnTo>
                    <a:pt x="145161" y="498348"/>
                  </a:lnTo>
                  <a:lnTo>
                    <a:pt x="145224" y="494982"/>
                  </a:lnTo>
                  <a:lnTo>
                    <a:pt x="424789" y="640676"/>
                  </a:lnTo>
                  <a:lnTo>
                    <a:pt x="407162" y="674509"/>
                  </a:lnTo>
                  <a:lnTo>
                    <a:pt x="534911" y="676656"/>
                  </a:lnTo>
                  <a:lnTo>
                    <a:pt x="515239" y="649478"/>
                  </a:lnTo>
                  <a:lnTo>
                    <a:pt x="459994" y="573151"/>
                  </a:lnTo>
                  <a:lnTo>
                    <a:pt x="442379" y="606920"/>
                  </a:lnTo>
                  <a:lnTo>
                    <a:pt x="161505" y="460540"/>
                  </a:lnTo>
                  <a:lnTo>
                    <a:pt x="462902" y="466369"/>
                  </a:lnTo>
                  <a:lnTo>
                    <a:pt x="481965" y="466369"/>
                  </a:lnTo>
                  <a:lnTo>
                    <a:pt x="542290" y="466369"/>
                  </a:lnTo>
                  <a:lnTo>
                    <a:pt x="577583" y="4495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025384" y="3003803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69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144256" y="3002292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19507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230124"/>
                  </a:lnTo>
                  <a:lnTo>
                    <a:pt x="0" y="243827"/>
                  </a:lnTo>
                  <a:lnTo>
                    <a:pt x="195072" y="243827"/>
                  </a:lnTo>
                  <a:lnTo>
                    <a:pt x="195072" y="230124"/>
                  </a:lnTo>
                  <a:lnTo>
                    <a:pt x="195072" y="1979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144255" y="3002279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030718" y="3022854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207502" y="3027426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017509" y="2771901"/>
            <a:ext cx="328295" cy="256540"/>
            <a:chOff x="8017509" y="2771901"/>
            <a:chExt cx="328295" cy="256540"/>
          </a:xfrm>
        </p:grpSpPr>
        <p:sp>
          <p:nvSpPr>
            <p:cNvPr id="49" name="object 49"/>
            <p:cNvSpPr/>
            <p:nvPr/>
          </p:nvSpPr>
          <p:spPr>
            <a:xfrm>
              <a:off x="8023859" y="277977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69">
                  <a:moveTo>
                    <a:pt x="0" y="242315"/>
                  </a:moveTo>
                  <a:lnTo>
                    <a:pt x="182879" y="242315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030718" y="2791967"/>
            <a:ext cx="161925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10550" y="2803652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019033" y="3448558"/>
            <a:ext cx="327025" cy="256540"/>
            <a:chOff x="8019033" y="3448558"/>
            <a:chExt cx="327025" cy="256540"/>
          </a:xfrm>
        </p:grpSpPr>
        <p:sp>
          <p:nvSpPr>
            <p:cNvPr id="55" name="object 55"/>
            <p:cNvSpPr/>
            <p:nvPr/>
          </p:nvSpPr>
          <p:spPr>
            <a:xfrm>
              <a:off x="8025383" y="345643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79" h="242570">
                  <a:moveTo>
                    <a:pt x="0" y="242315"/>
                  </a:moveTo>
                  <a:lnTo>
                    <a:pt x="80772" y="242315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025383" y="3456432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70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106156" y="3454907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2331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9268"/>
                  </a:lnTo>
                  <a:lnTo>
                    <a:pt x="0" y="243840"/>
                  </a:lnTo>
                  <a:lnTo>
                    <a:pt x="233172" y="243840"/>
                  </a:lnTo>
                  <a:lnTo>
                    <a:pt x="233172" y="239268"/>
                  </a:lnTo>
                  <a:lnTo>
                    <a:pt x="233172" y="1981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106155" y="3454908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0" y="243839"/>
                  </a:moveTo>
                  <a:lnTo>
                    <a:pt x="233172" y="24383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030718" y="347776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207502" y="3484879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012938" y="3687826"/>
            <a:ext cx="320675" cy="255270"/>
            <a:chOff x="8012938" y="3687826"/>
            <a:chExt cx="320675" cy="255270"/>
          </a:xfrm>
        </p:grpSpPr>
        <p:sp>
          <p:nvSpPr>
            <p:cNvPr id="62" name="object 62"/>
            <p:cNvSpPr/>
            <p:nvPr/>
          </p:nvSpPr>
          <p:spPr>
            <a:xfrm>
              <a:off x="8019288" y="369417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70">
                  <a:moveTo>
                    <a:pt x="0" y="242316"/>
                  </a:moveTo>
                  <a:lnTo>
                    <a:pt x="182879" y="242316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196072" y="3692652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59" h="243839">
                  <a:moveTo>
                    <a:pt x="137159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137159" y="24384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030718" y="3707129"/>
            <a:ext cx="161925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01406" y="3698747"/>
            <a:ext cx="139065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189721" y="3224529"/>
            <a:ext cx="151765" cy="256540"/>
            <a:chOff x="8189721" y="3224529"/>
            <a:chExt cx="151765" cy="256540"/>
          </a:xfrm>
        </p:grpSpPr>
        <p:sp>
          <p:nvSpPr>
            <p:cNvPr id="67" name="object 67"/>
            <p:cNvSpPr/>
            <p:nvPr/>
          </p:nvSpPr>
          <p:spPr>
            <a:xfrm>
              <a:off x="8250935" y="3230879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20" h="243839">
                  <a:moveTo>
                    <a:pt x="0" y="243839"/>
                  </a:moveTo>
                  <a:lnTo>
                    <a:pt x="83820" y="243839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196071" y="3230879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8207502" y="3256026"/>
            <a:ext cx="123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8014716" y="3226307"/>
            <a:ext cx="242570" cy="254635"/>
            <a:chOff x="8014716" y="3226307"/>
            <a:chExt cx="242570" cy="254635"/>
          </a:xfrm>
        </p:grpSpPr>
        <p:sp>
          <p:nvSpPr>
            <p:cNvPr id="71" name="object 71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093709" y="3270630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20" dirty="0"/>
              <a:t> </a:t>
            </a:r>
            <a:r>
              <a:rPr sz="4000" spc="-10" dirty="0"/>
              <a:t>EM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36613" y="2811589"/>
            <a:ext cx="1844675" cy="1152525"/>
            <a:chOff x="336613" y="2811589"/>
            <a:chExt cx="1844675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3044951"/>
              <a:ext cx="1834895" cy="228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1375" y="30449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5" y="3273551"/>
              <a:ext cx="1834895" cy="228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375" y="32735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375" y="3502151"/>
              <a:ext cx="1834895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1375" y="35021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375" y="3730751"/>
              <a:ext cx="1834895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1375" y="37307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375" y="2816351"/>
              <a:ext cx="1834895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375" y="2816351"/>
              <a:ext cx="1835150" cy="228600"/>
            </a:xfrm>
            <a:custGeom>
              <a:avLst/>
              <a:gdLst/>
              <a:ahLst/>
              <a:cxnLst/>
              <a:rect l="l" t="t" r="r" b="b"/>
              <a:pathLst>
                <a:path w="1835150" h="228600">
                  <a:moveTo>
                    <a:pt x="0" y="228600"/>
                  </a:moveTo>
                  <a:lnTo>
                    <a:pt x="1834895" y="228600"/>
                  </a:lnTo>
                  <a:lnTo>
                    <a:pt x="183489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798" y="2524760"/>
            <a:ext cx="156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Times New Roman"/>
                <a:cs typeface="Times New Roman"/>
              </a:rPr>
              <a:t>Training</a:t>
            </a:r>
            <a:r>
              <a:rPr sz="1600" i="1" spc="-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Examples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8988" y="3273552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8988" y="3044951"/>
            <a:ext cx="367665" cy="2286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8988" y="2816351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8988" y="35021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8988" y="3730752"/>
            <a:ext cx="367665" cy="228600"/>
          </a:xfrm>
          <a:prstGeom prst="rect">
            <a:avLst/>
          </a:prstGeom>
          <a:solidFill>
            <a:srgbClr val="80008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00"/>
              </a:lnSpc>
            </a:pP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5683" y="3009900"/>
            <a:ext cx="1242060" cy="683260"/>
          </a:xfrm>
          <a:prstGeom prst="rect">
            <a:avLst/>
          </a:prstGeom>
          <a:solidFill>
            <a:srgbClr val="99FF99"/>
          </a:solidFill>
          <a:ln w="12192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35585" marR="206375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Prob.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8813" y="2779585"/>
            <a:ext cx="1838325" cy="1152525"/>
            <a:chOff x="6508813" y="2779585"/>
            <a:chExt cx="1838325" cy="115252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3576" y="3012948"/>
              <a:ext cx="1524000" cy="2286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13576" y="30129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3576" y="3241548"/>
              <a:ext cx="1524000" cy="228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13576" y="32415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3576" y="3470148"/>
              <a:ext cx="1524000" cy="228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513576" y="3470148"/>
              <a:ext cx="1524000" cy="228600"/>
            </a:xfrm>
            <a:custGeom>
              <a:avLst/>
              <a:gdLst/>
              <a:ahLst/>
              <a:cxnLst/>
              <a:rect l="l" t="t" r="r" b="b"/>
              <a:pathLst>
                <a:path w="1524000" h="2286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513576" y="3698748"/>
              <a:ext cx="1506220" cy="228600"/>
            </a:xfrm>
            <a:custGeom>
              <a:avLst/>
              <a:gdLst/>
              <a:ahLst/>
              <a:cxnLst/>
              <a:rect l="l" t="t" r="r" b="b"/>
              <a:pathLst>
                <a:path w="1506220" h="228600">
                  <a:moveTo>
                    <a:pt x="0" y="228600"/>
                  </a:moveTo>
                  <a:lnTo>
                    <a:pt x="1505712" y="228600"/>
                  </a:lnTo>
                  <a:lnTo>
                    <a:pt x="15057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513576" y="3012948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>
                  <a:moveTo>
                    <a:pt x="0" y="914400"/>
                  </a:moveTo>
                  <a:lnTo>
                    <a:pt x="1524000" y="914400"/>
                  </a:lnTo>
                  <a:lnTo>
                    <a:pt x="1524000" y="685800"/>
                  </a:lnTo>
                  <a:lnTo>
                    <a:pt x="0" y="685800"/>
                  </a:lnTo>
                  <a:lnTo>
                    <a:pt x="0" y="914400"/>
                  </a:lnTo>
                  <a:close/>
                </a:path>
                <a:path w="1828800" h="9144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3576" y="2784348"/>
              <a:ext cx="1524000" cy="228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13576" y="2784348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228600"/>
                  </a:moveTo>
                  <a:lnTo>
                    <a:pt x="1524000" y="228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  <a:path w="1828800" h="1143000">
                  <a:moveTo>
                    <a:pt x="152400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1524000" y="0"/>
                  </a:lnTo>
                  <a:lnTo>
                    <a:pt x="1524000" y="228600"/>
                  </a:lnTo>
                  <a:close/>
                </a:path>
                <a:path w="1828800" h="1143000">
                  <a:moveTo>
                    <a:pt x="1524000" y="685800"/>
                  </a:moveTo>
                  <a:lnTo>
                    <a:pt x="1828800" y="685800"/>
                  </a:lnTo>
                  <a:lnTo>
                    <a:pt x="1828800" y="457200"/>
                  </a:lnTo>
                  <a:lnTo>
                    <a:pt x="1524000" y="457200"/>
                  </a:lnTo>
                  <a:lnTo>
                    <a:pt x="1524000" y="685800"/>
                  </a:lnTo>
                  <a:close/>
                </a:path>
                <a:path w="1828800" h="1143000">
                  <a:moveTo>
                    <a:pt x="1524000" y="914400"/>
                  </a:moveTo>
                  <a:lnTo>
                    <a:pt x="1828800" y="914400"/>
                  </a:lnTo>
                  <a:lnTo>
                    <a:pt x="1828800" y="685800"/>
                  </a:lnTo>
                  <a:lnTo>
                    <a:pt x="1524000" y="685800"/>
                  </a:lnTo>
                  <a:lnTo>
                    <a:pt x="1524000" y="914400"/>
                  </a:lnTo>
                  <a:close/>
                </a:path>
                <a:path w="1828800" h="1143000">
                  <a:moveTo>
                    <a:pt x="1524000" y="1143000"/>
                  </a:moveTo>
                  <a:lnTo>
                    <a:pt x="1828800" y="1143000"/>
                  </a:lnTo>
                  <a:lnTo>
                    <a:pt x="1828800" y="914400"/>
                  </a:lnTo>
                  <a:lnTo>
                    <a:pt x="1524000" y="914400"/>
                  </a:lnTo>
                  <a:lnTo>
                    <a:pt x="152400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025384" y="3003804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69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144256" y="3002292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195072" y="0"/>
                  </a:moveTo>
                  <a:lnTo>
                    <a:pt x="0" y="0"/>
                  </a:lnTo>
                  <a:lnTo>
                    <a:pt x="0" y="19799"/>
                  </a:lnTo>
                  <a:lnTo>
                    <a:pt x="0" y="230124"/>
                  </a:lnTo>
                  <a:lnTo>
                    <a:pt x="0" y="243827"/>
                  </a:lnTo>
                  <a:lnTo>
                    <a:pt x="195072" y="243827"/>
                  </a:lnTo>
                  <a:lnTo>
                    <a:pt x="195072" y="230124"/>
                  </a:lnTo>
                  <a:lnTo>
                    <a:pt x="195072" y="19799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144255" y="3002280"/>
              <a:ext cx="195580" cy="243840"/>
            </a:xfrm>
            <a:custGeom>
              <a:avLst/>
              <a:gdLst/>
              <a:ahLst/>
              <a:cxnLst/>
              <a:rect l="l" t="t" r="r" b="b"/>
              <a:pathLst>
                <a:path w="195579" h="243839">
                  <a:moveTo>
                    <a:pt x="0" y="243839"/>
                  </a:moveTo>
                  <a:lnTo>
                    <a:pt x="195072" y="243839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30718" y="3022854"/>
            <a:ext cx="127000" cy="20891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667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07502" y="3027426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17509" y="2771901"/>
            <a:ext cx="328295" cy="256540"/>
            <a:chOff x="8017509" y="2771901"/>
            <a:chExt cx="328295" cy="256540"/>
          </a:xfrm>
        </p:grpSpPr>
        <p:sp>
          <p:nvSpPr>
            <p:cNvPr id="38" name="object 38"/>
            <p:cNvSpPr/>
            <p:nvPr/>
          </p:nvSpPr>
          <p:spPr>
            <a:xfrm>
              <a:off x="8023859" y="2779775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69">
                  <a:moveTo>
                    <a:pt x="0" y="242315"/>
                  </a:moveTo>
                  <a:lnTo>
                    <a:pt x="182879" y="242315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138683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38683" y="243839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200643" y="2778251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030718" y="2791967"/>
            <a:ext cx="161925" cy="205104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10550" y="2803652"/>
            <a:ext cx="12318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19033" y="3448558"/>
            <a:ext cx="327025" cy="256540"/>
            <a:chOff x="8019033" y="3448558"/>
            <a:chExt cx="327025" cy="256540"/>
          </a:xfrm>
        </p:grpSpPr>
        <p:sp>
          <p:nvSpPr>
            <p:cNvPr id="44" name="object 44"/>
            <p:cNvSpPr/>
            <p:nvPr/>
          </p:nvSpPr>
          <p:spPr>
            <a:xfrm>
              <a:off x="8025383" y="3456432"/>
              <a:ext cx="81280" cy="242570"/>
            </a:xfrm>
            <a:custGeom>
              <a:avLst/>
              <a:gdLst/>
              <a:ahLst/>
              <a:cxnLst/>
              <a:rect l="l" t="t" r="r" b="b"/>
              <a:pathLst>
                <a:path w="81279" h="242570">
                  <a:moveTo>
                    <a:pt x="0" y="242315"/>
                  </a:moveTo>
                  <a:lnTo>
                    <a:pt x="80772" y="242315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025383" y="3456432"/>
              <a:ext cx="181610" cy="242570"/>
            </a:xfrm>
            <a:custGeom>
              <a:avLst/>
              <a:gdLst/>
              <a:ahLst/>
              <a:cxnLst/>
              <a:rect l="l" t="t" r="r" b="b"/>
              <a:pathLst>
                <a:path w="181609" h="242570">
                  <a:moveTo>
                    <a:pt x="0" y="242315"/>
                  </a:moveTo>
                  <a:lnTo>
                    <a:pt x="181355" y="242315"/>
                  </a:lnTo>
                  <a:lnTo>
                    <a:pt x="181355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106156" y="3454907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23317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0" y="239268"/>
                  </a:lnTo>
                  <a:lnTo>
                    <a:pt x="0" y="243840"/>
                  </a:lnTo>
                  <a:lnTo>
                    <a:pt x="233172" y="243840"/>
                  </a:lnTo>
                  <a:lnTo>
                    <a:pt x="233172" y="239268"/>
                  </a:lnTo>
                  <a:lnTo>
                    <a:pt x="233172" y="19812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8106155" y="3454908"/>
              <a:ext cx="233679" cy="243840"/>
            </a:xfrm>
            <a:custGeom>
              <a:avLst/>
              <a:gdLst/>
              <a:ahLst/>
              <a:cxnLst/>
              <a:rect l="l" t="t" r="r" b="b"/>
              <a:pathLst>
                <a:path w="233679" h="243839">
                  <a:moveTo>
                    <a:pt x="0" y="243839"/>
                  </a:moveTo>
                  <a:lnTo>
                    <a:pt x="233172" y="243839"/>
                  </a:lnTo>
                  <a:lnTo>
                    <a:pt x="233172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30718" y="3477767"/>
            <a:ext cx="88900" cy="21272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207502" y="3484879"/>
            <a:ext cx="125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12938" y="3687826"/>
            <a:ext cx="320675" cy="255270"/>
            <a:chOff x="8012938" y="3687826"/>
            <a:chExt cx="320675" cy="255270"/>
          </a:xfrm>
        </p:grpSpPr>
        <p:sp>
          <p:nvSpPr>
            <p:cNvPr id="51" name="object 51"/>
            <p:cNvSpPr/>
            <p:nvPr/>
          </p:nvSpPr>
          <p:spPr>
            <a:xfrm>
              <a:off x="8019288" y="3694176"/>
              <a:ext cx="182880" cy="242570"/>
            </a:xfrm>
            <a:custGeom>
              <a:avLst/>
              <a:gdLst/>
              <a:ahLst/>
              <a:cxnLst/>
              <a:rect l="l" t="t" r="r" b="b"/>
              <a:pathLst>
                <a:path w="182879" h="242570">
                  <a:moveTo>
                    <a:pt x="0" y="242316"/>
                  </a:moveTo>
                  <a:lnTo>
                    <a:pt x="182879" y="242316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196072" y="3692652"/>
              <a:ext cx="137160" cy="243840"/>
            </a:xfrm>
            <a:custGeom>
              <a:avLst/>
              <a:gdLst/>
              <a:ahLst/>
              <a:cxnLst/>
              <a:rect l="l" t="t" r="r" b="b"/>
              <a:pathLst>
                <a:path w="137159" h="243839">
                  <a:moveTo>
                    <a:pt x="137159" y="0"/>
                  </a:moveTo>
                  <a:lnTo>
                    <a:pt x="0" y="0"/>
                  </a:lnTo>
                  <a:lnTo>
                    <a:pt x="0" y="243840"/>
                  </a:lnTo>
                  <a:lnTo>
                    <a:pt x="137159" y="24384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30718" y="3707129"/>
            <a:ext cx="161925" cy="21082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6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01406" y="3698747"/>
            <a:ext cx="139065" cy="22860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25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189721" y="3224529"/>
            <a:ext cx="151765" cy="256540"/>
            <a:chOff x="8189721" y="3224529"/>
            <a:chExt cx="151765" cy="256540"/>
          </a:xfrm>
        </p:grpSpPr>
        <p:sp>
          <p:nvSpPr>
            <p:cNvPr id="56" name="object 56"/>
            <p:cNvSpPr/>
            <p:nvPr/>
          </p:nvSpPr>
          <p:spPr>
            <a:xfrm>
              <a:off x="8250935" y="3230879"/>
              <a:ext cx="83820" cy="243840"/>
            </a:xfrm>
            <a:custGeom>
              <a:avLst/>
              <a:gdLst/>
              <a:ahLst/>
              <a:cxnLst/>
              <a:rect l="l" t="t" r="r" b="b"/>
              <a:pathLst>
                <a:path w="83820" h="243839">
                  <a:moveTo>
                    <a:pt x="0" y="243839"/>
                  </a:moveTo>
                  <a:lnTo>
                    <a:pt x="83820" y="243839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196071" y="3230879"/>
              <a:ext cx="139065" cy="243840"/>
            </a:xfrm>
            <a:custGeom>
              <a:avLst/>
              <a:gdLst/>
              <a:ahLst/>
              <a:cxnLst/>
              <a:rect l="l" t="t" r="r" b="b"/>
              <a:pathLst>
                <a:path w="139065" h="243839">
                  <a:moveTo>
                    <a:pt x="0" y="243839"/>
                  </a:moveTo>
                  <a:lnTo>
                    <a:pt x="138683" y="243839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207502" y="3256026"/>
            <a:ext cx="123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Symbol"/>
                <a:cs typeface="Symbol"/>
              </a:rPr>
              <a:t></a:t>
            </a:r>
            <a:endParaRPr sz="900">
              <a:latin typeface="Symbol"/>
              <a:cs typeface="Symbo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014716" y="3226307"/>
            <a:ext cx="242570" cy="254635"/>
            <a:chOff x="8014716" y="3226307"/>
            <a:chExt cx="242570" cy="254635"/>
          </a:xfrm>
        </p:grpSpPr>
        <p:sp>
          <p:nvSpPr>
            <p:cNvPr id="60" name="object 60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230124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230124" y="242315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8020812" y="3232403"/>
              <a:ext cx="230504" cy="242570"/>
            </a:xfrm>
            <a:custGeom>
              <a:avLst/>
              <a:gdLst/>
              <a:ahLst/>
              <a:cxnLst/>
              <a:rect l="l" t="t" r="r" b="b"/>
              <a:pathLst>
                <a:path w="230504" h="242570">
                  <a:moveTo>
                    <a:pt x="0" y="242315"/>
                  </a:moveTo>
                  <a:lnTo>
                    <a:pt x="230124" y="242315"/>
                  </a:lnTo>
                  <a:lnTo>
                    <a:pt x="230124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93709" y="3270630"/>
            <a:ext cx="90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+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76272" y="3273552"/>
            <a:ext cx="658495" cy="109855"/>
            <a:chOff x="2176272" y="3273552"/>
            <a:chExt cx="658495" cy="109855"/>
          </a:xfrm>
        </p:grpSpPr>
        <p:sp>
          <p:nvSpPr>
            <p:cNvPr id="64" name="object 64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483488" y="0"/>
                  </a:moveTo>
                  <a:lnTo>
                    <a:pt x="483488" y="24384"/>
                  </a:lnTo>
                  <a:lnTo>
                    <a:pt x="0" y="24384"/>
                  </a:lnTo>
                  <a:lnTo>
                    <a:pt x="0" y="73151"/>
                  </a:lnTo>
                  <a:lnTo>
                    <a:pt x="483488" y="73151"/>
                  </a:lnTo>
                  <a:lnTo>
                    <a:pt x="483488" y="97536"/>
                  </a:lnTo>
                  <a:lnTo>
                    <a:pt x="646176" y="48767"/>
                  </a:lnTo>
                  <a:lnTo>
                    <a:pt x="483488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2182368" y="3279648"/>
              <a:ext cx="646430" cy="97790"/>
            </a:xfrm>
            <a:custGeom>
              <a:avLst/>
              <a:gdLst/>
              <a:ahLst/>
              <a:cxnLst/>
              <a:rect l="l" t="t" r="r" b="b"/>
              <a:pathLst>
                <a:path w="646430" h="97789">
                  <a:moveTo>
                    <a:pt x="0" y="24384"/>
                  </a:moveTo>
                  <a:lnTo>
                    <a:pt x="483488" y="24384"/>
                  </a:lnTo>
                  <a:lnTo>
                    <a:pt x="483488" y="0"/>
                  </a:lnTo>
                  <a:lnTo>
                    <a:pt x="646176" y="48767"/>
                  </a:lnTo>
                  <a:lnTo>
                    <a:pt x="483488" y="97536"/>
                  </a:lnTo>
                  <a:lnTo>
                    <a:pt x="483488" y="73151"/>
                  </a:lnTo>
                  <a:lnTo>
                    <a:pt x="0" y="73151"/>
                  </a:lnTo>
                  <a:lnTo>
                    <a:pt x="0" y="243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533646" y="3024885"/>
            <a:ext cx="1463675" cy="586105"/>
            <a:chOff x="4533646" y="3024885"/>
            <a:chExt cx="1463675" cy="586105"/>
          </a:xfrm>
        </p:grpSpPr>
        <p:sp>
          <p:nvSpPr>
            <p:cNvPr id="67" name="object 67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725424" y="0"/>
                  </a:moveTo>
                  <a:lnTo>
                    <a:pt x="659389" y="1170"/>
                  </a:lnTo>
                  <a:lnTo>
                    <a:pt x="595016" y="4615"/>
                  </a:lnTo>
                  <a:lnTo>
                    <a:pt x="532562" y="10234"/>
                  </a:lnTo>
                  <a:lnTo>
                    <a:pt x="472282" y="17924"/>
                  </a:lnTo>
                  <a:lnTo>
                    <a:pt x="414432" y="27585"/>
                  </a:lnTo>
                  <a:lnTo>
                    <a:pt x="359268" y="39116"/>
                  </a:lnTo>
                  <a:lnTo>
                    <a:pt x="307047" y="52415"/>
                  </a:lnTo>
                  <a:lnTo>
                    <a:pt x="258024" y="67382"/>
                  </a:lnTo>
                  <a:lnTo>
                    <a:pt x="212455" y="83915"/>
                  </a:lnTo>
                  <a:lnTo>
                    <a:pt x="170596" y="101913"/>
                  </a:lnTo>
                  <a:lnTo>
                    <a:pt x="132702" y="121275"/>
                  </a:lnTo>
                  <a:lnTo>
                    <a:pt x="99031" y="141901"/>
                  </a:lnTo>
                  <a:lnTo>
                    <a:pt x="45379" y="186536"/>
                  </a:lnTo>
                  <a:lnTo>
                    <a:pt x="11686" y="235009"/>
                  </a:lnTo>
                  <a:lnTo>
                    <a:pt x="0" y="286512"/>
                  </a:lnTo>
                  <a:lnTo>
                    <a:pt x="2964" y="312591"/>
                  </a:lnTo>
                  <a:lnTo>
                    <a:pt x="25909" y="362680"/>
                  </a:lnTo>
                  <a:lnTo>
                    <a:pt x="69838" y="409335"/>
                  </a:lnTo>
                  <a:lnTo>
                    <a:pt x="132702" y="451748"/>
                  </a:lnTo>
                  <a:lnTo>
                    <a:pt x="170596" y="471110"/>
                  </a:lnTo>
                  <a:lnTo>
                    <a:pt x="212455" y="489108"/>
                  </a:lnTo>
                  <a:lnTo>
                    <a:pt x="258024" y="505641"/>
                  </a:lnTo>
                  <a:lnTo>
                    <a:pt x="307047" y="520608"/>
                  </a:lnTo>
                  <a:lnTo>
                    <a:pt x="359268" y="533907"/>
                  </a:lnTo>
                  <a:lnTo>
                    <a:pt x="414432" y="545438"/>
                  </a:lnTo>
                  <a:lnTo>
                    <a:pt x="472282" y="555099"/>
                  </a:lnTo>
                  <a:lnTo>
                    <a:pt x="532562" y="562789"/>
                  </a:lnTo>
                  <a:lnTo>
                    <a:pt x="595016" y="568408"/>
                  </a:lnTo>
                  <a:lnTo>
                    <a:pt x="659389" y="571853"/>
                  </a:lnTo>
                  <a:lnTo>
                    <a:pt x="725424" y="573024"/>
                  </a:lnTo>
                  <a:lnTo>
                    <a:pt x="791458" y="571853"/>
                  </a:lnTo>
                  <a:lnTo>
                    <a:pt x="855831" y="568408"/>
                  </a:lnTo>
                  <a:lnTo>
                    <a:pt x="918285" y="562789"/>
                  </a:lnTo>
                  <a:lnTo>
                    <a:pt x="978565" y="555099"/>
                  </a:lnTo>
                  <a:lnTo>
                    <a:pt x="1036415" y="545438"/>
                  </a:lnTo>
                  <a:lnTo>
                    <a:pt x="1091579" y="533907"/>
                  </a:lnTo>
                  <a:lnTo>
                    <a:pt x="1143800" y="520608"/>
                  </a:lnTo>
                  <a:lnTo>
                    <a:pt x="1192823" y="505641"/>
                  </a:lnTo>
                  <a:lnTo>
                    <a:pt x="1238392" y="489108"/>
                  </a:lnTo>
                  <a:lnTo>
                    <a:pt x="1280251" y="471110"/>
                  </a:lnTo>
                  <a:lnTo>
                    <a:pt x="1318145" y="451748"/>
                  </a:lnTo>
                  <a:lnTo>
                    <a:pt x="1351816" y="431122"/>
                  </a:lnTo>
                  <a:lnTo>
                    <a:pt x="1405468" y="386487"/>
                  </a:lnTo>
                  <a:lnTo>
                    <a:pt x="1439161" y="338014"/>
                  </a:lnTo>
                  <a:lnTo>
                    <a:pt x="1450848" y="286512"/>
                  </a:lnTo>
                  <a:lnTo>
                    <a:pt x="1447883" y="260432"/>
                  </a:lnTo>
                  <a:lnTo>
                    <a:pt x="1424938" y="210343"/>
                  </a:lnTo>
                  <a:lnTo>
                    <a:pt x="1381009" y="163688"/>
                  </a:lnTo>
                  <a:lnTo>
                    <a:pt x="1318145" y="121275"/>
                  </a:lnTo>
                  <a:lnTo>
                    <a:pt x="1280251" y="101913"/>
                  </a:lnTo>
                  <a:lnTo>
                    <a:pt x="1238392" y="83915"/>
                  </a:lnTo>
                  <a:lnTo>
                    <a:pt x="1192823" y="67382"/>
                  </a:lnTo>
                  <a:lnTo>
                    <a:pt x="1143800" y="52415"/>
                  </a:lnTo>
                  <a:lnTo>
                    <a:pt x="1091579" y="39116"/>
                  </a:lnTo>
                  <a:lnTo>
                    <a:pt x="1036415" y="27585"/>
                  </a:lnTo>
                  <a:lnTo>
                    <a:pt x="978565" y="17924"/>
                  </a:lnTo>
                  <a:lnTo>
                    <a:pt x="918285" y="10234"/>
                  </a:lnTo>
                  <a:lnTo>
                    <a:pt x="855831" y="4615"/>
                  </a:lnTo>
                  <a:lnTo>
                    <a:pt x="791458" y="1170"/>
                  </a:lnTo>
                  <a:lnTo>
                    <a:pt x="725424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539996" y="3031235"/>
              <a:ext cx="1450975" cy="573405"/>
            </a:xfrm>
            <a:custGeom>
              <a:avLst/>
              <a:gdLst/>
              <a:ahLst/>
              <a:cxnLst/>
              <a:rect l="l" t="t" r="r" b="b"/>
              <a:pathLst>
                <a:path w="1450975" h="573404">
                  <a:moveTo>
                    <a:pt x="0" y="286512"/>
                  </a:moveTo>
                  <a:lnTo>
                    <a:pt x="11686" y="235009"/>
                  </a:lnTo>
                  <a:lnTo>
                    <a:pt x="45379" y="186536"/>
                  </a:lnTo>
                  <a:lnTo>
                    <a:pt x="99031" y="141901"/>
                  </a:lnTo>
                  <a:lnTo>
                    <a:pt x="132702" y="121275"/>
                  </a:lnTo>
                  <a:lnTo>
                    <a:pt x="170596" y="101913"/>
                  </a:lnTo>
                  <a:lnTo>
                    <a:pt x="212455" y="83915"/>
                  </a:lnTo>
                  <a:lnTo>
                    <a:pt x="258024" y="67382"/>
                  </a:lnTo>
                  <a:lnTo>
                    <a:pt x="307047" y="52415"/>
                  </a:lnTo>
                  <a:lnTo>
                    <a:pt x="359268" y="39116"/>
                  </a:lnTo>
                  <a:lnTo>
                    <a:pt x="414432" y="27585"/>
                  </a:lnTo>
                  <a:lnTo>
                    <a:pt x="472282" y="17924"/>
                  </a:lnTo>
                  <a:lnTo>
                    <a:pt x="532562" y="10234"/>
                  </a:lnTo>
                  <a:lnTo>
                    <a:pt x="595016" y="4615"/>
                  </a:lnTo>
                  <a:lnTo>
                    <a:pt x="659389" y="1170"/>
                  </a:lnTo>
                  <a:lnTo>
                    <a:pt x="725424" y="0"/>
                  </a:lnTo>
                  <a:lnTo>
                    <a:pt x="791458" y="1170"/>
                  </a:lnTo>
                  <a:lnTo>
                    <a:pt x="855831" y="4615"/>
                  </a:lnTo>
                  <a:lnTo>
                    <a:pt x="918285" y="10234"/>
                  </a:lnTo>
                  <a:lnTo>
                    <a:pt x="978565" y="17924"/>
                  </a:lnTo>
                  <a:lnTo>
                    <a:pt x="1036415" y="27585"/>
                  </a:lnTo>
                  <a:lnTo>
                    <a:pt x="1091579" y="39116"/>
                  </a:lnTo>
                  <a:lnTo>
                    <a:pt x="1143800" y="52415"/>
                  </a:lnTo>
                  <a:lnTo>
                    <a:pt x="1192823" y="67382"/>
                  </a:lnTo>
                  <a:lnTo>
                    <a:pt x="1238392" y="83915"/>
                  </a:lnTo>
                  <a:lnTo>
                    <a:pt x="1280251" y="101913"/>
                  </a:lnTo>
                  <a:lnTo>
                    <a:pt x="1318145" y="121275"/>
                  </a:lnTo>
                  <a:lnTo>
                    <a:pt x="1351816" y="141901"/>
                  </a:lnTo>
                  <a:lnTo>
                    <a:pt x="1405468" y="186536"/>
                  </a:lnTo>
                  <a:lnTo>
                    <a:pt x="1439161" y="235009"/>
                  </a:lnTo>
                  <a:lnTo>
                    <a:pt x="1450848" y="286512"/>
                  </a:lnTo>
                  <a:lnTo>
                    <a:pt x="1447883" y="312591"/>
                  </a:lnTo>
                  <a:lnTo>
                    <a:pt x="1424938" y="362680"/>
                  </a:lnTo>
                  <a:lnTo>
                    <a:pt x="1381009" y="409335"/>
                  </a:lnTo>
                  <a:lnTo>
                    <a:pt x="1318145" y="451748"/>
                  </a:lnTo>
                  <a:lnTo>
                    <a:pt x="1280251" y="471110"/>
                  </a:lnTo>
                  <a:lnTo>
                    <a:pt x="1238392" y="489108"/>
                  </a:lnTo>
                  <a:lnTo>
                    <a:pt x="1192823" y="505641"/>
                  </a:lnTo>
                  <a:lnTo>
                    <a:pt x="1143800" y="520608"/>
                  </a:lnTo>
                  <a:lnTo>
                    <a:pt x="1091579" y="533907"/>
                  </a:lnTo>
                  <a:lnTo>
                    <a:pt x="1036415" y="545438"/>
                  </a:lnTo>
                  <a:lnTo>
                    <a:pt x="978565" y="555099"/>
                  </a:lnTo>
                  <a:lnTo>
                    <a:pt x="918285" y="562789"/>
                  </a:lnTo>
                  <a:lnTo>
                    <a:pt x="855831" y="568408"/>
                  </a:lnTo>
                  <a:lnTo>
                    <a:pt x="791458" y="571853"/>
                  </a:lnTo>
                  <a:lnTo>
                    <a:pt x="725424" y="573024"/>
                  </a:lnTo>
                  <a:lnTo>
                    <a:pt x="659389" y="571853"/>
                  </a:lnTo>
                  <a:lnTo>
                    <a:pt x="595016" y="568408"/>
                  </a:lnTo>
                  <a:lnTo>
                    <a:pt x="532562" y="562789"/>
                  </a:lnTo>
                  <a:lnTo>
                    <a:pt x="472282" y="555099"/>
                  </a:lnTo>
                  <a:lnTo>
                    <a:pt x="414432" y="545438"/>
                  </a:lnTo>
                  <a:lnTo>
                    <a:pt x="359268" y="533907"/>
                  </a:lnTo>
                  <a:lnTo>
                    <a:pt x="307047" y="520608"/>
                  </a:lnTo>
                  <a:lnTo>
                    <a:pt x="258024" y="505641"/>
                  </a:lnTo>
                  <a:lnTo>
                    <a:pt x="212455" y="489108"/>
                  </a:lnTo>
                  <a:lnTo>
                    <a:pt x="170596" y="471110"/>
                  </a:lnTo>
                  <a:lnTo>
                    <a:pt x="132702" y="451748"/>
                  </a:lnTo>
                  <a:lnTo>
                    <a:pt x="99031" y="431122"/>
                  </a:lnTo>
                  <a:lnTo>
                    <a:pt x="45379" y="386487"/>
                  </a:lnTo>
                  <a:lnTo>
                    <a:pt x="11686" y="338014"/>
                  </a:lnTo>
                  <a:lnTo>
                    <a:pt x="0" y="2865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813553" y="3010280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Prob.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041647" y="3275076"/>
            <a:ext cx="510540" cy="109855"/>
            <a:chOff x="4041647" y="3275076"/>
            <a:chExt cx="510540" cy="109855"/>
          </a:xfrm>
        </p:grpSpPr>
        <p:sp>
          <p:nvSpPr>
            <p:cNvPr id="71" name="object 71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372871" y="0"/>
                  </a:moveTo>
                  <a:lnTo>
                    <a:pt x="372871" y="24383"/>
                  </a:lnTo>
                  <a:lnTo>
                    <a:pt x="0" y="24383"/>
                  </a:lnTo>
                  <a:lnTo>
                    <a:pt x="0" y="73151"/>
                  </a:lnTo>
                  <a:lnTo>
                    <a:pt x="372871" y="73151"/>
                  </a:lnTo>
                  <a:lnTo>
                    <a:pt x="372871" y="97536"/>
                  </a:lnTo>
                  <a:lnTo>
                    <a:pt x="498347" y="48767"/>
                  </a:lnTo>
                  <a:lnTo>
                    <a:pt x="37287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4047743" y="3281172"/>
              <a:ext cx="498475" cy="97790"/>
            </a:xfrm>
            <a:custGeom>
              <a:avLst/>
              <a:gdLst/>
              <a:ahLst/>
              <a:cxnLst/>
              <a:rect l="l" t="t" r="r" b="b"/>
              <a:pathLst>
                <a:path w="498475" h="97789">
                  <a:moveTo>
                    <a:pt x="0" y="24383"/>
                  </a:moveTo>
                  <a:lnTo>
                    <a:pt x="372871" y="24383"/>
                  </a:lnTo>
                  <a:lnTo>
                    <a:pt x="372871" y="0"/>
                  </a:lnTo>
                  <a:lnTo>
                    <a:pt x="498347" y="48767"/>
                  </a:lnTo>
                  <a:lnTo>
                    <a:pt x="372871" y="97536"/>
                  </a:lnTo>
                  <a:lnTo>
                    <a:pt x="372871" y="73151"/>
                  </a:lnTo>
                  <a:lnTo>
                    <a:pt x="0" y="73151"/>
                  </a:lnTo>
                  <a:lnTo>
                    <a:pt x="0" y="2438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306194" y="5560567"/>
            <a:ext cx="5841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Continue</a:t>
            </a:r>
            <a:r>
              <a:rPr sz="2400" spc="-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retraining</a:t>
            </a:r>
            <a:r>
              <a:rPr sz="24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iterations</a:t>
            </a:r>
            <a:r>
              <a:rPr sz="2400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until</a:t>
            </a:r>
            <a:r>
              <a:rPr sz="24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probabilistic </a:t>
            </a:r>
            <a:r>
              <a:rPr sz="2400" spc="-5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labels</a:t>
            </a:r>
            <a:r>
              <a:rPr sz="24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on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unlabeled</a:t>
            </a:r>
            <a:r>
              <a:rPr sz="2400" spc="-4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000"/>
                </a:solidFill>
                <a:latin typeface="Times New Roman"/>
                <a:cs typeface="Times New Roman"/>
              </a:rPr>
              <a:t>data</a:t>
            </a:r>
            <a:r>
              <a:rPr sz="2400" spc="-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Times New Roman"/>
                <a:cs typeface="Times New Roman"/>
              </a:rPr>
              <a:t>converge.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000" spc="-5" dirty="0"/>
              <a:t>Semi-Supervised</a:t>
            </a:r>
            <a:r>
              <a:rPr sz="4000" spc="-10" dirty="0"/>
              <a:t> </a:t>
            </a:r>
            <a:r>
              <a:rPr sz="4000" spc="-15" dirty="0"/>
              <a:t>Results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9037"/>
            <a:ext cx="8021955" cy="5374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88595" indent="-3429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additional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unlabeled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improves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on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supervised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when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amount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very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small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amount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unlabeled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large.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marR="57785" indent="-342900">
              <a:lnSpc>
                <a:spcPct val="9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degrade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performance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when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there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sufficient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labeled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learn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decent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when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unsupervised</a:t>
            </a:r>
            <a:r>
              <a:rPr sz="2800" spc="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learning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tends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create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are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incompatible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desired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ones.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marR="5080" indent="-287020">
              <a:lnSpc>
                <a:spcPct val="90000"/>
              </a:lnSpc>
              <a:spcBef>
                <a:spcPts val="605"/>
              </a:spcBef>
            </a:pPr>
            <a:r>
              <a:rPr sz="2400" dirty="0">
                <a:latin typeface="Comic Sans MS" panose="030F0702030302020204" pitchFamily="66" charset="0"/>
                <a:cs typeface="Arial"/>
              </a:rPr>
              <a:t>–</a:t>
            </a:r>
            <a:r>
              <a:rPr sz="2400" spc="250" dirty="0">
                <a:latin typeface="Comic Sans MS" panose="030F0702030302020204" pitchFamily="66" charset="0"/>
                <a:cs typeface="Arial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There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negative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results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semi-supervised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tagging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since unsupervised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learning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tends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learn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semantic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labels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(e.g.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eating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verbs, animate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nouns)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are better at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predicting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data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than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purely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syntactic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labels (e.g.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verb,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noun).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66352"/>
            <a:ext cx="7983220" cy="5215723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30" dirty="0">
                <a:latin typeface="Comic Sans MS" panose="030F0702030302020204" pitchFamily="66" charset="0"/>
                <a:cs typeface="Calibri"/>
              </a:rPr>
              <a:t>Tagging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lowest</a:t>
            </a:r>
            <a:r>
              <a:rPr sz="2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level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syntactic</a:t>
            </a:r>
            <a:r>
              <a:rPr sz="26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analysis.</a:t>
            </a:r>
            <a:endParaRPr sz="26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ct val="113999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omic Sans MS" panose="030F0702030302020204" pitchFamily="66" charset="0"/>
                <a:cs typeface="Calibri"/>
              </a:rPr>
              <a:t>It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instance</a:t>
            </a:r>
            <a:r>
              <a:rPr sz="26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6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labeling,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also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has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applications</a:t>
            </a:r>
            <a:r>
              <a:rPr sz="26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information</a:t>
            </a:r>
            <a:r>
              <a:rPr sz="2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extraction,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phrase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chunking,</a:t>
            </a:r>
            <a:r>
              <a:rPr sz="26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semantic</a:t>
            </a:r>
            <a:r>
              <a:rPr sz="26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20" dirty="0">
                <a:latin typeface="Comic Sans MS" panose="030F0702030302020204" pitchFamily="66" charset="0"/>
                <a:cs typeface="Calibri"/>
              </a:rPr>
              <a:t>role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labeling,</a:t>
            </a:r>
            <a:r>
              <a:rPr sz="26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6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bioinformatics.</a:t>
            </a:r>
            <a:endParaRPr sz="2600" dirty="0">
              <a:latin typeface="Comic Sans MS" panose="030F0702030302020204" pitchFamily="66" charset="0"/>
              <a:cs typeface="Calibri"/>
            </a:endParaRPr>
          </a:p>
          <a:p>
            <a:pPr marL="355600" marR="41910" indent="-342900">
              <a:lnSpc>
                <a:spcPct val="1141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omic Sans MS" panose="030F0702030302020204" pitchFamily="66" charset="0"/>
                <a:cs typeface="Calibri"/>
              </a:rPr>
              <a:t>HMMs</a:t>
            </a:r>
            <a:r>
              <a:rPr sz="26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standard</a:t>
            </a:r>
            <a:r>
              <a:rPr sz="26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generative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probabilistic</a:t>
            </a:r>
            <a:r>
              <a:rPr sz="2600" spc="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model </a:t>
            </a:r>
            <a:r>
              <a:rPr sz="26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6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labeling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allows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6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efficiently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 computing</a:t>
            </a:r>
            <a:r>
              <a:rPr sz="26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globally</a:t>
            </a:r>
            <a:r>
              <a:rPr sz="26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most</a:t>
            </a:r>
            <a:r>
              <a:rPr sz="26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5" dirty="0">
                <a:latin typeface="Comic Sans MS" panose="030F0702030302020204" pitchFamily="66" charset="0"/>
                <a:cs typeface="Calibri"/>
              </a:rPr>
              <a:t>probable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6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 labels</a:t>
            </a:r>
            <a:r>
              <a:rPr sz="26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6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supports</a:t>
            </a:r>
            <a:r>
              <a:rPr sz="2600" spc="6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supervised,</a:t>
            </a:r>
            <a:r>
              <a:rPr sz="26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unsupervised</a:t>
            </a:r>
            <a:r>
              <a:rPr sz="2600" spc="7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semi-supervised</a:t>
            </a:r>
            <a:r>
              <a:rPr sz="26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learning.</a:t>
            </a:r>
            <a:endParaRPr sz="26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2" y="2134361"/>
            <a:ext cx="7772400" cy="1324722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3495040" marR="1231265" indent="-2265045">
              <a:lnSpc>
                <a:spcPct val="100000"/>
              </a:lnSpc>
              <a:spcBef>
                <a:spcPts val="730"/>
              </a:spcBef>
            </a:pPr>
            <a:r>
              <a:rPr sz="4000" spc="-10" dirty="0"/>
              <a:t>Conditional </a:t>
            </a:r>
            <a:r>
              <a:rPr sz="4000" spc="-5" dirty="0"/>
              <a:t>Random </a:t>
            </a:r>
            <a:r>
              <a:rPr sz="4000" spc="-10" dirty="0"/>
              <a:t>Field </a:t>
            </a:r>
            <a:r>
              <a:rPr sz="4000" spc="-890" dirty="0"/>
              <a:t> </a:t>
            </a:r>
            <a:r>
              <a:rPr sz="4000" spc="-10" dirty="0"/>
              <a:t>CRF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UDEP</a:t>
            </a:r>
            <a:r>
              <a:rPr spc="-30" dirty="0"/>
              <a:t> </a:t>
            </a:r>
            <a:r>
              <a:rPr spc="-5" dirty="0"/>
              <a:t>POS</a:t>
            </a:r>
            <a:r>
              <a:rPr spc="-15" dirty="0"/>
              <a:t> tags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1366837"/>
          <a:ext cx="8229600" cy="333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Open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class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words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40029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Closed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class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words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1724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 panose="030F0702030302020204" pitchFamily="66" charset="0"/>
                          <a:cs typeface="Calibri"/>
                        </a:rPr>
                        <a:t>Other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2"/>
                        </a:rPr>
                        <a:t>ADJ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3"/>
                        </a:rPr>
                        <a:t>ADP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0480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96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4"/>
                        </a:rPr>
                        <a:t>PUNCT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048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5"/>
                        </a:rPr>
                        <a:t>ADV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066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6"/>
                        </a:rPr>
                        <a:t>AUX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86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7"/>
                        </a:rPr>
                        <a:t>SYM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8"/>
                        </a:rPr>
                        <a:t>INTJ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9"/>
                        </a:rPr>
                        <a:t>CCONJ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05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0"/>
                        </a:rPr>
                        <a:t>X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1"/>
                        </a:rPr>
                        <a:t>NOUN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85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2"/>
                        </a:rPr>
                        <a:t>DET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3"/>
                        </a:rPr>
                        <a:t>PROPN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55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4"/>
                        </a:rPr>
                        <a:t>NUM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5"/>
                        </a:rPr>
                        <a:t>VERB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664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u="sng" spc="-4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6"/>
                        </a:rPr>
                        <a:t>PART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 gridSpan="3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7"/>
                        </a:rPr>
                        <a:t>PRON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619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mic Sans MS" panose="030F0702030302020204" pitchFamily="66" charset="0"/>
                          <a:cs typeface="Calibri"/>
                          <a:hlinkClick r:id="rId18"/>
                        </a:rPr>
                        <a:t>SCONJ</a:t>
                      </a:r>
                      <a:endParaRPr sz="1800" dirty="0">
                        <a:latin typeface="Comic Sans MS" panose="030F0702030302020204" pitchFamily="66" charset="0"/>
                        <a:cs typeface="Calibri"/>
                      </a:endParaRPr>
                    </a:p>
                  </a:txBody>
                  <a:tcPr marL="0" marR="0" marT="3619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4681" y="6426809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1" y="145161"/>
            <a:ext cx="60530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Hidden</a:t>
            </a:r>
            <a:r>
              <a:rPr sz="4000" spc="-30" dirty="0"/>
              <a:t> Markov</a:t>
            </a:r>
            <a:r>
              <a:rPr sz="4000" spc="-40" dirty="0"/>
              <a:t> </a:t>
            </a:r>
            <a:r>
              <a:rPr sz="4000" spc="-5" dirty="0"/>
              <a:t>Model</a:t>
            </a:r>
            <a:endParaRPr sz="40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261" y="2238584"/>
            <a:ext cx="3352600" cy="13877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21835" y="3884619"/>
            <a:ext cx="110489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i="1" spc="4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055" y="4010916"/>
            <a:ext cx="4373245" cy="494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205"/>
              </a:lnSpc>
              <a:spcBef>
                <a:spcPts val="90"/>
              </a:spcBef>
            </a:pPr>
            <a:r>
              <a:rPr sz="1850" i="1" spc="25" dirty="0">
                <a:latin typeface="Times New Roman"/>
                <a:cs typeface="Times New Roman"/>
              </a:rPr>
              <a:t>p</a:t>
            </a:r>
            <a:r>
              <a:rPr sz="1850" spc="25" dirty="0">
                <a:latin typeface="Times New Roman"/>
                <a:cs typeface="Times New Roman"/>
              </a:rPr>
              <a:t>(</a:t>
            </a:r>
            <a:r>
              <a:rPr sz="1850" i="1" spc="25" dirty="0">
                <a:latin typeface="Times New Roman"/>
                <a:cs typeface="Times New Roman"/>
              </a:rPr>
              <a:t>s</a:t>
            </a:r>
            <a:r>
              <a:rPr sz="1850" spc="25" dirty="0">
                <a:latin typeface="Times New Roman"/>
                <a:cs typeface="Times New Roman"/>
              </a:rPr>
              <a:t>,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i="1" spc="20" dirty="0">
                <a:latin typeface="Times New Roman"/>
                <a:cs typeface="Times New Roman"/>
              </a:rPr>
              <a:t>x</a:t>
            </a:r>
            <a:r>
              <a:rPr sz="1850" spc="20" dirty="0">
                <a:latin typeface="Times New Roman"/>
                <a:cs typeface="Times New Roman"/>
              </a:rPr>
              <a:t>)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i="1" spc="25" dirty="0">
                <a:latin typeface="Times New Roman"/>
                <a:cs typeface="Times New Roman"/>
              </a:rPr>
              <a:t>p</a:t>
            </a:r>
            <a:r>
              <a:rPr sz="1850" spc="25" dirty="0">
                <a:latin typeface="Times New Roman"/>
                <a:cs typeface="Times New Roman"/>
              </a:rPr>
              <a:t>(</a:t>
            </a:r>
            <a:r>
              <a:rPr sz="1850" i="1" spc="25" dirty="0">
                <a:latin typeface="Times New Roman"/>
                <a:cs typeface="Times New Roman"/>
              </a:rPr>
              <a:t>s</a:t>
            </a:r>
            <a:r>
              <a:rPr sz="1875" spc="37" baseline="-20000" dirty="0">
                <a:latin typeface="Times New Roman"/>
                <a:cs typeface="Times New Roman"/>
              </a:rPr>
              <a:t>1</a:t>
            </a:r>
            <a:r>
              <a:rPr sz="1875" spc="-225" baseline="-2000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)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i="1" spc="30" dirty="0">
                <a:latin typeface="Times New Roman"/>
                <a:cs typeface="Times New Roman"/>
              </a:rPr>
              <a:t>p</a:t>
            </a:r>
            <a:r>
              <a:rPr sz="1850" spc="30" dirty="0">
                <a:latin typeface="Times New Roman"/>
                <a:cs typeface="Times New Roman"/>
              </a:rPr>
              <a:t>(</a:t>
            </a:r>
            <a:r>
              <a:rPr sz="1850" i="1" spc="30" dirty="0">
                <a:latin typeface="Times New Roman"/>
                <a:cs typeface="Times New Roman"/>
              </a:rPr>
              <a:t>x</a:t>
            </a:r>
            <a:r>
              <a:rPr sz="1875" spc="44" baseline="-20000" dirty="0">
                <a:latin typeface="Times New Roman"/>
                <a:cs typeface="Times New Roman"/>
              </a:rPr>
              <a:t>1</a:t>
            </a:r>
            <a:r>
              <a:rPr sz="1875" spc="247" baseline="-2000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|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1</a:t>
            </a:r>
            <a:r>
              <a:rPr sz="1875" spc="-225" baseline="-20000" dirty="0">
                <a:latin typeface="Times New Roman"/>
                <a:cs typeface="Times New Roman"/>
              </a:rPr>
              <a:t> </a:t>
            </a:r>
            <a:r>
              <a:rPr sz="1850" spc="110" dirty="0">
                <a:latin typeface="Times New Roman"/>
                <a:cs typeface="Times New Roman"/>
              </a:rPr>
              <a:t>)</a:t>
            </a:r>
            <a:r>
              <a:rPr sz="2775" spc="165" baseline="-4504" dirty="0">
                <a:latin typeface="Symbol"/>
                <a:cs typeface="Symbol"/>
              </a:rPr>
              <a:t></a:t>
            </a:r>
            <a:r>
              <a:rPr sz="2775" spc="22" baseline="-4504" dirty="0">
                <a:latin typeface="Times New Roman"/>
                <a:cs typeface="Times New Roman"/>
              </a:rPr>
              <a:t> </a:t>
            </a:r>
            <a:r>
              <a:rPr sz="1850" i="1" spc="45" dirty="0">
                <a:latin typeface="Times New Roman"/>
                <a:cs typeface="Times New Roman"/>
              </a:rPr>
              <a:t>p</a:t>
            </a:r>
            <a:r>
              <a:rPr sz="1850" spc="45" dirty="0">
                <a:latin typeface="Times New Roman"/>
                <a:cs typeface="Times New Roman"/>
              </a:rPr>
              <a:t>(</a:t>
            </a:r>
            <a:r>
              <a:rPr sz="1850" i="1" spc="45" dirty="0">
                <a:latin typeface="Times New Roman"/>
                <a:cs typeface="Times New Roman"/>
              </a:rPr>
              <a:t>s</a:t>
            </a:r>
            <a:r>
              <a:rPr sz="1875" i="1" spc="67" baseline="-20000" dirty="0">
                <a:latin typeface="Times New Roman"/>
                <a:cs typeface="Times New Roman"/>
              </a:rPr>
              <a:t>i</a:t>
            </a:r>
            <a:r>
              <a:rPr sz="1875" i="1" spc="480" baseline="-2000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|</a:t>
            </a:r>
            <a:r>
              <a:rPr sz="1850" spc="-75" dirty="0">
                <a:latin typeface="Times New Roman"/>
                <a:cs typeface="Times New Roman"/>
              </a:rPr>
              <a:t> </a:t>
            </a:r>
            <a:r>
              <a:rPr sz="1850" i="1" spc="35" dirty="0">
                <a:latin typeface="Times New Roman"/>
                <a:cs typeface="Times New Roman"/>
              </a:rPr>
              <a:t>s</a:t>
            </a:r>
            <a:r>
              <a:rPr sz="1875" i="1" spc="52" baseline="-20000" dirty="0">
                <a:latin typeface="Times New Roman"/>
                <a:cs typeface="Times New Roman"/>
              </a:rPr>
              <a:t>i</a:t>
            </a:r>
            <a:r>
              <a:rPr sz="1875" spc="52" baseline="-20000" dirty="0">
                <a:latin typeface="Symbol"/>
                <a:cs typeface="Symbol"/>
              </a:rPr>
              <a:t></a:t>
            </a:r>
            <a:r>
              <a:rPr sz="1875" spc="52" baseline="-20000" dirty="0">
                <a:latin typeface="Times New Roman"/>
                <a:cs typeface="Times New Roman"/>
              </a:rPr>
              <a:t>1</a:t>
            </a:r>
            <a:r>
              <a:rPr sz="1875" spc="-232" baseline="-2000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)</a:t>
            </a:r>
            <a:r>
              <a:rPr sz="1850" spc="-220" dirty="0">
                <a:latin typeface="Times New Roman"/>
                <a:cs typeface="Times New Roman"/>
              </a:rPr>
              <a:t> </a:t>
            </a:r>
            <a:r>
              <a:rPr sz="1850" i="1" spc="55" dirty="0">
                <a:latin typeface="Times New Roman"/>
                <a:cs typeface="Times New Roman"/>
              </a:rPr>
              <a:t>p</a:t>
            </a:r>
            <a:r>
              <a:rPr sz="1850" spc="55" dirty="0">
                <a:latin typeface="Times New Roman"/>
                <a:cs typeface="Times New Roman"/>
              </a:rPr>
              <a:t>(</a:t>
            </a:r>
            <a:r>
              <a:rPr sz="1850" i="1" spc="55" dirty="0">
                <a:latin typeface="Times New Roman"/>
                <a:cs typeface="Times New Roman"/>
              </a:rPr>
              <a:t>x</a:t>
            </a:r>
            <a:r>
              <a:rPr sz="1875" i="1" spc="82" baseline="-20000" dirty="0">
                <a:latin typeface="Times New Roman"/>
                <a:cs typeface="Times New Roman"/>
              </a:rPr>
              <a:t>i</a:t>
            </a:r>
            <a:r>
              <a:rPr sz="1875" i="1" spc="487" baseline="-2000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|</a:t>
            </a:r>
            <a:r>
              <a:rPr sz="1850" spc="-80" dirty="0">
                <a:latin typeface="Times New Roman"/>
                <a:cs typeface="Times New Roman"/>
              </a:rPr>
              <a:t> </a:t>
            </a:r>
            <a:r>
              <a:rPr sz="1850" i="1" spc="45" dirty="0">
                <a:latin typeface="Times New Roman"/>
                <a:cs typeface="Times New Roman"/>
              </a:rPr>
              <a:t>s</a:t>
            </a:r>
            <a:r>
              <a:rPr sz="1875" i="1" spc="67" baseline="-20000" dirty="0">
                <a:latin typeface="Times New Roman"/>
                <a:cs typeface="Times New Roman"/>
              </a:rPr>
              <a:t>i</a:t>
            </a:r>
            <a:r>
              <a:rPr sz="1875" i="1" baseline="-2000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  <a:p>
            <a:pPr marL="351155" algn="ctr">
              <a:lnSpc>
                <a:spcPts val="1485"/>
              </a:lnSpc>
            </a:pPr>
            <a:r>
              <a:rPr sz="1250" i="1" spc="75" dirty="0">
                <a:latin typeface="Times New Roman"/>
                <a:cs typeface="Times New Roman"/>
              </a:rPr>
              <a:t>i</a:t>
            </a:r>
            <a:r>
              <a:rPr sz="1250" spc="75" dirty="0">
                <a:latin typeface="Symbol"/>
                <a:cs typeface="Symbol"/>
              </a:rPr>
              <a:t></a:t>
            </a:r>
            <a:r>
              <a:rPr sz="1250" spc="7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5105400"/>
            <a:ext cx="7975090" cy="70660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Cannot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represent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multiple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interacting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or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long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range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omic Sans MS" panose="030F0702030302020204" pitchFamily="66" charset="0"/>
                <a:cs typeface="Calibri"/>
              </a:rPr>
              <a:t>dependences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between</a:t>
            </a:r>
            <a:r>
              <a:rPr sz="22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observed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elements.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084" y="159207"/>
            <a:ext cx="72732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Discriminative</a:t>
            </a:r>
            <a:r>
              <a:rPr sz="4000" spc="-25" dirty="0"/>
              <a:t> </a:t>
            </a:r>
            <a:r>
              <a:rPr sz="4000" spc="-60" dirty="0"/>
              <a:t>Vs.</a:t>
            </a:r>
            <a:r>
              <a:rPr sz="4000" spc="-25" dirty="0"/>
              <a:t> </a:t>
            </a:r>
            <a:r>
              <a:rPr sz="4000" spc="-20" dirty="0"/>
              <a:t>Generative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42927" y="1810547"/>
            <a:ext cx="990600" cy="762000"/>
            <a:chOff x="342927" y="1810547"/>
            <a:chExt cx="990600" cy="762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27" y="1810547"/>
              <a:ext cx="990544" cy="7619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828799"/>
              <a:ext cx="9144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000" y="1828799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5" y="302914"/>
                  </a:lnTo>
                  <a:lnTo>
                    <a:pt x="12075" y="264282"/>
                  </a:lnTo>
                  <a:lnTo>
                    <a:pt x="26654" y="227262"/>
                  </a:lnTo>
                  <a:lnTo>
                    <a:pt x="46470" y="192110"/>
                  </a:lnTo>
                  <a:lnTo>
                    <a:pt x="71181" y="159084"/>
                  </a:lnTo>
                  <a:lnTo>
                    <a:pt x="100442" y="128442"/>
                  </a:lnTo>
                  <a:lnTo>
                    <a:pt x="133911" y="100441"/>
                  </a:lnTo>
                  <a:lnTo>
                    <a:pt x="171246" y="75338"/>
                  </a:lnTo>
                  <a:lnTo>
                    <a:pt x="212101" y="53390"/>
                  </a:lnTo>
                  <a:lnTo>
                    <a:pt x="256136" y="34856"/>
                  </a:lnTo>
                  <a:lnTo>
                    <a:pt x="303006" y="19992"/>
                  </a:lnTo>
                  <a:lnTo>
                    <a:pt x="352369" y="9057"/>
                  </a:lnTo>
                  <a:lnTo>
                    <a:pt x="403881" y="2307"/>
                  </a:lnTo>
                  <a:lnTo>
                    <a:pt x="457200" y="0"/>
                  </a:lnTo>
                  <a:lnTo>
                    <a:pt x="510518" y="2307"/>
                  </a:lnTo>
                  <a:lnTo>
                    <a:pt x="562030" y="9057"/>
                  </a:lnTo>
                  <a:lnTo>
                    <a:pt x="611393" y="19992"/>
                  </a:lnTo>
                  <a:lnTo>
                    <a:pt x="658263" y="34856"/>
                  </a:lnTo>
                  <a:lnTo>
                    <a:pt x="702298" y="53390"/>
                  </a:lnTo>
                  <a:lnTo>
                    <a:pt x="743153" y="75338"/>
                  </a:lnTo>
                  <a:lnTo>
                    <a:pt x="780488" y="100441"/>
                  </a:lnTo>
                  <a:lnTo>
                    <a:pt x="813957" y="128442"/>
                  </a:lnTo>
                  <a:lnTo>
                    <a:pt x="843218" y="159084"/>
                  </a:lnTo>
                  <a:lnTo>
                    <a:pt x="867929" y="192110"/>
                  </a:lnTo>
                  <a:lnTo>
                    <a:pt x="887745" y="227262"/>
                  </a:lnTo>
                  <a:lnTo>
                    <a:pt x="902324" y="264282"/>
                  </a:lnTo>
                  <a:lnTo>
                    <a:pt x="911324" y="302914"/>
                  </a:lnTo>
                  <a:lnTo>
                    <a:pt x="914400" y="342900"/>
                  </a:lnTo>
                  <a:lnTo>
                    <a:pt x="911324" y="382885"/>
                  </a:lnTo>
                  <a:lnTo>
                    <a:pt x="902324" y="421517"/>
                  </a:lnTo>
                  <a:lnTo>
                    <a:pt x="887745" y="458537"/>
                  </a:lnTo>
                  <a:lnTo>
                    <a:pt x="867929" y="493689"/>
                  </a:lnTo>
                  <a:lnTo>
                    <a:pt x="843218" y="526715"/>
                  </a:lnTo>
                  <a:lnTo>
                    <a:pt x="813957" y="557357"/>
                  </a:lnTo>
                  <a:lnTo>
                    <a:pt x="780488" y="585358"/>
                  </a:lnTo>
                  <a:lnTo>
                    <a:pt x="743153" y="610461"/>
                  </a:lnTo>
                  <a:lnTo>
                    <a:pt x="702298" y="632409"/>
                  </a:lnTo>
                  <a:lnTo>
                    <a:pt x="658263" y="650943"/>
                  </a:lnTo>
                  <a:lnTo>
                    <a:pt x="611393" y="665807"/>
                  </a:lnTo>
                  <a:lnTo>
                    <a:pt x="562030" y="676742"/>
                  </a:lnTo>
                  <a:lnTo>
                    <a:pt x="510518" y="683492"/>
                  </a:lnTo>
                  <a:lnTo>
                    <a:pt x="457200" y="685800"/>
                  </a:lnTo>
                  <a:lnTo>
                    <a:pt x="403881" y="683492"/>
                  </a:lnTo>
                  <a:lnTo>
                    <a:pt x="352369" y="676742"/>
                  </a:lnTo>
                  <a:lnTo>
                    <a:pt x="303006" y="665807"/>
                  </a:lnTo>
                  <a:lnTo>
                    <a:pt x="256136" y="650943"/>
                  </a:lnTo>
                  <a:lnTo>
                    <a:pt x="212101" y="632409"/>
                  </a:lnTo>
                  <a:lnTo>
                    <a:pt x="171246" y="610461"/>
                  </a:lnTo>
                  <a:lnTo>
                    <a:pt x="133911" y="585358"/>
                  </a:lnTo>
                  <a:lnTo>
                    <a:pt x="100442" y="557357"/>
                  </a:lnTo>
                  <a:lnTo>
                    <a:pt x="71181" y="526715"/>
                  </a:lnTo>
                  <a:lnTo>
                    <a:pt x="46470" y="493689"/>
                  </a:lnTo>
                  <a:lnTo>
                    <a:pt x="26654" y="458537"/>
                  </a:lnTo>
                  <a:lnTo>
                    <a:pt x="12075" y="421517"/>
                  </a:lnTo>
                  <a:lnTo>
                    <a:pt x="3075" y="382885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3246" y="1941836"/>
            <a:ext cx="8166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0" dirty="0">
                <a:latin typeface="Times New Roman"/>
                <a:cs typeface="Times New Roman"/>
              </a:rPr>
              <a:t>p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b="1" spc="100" dirty="0">
                <a:latin typeface="Times New Roman"/>
                <a:cs typeface="Times New Roman"/>
              </a:rPr>
              <a:t>y</a:t>
            </a:r>
            <a:r>
              <a:rPr sz="2300" spc="15" dirty="0">
                <a:latin typeface="Times New Roman"/>
                <a:cs typeface="Times New Roman"/>
              </a:rPr>
              <a:t>,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b="1" spc="60" dirty="0">
                <a:latin typeface="Times New Roman"/>
                <a:cs typeface="Times New Roman"/>
              </a:rPr>
              <a:t>x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3219" y="4172748"/>
            <a:ext cx="990600" cy="762000"/>
            <a:chOff x="393219" y="4172748"/>
            <a:chExt cx="990600" cy="762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219" y="4172748"/>
              <a:ext cx="990544" cy="7619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1" y="4191000"/>
              <a:ext cx="914400" cy="685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1291" y="41910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5" y="302914"/>
                  </a:lnTo>
                  <a:lnTo>
                    <a:pt x="12075" y="264282"/>
                  </a:lnTo>
                  <a:lnTo>
                    <a:pt x="26654" y="227262"/>
                  </a:lnTo>
                  <a:lnTo>
                    <a:pt x="46470" y="192110"/>
                  </a:lnTo>
                  <a:lnTo>
                    <a:pt x="71181" y="159084"/>
                  </a:lnTo>
                  <a:lnTo>
                    <a:pt x="100442" y="128442"/>
                  </a:lnTo>
                  <a:lnTo>
                    <a:pt x="133911" y="100441"/>
                  </a:lnTo>
                  <a:lnTo>
                    <a:pt x="171246" y="75338"/>
                  </a:lnTo>
                  <a:lnTo>
                    <a:pt x="212101" y="53390"/>
                  </a:lnTo>
                  <a:lnTo>
                    <a:pt x="256136" y="34856"/>
                  </a:lnTo>
                  <a:lnTo>
                    <a:pt x="303006" y="19992"/>
                  </a:lnTo>
                  <a:lnTo>
                    <a:pt x="352369" y="9057"/>
                  </a:lnTo>
                  <a:lnTo>
                    <a:pt x="403881" y="2307"/>
                  </a:lnTo>
                  <a:lnTo>
                    <a:pt x="457199" y="0"/>
                  </a:lnTo>
                  <a:lnTo>
                    <a:pt x="510518" y="2307"/>
                  </a:lnTo>
                  <a:lnTo>
                    <a:pt x="562030" y="9057"/>
                  </a:lnTo>
                  <a:lnTo>
                    <a:pt x="611393" y="19992"/>
                  </a:lnTo>
                  <a:lnTo>
                    <a:pt x="658263" y="34856"/>
                  </a:lnTo>
                  <a:lnTo>
                    <a:pt x="702298" y="53390"/>
                  </a:lnTo>
                  <a:lnTo>
                    <a:pt x="743153" y="75338"/>
                  </a:lnTo>
                  <a:lnTo>
                    <a:pt x="780488" y="100441"/>
                  </a:lnTo>
                  <a:lnTo>
                    <a:pt x="813957" y="128442"/>
                  </a:lnTo>
                  <a:lnTo>
                    <a:pt x="843218" y="159084"/>
                  </a:lnTo>
                  <a:lnTo>
                    <a:pt x="867929" y="192110"/>
                  </a:lnTo>
                  <a:lnTo>
                    <a:pt x="887745" y="227262"/>
                  </a:lnTo>
                  <a:lnTo>
                    <a:pt x="902324" y="264282"/>
                  </a:lnTo>
                  <a:lnTo>
                    <a:pt x="911324" y="302914"/>
                  </a:lnTo>
                  <a:lnTo>
                    <a:pt x="914400" y="342900"/>
                  </a:lnTo>
                  <a:lnTo>
                    <a:pt x="911324" y="382885"/>
                  </a:lnTo>
                  <a:lnTo>
                    <a:pt x="902324" y="421517"/>
                  </a:lnTo>
                  <a:lnTo>
                    <a:pt x="887745" y="458537"/>
                  </a:lnTo>
                  <a:lnTo>
                    <a:pt x="867929" y="493689"/>
                  </a:lnTo>
                  <a:lnTo>
                    <a:pt x="843218" y="526715"/>
                  </a:lnTo>
                  <a:lnTo>
                    <a:pt x="813957" y="557357"/>
                  </a:lnTo>
                  <a:lnTo>
                    <a:pt x="780488" y="585358"/>
                  </a:lnTo>
                  <a:lnTo>
                    <a:pt x="743153" y="610461"/>
                  </a:lnTo>
                  <a:lnTo>
                    <a:pt x="702298" y="632409"/>
                  </a:lnTo>
                  <a:lnTo>
                    <a:pt x="658263" y="650943"/>
                  </a:lnTo>
                  <a:lnTo>
                    <a:pt x="611393" y="665807"/>
                  </a:lnTo>
                  <a:lnTo>
                    <a:pt x="562030" y="676742"/>
                  </a:lnTo>
                  <a:lnTo>
                    <a:pt x="510518" y="683492"/>
                  </a:lnTo>
                  <a:lnTo>
                    <a:pt x="457199" y="685800"/>
                  </a:lnTo>
                  <a:lnTo>
                    <a:pt x="403881" y="683492"/>
                  </a:lnTo>
                  <a:lnTo>
                    <a:pt x="352369" y="676742"/>
                  </a:lnTo>
                  <a:lnTo>
                    <a:pt x="303006" y="665807"/>
                  </a:lnTo>
                  <a:lnTo>
                    <a:pt x="256136" y="650943"/>
                  </a:lnTo>
                  <a:lnTo>
                    <a:pt x="212101" y="632409"/>
                  </a:lnTo>
                  <a:lnTo>
                    <a:pt x="171246" y="610461"/>
                  </a:lnTo>
                  <a:lnTo>
                    <a:pt x="133911" y="585358"/>
                  </a:lnTo>
                  <a:lnTo>
                    <a:pt x="100442" y="557357"/>
                  </a:lnTo>
                  <a:lnTo>
                    <a:pt x="71181" y="526715"/>
                  </a:lnTo>
                  <a:lnTo>
                    <a:pt x="46470" y="493689"/>
                  </a:lnTo>
                  <a:lnTo>
                    <a:pt x="26654" y="458537"/>
                  </a:lnTo>
                  <a:lnTo>
                    <a:pt x="12075" y="421517"/>
                  </a:lnTo>
                  <a:lnTo>
                    <a:pt x="3075" y="382885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2994" y="4310140"/>
            <a:ext cx="8699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90" dirty="0">
                <a:latin typeface="Times New Roman"/>
                <a:cs typeface="Times New Roman"/>
              </a:rPr>
              <a:t>p</a:t>
            </a:r>
            <a:r>
              <a:rPr sz="2300" spc="70" dirty="0">
                <a:latin typeface="Times New Roman"/>
                <a:cs typeface="Times New Roman"/>
              </a:rPr>
              <a:t>(</a:t>
            </a:r>
            <a:r>
              <a:rPr sz="2300" b="1" spc="40" dirty="0">
                <a:latin typeface="Times New Roman"/>
                <a:cs typeface="Times New Roman"/>
              </a:rPr>
              <a:t>y</a:t>
            </a:r>
            <a:r>
              <a:rPr sz="2300" b="1" spc="-13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b="1" spc="55" dirty="0">
                <a:latin typeface="Times New Roman"/>
                <a:cs typeface="Times New Roman"/>
              </a:rPr>
              <a:t>x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2171" y="2569513"/>
            <a:ext cx="2843783" cy="81071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82102" y="1322349"/>
            <a:ext cx="6037580" cy="1308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spc="-15" dirty="0">
                <a:latin typeface="Comic Sans MS" panose="030F0702030302020204" pitchFamily="66" charset="0"/>
                <a:cs typeface="Calibri"/>
              </a:rPr>
              <a:t>Generative</a:t>
            </a:r>
            <a:r>
              <a:rPr sz="2000" b="1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b="1" spc="-5" dirty="0">
                <a:latin typeface="Comic Sans MS" panose="030F0702030302020204" pitchFamily="66" charset="0"/>
                <a:cs typeface="Calibri"/>
              </a:rPr>
              <a:t>Model:</a:t>
            </a:r>
            <a:r>
              <a:rPr sz="2000" b="1" spc="459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model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generate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observed</a:t>
            </a:r>
            <a:r>
              <a:rPr lang="en-US"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data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randomly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43585" marR="283845" lvl="1" indent="-274320">
              <a:spcBef>
                <a:spcPts val="480"/>
              </a:spcBef>
              <a:buClr>
                <a:srgbClr val="4F81BC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omic Sans MS" panose="030F0702030302020204" pitchFamily="66" charset="0"/>
                <a:cs typeface="Calibri"/>
              </a:rPr>
              <a:t>Naïve </a:t>
            </a:r>
            <a:r>
              <a:rPr sz="2000" b="1" spc="-15" dirty="0">
                <a:latin typeface="Comic Sans MS" panose="030F0702030302020204" pitchFamily="66" charset="0"/>
                <a:cs typeface="Calibri"/>
              </a:rPr>
              <a:t>Bayes: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once the class label is known, all the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independent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6604" y="4873752"/>
            <a:ext cx="4093375" cy="80467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000" y="1219200"/>
            <a:ext cx="1676400" cy="439978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26794" y="3324225"/>
            <a:ext cx="542671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omic Sans MS" panose="030F0702030302020204" pitchFamily="66" charset="0"/>
                <a:cs typeface="Calibri"/>
              </a:rPr>
              <a:t>Discriminative: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Directly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estimate</a:t>
            </a:r>
            <a:r>
              <a:rPr sz="20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posterior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probability;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Aim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at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modeling the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“discrimination”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between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different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outputs</a:t>
            </a:r>
          </a:p>
          <a:p>
            <a:pPr marL="743585" marR="166370" lvl="1" indent="-274320">
              <a:spcBef>
                <a:spcPts val="480"/>
              </a:spcBef>
              <a:buClr>
                <a:srgbClr val="4F81BC"/>
              </a:buClr>
              <a:buSzPct val="85000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000" b="1" spc="-10" dirty="0">
                <a:latin typeface="Comic Sans MS" panose="030F0702030302020204" pitchFamily="66" charset="0"/>
                <a:cs typeface="Calibri"/>
              </a:rPr>
              <a:t>MaxEnt</a:t>
            </a:r>
            <a:r>
              <a:rPr sz="2000" b="1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classifier:</a:t>
            </a:r>
            <a:r>
              <a:rPr sz="20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linear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combination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feature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function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 the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exponent,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6696" y="5696664"/>
            <a:ext cx="8636635" cy="879475"/>
            <a:chOff x="266696" y="5696664"/>
            <a:chExt cx="8636635" cy="87947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696" y="5696664"/>
              <a:ext cx="8610606" cy="8550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084" y="5736335"/>
              <a:ext cx="8612124" cy="8397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800" y="5714999"/>
              <a:ext cx="8534400" cy="77876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04800" y="5715000"/>
            <a:ext cx="8534400" cy="655949"/>
          </a:xfrm>
          <a:prstGeom prst="rect">
            <a:avLst/>
          </a:prstGeom>
          <a:ln w="9144">
            <a:solidFill>
              <a:srgbClr val="F6924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747010" marR="163195" indent="-2581275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omic Sans MS" panose="030F0702030302020204" pitchFamily="66" charset="0"/>
                <a:cs typeface="Calibri"/>
              </a:rPr>
              <a:t>Both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generative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models</a:t>
            </a:r>
            <a:r>
              <a:rPr sz="1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1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discriminative</a:t>
            </a:r>
            <a:r>
              <a:rPr sz="1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models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describe</a:t>
            </a:r>
            <a:r>
              <a:rPr sz="1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distributions</a:t>
            </a:r>
            <a:r>
              <a:rPr sz="1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1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(y</a:t>
            </a:r>
            <a:r>
              <a:rPr sz="1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 x),</a:t>
            </a:r>
            <a:r>
              <a:rPr sz="1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but </a:t>
            </a:r>
            <a:r>
              <a:rPr sz="1800" spc="-39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they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work</a:t>
            </a:r>
            <a:r>
              <a:rPr sz="1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5" dirty="0">
                <a:latin typeface="Comic Sans MS" panose="030F0702030302020204" pitchFamily="66" charset="0"/>
                <a:cs typeface="Calibri"/>
              </a:rPr>
              <a:t>in </a:t>
            </a:r>
            <a:r>
              <a:rPr sz="1800" spc="-15" dirty="0">
                <a:latin typeface="Comic Sans MS" panose="030F0702030302020204" pitchFamily="66" charset="0"/>
                <a:cs typeface="Calibri"/>
              </a:rPr>
              <a:t>different</a:t>
            </a:r>
            <a:r>
              <a:rPr sz="1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1800" spc="-10" dirty="0">
                <a:latin typeface="Comic Sans MS" panose="030F0702030302020204" pitchFamily="66" charset="0"/>
                <a:cs typeface="Calibri"/>
              </a:rPr>
              <a:t>directions.</a:t>
            </a:r>
            <a:endParaRPr sz="18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6794" y="159207"/>
            <a:ext cx="603758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omic Sans MS" panose="030F0702030302020204" pitchFamily="66" charset="0"/>
                <a:cs typeface="Calibri"/>
              </a:rPr>
              <a:t>Discriminative</a:t>
            </a:r>
            <a:r>
              <a:rPr sz="4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4000" spc="-60" dirty="0">
                <a:latin typeface="Comic Sans MS" panose="030F0702030302020204" pitchFamily="66" charset="0"/>
                <a:cs typeface="Calibri"/>
              </a:rPr>
              <a:t>Vs.</a:t>
            </a:r>
            <a:r>
              <a:rPr sz="4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4000" spc="-20" dirty="0">
                <a:latin typeface="Comic Sans MS" panose="030F0702030302020204" pitchFamily="66" charset="0"/>
                <a:cs typeface="Calibri"/>
              </a:rPr>
              <a:t>Generative</a:t>
            </a:r>
            <a:endParaRPr sz="40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0527" y="1785560"/>
            <a:ext cx="2160270" cy="1450340"/>
            <a:chOff x="190527" y="1785560"/>
            <a:chExt cx="2160270" cy="1450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015" y="1785560"/>
              <a:ext cx="1158239" cy="14502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27" y="1810547"/>
              <a:ext cx="990544" cy="7619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1828800"/>
              <a:ext cx="914400" cy="685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" y="18288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5" y="302914"/>
                  </a:lnTo>
                  <a:lnTo>
                    <a:pt x="12075" y="264282"/>
                  </a:lnTo>
                  <a:lnTo>
                    <a:pt x="26654" y="227262"/>
                  </a:lnTo>
                  <a:lnTo>
                    <a:pt x="46470" y="192110"/>
                  </a:lnTo>
                  <a:lnTo>
                    <a:pt x="71181" y="159084"/>
                  </a:lnTo>
                  <a:lnTo>
                    <a:pt x="100442" y="128442"/>
                  </a:lnTo>
                  <a:lnTo>
                    <a:pt x="133911" y="100441"/>
                  </a:lnTo>
                  <a:lnTo>
                    <a:pt x="171246" y="75338"/>
                  </a:lnTo>
                  <a:lnTo>
                    <a:pt x="212101" y="53390"/>
                  </a:lnTo>
                  <a:lnTo>
                    <a:pt x="256136" y="34856"/>
                  </a:lnTo>
                  <a:lnTo>
                    <a:pt x="303006" y="19992"/>
                  </a:lnTo>
                  <a:lnTo>
                    <a:pt x="352369" y="9057"/>
                  </a:lnTo>
                  <a:lnTo>
                    <a:pt x="403881" y="2307"/>
                  </a:lnTo>
                  <a:lnTo>
                    <a:pt x="457200" y="0"/>
                  </a:lnTo>
                  <a:lnTo>
                    <a:pt x="510518" y="2307"/>
                  </a:lnTo>
                  <a:lnTo>
                    <a:pt x="562030" y="9057"/>
                  </a:lnTo>
                  <a:lnTo>
                    <a:pt x="611393" y="19992"/>
                  </a:lnTo>
                  <a:lnTo>
                    <a:pt x="658263" y="34856"/>
                  </a:lnTo>
                  <a:lnTo>
                    <a:pt x="702298" y="53390"/>
                  </a:lnTo>
                  <a:lnTo>
                    <a:pt x="743153" y="75338"/>
                  </a:lnTo>
                  <a:lnTo>
                    <a:pt x="780488" y="100441"/>
                  </a:lnTo>
                  <a:lnTo>
                    <a:pt x="813957" y="128442"/>
                  </a:lnTo>
                  <a:lnTo>
                    <a:pt x="843218" y="159084"/>
                  </a:lnTo>
                  <a:lnTo>
                    <a:pt x="867929" y="192110"/>
                  </a:lnTo>
                  <a:lnTo>
                    <a:pt x="887745" y="227262"/>
                  </a:lnTo>
                  <a:lnTo>
                    <a:pt x="902324" y="264282"/>
                  </a:lnTo>
                  <a:lnTo>
                    <a:pt x="911324" y="302914"/>
                  </a:lnTo>
                  <a:lnTo>
                    <a:pt x="914400" y="342900"/>
                  </a:lnTo>
                  <a:lnTo>
                    <a:pt x="911324" y="382885"/>
                  </a:lnTo>
                  <a:lnTo>
                    <a:pt x="902324" y="421517"/>
                  </a:lnTo>
                  <a:lnTo>
                    <a:pt x="887745" y="458537"/>
                  </a:lnTo>
                  <a:lnTo>
                    <a:pt x="867929" y="493689"/>
                  </a:lnTo>
                  <a:lnTo>
                    <a:pt x="843218" y="526715"/>
                  </a:lnTo>
                  <a:lnTo>
                    <a:pt x="813957" y="557357"/>
                  </a:lnTo>
                  <a:lnTo>
                    <a:pt x="780488" y="585358"/>
                  </a:lnTo>
                  <a:lnTo>
                    <a:pt x="743153" y="610461"/>
                  </a:lnTo>
                  <a:lnTo>
                    <a:pt x="702298" y="632409"/>
                  </a:lnTo>
                  <a:lnTo>
                    <a:pt x="658263" y="650943"/>
                  </a:lnTo>
                  <a:lnTo>
                    <a:pt x="611393" y="665807"/>
                  </a:lnTo>
                  <a:lnTo>
                    <a:pt x="562030" y="676742"/>
                  </a:lnTo>
                  <a:lnTo>
                    <a:pt x="510518" y="683492"/>
                  </a:lnTo>
                  <a:lnTo>
                    <a:pt x="457200" y="685800"/>
                  </a:lnTo>
                  <a:lnTo>
                    <a:pt x="403881" y="683492"/>
                  </a:lnTo>
                  <a:lnTo>
                    <a:pt x="352369" y="676742"/>
                  </a:lnTo>
                  <a:lnTo>
                    <a:pt x="303006" y="665807"/>
                  </a:lnTo>
                  <a:lnTo>
                    <a:pt x="256136" y="650943"/>
                  </a:lnTo>
                  <a:lnTo>
                    <a:pt x="212101" y="632409"/>
                  </a:lnTo>
                  <a:lnTo>
                    <a:pt x="171246" y="610461"/>
                  </a:lnTo>
                  <a:lnTo>
                    <a:pt x="133911" y="585358"/>
                  </a:lnTo>
                  <a:lnTo>
                    <a:pt x="100442" y="557357"/>
                  </a:lnTo>
                  <a:lnTo>
                    <a:pt x="71181" y="526715"/>
                  </a:lnTo>
                  <a:lnTo>
                    <a:pt x="46470" y="493689"/>
                  </a:lnTo>
                  <a:lnTo>
                    <a:pt x="26654" y="458537"/>
                  </a:lnTo>
                  <a:lnTo>
                    <a:pt x="12075" y="421517"/>
                  </a:lnTo>
                  <a:lnTo>
                    <a:pt x="3075" y="382885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0846" y="1941836"/>
            <a:ext cx="81661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i="1" spc="100" dirty="0">
                <a:latin typeface="Times New Roman"/>
                <a:cs typeface="Times New Roman"/>
              </a:rPr>
              <a:t>p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b="1" spc="100" dirty="0">
                <a:latin typeface="Times New Roman"/>
                <a:cs typeface="Times New Roman"/>
              </a:rPr>
              <a:t>y</a:t>
            </a:r>
            <a:r>
              <a:rPr sz="2300" spc="15" dirty="0">
                <a:latin typeface="Times New Roman"/>
                <a:cs typeface="Times New Roman"/>
              </a:rPr>
              <a:t>,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b="1" spc="60" dirty="0">
                <a:latin typeface="Times New Roman"/>
                <a:cs typeface="Times New Roman"/>
              </a:rPr>
              <a:t>x</a:t>
            </a:r>
            <a:r>
              <a:rPr sz="2300" spc="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527" y="4325148"/>
            <a:ext cx="990600" cy="762000"/>
            <a:chOff x="190527" y="4325148"/>
            <a:chExt cx="990600" cy="7620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27" y="4325148"/>
              <a:ext cx="990544" cy="7619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343400"/>
              <a:ext cx="914400" cy="685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600" y="4343400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5" y="302914"/>
                  </a:lnTo>
                  <a:lnTo>
                    <a:pt x="12075" y="264282"/>
                  </a:lnTo>
                  <a:lnTo>
                    <a:pt x="26654" y="227262"/>
                  </a:lnTo>
                  <a:lnTo>
                    <a:pt x="46470" y="192110"/>
                  </a:lnTo>
                  <a:lnTo>
                    <a:pt x="71181" y="159084"/>
                  </a:lnTo>
                  <a:lnTo>
                    <a:pt x="100442" y="128442"/>
                  </a:lnTo>
                  <a:lnTo>
                    <a:pt x="133911" y="100441"/>
                  </a:lnTo>
                  <a:lnTo>
                    <a:pt x="171246" y="75338"/>
                  </a:lnTo>
                  <a:lnTo>
                    <a:pt x="212101" y="53390"/>
                  </a:lnTo>
                  <a:lnTo>
                    <a:pt x="256136" y="34856"/>
                  </a:lnTo>
                  <a:lnTo>
                    <a:pt x="303006" y="19992"/>
                  </a:lnTo>
                  <a:lnTo>
                    <a:pt x="352369" y="9057"/>
                  </a:lnTo>
                  <a:lnTo>
                    <a:pt x="403881" y="2307"/>
                  </a:lnTo>
                  <a:lnTo>
                    <a:pt x="457200" y="0"/>
                  </a:lnTo>
                  <a:lnTo>
                    <a:pt x="510518" y="2307"/>
                  </a:lnTo>
                  <a:lnTo>
                    <a:pt x="562030" y="9057"/>
                  </a:lnTo>
                  <a:lnTo>
                    <a:pt x="611393" y="19992"/>
                  </a:lnTo>
                  <a:lnTo>
                    <a:pt x="658263" y="34856"/>
                  </a:lnTo>
                  <a:lnTo>
                    <a:pt x="702298" y="53390"/>
                  </a:lnTo>
                  <a:lnTo>
                    <a:pt x="743153" y="75338"/>
                  </a:lnTo>
                  <a:lnTo>
                    <a:pt x="780488" y="100441"/>
                  </a:lnTo>
                  <a:lnTo>
                    <a:pt x="813957" y="128442"/>
                  </a:lnTo>
                  <a:lnTo>
                    <a:pt x="843218" y="159084"/>
                  </a:lnTo>
                  <a:lnTo>
                    <a:pt x="867929" y="192110"/>
                  </a:lnTo>
                  <a:lnTo>
                    <a:pt x="887745" y="227262"/>
                  </a:lnTo>
                  <a:lnTo>
                    <a:pt x="902324" y="264282"/>
                  </a:lnTo>
                  <a:lnTo>
                    <a:pt x="911324" y="302914"/>
                  </a:lnTo>
                  <a:lnTo>
                    <a:pt x="914400" y="342900"/>
                  </a:lnTo>
                  <a:lnTo>
                    <a:pt x="911324" y="382885"/>
                  </a:lnTo>
                  <a:lnTo>
                    <a:pt x="902324" y="421517"/>
                  </a:lnTo>
                  <a:lnTo>
                    <a:pt x="887745" y="458537"/>
                  </a:lnTo>
                  <a:lnTo>
                    <a:pt x="867929" y="493689"/>
                  </a:lnTo>
                  <a:lnTo>
                    <a:pt x="843218" y="526715"/>
                  </a:lnTo>
                  <a:lnTo>
                    <a:pt x="813957" y="557357"/>
                  </a:lnTo>
                  <a:lnTo>
                    <a:pt x="780488" y="585358"/>
                  </a:lnTo>
                  <a:lnTo>
                    <a:pt x="743153" y="610461"/>
                  </a:lnTo>
                  <a:lnTo>
                    <a:pt x="702298" y="632409"/>
                  </a:lnTo>
                  <a:lnTo>
                    <a:pt x="658263" y="650943"/>
                  </a:lnTo>
                  <a:lnTo>
                    <a:pt x="611393" y="665807"/>
                  </a:lnTo>
                  <a:lnTo>
                    <a:pt x="562030" y="676742"/>
                  </a:lnTo>
                  <a:lnTo>
                    <a:pt x="510518" y="683492"/>
                  </a:lnTo>
                  <a:lnTo>
                    <a:pt x="457200" y="685800"/>
                  </a:lnTo>
                  <a:lnTo>
                    <a:pt x="403881" y="683492"/>
                  </a:lnTo>
                  <a:lnTo>
                    <a:pt x="352369" y="676742"/>
                  </a:lnTo>
                  <a:lnTo>
                    <a:pt x="303006" y="665807"/>
                  </a:lnTo>
                  <a:lnTo>
                    <a:pt x="256136" y="650943"/>
                  </a:lnTo>
                  <a:lnTo>
                    <a:pt x="212101" y="632409"/>
                  </a:lnTo>
                  <a:lnTo>
                    <a:pt x="171246" y="610461"/>
                  </a:lnTo>
                  <a:lnTo>
                    <a:pt x="133911" y="585358"/>
                  </a:lnTo>
                  <a:lnTo>
                    <a:pt x="100442" y="557357"/>
                  </a:lnTo>
                  <a:lnTo>
                    <a:pt x="71181" y="526715"/>
                  </a:lnTo>
                  <a:lnTo>
                    <a:pt x="46470" y="493689"/>
                  </a:lnTo>
                  <a:lnTo>
                    <a:pt x="26654" y="458537"/>
                  </a:lnTo>
                  <a:lnTo>
                    <a:pt x="12075" y="421517"/>
                  </a:lnTo>
                  <a:lnTo>
                    <a:pt x="3075" y="382885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5193" y="4476255"/>
            <a:ext cx="87185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90" dirty="0">
                <a:latin typeface="Times New Roman"/>
                <a:cs typeface="Times New Roman"/>
              </a:rPr>
              <a:t>p</a:t>
            </a:r>
            <a:r>
              <a:rPr sz="2300" spc="70" dirty="0">
                <a:latin typeface="Times New Roman"/>
                <a:cs typeface="Times New Roman"/>
              </a:rPr>
              <a:t>(</a:t>
            </a:r>
            <a:r>
              <a:rPr sz="2300" b="1" spc="40" dirty="0">
                <a:latin typeface="Times New Roman"/>
                <a:cs typeface="Times New Roman"/>
              </a:rPr>
              <a:t>y</a:t>
            </a:r>
            <a:r>
              <a:rPr sz="2300" b="1" spc="-13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|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b="1" spc="55" dirty="0">
                <a:latin typeface="Times New Roman"/>
                <a:cs typeface="Times New Roman"/>
              </a:rPr>
              <a:t>x</a:t>
            </a:r>
            <a:r>
              <a:rPr sz="2300" spc="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228" y="6091428"/>
            <a:ext cx="161544" cy="1615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1428" y="6091428"/>
            <a:ext cx="161544" cy="1615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00009" y="6048247"/>
            <a:ext cx="1077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=unobservable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1828" y="6048247"/>
            <a:ext cx="901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=obser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6800" y="1676399"/>
            <a:ext cx="7848600" cy="4320540"/>
            <a:chOff x="1066800" y="1676399"/>
            <a:chExt cx="7848600" cy="432054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800" y="3276600"/>
              <a:ext cx="1524000" cy="27203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8400" y="1676399"/>
              <a:ext cx="3200400" cy="43205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600" y="1676399"/>
              <a:ext cx="3352800" cy="4320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135" y="134264"/>
            <a:ext cx="54984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Graphical</a:t>
            </a:r>
            <a:r>
              <a:rPr sz="4000" spc="-40" dirty="0"/>
              <a:t> </a:t>
            </a:r>
            <a:r>
              <a:rPr sz="4000" spc="-5" dirty="0"/>
              <a:t>Models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18540" y="1083310"/>
            <a:ext cx="7803515" cy="5223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079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If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no assumption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of independence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is made,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then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exponential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of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must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be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estimated</a:t>
            </a:r>
            <a:r>
              <a:rPr sz="22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sound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probabilistic </a:t>
            </a:r>
            <a:r>
              <a:rPr sz="2200" spc="-4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inference.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354965" marR="47434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If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blanket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assumption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of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independence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made, </a:t>
            </a:r>
            <a:r>
              <a:rPr sz="2200" spc="-48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efficient</a:t>
            </a:r>
            <a:r>
              <a:rPr sz="22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training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inference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possible,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but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such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strong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assumption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rarely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warranted.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Graphical</a:t>
            </a:r>
            <a:r>
              <a:rPr sz="2200" b="1" spc="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models</a:t>
            </a:r>
            <a:r>
              <a:rPr sz="2200" b="1" spc="2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directed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or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undirected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graphs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2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random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variables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explicitly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specify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variable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dependencies</a:t>
            </a:r>
            <a:r>
              <a:rPr sz="22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and 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allow </a:t>
            </a:r>
            <a:r>
              <a:rPr sz="22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less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restrictive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independence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assumptions while limiting </a:t>
            </a:r>
            <a:r>
              <a:rPr sz="2200" spc="-4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parameters</a:t>
            </a:r>
            <a:r>
              <a:rPr sz="22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must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be 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estimated.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756285" marR="485775" lvl="1" indent="-287020">
              <a:lnSpc>
                <a:spcPct val="10000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Bayesian </a:t>
            </a:r>
            <a:r>
              <a:rPr sz="20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Networks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Directed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acyclic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graphs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indicate</a:t>
            </a:r>
            <a:r>
              <a:rPr sz="20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causal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structure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756285" marR="967740" lvl="1" indent="-287020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Markov </a:t>
            </a:r>
            <a:r>
              <a:rPr sz="20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Networks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: Undirected graphs that capture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general </a:t>
            </a:r>
            <a:r>
              <a:rPr sz="2000" spc="-4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dependencies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782" y="159207"/>
            <a:ext cx="526681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Bayesian</a:t>
            </a:r>
            <a:r>
              <a:rPr sz="4000" spc="-60" dirty="0"/>
              <a:t> </a:t>
            </a:r>
            <a:r>
              <a:rPr sz="4000" spc="-20" dirty="0"/>
              <a:t>Networks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986975"/>
            <a:ext cx="4705350" cy="222689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omic Sans MS" panose="030F0702030302020204" pitchFamily="66" charset="0"/>
                <a:cs typeface="Calibri"/>
              </a:rPr>
              <a:t>Directed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Acyclic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Graph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(DAG)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Nodes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are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random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variables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Edges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indicate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causal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influences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955" y="3351276"/>
            <a:ext cx="4354068" cy="22082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53233" y="3458971"/>
            <a:ext cx="926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Bu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glary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961" y="3452621"/>
            <a:ext cx="1185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Earth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uake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8686" y="4252976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Alarm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357" y="5111877"/>
            <a:ext cx="1029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Joh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2538" y="5092395"/>
            <a:ext cx="1097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MaryCalls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59207"/>
            <a:ext cx="75346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Conditional</a:t>
            </a:r>
            <a:r>
              <a:rPr sz="4000" spc="-50" dirty="0"/>
              <a:t> </a:t>
            </a:r>
            <a:r>
              <a:rPr sz="4000" spc="-10" dirty="0"/>
              <a:t>Probability</a:t>
            </a:r>
            <a:r>
              <a:rPr sz="4000" spc="-40" dirty="0"/>
              <a:t> </a:t>
            </a:r>
            <a:r>
              <a:rPr sz="4000" spc="-55" dirty="0"/>
              <a:t>Tables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94766" y="1384757"/>
            <a:ext cx="7944484" cy="216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node</a:t>
            </a:r>
            <a:r>
              <a:rPr sz="24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has</a:t>
            </a:r>
            <a:r>
              <a:rPr sz="24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conditional</a:t>
            </a:r>
            <a:r>
              <a:rPr sz="2400" b="1" spc="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probability</a:t>
            </a:r>
            <a:r>
              <a:rPr sz="2400" b="1" spc="2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table</a:t>
            </a:r>
            <a:r>
              <a:rPr sz="2400" b="1" spc="4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(</a:t>
            </a:r>
            <a:r>
              <a:rPr sz="2400" b="1" spc="-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CPT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)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that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gives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values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every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possible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combination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values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parents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(conditioning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case).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marR="654050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sz="2000" dirty="0">
                <a:latin typeface="Comic Sans MS" panose="030F0702030302020204" pitchFamily="66" charset="0"/>
                <a:cs typeface="Arial"/>
              </a:rPr>
              <a:t>–	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Roots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(sources)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DAG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have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no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parents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are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given prior </a:t>
            </a:r>
            <a:r>
              <a:rPr sz="2000" spc="-434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probabilities.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5389" y="3652773"/>
            <a:ext cx="1482090" cy="549275"/>
            <a:chOff x="2485389" y="3652773"/>
            <a:chExt cx="1482090" cy="549275"/>
          </a:xfrm>
        </p:grpSpPr>
        <p:sp>
          <p:nvSpPr>
            <p:cNvPr id="5" name="object 5"/>
            <p:cNvSpPr/>
            <p:nvPr/>
          </p:nvSpPr>
          <p:spPr>
            <a:xfrm>
              <a:off x="2491739" y="3659123"/>
              <a:ext cx="1469390" cy="536575"/>
            </a:xfrm>
            <a:custGeom>
              <a:avLst/>
              <a:gdLst/>
              <a:ahLst/>
              <a:cxnLst/>
              <a:rect l="l" t="t" r="r" b="b"/>
              <a:pathLst>
                <a:path w="1469389" h="536575">
                  <a:moveTo>
                    <a:pt x="734568" y="0"/>
                  </a:moveTo>
                  <a:lnTo>
                    <a:pt x="667715" y="1096"/>
                  </a:lnTo>
                  <a:lnTo>
                    <a:pt x="602542" y="4323"/>
                  </a:lnTo>
                  <a:lnTo>
                    <a:pt x="539309" y="9584"/>
                  </a:lnTo>
                  <a:lnTo>
                    <a:pt x="478274" y="16786"/>
                  </a:lnTo>
                  <a:lnTo>
                    <a:pt x="419698" y="25834"/>
                  </a:lnTo>
                  <a:lnTo>
                    <a:pt x="363840" y="36632"/>
                  </a:lnTo>
                  <a:lnTo>
                    <a:pt x="310960" y="49086"/>
                  </a:lnTo>
                  <a:lnTo>
                    <a:pt x="261316" y="63100"/>
                  </a:lnTo>
                  <a:lnTo>
                    <a:pt x="215169" y="78581"/>
                  </a:lnTo>
                  <a:lnTo>
                    <a:pt x="172778" y="95432"/>
                  </a:lnTo>
                  <a:lnTo>
                    <a:pt x="134402" y="113560"/>
                  </a:lnTo>
                  <a:lnTo>
                    <a:pt x="100301" y="132870"/>
                  </a:lnTo>
                  <a:lnTo>
                    <a:pt x="45962" y="174653"/>
                  </a:lnTo>
                  <a:lnTo>
                    <a:pt x="11836" y="220024"/>
                  </a:lnTo>
                  <a:lnTo>
                    <a:pt x="0" y="268224"/>
                  </a:lnTo>
                  <a:lnTo>
                    <a:pt x="3002" y="292629"/>
                  </a:lnTo>
                  <a:lnTo>
                    <a:pt x="26243" y="339509"/>
                  </a:lnTo>
                  <a:lnTo>
                    <a:pt x="70735" y="383181"/>
                  </a:lnTo>
                  <a:lnTo>
                    <a:pt x="134402" y="422887"/>
                  </a:lnTo>
                  <a:lnTo>
                    <a:pt x="172778" y="441015"/>
                  </a:lnTo>
                  <a:lnTo>
                    <a:pt x="215169" y="457866"/>
                  </a:lnTo>
                  <a:lnTo>
                    <a:pt x="261316" y="473347"/>
                  </a:lnTo>
                  <a:lnTo>
                    <a:pt x="310960" y="487361"/>
                  </a:lnTo>
                  <a:lnTo>
                    <a:pt x="363840" y="499815"/>
                  </a:lnTo>
                  <a:lnTo>
                    <a:pt x="419698" y="510613"/>
                  </a:lnTo>
                  <a:lnTo>
                    <a:pt x="478274" y="519661"/>
                  </a:lnTo>
                  <a:lnTo>
                    <a:pt x="539309" y="526863"/>
                  </a:lnTo>
                  <a:lnTo>
                    <a:pt x="602542" y="532124"/>
                  </a:lnTo>
                  <a:lnTo>
                    <a:pt x="667715" y="535351"/>
                  </a:lnTo>
                  <a:lnTo>
                    <a:pt x="734568" y="536448"/>
                  </a:lnTo>
                  <a:lnTo>
                    <a:pt x="801420" y="535351"/>
                  </a:lnTo>
                  <a:lnTo>
                    <a:pt x="866593" y="532124"/>
                  </a:lnTo>
                  <a:lnTo>
                    <a:pt x="929826" y="526863"/>
                  </a:lnTo>
                  <a:lnTo>
                    <a:pt x="990861" y="519661"/>
                  </a:lnTo>
                  <a:lnTo>
                    <a:pt x="1049437" y="510613"/>
                  </a:lnTo>
                  <a:lnTo>
                    <a:pt x="1105295" y="499815"/>
                  </a:lnTo>
                  <a:lnTo>
                    <a:pt x="1158175" y="487361"/>
                  </a:lnTo>
                  <a:lnTo>
                    <a:pt x="1207819" y="473347"/>
                  </a:lnTo>
                  <a:lnTo>
                    <a:pt x="1253966" y="457866"/>
                  </a:lnTo>
                  <a:lnTo>
                    <a:pt x="1296357" y="441015"/>
                  </a:lnTo>
                  <a:lnTo>
                    <a:pt x="1334733" y="422887"/>
                  </a:lnTo>
                  <a:lnTo>
                    <a:pt x="1368834" y="403577"/>
                  </a:lnTo>
                  <a:lnTo>
                    <a:pt x="1423173" y="361794"/>
                  </a:lnTo>
                  <a:lnTo>
                    <a:pt x="1457299" y="316423"/>
                  </a:lnTo>
                  <a:lnTo>
                    <a:pt x="1469136" y="268224"/>
                  </a:lnTo>
                  <a:lnTo>
                    <a:pt x="1466133" y="243818"/>
                  </a:lnTo>
                  <a:lnTo>
                    <a:pt x="1442892" y="196938"/>
                  </a:lnTo>
                  <a:lnTo>
                    <a:pt x="1398400" y="153266"/>
                  </a:lnTo>
                  <a:lnTo>
                    <a:pt x="1334733" y="113560"/>
                  </a:lnTo>
                  <a:lnTo>
                    <a:pt x="1296357" y="95432"/>
                  </a:lnTo>
                  <a:lnTo>
                    <a:pt x="1253966" y="78581"/>
                  </a:lnTo>
                  <a:lnTo>
                    <a:pt x="1207819" y="63100"/>
                  </a:lnTo>
                  <a:lnTo>
                    <a:pt x="1158175" y="49086"/>
                  </a:lnTo>
                  <a:lnTo>
                    <a:pt x="1105295" y="36632"/>
                  </a:lnTo>
                  <a:lnTo>
                    <a:pt x="1049437" y="25834"/>
                  </a:lnTo>
                  <a:lnTo>
                    <a:pt x="990861" y="16786"/>
                  </a:lnTo>
                  <a:lnTo>
                    <a:pt x="929826" y="9584"/>
                  </a:lnTo>
                  <a:lnTo>
                    <a:pt x="866593" y="4323"/>
                  </a:lnTo>
                  <a:lnTo>
                    <a:pt x="801420" y="1096"/>
                  </a:lnTo>
                  <a:lnTo>
                    <a:pt x="734568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91739" y="3659123"/>
              <a:ext cx="1469390" cy="536575"/>
            </a:xfrm>
            <a:custGeom>
              <a:avLst/>
              <a:gdLst/>
              <a:ahLst/>
              <a:cxnLst/>
              <a:rect l="l" t="t" r="r" b="b"/>
              <a:pathLst>
                <a:path w="1469389" h="536575">
                  <a:moveTo>
                    <a:pt x="0" y="268224"/>
                  </a:moveTo>
                  <a:lnTo>
                    <a:pt x="11836" y="220024"/>
                  </a:lnTo>
                  <a:lnTo>
                    <a:pt x="45962" y="174653"/>
                  </a:lnTo>
                  <a:lnTo>
                    <a:pt x="100301" y="132870"/>
                  </a:lnTo>
                  <a:lnTo>
                    <a:pt x="134402" y="113560"/>
                  </a:lnTo>
                  <a:lnTo>
                    <a:pt x="172778" y="95432"/>
                  </a:lnTo>
                  <a:lnTo>
                    <a:pt x="215169" y="78581"/>
                  </a:lnTo>
                  <a:lnTo>
                    <a:pt x="261316" y="63100"/>
                  </a:lnTo>
                  <a:lnTo>
                    <a:pt x="310960" y="49086"/>
                  </a:lnTo>
                  <a:lnTo>
                    <a:pt x="363840" y="36632"/>
                  </a:lnTo>
                  <a:lnTo>
                    <a:pt x="419698" y="25834"/>
                  </a:lnTo>
                  <a:lnTo>
                    <a:pt x="478274" y="16786"/>
                  </a:lnTo>
                  <a:lnTo>
                    <a:pt x="539309" y="9584"/>
                  </a:lnTo>
                  <a:lnTo>
                    <a:pt x="602542" y="4323"/>
                  </a:lnTo>
                  <a:lnTo>
                    <a:pt x="667715" y="1096"/>
                  </a:lnTo>
                  <a:lnTo>
                    <a:pt x="734568" y="0"/>
                  </a:lnTo>
                  <a:lnTo>
                    <a:pt x="801420" y="1096"/>
                  </a:lnTo>
                  <a:lnTo>
                    <a:pt x="866593" y="4323"/>
                  </a:lnTo>
                  <a:lnTo>
                    <a:pt x="929826" y="9584"/>
                  </a:lnTo>
                  <a:lnTo>
                    <a:pt x="990861" y="16786"/>
                  </a:lnTo>
                  <a:lnTo>
                    <a:pt x="1049437" y="25834"/>
                  </a:lnTo>
                  <a:lnTo>
                    <a:pt x="1105295" y="36632"/>
                  </a:lnTo>
                  <a:lnTo>
                    <a:pt x="1158175" y="49086"/>
                  </a:lnTo>
                  <a:lnTo>
                    <a:pt x="1207819" y="63100"/>
                  </a:lnTo>
                  <a:lnTo>
                    <a:pt x="1253966" y="78581"/>
                  </a:lnTo>
                  <a:lnTo>
                    <a:pt x="1296357" y="95432"/>
                  </a:lnTo>
                  <a:lnTo>
                    <a:pt x="1334733" y="113560"/>
                  </a:lnTo>
                  <a:lnTo>
                    <a:pt x="1368834" y="132870"/>
                  </a:lnTo>
                  <a:lnTo>
                    <a:pt x="1423173" y="174653"/>
                  </a:lnTo>
                  <a:lnTo>
                    <a:pt x="1457299" y="220024"/>
                  </a:lnTo>
                  <a:lnTo>
                    <a:pt x="1469136" y="268224"/>
                  </a:lnTo>
                  <a:lnTo>
                    <a:pt x="1466133" y="292629"/>
                  </a:lnTo>
                  <a:lnTo>
                    <a:pt x="1442892" y="339509"/>
                  </a:lnTo>
                  <a:lnTo>
                    <a:pt x="1398400" y="383181"/>
                  </a:lnTo>
                  <a:lnTo>
                    <a:pt x="1334733" y="422887"/>
                  </a:lnTo>
                  <a:lnTo>
                    <a:pt x="1296357" y="441015"/>
                  </a:lnTo>
                  <a:lnTo>
                    <a:pt x="1253966" y="457866"/>
                  </a:lnTo>
                  <a:lnTo>
                    <a:pt x="1207819" y="473347"/>
                  </a:lnTo>
                  <a:lnTo>
                    <a:pt x="1158175" y="487361"/>
                  </a:lnTo>
                  <a:lnTo>
                    <a:pt x="1105295" y="499815"/>
                  </a:lnTo>
                  <a:lnTo>
                    <a:pt x="1049437" y="510613"/>
                  </a:lnTo>
                  <a:lnTo>
                    <a:pt x="990861" y="519661"/>
                  </a:lnTo>
                  <a:lnTo>
                    <a:pt x="929826" y="526863"/>
                  </a:lnTo>
                  <a:lnTo>
                    <a:pt x="866593" y="532124"/>
                  </a:lnTo>
                  <a:lnTo>
                    <a:pt x="801420" y="535351"/>
                  </a:lnTo>
                  <a:lnTo>
                    <a:pt x="734568" y="536448"/>
                  </a:lnTo>
                  <a:lnTo>
                    <a:pt x="667715" y="535351"/>
                  </a:lnTo>
                  <a:lnTo>
                    <a:pt x="602542" y="532124"/>
                  </a:lnTo>
                  <a:lnTo>
                    <a:pt x="539309" y="526863"/>
                  </a:lnTo>
                  <a:lnTo>
                    <a:pt x="478274" y="519661"/>
                  </a:lnTo>
                  <a:lnTo>
                    <a:pt x="419698" y="510613"/>
                  </a:lnTo>
                  <a:lnTo>
                    <a:pt x="363840" y="499815"/>
                  </a:lnTo>
                  <a:lnTo>
                    <a:pt x="310960" y="487361"/>
                  </a:lnTo>
                  <a:lnTo>
                    <a:pt x="261316" y="473347"/>
                  </a:lnTo>
                  <a:lnTo>
                    <a:pt x="215169" y="457866"/>
                  </a:lnTo>
                  <a:lnTo>
                    <a:pt x="172778" y="441015"/>
                  </a:lnTo>
                  <a:lnTo>
                    <a:pt x="134402" y="422887"/>
                  </a:lnTo>
                  <a:lnTo>
                    <a:pt x="100301" y="403577"/>
                  </a:lnTo>
                  <a:lnTo>
                    <a:pt x="45962" y="361794"/>
                  </a:lnTo>
                  <a:lnTo>
                    <a:pt x="11836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4282" y="3754373"/>
            <a:ext cx="926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Bu</a:t>
            </a:r>
            <a:r>
              <a:rPr sz="2000" spc="-3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glary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57317" y="3646678"/>
            <a:ext cx="1841500" cy="549275"/>
            <a:chOff x="4957317" y="3646678"/>
            <a:chExt cx="1841500" cy="549275"/>
          </a:xfrm>
        </p:grpSpPr>
        <p:sp>
          <p:nvSpPr>
            <p:cNvPr id="9" name="object 9"/>
            <p:cNvSpPr/>
            <p:nvPr/>
          </p:nvSpPr>
          <p:spPr>
            <a:xfrm>
              <a:off x="4963667" y="3653028"/>
              <a:ext cx="1828800" cy="536575"/>
            </a:xfrm>
            <a:custGeom>
              <a:avLst/>
              <a:gdLst/>
              <a:ahLst/>
              <a:cxnLst/>
              <a:rect l="l" t="t" r="r" b="b"/>
              <a:pathLst>
                <a:path w="1828800" h="536575">
                  <a:moveTo>
                    <a:pt x="914400" y="0"/>
                  </a:moveTo>
                  <a:lnTo>
                    <a:pt x="842947" y="807"/>
                  </a:lnTo>
                  <a:lnTo>
                    <a:pt x="772997" y="3189"/>
                  </a:lnTo>
                  <a:lnTo>
                    <a:pt x="704754" y="7086"/>
                  </a:lnTo>
                  <a:lnTo>
                    <a:pt x="638420" y="12439"/>
                  </a:lnTo>
                  <a:lnTo>
                    <a:pt x="574199" y="19187"/>
                  </a:lnTo>
                  <a:lnTo>
                    <a:pt x="512295" y="27272"/>
                  </a:lnTo>
                  <a:lnTo>
                    <a:pt x="452910" y="36632"/>
                  </a:lnTo>
                  <a:lnTo>
                    <a:pt x="396248" y="47209"/>
                  </a:lnTo>
                  <a:lnTo>
                    <a:pt x="342513" y="58942"/>
                  </a:lnTo>
                  <a:lnTo>
                    <a:pt x="291908" y="71773"/>
                  </a:lnTo>
                  <a:lnTo>
                    <a:pt x="244636" y="85641"/>
                  </a:lnTo>
                  <a:lnTo>
                    <a:pt x="200901" y="100486"/>
                  </a:lnTo>
                  <a:lnTo>
                    <a:pt x="160906" y="116249"/>
                  </a:lnTo>
                  <a:lnTo>
                    <a:pt x="124855" y="132870"/>
                  </a:lnTo>
                  <a:lnTo>
                    <a:pt x="65396" y="168447"/>
                  </a:lnTo>
                  <a:lnTo>
                    <a:pt x="24152" y="206739"/>
                  </a:lnTo>
                  <a:lnTo>
                    <a:pt x="2751" y="247269"/>
                  </a:lnTo>
                  <a:lnTo>
                    <a:pt x="0" y="268224"/>
                  </a:lnTo>
                  <a:lnTo>
                    <a:pt x="2751" y="289178"/>
                  </a:lnTo>
                  <a:lnTo>
                    <a:pt x="24152" y="329708"/>
                  </a:lnTo>
                  <a:lnTo>
                    <a:pt x="65396" y="368000"/>
                  </a:lnTo>
                  <a:lnTo>
                    <a:pt x="124855" y="403577"/>
                  </a:lnTo>
                  <a:lnTo>
                    <a:pt x="160906" y="420198"/>
                  </a:lnTo>
                  <a:lnTo>
                    <a:pt x="200901" y="435961"/>
                  </a:lnTo>
                  <a:lnTo>
                    <a:pt x="244636" y="450806"/>
                  </a:lnTo>
                  <a:lnTo>
                    <a:pt x="291908" y="464674"/>
                  </a:lnTo>
                  <a:lnTo>
                    <a:pt x="342513" y="477505"/>
                  </a:lnTo>
                  <a:lnTo>
                    <a:pt x="396248" y="489238"/>
                  </a:lnTo>
                  <a:lnTo>
                    <a:pt x="452910" y="499815"/>
                  </a:lnTo>
                  <a:lnTo>
                    <a:pt x="512295" y="509175"/>
                  </a:lnTo>
                  <a:lnTo>
                    <a:pt x="574199" y="517260"/>
                  </a:lnTo>
                  <a:lnTo>
                    <a:pt x="638420" y="524008"/>
                  </a:lnTo>
                  <a:lnTo>
                    <a:pt x="704754" y="529361"/>
                  </a:lnTo>
                  <a:lnTo>
                    <a:pt x="772997" y="533258"/>
                  </a:lnTo>
                  <a:lnTo>
                    <a:pt x="842947" y="535640"/>
                  </a:lnTo>
                  <a:lnTo>
                    <a:pt x="914400" y="536448"/>
                  </a:lnTo>
                  <a:lnTo>
                    <a:pt x="985852" y="535640"/>
                  </a:lnTo>
                  <a:lnTo>
                    <a:pt x="1055802" y="533258"/>
                  </a:lnTo>
                  <a:lnTo>
                    <a:pt x="1124045" y="529361"/>
                  </a:lnTo>
                  <a:lnTo>
                    <a:pt x="1190379" y="524008"/>
                  </a:lnTo>
                  <a:lnTo>
                    <a:pt x="1254600" y="517260"/>
                  </a:lnTo>
                  <a:lnTo>
                    <a:pt x="1316504" y="509175"/>
                  </a:lnTo>
                  <a:lnTo>
                    <a:pt x="1375889" y="499815"/>
                  </a:lnTo>
                  <a:lnTo>
                    <a:pt x="1432551" y="489238"/>
                  </a:lnTo>
                  <a:lnTo>
                    <a:pt x="1486286" y="477505"/>
                  </a:lnTo>
                  <a:lnTo>
                    <a:pt x="1536891" y="464674"/>
                  </a:lnTo>
                  <a:lnTo>
                    <a:pt x="1584163" y="450806"/>
                  </a:lnTo>
                  <a:lnTo>
                    <a:pt x="1627898" y="435961"/>
                  </a:lnTo>
                  <a:lnTo>
                    <a:pt x="1667893" y="420198"/>
                  </a:lnTo>
                  <a:lnTo>
                    <a:pt x="1703944" y="403577"/>
                  </a:lnTo>
                  <a:lnTo>
                    <a:pt x="1763403" y="368000"/>
                  </a:lnTo>
                  <a:lnTo>
                    <a:pt x="1804647" y="329708"/>
                  </a:lnTo>
                  <a:lnTo>
                    <a:pt x="1826048" y="289178"/>
                  </a:lnTo>
                  <a:lnTo>
                    <a:pt x="1828800" y="268224"/>
                  </a:lnTo>
                  <a:lnTo>
                    <a:pt x="1826048" y="247269"/>
                  </a:lnTo>
                  <a:lnTo>
                    <a:pt x="1804647" y="206739"/>
                  </a:lnTo>
                  <a:lnTo>
                    <a:pt x="1763403" y="168447"/>
                  </a:lnTo>
                  <a:lnTo>
                    <a:pt x="1703944" y="132870"/>
                  </a:lnTo>
                  <a:lnTo>
                    <a:pt x="1667893" y="116249"/>
                  </a:lnTo>
                  <a:lnTo>
                    <a:pt x="1627898" y="100486"/>
                  </a:lnTo>
                  <a:lnTo>
                    <a:pt x="1584163" y="85641"/>
                  </a:lnTo>
                  <a:lnTo>
                    <a:pt x="1536891" y="71773"/>
                  </a:lnTo>
                  <a:lnTo>
                    <a:pt x="1486286" y="58942"/>
                  </a:lnTo>
                  <a:lnTo>
                    <a:pt x="1432551" y="47209"/>
                  </a:lnTo>
                  <a:lnTo>
                    <a:pt x="1375889" y="36632"/>
                  </a:lnTo>
                  <a:lnTo>
                    <a:pt x="1316504" y="27272"/>
                  </a:lnTo>
                  <a:lnTo>
                    <a:pt x="1254600" y="19187"/>
                  </a:lnTo>
                  <a:lnTo>
                    <a:pt x="1190379" y="12439"/>
                  </a:lnTo>
                  <a:lnTo>
                    <a:pt x="1124045" y="7086"/>
                  </a:lnTo>
                  <a:lnTo>
                    <a:pt x="1055802" y="3189"/>
                  </a:lnTo>
                  <a:lnTo>
                    <a:pt x="985852" y="80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63667" y="3653028"/>
              <a:ext cx="1828800" cy="536575"/>
            </a:xfrm>
            <a:custGeom>
              <a:avLst/>
              <a:gdLst/>
              <a:ahLst/>
              <a:cxnLst/>
              <a:rect l="l" t="t" r="r" b="b"/>
              <a:pathLst>
                <a:path w="1828800" h="536575">
                  <a:moveTo>
                    <a:pt x="0" y="268224"/>
                  </a:moveTo>
                  <a:lnTo>
                    <a:pt x="10870" y="226754"/>
                  </a:lnTo>
                  <a:lnTo>
                    <a:pt x="42396" y="187283"/>
                  </a:lnTo>
                  <a:lnTo>
                    <a:pt x="92950" y="150289"/>
                  </a:lnTo>
                  <a:lnTo>
                    <a:pt x="160906" y="116249"/>
                  </a:lnTo>
                  <a:lnTo>
                    <a:pt x="200901" y="100486"/>
                  </a:lnTo>
                  <a:lnTo>
                    <a:pt x="244636" y="85641"/>
                  </a:lnTo>
                  <a:lnTo>
                    <a:pt x="291908" y="71773"/>
                  </a:lnTo>
                  <a:lnTo>
                    <a:pt x="342513" y="58942"/>
                  </a:lnTo>
                  <a:lnTo>
                    <a:pt x="396248" y="47209"/>
                  </a:lnTo>
                  <a:lnTo>
                    <a:pt x="452910" y="36632"/>
                  </a:lnTo>
                  <a:lnTo>
                    <a:pt x="512295" y="27272"/>
                  </a:lnTo>
                  <a:lnTo>
                    <a:pt x="574199" y="19187"/>
                  </a:lnTo>
                  <a:lnTo>
                    <a:pt x="638420" y="12439"/>
                  </a:lnTo>
                  <a:lnTo>
                    <a:pt x="704754" y="7086"/>
                  </a:lnTo>
                  <a:lnTo>
                    <a:pt x="772997" y="3189"/>
                  </a:lnTo>
                  <a:lnTo>
                    <a:pt x="842947" y="807"/>
                  </a:lnTo>
                  <a:lnTo>
                    <a:pt x="914400" y="0"/>
                  </a:lnTo>
                  <a:lnTo>
                    <a:pt x="985852" y="807"/>
                  </a:lnTo>
                  <a:lnTo>
                    <a:pt x="1055802" y="3189"/>
                  </a:lnTo>
                  <a:lnTo>
                    <a:pt x="1124045" y="7086"/>
                  </a:lnTo>
                  <a:lnTo>
                    <a:pt x="1190379" y="12439"/>
                  </a:lnTo>
                  <a:lnTo>
                    <a:pt x="1254600" y="19187"/>
                  </a:lnTo>
                  <a:lnTo>
                    <a:pt x="1316504" y="27272"/>
                  </a:lnTo>
                  <a:lnTo>
                    <a:pt x="1375889" y="36632"/>
                  </a:lnTo>
                  <a:lnTo>
                    <a:pt x="1432551" y="47209"/>
                  </a:lnTo>
                  <a:lnTo>
                    <a:pt x="1486286" y="58942"/>
                  </a:lnTo>
                  <a:lnTo>
                    <a:pt x="1536891" y="71773"/>
                  </a:lnTo>
                  <a:lnTo>
                    <a:pt x="1584163" y="85641"/>
                  </a:lnTo>
                  <a:lnTo>
                    <a:pt x="1627898" y="100486"/>
                  </a:lnTo>
                  <a:lnTo>
                    <a:pt x="1667893" y="116249"/>
                  </a:lnTo>
                  <a:lnTo>
                    <a:pt x="1703944" y="132870"/>
                  </a:lnTo>
                  <a:lnTo>
                    <a:pt x="1763403" y="168447"/>
                  </a:lnTo>
                  <a:lnTo>
                    <a:pt x="1804647" y="206739"/>
                  </a:lnTo>
                  <a:lnTo>
                    <a:pt x="1826048" y="247269"/>
                  </a:lnTo>
                  <a:lnTo>
                    <a:pt x="1828800" y="268224"/>
                  </a:lnTo>
                  <a:lnTo>
                    <a:pt x="1826048" y="289178"/>
                  </a:lnTo>
                  <a:lnTo>
                    <a:pt x="1804647" y="329708"/>
                  </a:lnTo>
                  <a:lnTo>
                    <a:pt x="1763403" y="368000"/>
                  </a:lnTo>
                  <a:lnTo>
                    <a:pt x="1703944" y="403577"/>
                  </a:lnTo>
                  <a:lnTo>
                    <a:pt x="1667893" y="420198"/>
                  </a:lnTo>
                  <a:lnTo>
                    <a:pt x="1627898" y="435961"/>
                  </a:lnTo>
                  <a:lnTo>
                    <a:pt x="1584163" y="450806"/>
                  </a:lnTo>
                  <a:lnTo>
                    <a:pt x="1536891" y="464674"/>
                  </a:lnTo>
                  <a:lnTo>
                    <a:pt x="1486286" y="477505"/>
                  </a:lnTo>
                  <a:lnTo>
                    <a:pt x="1432551" y="489238"/>
                  </a:lnTo>
                  <a:lnTo>
                    <a:pt x="1375889" y="499815"/>
                  </a:lnTo>
                  <a:lnTo>
                    <a:pt x="1316504" y="509175"/>
                  </a:lnTo>
                  <a:lnTo>
                    <a:pt x="1254600" y="517260"/>
                  </a:lnTo>
                  <a:lnTo>
                    <a:pt x="1190379" y="524008"/>
                  </a:lnTo>
                  <a:lnTo>
                    <a:pt x="1124045" y="529361"/>
                  </a:lnTo>
                  <a:lnTo>
                    <a:pt x="1055802" y="533258"/>
                  </a:lnTo>
                  <a:lnTo>
                    <a:pt x="985852" y="535640"/>
                  </a:lnTo>
                  <a:lnTo>
                    <a:pt x="914400" y="536448"/>
                  </a:lnTo>
                  <a:lnTo>
                    <a:pt x="842947" y="535640"/>
                  </a:lnTo>
                  <a:lnTo>
                    <a:pt x="772997" y="533258"/>
                  </a:lnTo>
                  <a:lnTo>
                    <a:pt x="704754" y="529361"/>
                  </a:lnTo>
                  <a:lnTo>
                    <a:pt x="638420" y="524008"/>
                  </a:lnTo>
                  <a:lnTo>
                    <a:pt x="574199" y="517260"/>
                  </a:lnTo>
                  <a:lnTo>
                    <a:pt x="512295" y="509175"/>
                  </a:lnTo>
                  <a:lnTo>
                    <a:pt x="452910" y="499815"/>
                  </a:lnTo>
                  <a:lnTo>
                    <a:pt x="396248" y="489238"/>
                  </a:lnTo>
                  <a:lnTo>
                    <a:pt x="342513" y="477505"/>
                  </a:lnTo>
                  <a:lnTo>
                    <a:pt x="291908" y="464674"/>
                  </a:lnTo>
                  <a:lnTo>
                    <a:pt x="244636" y="450806"/>
                  </a:lnTo>
                  <a:lnTo>
                    <a:pt x="200901" y="435961"/>
                  </a:lnTo>
                  <a:lnTo>
                    <a:pt x="160906" y="420198"/>
                  </a:lnTo>
                  <a:lnTo>
                    <a:pt x="124855" y="403577"/>
                  </a:lnTo>
                  <a:lnTo>
                    <a:pt x="65396" y="368000"/>
                  </a:lnTo>
                  <a:lnTo>
                    <a:pt x="24152" y="329708"/>
                  </a:lnTo>
                  <a:lnTo>
                    <a:pt x="2751" y="289178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87517" y="3747896"/>
            <a:ext cx="1185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Earth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uake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03294" y="4751578"/>
            <a:ext cx="1122680" cy="549275"/>
            <a:chOff x="4003294" y="4751578"/>
            <a:chExt cx="1122680" cy="549275"/>
          </a:xfrm>
        </p:grpSpPr>
        <p:sp>
          <p:nvSpPr>
            <p:cNvPr id="13" name="object 13"/>
            <p:cNvSpPr/>
            <p:nvPr/>
          </p:nvSpPr>
          <p:spPr>
            <a:xfrm>
              <a:off x="4009644" y="4757928"/>
              <a:ext cx="1109980" cy="536575"/>
            </a:xfrm>
            <a:custGeom>
              <a:avLst/>
              <a:gdLst/>
              <a:ahLst/>
              <a:cxnLst/>
              <a:rect l="l" t="t" r="r" b="b"/>
              <a:pathLst>
                <a:path w="1109979" h="536575">
                  <a:moveTo>
                    <a:pt x="554735" y="0"/>
                  </a:moveTo>
                  <a:lnTo>
                    <a:pt x="490050" y="1805"/>
                  </a:lnTo>
                  <a:lnTo>
                    <a:pt x="427555" y="7086"/>
                  </a:lnTo>
                  <a:lnTo>
                    <a:pt x="367665" y="15642"/>
                  </a:lnTo>
                  <a:lnTo>
                    <a:pt x="310798" y="27272"/>
                  </a:lnTo>
                  <a:lnTo>
                    <a:pt x="257369" y="41772"/>
                  </a:lnTo>
                  <a:lnTo>
                    <a:pt x="207797" y="58942"/>
                  </a:lnTo>
                  <a:lnTo>
                    <a:pt x="162496" y="78581"/>
                  </a:lnTo>
                  <a:lnTo>
                    <a:pt x="121884" y="100486"/>
                  </a:lnTo>
                  <a:lnTo>
                    <a:pt x="86377" y="124456"/>
                  </a:lnTo>
                  <a:lnTo>
                    <a:pt x="56392" y="150289"/>
                  </a:lnTo>
                  <a:lnTo>
                    <a:pt x="14653" y="206739"/>
                  </a:lnTo>
                  <a:lnTo>
                    <a:pt x="0" y="268224"/>
                  </a:lnTo>
                  <a:lnTo>
                    <a:pt x="3732" y="299494"/>
                  </a:lnTo>
                  <a:lnTo>
                    <a:pt x="32345" y="358663"/>
                  </a:lnTo>
                  <a:lnTo>
                    <a:pt x="86377" y="411991"/>
                  </a:lnTo>
                  <a:lnTo>
                    <a:pt x="121884" y="435961"/>
                  </a:lnTo>
                  <a:lnTo>
                    <a:pt x="162496" y="457866"/>
                  </a:lnTo>
                  <a:lnTo>
                    <a:pt x="207797" y="477505"/>
                  </a:lnTo>
                  <a:lnTo>
                    <a:pt x="257369" y="494675"/>
                  </a:lnTo>
                  <a:lnTo>
                    <a:pt x="310798" y="509175"/>
                  </a:lnTo>
                  <a:lnTo>
                    <a:pt x="367665" y="520805"/>
                  </a:lnTo>
                  <a:lnTo>
                    <a:pt x="427555" y="529361"/>
                  </a:lnTo>
                  <a:lnTo>
                    <a:pt x="490050" y="534642"/>
                  </a:lnTo>
                  <a:lnTo>
                    <a:pt x="554735" y="536448"/>
                  </a:lnTo>
                  <a:lnTo>
                    <a:pt x="619421" y="534642"/>
                  </a:lnTo>
                  <a:lnTo>
                    <a:pt x="681916" y="529361"/>
                  </a:lnTo>
                  <a:lnTo>
                    <a:pt x="741806" y="520805"/>
                  </a:lnTo>
                  <a:lnTo>
                    <a:pt x="798673" y="509175"/>
                  </a:lnTo>
                  <a:lnTo>
                    <a:pt x="852102" y="494675"/>
                  </a:lnTo>
                  <a:lnTo>
                    <a:pt x="901674" y="477505"/>
                  </a:lnTo>
                  <a:lnTo>
                    <a:pt x="946975" y="457866"/>
                  </a:lnTo>
                  <a:lnTo>
                    <a:pt x="987587" y="435961"/>
                  </a:lnTo>
                  <a:lnTo>
                    <a:pt x="1023094" y="411991"/>
                  </a:lnTo>
                  <a:lnTo>
                    <a:pt x="1053079" y="386158"/>
                  </a:lnTo>
                  <a:lnTo>
                    <a:pt x="1094818" y="329708"/>
                  </a:lnTo>
                  <a:lnTo>
                    <a:pt x="1109471" y="268224"/>
                  </a:lnTo>
                  <a:lnTo>
                    <a:pt x="1105739" y="236953"/>
                  </a:lnTo>
                  <a:lnTo>
                    <a:pt x="1077126" y="177784"/>
                  </a:lnTo>
                  <a:lnTo>
                    <a:pt x="1023094" y="124456"/>
                  </a:lnTo>
                  <a:lnTo>
                    <a:pt x="987587" y="100486"/>
                  </a:lnTo>
                  <a:lnTo>
                    <a:pt x="946975" y="78581"/>
                  </a:lnTo>
                  <a:lnTo>
                    <a:pt x="901674" y="58942"/>
                  </a:lnTo>
                  <a:lnTo>
                    <a:pt x="852102" y="41772"/>
                  </a:lnTo>
                  <a:lnTo>
                    <a:pt x="798673" y="27272"/>
                  </a:lnTo>
                  <a:lnTo>
                    <a:pt x="741806" y="15642"/>
                  </a:lnTo>
                  <a:lnTo>
                    <a:pt x="681916" y="7086"/>
                  </a:lnTo>
                  <a:lnTo>
                    <a:pt x="619421" y="1805"/>
                  </a:lnTo>
                  <a:lnTo>
                    <a:pt x="554735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09644" y="4757928"/>
              <a:ext cx="1109980" cy="536575"/>
            </a:xfrm>
            <a:custGeom>
              <a:avLst/>
              <a:gdLst/>
              <a:ahLst/>
              <a:cxnLst/>
              <a:rect l="l" t="t" r="r" b="b"/>
              <a:pathLst>
                <a:path w="1109979" h="536575">
                  <a:moveTo>
                    <a:pt x="0" y="268224"/>
                  </a:moveTo>
                  <a:lnTo>
                    <a:pt x="14653" y="206739"/>
                  </a:lnTo>
                  <a:lnTo>
                    <a:pt x="56392" y="150289"/>
                  </a:lnTo>
                  <a:lnTo>
                    <a:pt x="86377" y="124456"/>
                  </a:lnTo>
                  <a:lnTo>
                    <a:pt x="121884" y="100486"/>
                  </a:lnTo>
                  <a:lnTo>
                    <a:pt x="162496" y="78581"/>
                  </a:lnTo>
                  <a:lnTo>
                    <a:pt x="207797" y="58942"/>
                  </a:lnTo>
                  <a:lnTo>
                    <a:pt x="257369" y="41772"/>
                  </a:lnTo>
                  <a:lnTo>
                    <a:pt x="310798" y="27272"/>
                  </a:lnTo>
                  <a:lnTo>
                    <a:pt x="367665" y="15642"/>
                  </a:lnTo>
                  <a:lnTo>
                    <a:pt x="427555" y="7086"/>
                  </a:lnTo>
                  <a:lnTo>
                    <a:pt x="490050" y="1805"/>
                  </a:lnTo>
                  <a:lnTo>
                    <a:pt x="554735" y="0"/>
                  </a:lnTo>
                  <a:lnTo>
                    <a:pt x="619421" y="1805"/>
                  </a:lnTo>
                  <a:lnTo>
                    <a:pt x="681916" y="7086"/>
                  </a:lnTo>
                  <a:lnTo>
                    <a:pt x="741806" y="15642"/>
                  </a:lnTo>
                  <a:lnTo>
                    <a:pt x="798673" y="27272"/>
                  </a:lnTo>
                  <a:lnTo>
                    <a:pt x="852102" y="41772"/>
                  </a:lnTo>
                  <a:lnTo>
                    <a:pt x="901674" y="58942"/>
                  </a:lnTo>
                  <a:lnTo>
                    <a:pt x="946975" y="78581"/>
                  </a:lnTo>
                  <a:lnTo>
                    <a:pt x="987587" y="100486"/>
                  </a:lnTo>
                  <a:lnTo>
                    <a:pt x="1023094" y="124456"/>
                  </a:lnTo>
                  <a:lnTo>
                    <a:pt x="1053079" y="150289"/>
                  </a:lnTo>
                  <a:lnTo>
                    <a:pt x="1094818" y="206739"/>
                  </a:lnTo>
                  <a:lnTo>
                    <a:pt x="1109471" y="268224"/>
                  </a:lnTo>
                  <a:lnTo>
                    <a:pt x="1105739" y="299494"/>
                  </a:lnTo>
                  <a:lnTo>
                    <a:pt x="1077126" y="358663"/>
                  </a:lnTo>
                  <a:lnTo>
                    <a:pt x="1023094" y="411991"/>
                  </a:lnTo>
                  <a:lnTo>
                    <a:pt x="987587" y="435961"/>
                  </a:lnTo>
                  <a:lnTo>
                    <a:pt x="946975" y="457866"/>
                  </a:lnTo>
                  <a:lnTo>
                    <a:pt x="901674" y="477505"/>
                  </a:lnTo>
                  <a:lnTo>
                    <a:pt x="852102" y="494675"/>
                  </a:lnTo>
                  <a:lnTo>
                    <a:pt x="798673" y="509175"/>
                  </a:lnTo>
                  <a:lnTo>
                    <a:pt x="741806" y="520805"/>
                  </a:lnTo>
                  <a:lnTo>
                    <a:pt x="681916" y="529361"/>
                  </a:lnTo>
                  <a:lnTo>
                    <a:pt x="619421" y="534642"/>
                  </a:lnTo>
                  <a:lnTo>
                    <a:pt x="554735" y="536448"/>
                  </a:lnTo>
                  <a:lnTo>
                    <a:pt x="490050" y="534642"/>
                  </a:lnTo>
                  <a:lnTo>
                    <a:pt x="427555" y="529361"/>
                  </a:lnTo>
                  <a:lnTo>
                    <a:pt x="367665" y="520805"/>
                  </a:lnTo>
                  <a:lnTo>
                    <a:pt x="310798" y="509175"/>
                  </a:lnTo>
                  <a:lnTo>
                    <a:pt x="257369" y="494675"/>
                  </a:lnTo>
                  <a:lnTo>
                    <a:pt x="207797" y="477505"/>
                  </a:lnTo>
                  <a:lnTo>
                    <a:pt x="162496" y="457866"/>
                  </a:lnTo>
                  <a:lnTo>
                    <a:pt x="121884" y="435961"/>
                  </a:lnTo>
                  <a:lnTo>
                    <a:pt x="86377" y="411991"/>
                  </a:lnTo>
                  <a:lnTo>
                    <a:pt x="56392" y="386158"/>
                  </a:lnTo>
                  <a:lnTo>
                    <a:pt x="14653" y="329708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29861" y="4853177"/>
            <a:ext cx="675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Alarm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71089" y="5829046"/>
            <a:ext cx="1622425" cy="549275"/>
            <a:chOff x="2371089" y="5829046"/>
            <a:chExt cx="1622425" cy="549275"/>
          </a:xfrm>
        </p:grpSpPr>
        <p:sp>
          <p:nvSpPr>
            <p:cNvPr id="17" name="object 17"/>
            <p:cNvSpPr/>
            <p:nvPr/>
          </p:nvSpPr>
          <p:spPr>
            <a:xfrm>
              <a:off x="2377439" y="5835396"/>
              <a:ext cx="1609725" cy="536575"/>
            </a:xfrm>
            <a:custGeom>
              <a:avLst/>
              <a:gdLst/>
              <a:ahLst/>
              <a:cxnLst/>
              <a:rect l="l" t="t" r="r" b="b"/>
              <a:pathLst>
                <a:path w="1609725" h="536575">
                  <a:moveTo>
                    <a:pt x="804672" y="0"/>
                  </a:moveTo>
                  <a:lnTo>
                    <a:pt x="735246" y="984"/>
                  </a:lnTo>
                  <a:lnTo>
                    <a:pt x="667460" y="3884"/>
                  </a:lnTo>
                  <a:lnTo>
                    <a:pt x="601554" y="8619"/>
                  </a:lnTo>
                  <a:lnTo>
                    <a:pt x="537771" y="15108"/>
                  </a:lnTo>
                  <a:lnTo>
                    <a:pt x="476352" y="23272"/>
                  </a:lnTo>
                  <a:lnTo>
                    <a:pt x="417538" y="33028"/>
                  </a:lnTo>
                  <a:lnTo>
                    <a:pt x="361571" y="44298"/>
                  </a:lnTo>
                  <a:lnTo>
                    <a:pt x="308693" y="57000"/>
                  </a:lnTo>
                  <a:lnTo>
                    <a:pt x="259145" y="71053"/>
                  </a:lnTo>
                  <a:lnTo>
                    <a:pt x="213169" y="86378"/>
                  </a:lnTo>
                  <a:lnTo>
                    <a:pt x="171007" y="102894"/>
                  </a:lnTo>
                  <a:lnTo>
                    <a:pt x="132901" y="120520"/>
                  </a:lnTo>
                  <a:lnTo>
                    <a:pt x="99091" y="139175"/>
                  </a:lnTo>
                  <a:lnTo>
                    <a:pt x="45329" y="179253"/>
                  </a:lnTo>
                  <a:lnTo>
                    <a:pt x="11654" y="222484"/>
                  </a:lnTo>
                  <a:lnTo>
                    <a:pt x="0" y="268223"/>
                  </a:lnTo>
                  <a:lnTo>
                    <a:pt x="2953" y="291366"/>
                  </a:lnTo>
                  <a:lnTo>
                    <a:pt x="25860" y="335932"/>
                  </a:lnTo>
                  <a:lnTo>
                    <a:pt x="69820" y="377667"/>
                  </a:lnTo>
                  <a:lnTo>
                    <a:pt x="132901" y="415927"/>
                  </a:lnTo>
                  <a:lnTo>
                    <a:pt x="171007" y="433553"/>
                  </a:lnTo>
                  <a:lnTo>
                    <a:pt x="213169" y="450069"/>
                  </a:lnTo>
                  <a:lnTo>
                    <a:pt x="259145" y="465394"/>
                  </a:lnTo>
                  <a:lnTo>
                    <a:pt x="308693" y="479447"/>
                  </a:lnTo>
                  <a:lnTo>
                    <a:pt x="361571" y="492149"/>
                  </a:lnTo>
                  <a:lnTo>
                    <a:pt x="417538" y="503419"/>
                  </a:lnTo>
                  <a:lnTo>
                    <a:pt x="476352" y="513175"/>
                  </a:lnTo>
                  <a:lnTo>
                    <a:pt x="537771" y="521339"/>
                  </a:lnTo>
                  <a:lnTo>
                    <a:pt x="601554" y="527828"/>
                  </a:lnTo>
                  <a:lnTo>
                    <a:pt x="667460" y="532563"/>
                  </a:lnTo>
                  <a:lnTo>
                    <a:pt x="735246" y="535463"/>
                  </a:lnTo>
                  <a:lnTo>
                    <a:pt x="804672" y="536447"/>
                  </a:lnTo>
                  <a:lnTo>
                    <a:pt x="874097" y="535463"/>
                  </a:lnTo>
                  <a:lnTo>
                    <a:pt x="941883" y="532563"/>
                  </a:lnTo>
                  <a:lnTo>
                    <a:pt x="1007789" y="527828"/>
                  </a:lnTo>
                  <a:lnTo>
                    <a:pt x="1071572" y="521339"/>
                  </a:lnTo>
                  <a:lnTo>
                    <a:pt x="1132991" y="513175"/>
                  </a:lnTo>
                  <a:lnTo>
                    <a:pt x="1191805" y="503419"/>
                  </a:lnTo>
                  <a:lnTo>
                    <a:pt x="1247772" y="492149"/>
                  </a:lnTo>
                  <a:lnTo>
                    <a:pt x="1300650" y="479447"/>
                  </a:lnTo>
                  <a:lnTo>
                    <a:pt x="1350198" y="465394"/>
                  </a:lnTo>
                  <a:lnTo>
                    <a:pt x="1396174" y="450069"/>
                  </a:lnTo>
                  <a:lnTo>
                    <a:pt x="1438336" y="433553"/>
                  </a:lnTo>
                  <a:lnTo>
                    <a:pt x="1476442" y="415927"/>
                  </a:lnTo>
                  <a:lnTo>
                    <a:pt x="1510252" y="397272"/>
                  </a:lnTo>
                  <a:lnTo>
                    <a:pt x="1564014" y="357194"/>
                  </a:lnTo>
                  <a:lnTo>
                    <a:pt x="1597689" y="313963"/>
                  </a:lnTo>
                  <a:lnTo>
                    <a:pt x="1609344" y="268223"/>
                  </a:lnTo>
                  <a:lnTo>
                    <a:pt x="1606390" y="245081"/>
                  </a:lnTo>
                  <a:lnTo>
                    <a:pt x="1583483" y="200515"/>
                  </a:lnTo>
                  <a:lnTo>
                    <a:pt x="1539523" y="158780"/>
                  </a:lnTo>
                  <a:lnTo>
                    <a:pt x="1476442" y="120520"/>
                  </a:lnTo>
                  <a:lnTo>
                    <a:pt x="1438336" y="102894"/>
                  </a:lnTo>
                  <a:lnTo>
                    <a:pt x="1396174" y="86378"/>
                  </a:lnTo>
                  <a:lnTo>
                    <a:pt x="1350198" y="71053"/>
                  </a:lnTo>
                  <a:lnTo>
                    <a:pt x="1300650" y="57000"/>
                  </a:lnTo>
                  <a:lnTo>
                    <a:pt x="1247772" y="44298"/>
                  </a:lnTo>
                  <a:lnTo>
                    <a:pt x="1191805" y="33028"/>
                  </a:lnTo>
                  <a:lnTo>
                    <a:pt x="1132991" y="23272"/>
                  </a:lnTo>
                  <a:lnTo>
                    <a:pt x="1071572" y="15108"/>
                  </a:lnTo>
                  <a:lnTo>
                    <a:pt x="1007789" y="8619"/>
                  </a:lnTo>
                  <a:lnTo>
                    <a:pt x="941883" y="3884"/>
                  </a:lnTo>
                  <a:lnTo>
                    <a:pt x="874097" y="984"/>
                  </a:lnTo>
                  <a:lnTo>
                    <a:pt x="804672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377439" y="5835396"/>
              <a:ext cx="1609725" cy="536575"/>
            </a:xfrm>
            <a:custGeom>
              <a:avLst/>
              <a:gdLst/>
              <a:ahLst/>
              <a:cxnLst/>
              <a:rect l="l" t="t" r="r" b="b"/>
              <a:pathLst>
                <a:path w="1609725" h="536575">
                  <a:moveTo>
                    <a:pt x="0" y="268223"/>
                  </a:moveTo>
                  <a:lnTo>
                    <a:pt x="11654" y="222484"/>
                  </a:lnTo>
                  <a:lnTo>
                    <a:pt x="45329" y="179253"/>
                  </a:lnTo>
                  <a:lnTo>
                    <a:pt x="99091" y="139175"/>
                  </a:lnTo>
                  <a:lnTo>
                    <a:pt x="132901" y="120520"/>
                  </a:lnTo>
                  <a:lnTo>
                    <a:pt x="171007" y="102894"/>
                  </a:lnTo>
                  <a:lnTo>
                    <a:pt x="213169" y="86378"/>
                  </a:lnTo>
                  <a:lnTo>
                    <a:pt x="259145" y="71053"/>
                  </a:lnTo>
                  <a:lnTo>
                    <a:pt x="308693" y="57000"/>
                  </a:lnTo>
                  <a:lnTo>
                    <a:pt x="361571" y="44298"/>
                  </a:lnTo>
                  <a:lnTo>
                    <a:pt x="417538" y="33028"/>
                  </a:lnTo>
                  <a:lnTo>
                    <a:pt x="476352" y="23272"/>
                  </a:lnTo>
                  <a:lnTo>
                    <a:pt x="537771" y="15108"/>
                  </a:lnTo>
                  <a:lnTo>
                    <a:pt x="601554" y="8619"/>
                  </a:lnTo>
                  <a:lnTo>
                    <a:pt x="667460" y="3884"/>
                  </a:lnTo>
                  <a:lnTo>
                    <a:pt x="735246" y="984"/>
                  </a:lnTo>
                  <a:lnTo>
                    <a:pt x="804672" y="0"/>
                  </a:lnTo>
                  <a:lnTo>
                    <a:pt x="874097" y="984"/>
                  </a:lnTo>
                  <a:lnTo>
                    <a:pt x="941883" y="3884"/>
                  </a:lnTo>
                  <a:lnTo>
                    <a:pt x="1007789" y="8619"/>
                  </a:lnTo>
                  <a:lnTo>
                    <a:pt x="1071572" y="15108"/>
                  </a:lnTo>
                  <a:lnTo>
                    <a:pt x="1132991" y="23272"/>
                  </a:lnTo>
                  <a:lnTo>
                    <a:pt x="1191805" y="33028"/>
                  </a:lnTo>
                  <a:lnTo>
                    <a:pt x="1247772" y="44298"/>
                  </a:lnTo>
                  <a:lnTo>
                    <a:pt x="1300650" y="57000"/>
                  </a:lnTo>
                  <a:lnTo>
                    <a:pt x="1350198" y="71053"/>
                  </a:lnTo>
                  <a:lnTo>
                    <a:pt x="1396174" y="86378"/>
                  </a:lnTo>
                  <a:lnTo>
                    <a:pt x="1438336" y="102894"/>
                  </a:lnTo>
                  <a:lnTo>
                    <a:pt x="1476442" y="120520"/>
                  </a:lnTo>
                  <a:lnTo>
                    <a:pt x="1510252" y="139175"/>
                  </a:lnTo>
                  <a:lnTo>
                    <a:pt x="1564014" y="179253"/>
                  </a:lnTo>
                  <a:lnTo>
                    <a:pt x="1597689" y="222484"/>
                  </a:lnTo>
                  <a:lnTo>
                    <a:pt x="1609344" y="268223"/>
                  </a:lnTo>
                  <a:lnTo>
                    <a:pt x="1606390" y="291366"/>
                  </a:lnTo>
                  <a:lnTo>
                    <a:pt x="1583483" y="335932"/>
                  </a:lnTo>
                  <a:lnTo>
                    <a:pt x="1539523" y="377667"/>
                  </a:lnTo>
                  <a:lnTo>
                    <a:pt x="1476442" y="415927"/>
                  </a:lnTo>
                  <a:lnTo>
                    <a:pt x="1438336" y="433553"/>
                  </a:lnTo>
                  <a:lnTo>
                    <a:pt x="1396174" y="450069"/>
                  </a:lnTo>
                  <a:lnTo>
                    <a:pt x="1350198" y="465394"/>
                  </a:lnTo>
                  <a:lnTo>
                    <a:pt x="1300650" y="479447"/>
                  </a:lnTo>
                  <a:lnTo>
                    <a:pt x="1247772" y="492149"/>
                  </a:lnTo>
                  <a:lnTo>
                    <a:pt x="1191805" y="503419"/>
                  </a:lnTo>
                  <a:lnTo>
                    <a:pt x="1132991" y="513175"/>
                  </a:lnTo>
                  <a:lnTo>
                    <a:pt x="1071572" y="521339"/>
                  </a:lnTo>
                  <a:lnTo>
                    <a:pt x="1007789" y="527828"/>
                  </a:lnTo>
                  <a:lnTo>
                    <a:pt x="941883" y="532563"/>
                  </a:lnTo>
                  <a:lnTo>
                    <a:pt x="874097" y="535463"/>
                  </a:lnTo>
                  <a:lnTo>
                    <a:pt x="804672" y="536447"/>
                  </a:lnTo>
                  <a:lnTo>
                    <a:pt x="735246" y="535463"/>
                  </a:lnTo>
                  <a:lnTo>
                    <a:pt x="667460" y="532563"/>
                  </a:lnTo>
                  <a:lnTo>
                    <a:pt x="601554" y="527828"/>
                  </a:lnTo>
                  <a:lnTo>
                    <a:pt x="537771" y="521339"/>
                  </a:lnTo>
                  <a:lnTo>
                    <a:pt x="476352" y="513175"/>
                  </a:lnTo>
                  <a:lnTo>
                    <a:pt x="417538" y="503419"/>
                  </a:lnTo>
                  <a:lnTo>
                    <a:pt x="361571" y="492149"/>
                  </a:lnTo>
                  <a:lnTo>
                    <a:pt x="308693" y="479447"/>
                  </a:lnTo>
                  <a:lnTo>
                    <a:pt x="259145" y="465394"/>
                  </a:lnTo>
                  <a:lnTo>
                    <a:pt x="213169" y="450069"/>
                  </a:lnTo>
                  <a:lnTo>
                    <a:pt x="171007" y="433553"/>
                  </a:lnTo>
                  <a:lnTo>
                    <a:pt x="132901" y="415927"/>
                  </a:lnTo>
                  <a:lnTo>
                    <a:pt x="99091" y="397272"/>
                  </a:lnTo>
                  <a:lnTo>
                    <a:pt x="45329" y="357194"/>
                  </a:lnTo>
                  <a:lnTo>
                    <a:pt x="11654" y="313963"/>
                  </a:lnTo>
                  <a:lnTo>
                    <a:pt x="0" y="2682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67761" y="5931204"/>
            <a:ext cx="1029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Joh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39841" y="5798565"/>
            <a:ext cx="1719580" cy="549275"/>
            <a:chOff x="5339841" y="5798565"/>
            <a:chExt cx="1719580" cy="549275"/>
          </a:xfrm>
        </p:grpSpPr>
        <p:sp>
          <p:nvSpPr>
            <p:cNvPr id="21" name="object 21"/>
            <p:cNvSpPr/>
            <p:nvPr/>
          </p:nvSpPr>
          <p:spPr>
            <a:xfrm>
              <a:off x="5346191" y="5804915"/>
              <a:ext cx="1706880" cy="536575"/>
            </a:xfrm>
            <a:custGeom>
              <a:avLst/>
              <a:gdLst/>
              <a:ahLst/>
              <a:cxnLst/>
              <a:rect l="l" t="t" r="r" b="b"/>
              <a:pathLst>
                <a:path w="1706879" h="536575">
                  <a:moveTo>
                    <a:pt x="853440" y="0"/>
                  </a:moveTo>
                  <a:lnTo>
                    <a:pt x="783450" y="889"/>
                  </a:lnTo>
                  <a:lnTo>
                    <a:pt x="715018" y="3510"/>
                  </a:lnTo>
                  <a:lnTo>
                    <a:pt x="648363" y="7795"/>
                  </a:lnTo>
                  <a:lnTo>
                    <a:pt x="583704" y="13674"/>
                  </a:lnTo>
                  <a:lnTo>
                    <a:pt x="521261" y="21078"/>
                  </a:lnTo>
                  <a:lnTo>
                    <a:pt x="461254" y="29939"/>
                  </a:lnTo>
                  <a:lnTo>
                    <a:pt x="403904" y="40186"/>
                  </a:lnTo>
                  <a:lnTo>
                    <a:pt x="349428" y="51752"/>
                  </a:lnTo>
                  <a:lnTo>
                    <a:pt x="298048" y="64567"/>
                  </a:lnTo>
                  <a:lnTo>
                    <a:pt x="249983" y="78562"/>
                  </a:lnTo>
                  <a:lnTo>
                    <a:pt x="205453" y="93668"/>
                  </a:lnTo>
                  <a:lnTo>
                    <a:pt x="164677" y="109815"/>
                  </a:lnTo>
                  <a:lnTo>
                    <a:pt x="127875" y="126936"/>
                  </a:lnTo>
                  <a:lnTo>
                    <a:pt x="67073" y="163820"/>
                  </a:lnTo>
                  <a:lnTo>
                    <a:pt x="24805" y="203767"/>
                  </a:lnTo>
                  <a:lnTo>
                    <a:pt x="2829" y="246225"/>
                  </a:lnTo>
                  <a:lnTo>
                    <a:pt x="0" y="268224"/>
                  </a:lnTo>
                  <a:lnTo>
                    <a:pt x="2829" y="290222"/>
                  </a:lnTo>
                  <a:lnTo>
                    <a:pt x="24805" y="332680"/>
                  </a:lnTo>
                  <a:lnTo>
                    <a:pt x="67073" y="372627"/>
                  </a:lnTo>
                  <a:lnTo>
                    <a:pt x="127875" y="409511"/>
                  </a:lnTo>
                  <a:lnTo>
                    <a:pt x="164677" y="426632"/>
                  </a:lnTo>
                  <a:lnTo>
                    <a:pt x="205453" y="442779"/>
                  </a:lnTo>
                  <a:lnTo>
                    <a:pt x="249983" y="457885"/>
                  </a:lnTo>
                  <a:lnTo>
                    <a:pt x="298048" y="471880"/>
                  </a:lnTo>
                  <a:lnTo>
                    <a:pt x="349428" y="484695"/>
                  </a:lnTo>
                  <a:lnTo>
                    <a:pt x="403904" y="496261"/>
                  </a:lnTo>
                  <a:lnTo>
                    <a:pt x="461254" y="506508"/>
                  </a:lnTo>
                  <a:lnTo>
                    <a:pt x="521261" y="515369"/>
                  </a:lnTo>
                  <a:lnTo>
                    <a:pt x="583704" y="522773"/>
                  </a:lnTo>
                  <a:lnTo>
                    <a:pt x="648363" y="528652"/>
                  </a:lnTo>
                  <a:lnTo>
                    <a:pt x="715018" y="532937"/>
                  </a:lnTo>
                  <a:lnTo>
                    <a:pt x="783450" y="535558"/>
                  </a:lnTo>
                  <a:lnTo>
                    <a:pt x="853440" y="536448"/>
                  </a:lnTo>
                  <a:lnTo>
                    <a:pt x="923429" y="535558"/>
                  </a:lnTo>
                  <a:lnTo>
                    <a:pt x="991861" y="532937"/>
                  </a:lnTo>
                  <a:lnTo>
                    <a:pt x="1058516" y="528652"/>
                  </a:lnTo>
                  <a:lnTo>
                    <a:pt x="1123175" y="522773"/>
                  </a:lnTo>
                  <a:lnTo>
                    <a:pt x="1185618" y="515369"/>
                  </a:lnTo>
                  <a:lnTo>
                    <a:pt x="1245625" y="506508"/>
                  </a:lnTo>
                  <a:lnTo>
                    <a:pt x="1302975" y="496261"/>
                  </a:lnTo>
                  <a:lnTo>
                    <a:pt x="1357451" y="484695"/>
                  </a:lnTo>
                  <a:lnTo>
                    <a:pt x="1408831" y="471880"/>
                  </a:lnTo>
                  <a:lnTo>
                    <a:pt x="1456896" y="457885"/>
                  </a:lnTo>
                  <a:lnTo>
                    <a:pt x="1501426" y="442779"/>
                  </a:lnTo>
                  <a:lnTo>
                    <a:pt x="1542202" y="426632"/>
                  </a:lnTo>
                  <a:lnTo>
                    <a:pt x="1579004" y="409511"/>
                  </a:lnTo>
                  <a:lnTo>
                    <a:pt x="1639806" y="372627"/>
                  </a:lnTo>
                  <a:lnTo>
                    <a:pt x="1682074" y="332680"/>
                  </a:lnTo>
                  <a:lnTo>
                    <a:pt x="1704050" y="290222"/>
                  </a:lnTo>
                  <a:lnTo>
                    <a:pt x="1706880" y="268224"/>
                  </a:lnTo>
                  <a:lnTo>
                    <a:pt x="1704050" y="246225"/>
                  </a:lnTo>
                  <a:lnTo>
                    <a:pt x="1682074" y="203767"/>
                  </a:lnTo>
                  <a:lnTo>
                    <a:pt x="1639806" y="163820"/>
                  </a:lnTo>
                  <a:lnTo>
                    <a:pt x="1579004" y="126936"/>
                  </a:lnTo>
                  <a:lnTo>
                    <a:pt x="1542202" y="109815"/>
                  </a:lnTo>
                  <a:lnTo>
                    <a:pt x="1501426" y="93668"/>
                  </a:lnTo>
                  <a:lnTo>
                    <a:pt x="1456896" y="78562"/>
                  </a:lnTo>
                  <a:lnTo>
                    <a:pt x="1408831" y="64567"/>
                  </a:lnTo>
                  <a:lnTo>
                    <a:pt x="1357451" y="51752"/>
                  </a:lnTo>
                  <a:lnTo>
                    <a:pt x="1302975" y="40186"/>
                  </a:lnTo>
                  <a:lnTo>
                    <a:pt x="1245625" y="29939"/>
                  </a:lnTo>
                  <a:lnTo>
                    <a:pt x="1185618" y="21078"/>
                  </a:lnTo>
                  <a:lnTo>
                    <a:pt x="1123175" y="13674"/>
                  </a:lnTo>
                  <a:lnTo>
                    <a:pt x="1058516" y="7795"/>
                  </a:lnTo>
                  <a:lnTo>
                    <a:pt x="991861" y="3510"/>
                  </a:lnTo>
                  <a:lnTo>
                    <a:pt x="923429" y="889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1" y="5804915"/>
              <a:ext cx="1706880" cy="536575"/>
            </a:xfrm>
            <a:custGeom>
              <a:avLst/>
              <a:gdLst/>
              <a:ahLst/>
              <a:cxnLst/>
              <a:rect l="l" t="t" r="r" b="b"/>
              <a:pathLst>
                <a:path w="1706879" h="536575">
                  <a:moveTo>
                    <a:pt x="0" y="268224"/>
                  </a:moveTo>
                  <a:lnTo>
                    <a:pt x="11171" y="224717"/>
                  </a:lnTo>
                  <a:lnTo>
                    <a:pt x="43513" y="183445"/>
                  </a:lnTo>
                  <a:lnTo>
                    <a:pt x="95267" y="144961"/>
                  </a:lnTo>
                  <a:lnTo>
                    <a:pt x="164677" y="109815"/>
                  </a:lnTo>
                  <a:lnTo>
                    <a:pt x="205453" y="93668"/>
                  </a:lnTo>
                  <a:lnTo>
                    <a:pt x="249983" y="78562"/>
                  </a:lnTo>
                  <a:lnTo>
                    <a:pt x="298048" y="64567"/>
                  </a:lnTo>
                  <a:lnTo>
                    <a:pt x="349428" y="51752"/>
                  </a:lnTo>
                  <a:lnTo>
                    <a:pt x="403904" y="40186"/>
                  </a:lnTo>
                  <a:lnTo>
                    <a:pt x="461254" y="29939"/>
                  </a:lnTo>
                  <a:lnTo>
                    <a:pt x="521261" y="21078"/>
                  </a:lnTo>
                  <a:lnTo>
                    <a:pt x="583704" y="13674"/>
                  </a:lnTo>
                  <a:lnTo>
                    <a:pt x="648363" y="7795"/>
                  </a:lnTo>
                  <a:lnTo>
                    <a:pt x="715018" y="3510"/>
                  </a:lnTo>
                  <a:lnTo>
                    <a:pt x="783450" y="889"/>
                  </a:lnTo>
                  <a:lnTo>
                    <a:pt x="853440" y="0"/>
                  </a:lnTo>
                  <a:lnTo>
                    <a:pt x="923429" y="889"/>
                  </a:lnTo>
                  <a:lnTo>
                    <a:pt x="991861" y="3510"/>
                  </a:lnTo>
                  <a:lnTo>
                    <a:pt x="1058516" y="7795"/>
                  </a:lnTo>
                  <a:lnTo>
                    <a:pt x="1123175" y="13674"/>
                  </a:lnTo>
                  <a:lnTo>
                    <a:pt x="1185618" y="21078"/>
                  </a:lnTo>
                  <a:lnTo>
                    <a:pt x="1245625" y="29939"/>
                  </a:lnTo>
                  <a:lnTo>
                    <a:pt x="1302975" y="40186"/>
                  </a:lnTo>
                  <a:lnTo>
                    <a:pt x="1357451" y="51752"/>
                  </a:lnTo>
                  <a:lnTo>
                    <a:pt x="1408831" y="64567"/>
                  </a:lnTo>
                  <a:lnTo>
                    <a:pt x="1456896" y="78562"/>
                  </a:lnTo>
                  <a:lnTo>
                    <a:pt x="1501426" y="93668"/>
                  </a:lnTo>
                  <a:lnTo>
                    <a:pt x="1542202" y="109815"/>
                  </a:lnTo>
                  <a:lnTo>
                    <a:pt x="1579004" y="126936"/>
                  </a:lnTo>
                  <a:lnTo>
                    <a:pt x="1639806" y="163820"/>
                  </a:lnTo>
                  <a:lnTo>
                    <a:pt x="1682074" y="203767"/>
                  </a:lnTo>
                  <a:lnTo>
                    <a:pt x="1704050" y="246225"/>
                  </a:lnTo>
                  <a:lnTo>
                    <a:pt x="1706880" y="268224"/>
                  </a:lnTo>
                  <a:lnTo>
                    <a:pt x="1704050" y="290222"/>
                  </a:lnTo>
                  <a:lnTo>
                    <a:pt x="1682074" y="332680"/>
                  </a:lnTo>
                  <a:lnTo>
                    <a:pt x="1639806" y="372627"/>
                  </a:lnTo>
                  <a:lnTo>
                    <a:pt x="1579004" y="409511"/>
                  </a:lnTo>
                  <a:lnTo>
                    <a:pt x="1542202" y="426632"/>
                  </a:lnTo>
                  <a:lnTo>
                    <a:pt x="1501426" y="442779"/>
                  </a:lnTo>
                  <a:lnTo>
                    <a:pt x="1456896" y="457885"/>
                  </a:lnTo>
                  <a:lnTo>
                    <a:pt x="1408831" y="471880"/>
                  </a:lnTo>
                  <a:lnTo>
                    <a:pt x="1357451" y="484695"/>
                  </a:lnTo>
                  <a:lnTo>
                    <a:pt x="1302975" y="496261"/>
                  </a:lnTo>
                  <a:lnTo>
                    <a:pt x="1245625" y="506508"/>
                  </a:lnTo>
                  <a:lnTo>
                    <a:pt x="1185618" y="515369"/>
                  </a:lnTo>
                  <a:lnTo>
                    <a:pt x="1123175" y="522773"/>
                  </a:lnTo>
                  <a:lnTo>
                    <a:pt x="1058516" y="528652"/>
                  </a:lnTo>
                  <a:lnTo>
                    <a:pt x="991861" y="532937"/>
                  </a:lnTo>
                  <a:lnTo>
                    <a:pt x="923429" y="535558"/>
                  </a:lnTo>
                  <a:lnTo>
                    <a:pt x="853440" y="536448"/>
                  </a:lnTo>
                  <a:lnTo>
                    <a:pt x="783450" y="535558"/>
                  </a:lnTo>
                  <a:lnTo>
                    <a:pt x="715018" y="532937"/>
                  </a:lnTo>
                  <a:lnTo>
                    <a:pt x="648363" y="528652"/>
                  </a:lnTo>
                  <a:lnTo>
                    <a:pt x="583704" y="522773"/>
                  </a:lnTo>
                  <a:lnTo>
                    <a:pt x="521261" y="515369"/>
                  </a:lnTo>
                  <a:lnTo>
                    <a:pt x="461254" y="506508"/>
                  </a:lnTo>
                  <a:lnTo>
                    <a:pt x="403904" y="496261"/>
                  </a:lnTo>
                  <a:lnTo>
                    <a:pt x="349428" y="484695"/>
                  </a:lnTo>
                  <a:lnTo>
                    <a:pt x="298048" y="471880"/>
                  </a:lnTo>
                  <a:lnTo>
                    <a:pt x="249983" y="457885"/>
                  </a:lnTo>
                  <a:lnTo>
                    <a:pt x="205453" y="442779"/>
                  </a:lnTo>
                  <a:lnTo>
                    <a:pt x="164677" y="426632"/>
                  </a:lnTo>
                  <a:lnTo>
                    <a:pt x="127875" y="409511"/>
                  </a:lnTo>
                  <a:lnTo>
                    <a:pt x="67073" y="372627"/>
                  </a:lnTo>
                  <a:lnTo>
                    <a:pt x="24805" y="332680"/>
                  </a:lnTo>
                  <a:lnTo>
                    <a:pt x="2829" y="290222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652642" y="5901029"/>
            <a:ext cx="109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MaryCalls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7862" y="4127500"/>
            <a:ext cx="2414270" cy="1746885"/>
          </a:xfrm>
          <a:custGeom>
            <a:avLst/>
            <a:gdLst/>
            <a:ahLst/>
            <a:cxnLst/>
            <a:rect l="l" t="t" r="r" b="b"/>
            <a:pathLst>
              <a:path w="2414270" h="1746885">
                <a:moveTo>
                  <a:pt x="646303" y="1049274"/>
                </a:moveTo>
                <a:lnTo>
                  <a:pt x="624713" y="1029970"/>
                </a:lnTo>
                <a:lnTo>
                  <a:pt x="47294" y="1672437"/>
                </a:lnTo>
                <a:lnTo>
                  <a:pt x="25781" y="1653108"/>
                </a:lnTo>
                <a:lnTo>
                  <a:pt x="0" y="1746758"/>
                </a:lnTo>
                <a:lnTo>
                  <a:pt x="90424" y="1711172"/>
                </a:lnTo>
                <a:lnTo>
                  <a:pt x="80860" y="1702587"/>
                </a:lnTo>
                <a:lnTo>
                  <a:pt x="68859" y="1691817"/>
                </a:lnTo>
                <a:lnTo>
                  <a:pt x="646303" y="1049274"/>
                </a:lnTo>
                <a:close/>
              </a:path>
              <a:path w="2414270" h="1746885">
                <a:moveTo>
                  <a:pt x="787908" y="679958"/>
                </a:moveTo>
                <a:lnTo>
                  <a:pt x="776592" y="634365"/>
                </a:lnTo>
                <a:lnTo>
                  <a:pt x="764540" y="585724"/>
                </a:lnTo>
                <a:lnTo>
                  <a:pt x="742442" y="604583"/>
                </a:lnTo>
                <a:lnTo>
                  <a:pt x="225933" y="0"/>
                </a:lnTo>
                <a:lnTo>
                  <a:pt x="203835" y="18796"/>
                </a:lnTo>
                <a:lnTo>
                  <a:pt x="720458" y="623366"/>
                </a:lnTo>
                <a:lnTo>
                  <a:pt x="698500" y="642112"/>
                </a:lnTo>
                <a:lnTo>
                  <a:pt x="787908" y="679958"/>
                </a:lnTo>
                <a:close/>
              </a:path>
              <a:path w="2414270" h="1746885">
                <a:moveTo>
                  <a:pt x="1968246" y="30480"/>
                </a:moveTo>
                <a:lnTo>
                  <a:pt x="1945386" y="12700"/>
                </a:lnTo>
                <a:lnTo>
                  <a:pt x="1475994" y="616204"/>
                </a:lnTo>
                <a:lnTo>
                  <a:pt x="1453134" y="598424"/>
                </a:lnTo>
                <a:lnTo>
                  <a:pt x="1434084" y="693674"/>
                </a:lnTo>
                <a:lnTo>
                  <a:pt x="1521714" y="651764"/>
                </a:lnTo>
                <a:lnTo>
                  <a:pt x="1513547" y="645414"/>
                </a:lnTo>
                <a:lnTo>
                  <a:pt x="1498854" y="633984"/>
                </a:lnTo>
                <a:lnTo>
                  <a:pt x="1968246" y="30480"/>
                </a:lnTo>
                <a:close/>
              </a:path>
              <a:path w="2414270" h="1746885">
                <a:moveTo>
                  <a:pt x="2414016" y="1697990"/>
                </a:moveTo>
                <a:lnTo>
                  <a:pt x="2397976" y="1667954"/>
                </a:lnTo>
                <a:lnTo>
                  <a:pt x="2368296" y="1612328"/>
                </a:lnTo>
                <a:lnTo>
                  <a:pt x="2351519" y="1635975"/>
                </a:lnTo>
                <a:lnTo>
                  <a:pt x="1544574" y="1064387"/>
                </a:lnTo>
                <a:lnTo>
                  <a:pt x="1527810" y="1088009"/>
                </a:lnTo>
                <a:lnTo>
                  <a:pt x="2334768" y="1659597"/>
                </a:lnTo>
                <a:lnTo>
                  <a:pt x="2318004" y="1683219"/>
                </a:lnTo>
                <a:lnTo>
                  <a:pt x="2414016" y="1697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3788" y="3625913"/>
          <a:ext cx="51117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P(B)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.001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832663" y="3584638"/>
          <a:ext cx="49212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P(E)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.002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386387" y="4286186"/>
          <a:ext cx="1062989" cy="1198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P(A)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.95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.001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099363" y="5632450"/>
          <a:ext cx="866775" cy="71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P(M)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387538" y="5675312"/>
          <a:ext cx="866775" cy="71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P(J)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652" y="159207"/>
            <a:ext cx="68199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Joint Distributions </a:t>
            </a:r>
            <a:r>
              <a:rPr sz="4000" spc="-35" dirty="0"/>
              <a:t>for</a:t>
            </a:r>
            <a:r>
              <a:rPr sz="4000" spc="-10" dirty="0"/>
              <a:t> </a:t>
            </a:r>
            <a:r>
              <a:rPr sz="4000" spc="-25" dirty="0"/>
              <a:t>Bayes</a:t>
            </a:r>
            <a:r>
              <a:rPr sz="4000" spc="-20" dirty="0"/>
              <a:t> </a:t>
            </a:r>
            <a:r>
              <a:rPr sz="4000" spc="-10" dirty="0"/>
              <a:t>Nets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4622024" y="2129612"/>
            <a:ext cx="1219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30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3602" y="2817317"/>
            <a:ext cx="27876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110" dirty="0">
                <a:latin typeface="Times New Roman"/>
                <a:cs typeface="Times New Roman"/>
              </a:rPr>
              <a:t>i</a:t>
            </a:r>
            <a:r>
              <a:rPr sz="1450" spc="-80" dirty="0">
                <a:latin typeface="Symbol"/>
                <a:cs typeface="Symbol"/>
              </a:rPr>
              <a:t></a:t>
            </a:r>
            <a:r>
              <a:rPr sz="1450" spc="30" dirty="0">
                <a:latin typeface="Times New Roman"/>
                <a:cs typeface="Times New Roman"/>
              </a:rPr>
              <a:t>1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154" y="1381990"/>
            <a:ext cx="7947660" cy="14782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0" marR="43180" indent="-3435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Bayesian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Network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implicitly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defines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joint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distribution.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458470" algn="ctr">
              <a:lnSpc>
                <a:spcPct val="100000"/>
              </a:lnSpc>
              <a:spcBef>
                <a:spcPts val="495"/>
              </a:spcBef>
            </a:pPr>
            <a:r>
              <a:rPr sz="2500" i="1" spc="60" dirty="0">
                <a:latin typeface="Times New Roman"/>
                <a:cs typeface="Times New Roman"/>
              </a:rPr>
              <a:t>P</a:t>
            </a:r>
            <a:r>
              <a:rPr sz="2500" spc="180" dirty="0">
                <a:latin typeface="Times New Roman"/>
                <a:cs typeface="Times New Roman"/>
              </a:rPr>
              <a:t>(</a:t>
            </a:r>
            <a:r>
              <a:rPr sz="2500" i="1" spc="-160" dirty="0">
                <a:latin typeface="Times New Roman"/>
                <a:cs typeface="Times New Roman"/>
              </a:rPr>
              <a:t>x</a:t>
            </a:r>
            <a:r>
              <a:rPr sz="2175" spc="195" baseline="-24904" dirty="0">
                <a:latin typeface="Times New Roman"/>
                <a:cs typeface="Times New Roman"/>
              </a:rPr>
              <a:t>1</a:t>
            </a:r>
            <a:r>
              <a:rPr sz="2500" spc="20" dirty="0">
                <a:latin typeface="Times New Roman"/>
                <a:cs typeface="Times New Roman"/>
              </a:rPr>
              <a:t>,</a:t>
            </a:r>
            <a:r>
              <a:rPr sz="2500" spc="-225" dirty="0">
                <a:latin typeface="Times New Roman"/>
                <a:cs typeface="Times New Roman"/>
              </a:rPr>
              <a:t> </a:t>
            </a:r>
            <a:r>
              <a:rPr sz="2500" i="1" spc="10" dirty="0">
                <a:latin typeface="Times New Roman"/>
                <a:cs typeface="Times New Roman"/>
              </a:rPr>
              <a:t>x</a:t>
            </a:r>
            <a:r>
              <a:rPr sz="2175" spc="44" baseline="-24904" dirty="0">
                <a:latin typeface="Times New Roman"/>
                <a:cs typeface="Times New Roman"/>
              </a:rPr>
              <a:t>2</a:t>
            </a:r>
            <a:r>
              <a:rPr sz="2175" spc="-232" baseline="-24904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,.</a:t>
            </a:r>
            <a:r>
              <a:rPr sz="2500" spc="110" dirty="0">
                <a:latin typeface="Times New Roman"/>
                <a:cs typeface="Times New Roman"/>
              </a:rPr>
              <a:t>.</a:t>
            </a:r>
            <a:r>
              <a:rPr sz="2500" spc="-305" dirty="0">
                <a:latin typeface="Times New Roman"/>
                <a:cs typeface="Times New Roman"/>
              </a:rPr>
              <a:t>.</a:t>
            </a:r>
            <a:r>
              <a:rPr sz="2500" i="1" spc="10" dirty="0" err="1">
                <a:latin typeface="Times New Roman"/>
                <a:cs typeface="Times New Roman"/>
              </a:rPr>
              <a:t>x</a:t>
            </a:r>
            <a:r>
              <a:rPr sz="2175" i="1" spc="44" baseline="-24904" dirty="0" err="1">
                <a:latin typeface="Times New Roman"/>
                <a:cs typeface="Times New Roman"/>
              </a:rPr>
              <a:t>n</a:t>
            </a:r>
            <a:r>
              <a:rPr sz="2175" i="1" spc="-135" baseline="-24904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45" dirty="0">
                <a:latin typeface="Symbol"/>
                <a:cs typeface="Symbol"/>
              </a:rPr>
              <a:t>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5625" spc="569" baseline="-8888" dirty="0">
                <a:latin typeface="Symbol"/>
                <a:cs typeface="Symbol"/>
              </a:rPr>
              <a:t></a:t>
            </a:r>
            <a:r>
              <a:rPr sz="2500" i="1" spc="60" dirty="0">
                <a:latin typeface="Times New Roman"/>
                <a:cs typeface="Times New Roman"/>
              </a:rPr>
              <a:t>P</a:t>
            </a:r>
            <a:r>
              <a:rPr sz="2500" spc="175" dirty="0">
                <a:latin typeface="Times New Roman"/>
                <a:cs typeface="Times New Roman"/>
              </a:rPr>
              <a:t>(</a:t>
            </a:r>
            <a:r>
              <a:rPr sz="2500" i="1" spc="-40" dirty="0">
                <a:latin typeface="Times New Roman"/>
                <a:cs typeface="Times New Roman"/>
              </a:rPr>
              <a:t>x</a:t>
            </a:r>
            <a:r>
              <a:rPr sz="2175" i="1" spc="22" baseline="-24904" dirty="0">
                <a:latin typeface="Times New Roman"/>
                <a:cs typeface="Times New Roman"/>
              </a:rPr>
              <a:t>i</a:t>
            </a:r>
            <a:r>
              <a:rPr sz="2175" i="1" baseline="-24904" dirty="0">
                <a:latin typeface="Times New Roman"/>
                <a:cs typeface="Times New Roman"/>
              </a:rPr>
              <a:t> </a:t>
            </a:r>
            <a:r>
              <a:rPr sz="2175" i="1" spc="-37" baseline="-2490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|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P</a:t>
            </a: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spc="80" dirty="0">
                <a:latin typeface="Times New Roman"/>
                <a:cs typeface="Times New Roman"/>
              </a:rPr>
              <a:t>r</a:t>
            </a:r>
            <a:r>
              <a:rPr sz="2500" spc="-10" dirty="0">
                <a:latin typeface="Times New Roman"/>
                <a:cs typeface="Times New Roman"/>
              </a:rPr>
              <a:t>e</a:t>
            </a:r>
            <a:r>
              <a:rPr sz="2500" spc="30" dirty="0">
                <a:latin typeface="Times New Roman"/>
                <a:cs typeface="Times New Roman"/>
              </a:rPr>
              <a:t>nt</a:t>
            </a:r>
            <a:r>
              <a:rPr sz="2500" spc="-225" dirty="0">
                <a:latin typeface="Times New Roman"/>
                <a:cs typeface="Times New Roman"/>
              </a:rPr>
              <a:t>s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i="1" spc="250" dirty="0">
                <a:latin typeface="Times New Roman"/>
                <a:cs typeface="Times New Roman"/>
              </a:rPr>
              <a:t>X</a:t>
            </a:r>
            <a:r>
              <a:rPr sz="2175" i="1" spc="22" baseline="-24904" dirty="0">
                <a:latin typeface="Times New Roman"/>
                <a:cs typeface="Times New Roman"/>
              </a:rPr>
              <a:t>i</a:t>
            </a:r>
            <a:r>
              <a:rPr sz="2175" i="1" spc="-82" baseline="-24904" dirty="0">
                <a:latin typeface="Times New Roman"/>
                <a:cs typeface="Times New Roman"/>
              </a:rPr>
              <a:t> </a:t>
            </a:r>
            <a:r>
              <a:rPr sz="2500" spc="80" dirty="0">
                <a:latin typeface="Times New Roman"/>
                <a:cs typeface="Times New Roman"/>
              </a:rPr>
              <a:t>))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0137" y="3171193"/>
            <a:ext cx="7186930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3304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Example</a:t>
            </a:r>
            <a:endParaRPr sz="2800" dirty="0">
              <a:latin typeface="Times New Roman"/>
              <a:cs typeface="Times New Roman"/>
            </a:endParaRPr>
          </a:p>
          <a:p>
            <a:pPr marL="1059815">
              <a:lnSpc>
                <a:spcPts val="3065"/>
              </a:lnSpc>
            </a:pPr>
            <a:r>
              <a:rPr sz="2600" i="1" spc="85" dirty="0">
                <a:latin typeface="Times New Roman"/>
                <a:cs typeface="Times New Roman"/>
              </a:rPr>
              <a:t>P</a:t>
            </a:r>
            <a:r>
              <a:rPr sz="2600" spc="200" dirty="0">
                <a:latin typeface="Times New Roman"/>
                <a:cs typeface="Times New Roman"/>
              </a:rPr>
              <a:t>(</a:t>
            </a:r>
            <a:r>
              <a:rPr sz="2600" i="1" spc="35" dirty="0">
                <a:latin typeface="Times New Roman"/>
                <a:cs typeface="Times New Roman"/>
              </a:rPr>
              <a:t>J</a:t>
            </a:r>
            <a:r>
              <a:rPr sz="2600" i="1" spc="8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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M</a:t>
            </a:r>
            <a:r>
              <a:rPr sz="2600" i="1" spc="14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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spc="45" dirty="0">
                <a:latin typeface="Times New Roman"/>
                <a:cs typeface="Times New Roman"/>
              </a:rPr>
              <a:t>A</a:t>
            </a:r>
            <a:r>
              <a:rPr sz="2600" i="1" spc="-32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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</a:t>
            </a:r>
            <a:r>
              <a:rPr sz="2600" i="1" spc="45" dirty="0">
                <a:latin typeface="Times New Roman"/>
                <a:cs typeface="Times New Roman"/>
              </a:rPr>
              <a:t>B</a:t>
            </a:r>
            <a:r>
              <a:rPr sz="2600" i="1" spc="-20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Symbol"/>
                <a:cs typeface="Symbol"/>
              </a:rPr>
              <a:t>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</a:t>
            </a:r>
            <a:r>
              <a:rPr sz="2600" i="1" spc="17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735330">
              <a:lnSpc>
                <a:spcPct val="100000"/>
              </a:lnSpc>
              <a:spcBef>
                <a:spcPts val="620"/>
              </a:spcBef>
            </a:pPr>
            <a:r>
              <a:rPr sz="2600" spc="50" dirty="0">
                <a:latin typeface="Symbol"/>
                <a:cs typeface="Symbol"/>
              </a:rPr>
              <a:t>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80" dirty="0">
                <a:latin typeface="Times New Roman"/>
                <a:cs typeface="Times New Roman"/>
              </a:rPr>
              <a:t>P</a:t>
            </a:r>
            <a:r>
              <a:rPr sz="2600" spc="190" dirty="0">
                <a:latin typeface="Times New Roman"/>
                <a:cs typeface="Times New Roman"/>
              </a:rPr>
              <a:t>(</a:t>
            </a:r>
            <a:r>
              <a:rPr sz="2600" i="1" spc="40" dirty="0">
                <a:latin typeface="Times New Roman"/>
                <a:cs typeface="Times New Roman"/>
              </a:rPr>
              <a:t>J</a:t>
            </a:r>
            <a:r>
              <a:rPr sz="2600" i="1" spc="70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|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45" dirty="0">
                <a:latin typeface="Times New Roman"/>
                <a:cs typeface="Times New Roman"/>
              </a:rPr>
              <a:t>A</a:t>
            </a:r>
            <a:r>
              <a:rPr sz="2600" spc="155" dirty="0">
                <a:latin typeface="Times New Roman"/>
                <a:cs typeface="Times New Roman"/>
              </a:rPr>
              <a:t>)</a:t>
            </a:r>
            <a:r>
              <a:rPr sz="2600" i="1" spc="80" dirty="0">
                <a:latin typeface="Times New Roman"/>
                <a:cs typeface="Times New Roman"/>
              </a:rPr>
              <a:t>P</a:t>
            </a:r>
            <a:r>
              <a:rPr sz="2600" spc="110" dirty="0">
                <a:latin typeface="Times New Roman"/>
                <a:cs typeface="Times New Roman"/>
              </a:rPr>
              <a:t>(</a:t>
            </a:r>
            <a:r>
              <a:rPr sz="2600" i="1" spc="80" dirty="0">
                <a:latin typeface="Times New Roman"/>
                <a:cs typeface="Times New Roman"/>
              </a:rPr>
              <a:t>M</a:t>
            </a:r>
            <a:r>
              <a:rPr sz="2600" i="1" spc="12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|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45" dirty="0">
                <a:latin typeface="Times New Roman"/>
                <a:cs typeface="Times New Roman"/>
              </a:rPr>
              <a:t>A</a:t>
            </a:r>
            <a:r>
              <a:rPr sz="2600" spc="155" dirty="0">
                <a:latin typeface="Times New Roman"/>
                <a:cs typeface="Times New Roman"/>
              </a:rPr>
              <a:t>)</a:t>
            </a:r>
            <a:r>
              <a:rPr sz="2600" i="1" spc="80" dirty="0">
                <a:latin typeface="Times New Roman"/>
                <a:cs typeface="Times New Roman"/>
              </a:rPr>
              <a:t>P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spc="-405" dirty="0">
                <a:latin typeface="Times New Roman"/>
                <a:cs typeface="Times New Roman"/>
              </a:rPr>
              <a:t> </a:t>
            </a:r>
            <a:r>
              <a:rPr sz="2600" i="1" spc="55" dirty="0">
                <a:latin typeface="Times New Roman"/>
                <a:cs typeface="Times New Roman"/>
              </a:rPr>
              <a:t>A</a:t>
            </a:r>
            <a:r>
              <a:rPr sz="2600" i="1" spc="-34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|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Symbol"/>
                <a:cs typeface="Symbol"/>
              </a:rPr>
              <a:t></a:t>
            </a:r>
            <a:r>
              <a:rPr sz="2600" i="1" spc="55" dirty="0">
                <a:latin typeface="Times New Roman"/>
                <a:cs typeface="Times New Roman"/>
              </a:rPr>
              <a:t>B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Symbol"/>
                <a:cs typeface="Symbol"/>
              </a:rPr>
              <a:t>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Symbol"/>
                <a:cs typeface="Symbol"/>
              </a:rPr>
              <a:t></a:t>
            </a:r>
            <a:r>
              <a:rPr sz="2600" i="1" spc="160" dirty="0">
                <a:latin typeface="Times New Roman"/>
                <a:cs typeface="Times New Roman"/>
              </a:rPr>
              <a:t>E</a:t>
            </a:r>
            <a:r>
              <a:rPr sz="2600" spc="150" dirty="0">
                <a:latin typeface="Times New Roman"/>
                <a:cs typeface="Times New Roman"/>
              </a:rPr>
              <a:t>)</a:t>
            </a:r>
            <a:r>
              <a:rPr sz="2600" i="1" spc="80" dirty="0">
                <a:latin typeface="Times New Roman"/>
                <a:cs typeface="Times New Roman"/>
              </a:rPr>
              <a:t>P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spc="15" dirty="0">
                <a:latin typeface="Symbol"/>
                <a:cs typeface="Symbol"/>
              </a:rPr>
              <a:t></a:t>
            </a:r>
            <a:r>
              <a:rPr sz="2600" i="1" spc="80" dirty="0">
                <a:latin typeface="Times New Roman"/>
                <a:cs typeface="Times New Roman"/>
              </a:rPr>
              <a:t>B</a:t>
            </a:r>
            <a:r>
              <a:rPr sz="2600" spc="150" dirty="0">
                <a:latin typeface="Times New Roman"/>
                <a:cs typeface="Times New Roman"/>
              </a:rPr>
              <a:t>)</a:t>
            </a:r>
            <a:r>
              <a:rPr sz="2600" i="1" spc="80" dirty="0">
                <a:latin typeface="Times New Roman"/>
                <a:cs typeface="Times New Roman"/>
              </a:rPr>
              <a:t>P</a:t>
            </a:r>
            <a:r>
              <a:rPr sz="2600" spc="30" dirty="0">
                <a:latin typeface="Times New Roman"/>
                <a:cs typeface="Times New Roman"/>
              </a:rPr>
              <a:t>(</a:t>
            </a:r>
            <a:r>
              <a:rPr sz="2600" spc="15" dirty="0">
                <a:latin typeface="Symbol"/>
                <a:cs typeface="Symbol"/>
              </a:rPr>
              <a:t></a:t>
            </a:r>
            <a:r>
              <a:rPr sz="2600" i="1" spc="165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758190">
              <a:lnSpc>
                <a:spcPct val="100000"/>
              </a:lnSpc>
              <a:spcBef>
                <a:spcPts val="875"/>
              </a:spcBef>
            </a:pPr>
            <a:r>
              <a:rPr sz="2650" spc="85" dirty="0">
                <a:latin typeface="Symbol"/>
                <a:cs typeface="Symbol"/>
              </a:rPr>
              <a:t>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spc="70" dirty="0">
                <a:latin typeface="Times New Roman"/>
                <a:cs typeface="Times New Roman"/>
              </a:rPr>
              <a:t>0.9</a:t>
            </a:r>
            <a:r>
              <a:rPr sz="2650" spc="70" dirty="0">
                <a:latin typeface="Symbol"/>
                <a:cs typeface="Symbol"/>
              </a:rPr>
              <a:t></a:t>
            </a:r>
            <a:r>
              <a:rPr sz="2650" spc="70" dirty="0">
                <a:latin typeface="Times New Roman"/>
                <a:cs typeface="Times New Roman"/>
              </a:rPr>
              <a:t>0.7</a:t>
            </a:r>
            <a:r>
              <a:rPr sz="2650" spc="70" dirty="0">
                <a:latin typeface="Symbol"/>
                <a:cs typeface="Symbol"/>
              </a:rPr>
              <a:t></a:t>
            </a:r>
            <a:r>
              <a:rPr sz="2650" spc="70" dirty="0">
                <a:latin typeface="Times New Roman"/>
                <a:cs typeface="Times New Roman"/>
              </a:rPr>
              <a:t>0.001</a:t>
            </a:r>
            <a:r>
              <a:rPr sz="2650" spc="70" dirty="0">
                <a:latin typeface="Symbol"/>
                <a:cs typeface="Symbol"/>
              </a:rPr>
              <a:t></a:t>
            </a:r>
            <a:r>
              <a:rPr sz="2650" spc="70" dirty="0">
                <a:latin typeface="Times New Roman"/>
                <a:cs typeface="Times New Roman"/>
              </a:rPr>
              <a:t>0.999</a:t>
            </a:r>
            <a:r>
              <a:rPr sz="2650" spc="70" dirty="0">
                <a:latin typeface="Symbol"/>
                <a:cs typeface="Symbol"/>
              </a:rPr>
              <a:t></a:t>
            </a:r>
            <a:r>
              <a:rPr sz="2650" spc="70" dirty="0">
                <a:latin typeface="Times New Roman"/>
                <a:cs typeface="Times New Roman"/>
              </a:rPr>
              <a:t>0.998</a:t>
            </a:r>
            <a:r>
              <a:rPr sz="2650" spc="-30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Symbol"/>
                <a:cs typeface="Symbol"/>
              </a:rPr>
              <a:t>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0.00062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870" y="159207"/>
            <a:ext cx="66175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Naïve</a:t>
            </a:r>
            <a:r>
              <a:rPr sz="4000" spc="-10" dirty="0"/>
              <a:t> </a:t>
            </a:r>
            <a:r>
              <a:rPr sz="4000" spc="-30" dirty="0"/>
              <a:t>Bayes</a:t>
            </a:r>
            <a:r>
              <a:rPr sz="4000" spc="-5" dirty="0"/>
              <a:t> as</a:t>
            </a:r>
            <a:r>
              <a:rPr sz="4000" spc="-30" dirty="0"/>
              <a:t> </a:t>
            </a:r>
            <a:r>
              <a:rPr sz="4000" spc="-5" dirty="0"/>
              <a:t>a</a:t>
            </a:r>
            <a:r>
              <a:rPr sz="4000" spc="-10" dirty="0"/>
              <a:t> </a:t>
            </a:r>
            <a:r>
              <a:rPr sz="4000" spc="-25" dirty="0"/>
              <a:t>Bayes </a:t>
            </a:r>
            <a:r>
              <a:rPr sz="4000" spc="-15" dirty="0"/>
              <a:t>Net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4124705" y="2055114"/>
            <a:ext cx="460375" cy="542925"/>
          </a:xfrm>
          <a:custGeom>
            <a:avLst/>
            <a:gdLst/>
            <a:ahLst/>
            <a:cxnLst/>
            <a:rect l="l" t="t" r="r" b="b"/>
            <a:pathLst>
              <a:path w="460375" h="542925">
                <a:moveTo>
                  <a:pt x="0" y="271272"/>
                </a:moveTo>
                <a:lnTo>
                  <a:pt x="3706" y="222499"/>
                </a:lnTo>
                <a:lnTo>
                  <a:pt x="14393" y="176600"/>
                </a:lnTo>
                <a:lnTo>
                  <a:pt x="31411" y="134337"/>
                </a:lnTo>
                <a:lnTo>
                  <a:pt x="54111" y="96478"/>
                </a:lnTo>
                <a:lnTo>
                  <a:pt x="81844" y="63786"/>
                </a:lnTo>
                <a:lnTo>
                  <a:pt x="113961" y="37027"/>
                </a:lnTo>
                <a:lnTo>
                  <a:pt x="149812" y="16966"/>
                </a:lnTo>
                <a:lnTo>
                  <a:pt x="188750" y="4369"/>
                </a:lnTo>
                <a:lnTo>
                  <a:pt x="230124" y="0"/>
                </a:lnTo>
                <a:lnTo>
                  <a:pt x="271497" y="4369"/>
                </a:lnTo>
                <a:lnTo>
                  <a:pt x="310435" y="16966"/>
                </a:lnTo>
                <a:lnTo>
                  <a:pt x="346286" y="37027"/>
                </a:lnTo>
                <a:lnTo>
                  <a:pt x="378403" y="63786"/>
                </a:lnTo>
                <a:lnTo>
                  <a:pt x="406136" y="96478"/>
                </a:lnTo>
                <a:lnTo>
                  <a:pt x="428836" y="134337"/>
                </a:lnTo>
                <a:lnTo>
                  <a:pt x="445854" y="176600"/>
                </a:lnTo>
                <a:lnTo>
                  <a:pt x="456541" y="222499"/>
                </a:lnTo>
                <a:lnTo>
                  <a:pt x="460248" y="271272"/>
                </a:lnTo>
                <a:lnTo>
                  <a:pt x="456541" y="320044"/>
                </a:lnTo>
                <a:lnTo>
                  <a:pt x="445854" y="365943"/>
                </a:lnTo>
                <a:lnTo>
                  <a:pt x="428836" y="408206"/>
                </a:lnTo>
                <a:lnTo>
                  <a:pt x="406136" y="446065"/>
                </a:lnTo>
                <a:lnTo>
                  <a:pt x="378403" y="478757"/>
                </a:lnTo>
                <a:lnTo>
                  <a:pt x="346286" y="505516"/>
                </a:lnTo>
                <a:lnTo>
                  <a:pt x="310435" y="525577"/>
                </a:lnTo>
                <a:lnTo>
                  <a:pt x="271497" y="538174"/>
                </a:lnTo>
                <a:lnTo>
                  <a:pt x="230124" y="542544"/>
                </a:lnTo>
                <a:lnTo>
                  <a:pt x="188750" y="538174"/>
                </a:lnTo>
                <a:lnTo>
                  <a:pt x="149812" y="525577"/>
                </a:lnTo>
                <a:lnTo>
                  <a:pt x="113961" y="505516"/>
                </a:lnTo>
                <a:lnTo>
                  <a:pt x="81844" y="478757"/>
                </a:lnTo>
                <a:lnTo>
                  <a:pt x="54111" y="446065"/>
                </a:lnTo>
                <a:lnTo>
                  <a:pt x="31411" y="408206"/>
                </a:lnTo>
                <a:lnTo>
                  <a:pt x="14393" y="365943"/>
                </a:lnTo>
                <a:lnTo>
                  <a:pt x="3706" y="320044"/>
                </a:lnTo>
                <a:lnTo>
                  <a:pt x="0" y="271272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339037"/>
            <a:ext cx="5190490" cy="1571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Naïve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Bayes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is a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simple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Bayes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Net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 dirty="0">
              <a:latin typeface="Comic Sans MS" panose="030F0702030302020204" pitchFamily="66" charset="0"/>
              <a:cs typeface="Calibri"/>
            </a:endParaRPr>
          </a:p>
          <a:p>
            <a:pPr marR="1499235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05073" y="3061461"/>
            <a:ext cx="1358900" cy="555625"/>
            <a:chOff x="3005073" y="3061461"/>
            <a:chExt cx="1358900" cy="555625"/>
          </a:xfrm>
        </p:grpSpPr>
        <p:sp>
          <p:nvSpPr>
            <p:cNvPr id="6" name="object 6"/>
            <p:cNvSpPr/>
            <p:nvPr/>
          </p:nvSpPr>
          <p:spPr>
            <a:xfrm>
              <a:off x="3011423" y="30739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7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11423" y="30739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7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85615" y="306781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85615" y="306781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12135" y="3167837"/>
            <a:ext cx="11455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25500" algn="l"/>
              </a:tabLst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1	</a:t>
            </a:r>
            <a:r>
              <a:rPr sz="3000" spc="15" baseline="1388" dirty="0">
                <a:latin typeface="Times New Roman"/>
                <a:cs typeface="Times New Roman"/>
              </a:rPr>
              <a:t>X</a:t>
            </a:r>
            <a:r>
              <a:rPr sz="1950" spc="15" baseline="-19230" dirty="0">
                <a:latin typeface="Times New Roman"/>
                <a:cs typeface="Times New Roman"/>
              </a:rPr>
              <a:t>2</a:t>
            </a:r>
            <a:endParaRPr sz="1950" baseline="-1923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3509" y="2806064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77714" y="3041650"/>
            <a:ext cx="584200" cy="549275"/>
            <a:chOff x="5077714" y="3041650"/>
            <a:chExt cx="584200" cy="549275"/>
          </a:xfrm>
        </p:grpSpPr>
        <p:sp>
          <p:nvSpPr>
            <p:cNvPr id="13" name="object 13"/>
            <p:cNvSpPr/>
            <p:nvPr/>
          </p:nvSpPr>
          <p:spPr>
            <a:xfrm>
              <a:off x="5084064" y="3048000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084064" y="3048000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8364" y="314286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8905" y="2473324"/>
            <a:ext cx="1780539" cy="638175"/>
          </a:xfrm>
          <a:custGeom>
            <a:avLst/>
            <a:gdLst/>
            <a:ahLst/>
            <a:cxnLst/>
            <a:rect l="l" t="t" r="r" b="b"/>
            <a:pathLst>
              <a:path w="1780539" h="638175">
                <a:moveTo>
                  <a:pt x="757428" y="29210"/>
                </a:moveTo>
                <a:lnTo>
                  <a:pt x="733044" y="0"/>
                </a:lnTo>
                <a:lnTo>
                  <a:pt x="75488" y="549973"/>
                </a:lnTo>
                <a:lnTo>
                  <a:pt x="51054" y="520700"/>
                </a:lnTo>
                <a:lnTo>
                  <a:pt x="0" y="637921"/>
                </a:lnTo>
                <a:lnTo>
                  <a:pt x="124333" y="608457"/>
                </a:lnTo>
                <a:lnTo>
                  <a:pt x="110121" y="591439"/>
                </a:lnTo>
                <a:lnTo>
                  <a:pt x="99923" y="579247"/>
                </a:lnTo>
                <a:lnTo>
                  <a:pt x="757428" y="29210"/>
                </a:lnTo>
                <a:close/>
              </a:path>
              <a:path w="1780539" h="638175">
                <a:moveTo>
                  <a:pt x="836676" y="92964"/>
                </a:moveTo>
                <a:lnTo>
                  <a:pt x="800100" y="82550"/>
                </a:lnTo>
                <a:lnTo>
                  <a:pt x="685063" y="486206"/>
                </a:lnTo>
                <a:lnTo>
                  <a:pt x="648462" y="475742"/>
                </a:lnTo>
                <a:lnTo>
                  <a:pt x="672084" y="601345"/>
                </a:lnTo>
                <a:lnTo>
                  <a:pt x="751103" y="514985"/>
                </a:lnTo>
                <a:lnTo>
                  <a:pt x="758317" y="507111"/>
                </a:lnTo>
                <a:lnTo>
                  <a:pt x="721741" y="496671"/>
                </a:lnTo>
                <a:lnTo>
                  <a:pt x="836676" y="92964"/>
                </a:lnTo>
                <a:close/>
              </a:path>
              <a:path w="1780539" h="638175">
                <a:moveTo>
                  <a:pt x="1780032" y="637921"/>
                </a:moveTo>
                <a:lnTo>
                  <a:pt x="1759712" y="591566"/>
                </a:lnTo>
                <a:lnTo>
                  <a:pt x="1728724" y="520827"/>
                </a:lnTo>
                <a:lnTo>
                  <a:pt x="1704352" y="550113"/>
                </a:lnTo>
                <a:lnTo>
                  <a:pt x="1072896" y="24384"/>
                </a:lnTo>
                <a:lnTo>
                  <a:pt x="1048512" y="53594"/>
                </a:lnTo>
                <a:lnTo>
                  <a:pt x="1680006" y="579348"/>
                </a:lnTo>
                <a:lnTo>
                  <a:pt x="1655572" y="608711"/>
                </a:lnTo>
                <a:lnTo>
                  <a:pt x="1780032" y="637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8342" y="4080128"/>
            <a:ext cx="751776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1000" marR="30480" indent="-342900">
              <a:lnSpc>
                <a:spcPts val="3460"/>
              </a:lnSpc>
              <a:spcBef>
                <a:spcPts val="535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Priors </a:t>
            </a:r>
            <a:r>
              <a:rPr sz="3200" spc="-5" dirty="0">
                <a:latin typeface="Times New Roman"/>
                <a:cs typeface="Times New Roman"/>
              </a:rPr>
              <a:t>P(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and conditionals </a:t>
            </a:r>
            <a:r>
              <a:rPr sz="3200" spc="-5" dirty="0">
                <a:latin typeface="Times New Roman"/>
                <a:cs typeface="Times New Roman"/>
              </a:rPr>
              <a:t>P(</a:t>
            </a:r>
            <a:r>
              <a:rPr sz="3200" i="1" spc="-5" dirty="0">
                <a:latin typeface="Times New Roman"/>
                <a:cs typeface="Times New Roman"/>
              </a:rPr>
              <a:t>X</a:t>
            </a:r>
            <a:r>
              <a:rPr sz="3150" i="1" spc="-7" baseline="-21164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|</a:t>
            </a:r>
            <a:r>
              <a:rPr sz="3200" i="1" spc="-5" dirty="0">
                <a:latin typeface="Times New Roman"/>
                <a:cs typeface="Times New Roman"/>
              </a:rPr>
              <a:t>Y</a:t>
            </a:r>
            <a:r>
              <a:rPr sz="3200" spc="-5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Naïve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Bayes provide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CPTs</a:t>
            </a:r>
            <a:r>
              <a:rPr sz="3200" dirty="0">
                <a:latin typeface="Times New Roman"/>
                <a:cs typeface="Times New Roman"/>
              </a:rPr>
              <a:t> for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network.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702" y="159207"/>
            <a:ext cx="537349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Markov</a:t>
            </a:r>
            <a:r>
              <a:rPr sz="4000" spc="-105" dirty="0"/>
              <a:t> </a:t>
            </a:r>
            <a:r>
              <a:rPr sz="4000" spc="-15" dirty="0"/>
              <a:t>Networks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43685"/>
            <a:ext cx="7789545" cy="287578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4351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Undirected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graph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set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random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variables,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where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edge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represents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dependency.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  <a:tab pos="4628515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Markov</a:t>
            </a:r>
            <a:r>
              <a:rPr sz="2400" b="1" spc="-10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blanket</a:t>
            </a:r>
            <a:r>
              <a:rPr sz="2400" b="1" spc="5" dirty="0">
                <a:solidFill>
                  <a:srgbClr val="FF000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a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node,</a:t>
            </a:r>
            <a:r>
              <a:rPr sz="24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	in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Markov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set </a:t>
            </a:r>
            <a:r>
              <a:rPr sz="2400" spc="-5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its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neighbors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 the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graph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(nodes that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have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edge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connecting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to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).</a:t>
            </a:r>
          </a:p>
          <a:p>
            <a:pPr marL="355600" marR="101600" indent="-3429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Every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node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 a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Net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conditionally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independent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400" spc="-5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every other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node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its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blanket.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9207"/>
            <a:ext cx="8686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Distribution</a:t>
            </a:r>
            <a:r>
              <a:rPr sz="4000" spc="-15" dirty="0"/>
              <a:t> </a:t>
            </a:r>
            <a:r>
              <a:rPr sz="4000" spc="-35" dirty="0"/>
              <a:t>for</a:t>
            </a:r>
            <a:r>
              <a:rPr sz="4000" spc="-10" dirty="0"/>
              <a:t> </a:t>
            </a:r>
            <a:r>
              <a:rPr sz="4000" spc="-5" dirty="0"/>
              <a:t>a</a:t>
            </a:r>
            <a:r>
              <a:rPr sz="4000" dirty="0"/>
              <a:t> </a:t>
            </a:r>
            <a:r>
              <a:rPr sz="4000" spc="-25" dirty="0"/>
              <a:t>Markov </a:t>
            </a:r>
            <a:r>
              <a:rPr sz="4000" spc="-15" dirty="0"/>
              <a:t>Network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0889" y="786943"/>
            <a:ext cx="9067800" cy="2569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25146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400" spc="-10" dirty="0"/>
              <a:t>The</a:t>
            </a:r>
            <a:r>
              <a:rPr sz="2400" spc="20" dirty="0"/>
              <a:t> </a:t>
            </a:r>
            <a:r>
              <a:rPr sz="2400" spc="-10" dirty="0"/>
              <a:t>distribution</a:t>
            </a:r>
            <a:r>
              <a:rPr sz="2400" spc="-5" dirty="0"/>
              <a:t> of</a:t>
            </a:r>
            <a:r>
              <a:rPr sz="2400" spc="20" dirty="0"/>
              <a:t> </a:t>
            </a:r>
            <a:r>
              <a:rPr sz="2400" spc="-5" dirty="0"/>
              <a:t>a</a:t>
            </a:r>
            <a:r>
              <a:rPr sz="2400" dirty="0"/>
              <a:t> </a:t>
            </a:r>
            <a:r>
              <a:rPr sz="2400" spc="-20" dirty="0"/>
              <a:t>Markov</a:t>
            </a:r>
            <a:r>
              <a:rPr sz="2400" spc="-15" dirty="0"/>
              <a:t> net</a:t>
            </a:r>
            <a:r>
              <a:rPr sz="2400" spc="20" dirty="0"/>
              <a:t> </a:t>
            </a:r>
            <a:r>
              <a:rPr sz="2400" spc="-5" dirty="0"/>
              <a:t>is</a:t>
            </a:r>
            <a:r>
              <a:rPr sz="2400" spc="10" dirty="0"/>
              <a:t> </a:t>
            </a:r>
            <a:r>
              <a:rPr sz="2400" spc="-10" dirty="0" err="1"/>
              <a:t>mostcompactly</a:t>
            </a:r>
            <a:r>
              <a:rPr sz="2400" spc="25" dirty="0"/>
              <a:t> </a:t>
            </a:r>
            <a:r>
              <a:rPr sz="2400" spc="-10" dirty="0"/>
              <a:t>described</a:t>
            </a:r>
            <a:r>
              <a:rPr sz="2400" spc="-5" dirty="0"/>
              <a:t> in </a:t>
            </a:r>
            <a:r>
              <a:rPr sz="2400" dirty="0"/>
              <a:t> </a:t>
            </a:r>
            <a:r>
              <a:rPr sz="2400" spc="-10" dirty="0"/>
              <a:t>terms</a:t>
            </a:r>
            <a:r>
              <a:rPr sz="2400" spc="20" dirty="0"/>
              <a:t> </a:t>
            </a:r>
            <a:r>
              <a:rPr sz="2400" spc="-5" dirty="0"/>
              <a:t>of</a:t>
            </a:r>
            <a:r>
              <a:rPr sz="2400" spc="15" dirty="0"/>
              <a:t> </a:t>
            </a:r>
            <a:r>
              <a:rPr sz="2400" spc="-5" dirty="0"/>
              <a:t>a</a:t>
            </a:r>
            <a:r>
              <a:rPr sz="2400" spc="5" dirty="0"/>
              <a:t> </a:t>
            </a:r>
            <a:r>
              <a:rPr sz="2400" spc="-10" dirty="0"/>
              <a:t>set</a:t>
            </a:r>
            <a:r>
              <a:rPr sz="2400" spc="20" dirty="0"/>
              <a:t> </a:t>
            </a:r>
            <a:r>
              <a:rPr sz="2400" spc="-5" dirty="0"/>
              <a:t>of</a:t>
            </a:r>
            <a:r>
              <a:rPr sz="2400" spc="30" dirty="0"/>
              <a:t> </a:t>
            </a:r>
            <a:r>
              <a:rPr sz="2400" b="1" spc="-15" dirty="0">
                <a:solidFill>
                  <a:srgbClr val="FF0000"/>
                </a:solidFill>
              </a:rPr>
              <a:t>potential</a:t>
            </a:r>
            <a:r>
              <a:rPr sz="2400" b="1" spc="35" dirty="0">
                <a:solidFill>
                  <a:srgbClr val="FF0000"/>
                </a:solidFill>
              </a:rPr>
              <a:t> </a:t>
            </a:r>
            <a:r>
              <a:rPr sz="2400" b="1" spc="-10" dirty="0">
                <a:solidFill>
                  <a:srgbClr val="FF0000"/>
                </a:solidFill>
              </a:rPr>
              <a:t>functions</a:t>
            </a:r>
            <a:r>
              <a:rPr sz="2400" b="1" spc="30" dirty="0">
                <a:solidFill>
                  <a:srgbClr val="FF0000"/>
                </a:solidFill>
              </a:rPr>
              <a:t> </a:t>
            </a:r>
            <a:r>
              <a:rPr sz="2400" spc="-10" dirty="0"/>
              <a:t>(a.k.a.</a:t>
            </a:r>
            <a:r>
              <a:rPr sz="2400" spc="5" dirty="0"/>
              <a:t> </a:t>
            </a:r>
            <a:r>
              <a:rPr sz="2400" spc="-20" dirty="0">
                <a:solidFill>
                  <a:srgbClr val="FF0000"/>
                </a:solidFill>
              </a:rPr>
              <a:t>factors</a:t>
            </a:r>
            <a:r>
              <a:rPr sz="2400" spc="-20" dirty="0"/>
              <a:t>,</a:t>
            </a:r>
            <a:r>
              <a:rPr sz="2400" spc="10" dirty="0"/>
              <a:t> </a:t>
            </a:r>
            <a:r>
              <a:rPr sz="2400" spc="-10" dirty="0">
                <a:solidFill>
                  <a:srgbClr val="FF0000"/>
                </a:solidFill>
              </a:rPr>
              <a:t>compatibility </a:t>
            </a:r>
            <a:r>
              <a:rPr sz="2400" spc="-48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functions</a:t>
            </a:r>
            <a:r>
              <a:rPr sz="2400" spc="-5" dirty="0"/>
              <a:t>),</a:t>
            </a:r>
            <a:r>
              <a:rPr sz="2400" spc="-10" dirty="0"/>
              <a:t> </a:t>
            </a:r>
            <a:r>
              <a:rPr sz="2400" spc="75" dirty="0">
                <a:latin typeface="Cambria Math"/>
                <a:cs typeface="Cambria Math"/>
              </a:rPr>
              <a:t>𝜓</a:t>
            </a:r>
            <a:r>
              <a:rPr sz="2000" spc="112" baseline="-15625" dirty="0">
                <a:latin typeface="Cambria Math"/>
                <a:cs typeface="Cambria Math"/>
              </a:rPr>
              <a:t>𝑘</a:t>
            </a:r>
            <a:r>
              <a:rPr sz="2000" spc="75" dirty="0"/>
              <a:t>,</a:t>
            </a:r>
            <a:r>
              <a:rPr sz="2000" spc="10" dirty="0"/>
              <a:t> </a:t>
            </a:r>
            <a:r>
              <a:rPr sz="2000" spc="-15" dirty="0"/>
              <a:t>for</a:t>
            </a:r>
            <a:r>
              <a:rPr sz="2000" dirty="0"/>
              <a:t> </a:t>
            </a:r>
            <a:r>
              <a:rPr sz="2000" spc="-5" dirty="0"/>
              <a:t>each</a:t>
            </a:r>
            <a:r>
              <a:rPr sz="2000" spc="5" dirty="0"/>
              <a:t> </a:t>
            </a:r>
            <a:r>
              <a:rPr sz="2000" spc="-5" dirty="0"/>
              <a:t>clique,</a:t>
            </a:r>
            <a:r>
              <a:rPr sz="2000" spc="-30" dirty="0"/>
              <a:t> </a:t>
            </a:r>
            <a:r>
              <a:rPr sz="2000" i="1" spc="-5" dirty="0"/>
              <a:t>k</a:t>
            </a:r>
            <a:r>
              <a:rPr sz="2000" spc="-5" dirty="0"/>
              <a:t>,</a:t>
            </a:r>
            <a:r>
              <a:rPr sz="2000" spc="5" dirty="0"/>
              <a:t> </a:t>
            </a:r>
            <a:r>
              <a:rPr sz="2000" spc="-5" dirty="0"/>
              <a:t>in</a:t>
            </a:r>
            <a:r>
              <a:rPr sz="2000" dirty="0"/>
              <a:t> </a:t>
            </a:r>
            <a:r>
              <a:rPr sz="2000" spc="-10" dirty="0"/>
              <a:t>the</a:t>
            </a:r>
            <a:r>
              <a:rPr sz="2000" spc="10" dirty="0"/>
              <a:t> </a:t>
            </a:r>
            <a:r>
              <a:rPr sz="2000" spc="-15" dirty="0"/>
              <a:t>graph.</a:t>
            </a:r>
            <a:endParaRPr sz="2000" dirty="0"/>
          </a:p>
          <a:p>
            <a:pPr marL="406400" marR="68580" indent="-343535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07034" algn="l"/>
              </a:tabLst>
            </a:pPr>
            <a:r>
              <a:rPr sz="2400" spc="-15" dirty="0"/>
              <a:t>For </a:t>
            </a:r>
            <a:r>
              <a:rPr sz="2400" spc="-5" dirty="0"/>
              <a:t>each </a:t>
            </a:r>
            <a:r>
              <a:rPr sz="2400" spc="-10" dirty="0"/>
              <a:t>joint assignment </a:t>
            </a:r>
            <a:r>
              <a:rPr sz="2400" spc="-5" dirty="0"/>
              <a:t>of </a:t>
            </a:r>
            <a:r>
              <a:rPr sz="2400" spc="-10" dirty="0"/>
              <a:t>values </a:t>
            </a:r>
            <a:r>
              <a:rPr sz="2400" spc="-20" dirty="0"/>
              <a:t>to </a:t>
            </a:r>
            <a:r>
              <a:rPr sz="2400" spc="-5" dirty="0"/>
              <a:t>the </a:t>
            </a:r>
            <a:r>
              <a:rPr sz="2400" spc="-10" dirty="0"/>
              <a:t>variables </a:t>
            </a:r>
            <a:r>
              <a:rPr sz="2400" spc="-5" dirty="0"/>
              <a:t>in clique </a:t>
            </a:r>
            <a:r>
              <a:rPr sz="2400" i="1" spc="-5" dirty="0"/>
              <a:t>k, </a:t>
            </a:r>
            <a:r>
              <a:rPr sz="2400" spc="40" dirty="0">
                <a:latin typeface="Cambria Math"/>
                <a:cs typeface="Cambria Math"/>
              </a:rPr>
              <a:t>𝜓</a:t>
            </a:r>
            <a:r>
              <a:rPr sz="2000" spc="60" baseline="-15625" dirty="0">
                <a:latin typeface="Cambria Math"/>
                <a:cs typeface="Cambria Math"/>
              </a:rPr>
              <a:t>𝑘 </a:t>
            </a:r>
            <a:r>
              <a:rPr sz="2000" spc="67" baseline="-15625" dirty="0">
                <a:latin typeface="Cambria Math"/>
                <a:cs typeface="Cambria Math"/>
              </a:rPr>
              <a:t> </a:t>
            </a:r>
            <a:r>
              <a:rPr sz="2000" spc="-5" dirty="0"/>
              <a:t>assigns a </a:t>
            </a:r>
            <a:r>
              <a:rPr sz="2000" spc="-15" dirty="0"/>
              <a:t>non-negative </a:t>
            </a:r>
            <a:r>
              <a:rPr sz="2000" spc="-10" dirty="0"/>
              <a:t>real value </a:t>
            </a:r>
            <a:r>
              <a:rPr sz="2000" spc="-15" dirty="0"/>
              <a:t>that </a:t>
            </a:r>
            <a:r>
              <a:rPr sz="2000" spc="-10" dirty="0"/>
              <a:t>represents </a:t>
            </a:r>
            <a:r>
              <a:rPr sz="2000" spc="-5" dirty="0"/>
              <a:t>the </a:t>
            </a:r>
            <a:r>
              <a:rPr sz="2000" spc="-10" dirty="0"/>
              <a:t>compatibility </a:t>
            </a:r>
            <a:r>
              <a:rPr sz="2000" spc="-484" dirty="0"/>
              <a:t> </a:t>
            </a:r>
            <a:r>
              <a:rPr sz="2000" spc="-5" dirty="0"/>
              <a:t>of</a:t>
            </a:r>
            <a:r>
              <a:rPr sz="2000" dirty="0"/>
              <a:t> </a:t>
            </a:r>
            <a:r>
              <a:rPr sz="2000" spc="-5" dirty="0"/>
              <a:t>these</a:t>
            </a:r>
            <a:r>
              <a:rPr sz="2000" spc="15" dirty="0"/>
              <a:t> </a:t>
            </a:r>
            <a:r>
              <a:rPr sz="2000" spc="-10" dirty="0"/>
              <a:t>values.</a:t>
            </a:r>
            <a:endParaRPr sz="2000" dirty="0">
              <a:latin typeface="Cambria Math"/>
              <a:cs typeface="Cambria Math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82AE8C1-CCD3-48EC-A83A-E3835A84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17912"/>
            <a:ext cx="8153400" cy="3140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3702" y="6431381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 panose="030F0702030302020204" pitchFamily="66" charset="0"/>
                <a:cs typeface="Arial"/>
              </a:rPr>
              <a:t>10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713016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pc="-5" dirty="0"/>
              <a:t>Ambiguity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10" dirty="0"/>
              <a:t>POS</a:t>
            </a:r>
            <a:r>
              <a:rPr spc="-20" dirty="0"/>
              <a:t> </a:t>
            </a:r>
            <a:r>
              <a:rPr spc="-40" dirty="0"/>
              <a:t>Tagging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5940" y="1029288"/>
            <a:ext cx="7559040" cy="370421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20" dirty="0"/>
              <a:t>“Like”</a:t>
            </a:r>
            <a:r>
              <a:rPr spc="-5" dirty="0"/>
              <a:t> </a:t>
            </a:r>
            <a:r>
              <a:rPr spc="-10" dirty="0"/>
              <a:t>can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-10" dirty="0"/>
              <a:t> verb</a:t>
            </a:r>
            <a:r>
              <a:rPr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preposition</a:t>
            </a: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like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/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VBP</a:t>
            </a:r>
            <a:r>
              <a:rPr sz="2400" spc="-5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candy.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Time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flies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like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/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3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35" dirty="0">
                <a:latin typeface="Comic Sans MS" panose="030F0702030302020204" pitchFamily="66" charset="0"/>
                <a:cs typeface="Calibri"/>
              </a:rPr>
              <a:t>arrow.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40" dirty="0"/>
              <a:t>“Around”</a:t>
            </a:r>
            <a:r>
              <a:rPr spc="40"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5" dirty="0"/>
              <a:t>a preposition,</a:t>
            </a:r>
            <a:r>
              <a:rPr spc="35" dirty="0"/>
              <a:t> </a:t>
            </a:r>
            <a:r>
              <a:rPr spc="-5" dirty="0"/>
              <a:t>particle,</a:t>
            </a:r>
            <a:r>
              <a:rPr dirty="0"/>
              <a:t> </a:t>
            </a:r>
            <a:r>
              <a:rPr spc="-5" dirty="0"/>
              <a:t>or</a:t>
            </a:r>
            <a:r>
              <a:rPr spc="-15" dirty="0"/>
              <a:t> </a:t>
            </a:r>
            <a:r>
              <a:rPr spc="-5" dirty="0"/>
              <a:t>adverb</a:t>
            </a: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bought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it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at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shop </a:t>
            </a:r>
            <a:r>
              <a:rPr sz="2400" spc="-1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around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/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IN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corner.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never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got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around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/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RP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getting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65" dirty="0">
                <a:latin typeface="Comic Sans MS" panose="030F0702030302020204" pitchFamily="66" charset="0"/>
                <a:cs typeface="Calibri"/>
              </a:rPr>
              <a:t>car.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omic Sans MS" panose="030F0702030302020204" pitchFamily="66" charset="0"/>
                <a:cs typeface="Calibri"/>
              </a:rPr>
              <a:t>A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new Prius 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costs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 panose="030F0702030302020204" pitchFamily="66" charset="0"/>
                <a:cs typeface="Calibri"/>
              </a:rPr>
              <a:t>around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/</a:t>
            </a:r>
            <a:r>
              <a:rPr sz="2400" spc="-10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RB</a:t>
            </a:r>
            <a:r>
              <a:rPr sz="2400" spc="-15" dirty="0">
                <a:solidFill>
                  <a:srgbClr val="0000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$25K.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762" y="4852044"/>
            <a:ext cx="7924800" cy="171329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434340" indent="-343535">
              <a:lnSpc>
                <a:spcPts val="2755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600" spc="-5" dirty="0">
                <a:latin typeface="Comic Sans MS" panose="030F0702030302020204" pitchFamily="66" charset="0"/>
                <a:cs typeface="Calibri"/>
              </a:rPr>
              <a:t>What</a:t>
            </a:r>
            <a:r>
              <a:rPr sz="26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6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6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600" spc="-5" dirty="0">
                <a:latin typeface="Comic Sans MS" panose="030F0702030302020204" pitchFamily="66" charset="0"/>
                <a:cs typeface="Calibri"/>
              </a:rPr>
              <a:t>“back”?</a:t>
            </a:r>
            <a:endParaRPr sz="2600" dirty="0">
              <a:latin typeface="Comic Sans MS" panose="030F0702030302020204" pitchFamily="66" charset="0"/>
              <a:cs typeface="Calibri"/>
            </a:endParaRPr>
          </a:p>
          <a:p>
            <a:pPr marL="83502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sz="2200" spc="-1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back</a:t>
            </a:r>
            <a:r>
              <a:rPr sz="2200" i="1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door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2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5" dirty="0">
                <a:latin typeface="Comic Sans MS" panose="030F0702030302020204" pitchFamily="66" charset="0"/>
                <a:cs typeface="Calibri"/>
              </a:rPr>
              <a:t>my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back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sz="2200" spc="-5" dirty="0">
                <a:latin typeface="Comic Sans MS" panose="030F0702030302020204" pitchFamily="66" charset="0"/>
                <a:cs typeface="Calibri"/>
              </a:rPr>
              <a:t>Win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voters</a:t>
            </a:r>
            <a:r>
              <a:rPr sz="22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back</a:t>
            </a:r>
            <a:endParaRPr sz="2200" dirty="0">
              <a:latin typeface="Comic Sans MS" panose="030F0702030302020204" pitchFamily="66" charset="0"/>
              <a:cs typeface="Calibri"/>
            </a:endParaRPr>
          </a:p>
          <a:p>
            <a:pPr marL="835025" lvl="1" indent="-287020">
              <a:lnSpc>
                <a:spcPct val="100000"/>
              </a:lnSpc>
              <a:buFont typeface="Arial"/>
              <a:buChar char="–"/>
              <a:tabLst>
                <a:tab pos="835025" algn="l"/>
                <a:tab pos="835660" algn="l"/>
              </a:tabLst>
            </a:pPr>
            <a:r>
              <a:rPr sz="2200" spc="-10" dirty="0">
                <a:latin typeface="Comic Sans MS" panose="030F0702030302020204" pitchFamily="66" charset="0"/>
                <a:cs typeface="Calibri"/>
              </a:rPr>
              <a:t>Promised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2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Comic Sans MS" panose="030F0702030302020204" pitchFamily="66" charset="0"/>
                <a:cs typeface="Calibri"/>
              </a:rPr>
              <a:t>back</a:t>
            </a:r>
            <a:r>
              <a:rPr sz="2200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2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200" spc="-10" dirty="0">
                <a:latin typeface="Comic Sans MS" panose="030F0702030302020204" pitchFamily="66" charset="0"/>
                <a:cs typeface="Calibri"/>
              </a:rPr>
              <a:t> bill</a:t>
            </a:r>
            <a:endParaRPr sz="2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375" y="159207"/>
            <a:ext cx="597350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Sample</a:t>
            </a:r>
            <a:r>
              <a:rPr sz="4000" spc="-30" dirty="0"/>
              <a:t> Markov</a:t>
            </a:r>
            <a:r>
              <a:rPr sz="4000" spc="-40" dirty="0"/>
              <a:t> </a:t>
            </a:r>
            <a:r>
              <a:rPr sz="4000" spc="-15" dirty="0"/>
              <a:t>Network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65933" y="2506726"/>
            <a:ext cx="1480820" cy="549275"/>
            <a:chOff x="2265933" y="2506726"/>
            <a:chExt cx="1480820" cy="549275"/>
          </a:xfrm>
        </p:grpSpPr>
        <p:sp>
          <p:nvSpPr>
            <p:cNvPr id="4" name="object 4"/>
            <p:cNvSpPr/>
            <p:nvPr/>
          </p:nvSpPr>
          <p:spPr>
            <a:xfrm>
              <a:off x="2272283" y="2513076"/>
              <a:ext cx="1468120" cy="536575"/>
            </a:xfrm>
            <a:custGeom>
              <a:avLst/>
              <a:gdLst/>
              <a:ahLst/>
              <a:cxnLst/>
              <a:rect l="l" t="t" r="r" b="b"/>
              <a:pathLst>
                <a:path w="1468120" h="536575">
                  <a:moveTo>
                    <a:pt x="733806" y="0"/>
                  </a:moveTo>
                  <a:lnTo>
                    <a:pt x="667016" y="1096"/>
                  </a:lnTo>
                  <a:lnTo>
                    <a:pt x="601906" y="4323"/>
                  </a:lnTo>
                  <a:lnTo>
                    <a:pt x="538735" y="9584"/>
                  </a:lnTo>
                  <a:lnTo>
                    <a:pt x="477762" y="16786"/>
                  </a:lnTo>
                  <a:lnTo>
                    <a:pt x="419246" y="25834"/>
                  </a:lnTo>
                  <a:lnTo>
                    <a:pt x="363445" y="36632"/>
                  </a:lnTo>
                  <a:lnTo>
                    <a:pt x="310620" y="49086"/>
                  </a:lnTo>
                  <a:lnTo>
                    <a:pt x="261029" y="63100"/>
                  </a:lnTo>
                  <a:lnTo>
                    <a:pt x="214931" y="78581"/>
                  </a:lnTo>
                  <a:lnTo>
                    <a:pt x="172586" y="95432"/>
                  </a:lnTo>
                  <a:lnTo>
                    <a:pt x="134252" y="113560"/>
                  </a:lnTo>
                  <a:lnTo>
                    <a:pt x="100188" y="132870"/>
                  </a:lnTo>
                  <a:lnTo>
                    <a:pt x="45910" y="174653"/>
                  </a:lnTo>
                  <a:lnTo>
                    <a:pt x="11823" y="220024"/>
                  </a:lnTo>
                  <a:lnTo>
                    <a:pt x="0" y="268224"/>
                  </a:lnTo>
                  <a:lnTo>
                    <a:pt x="2998" y="292629"/>
                  </a:lnTo>
                  <a:lnTo>
                    <a:pt x="26213" y="339509"/>
                  </a:lnTo>
                  <a:lnTo>
                    <a:pt x="70655" y="383181"/>
                  </a:lnTo>
                  <a:lnTo>
                    <a:pt x="134252" y="422887"/>
                  </a:lnTo>
                  <a:lnTo>
                    <a:pt x="172586" y="441015"/>
                  </a:lnTo>
                  <a:lnTo>
                    <a:pt x="214931" y="457866"/>
                  </a:lnTo>
                  <a:lnTo>
                    <a:pt x="261029" y="473347"/>
                  </a:lnTo>
                  <a:lnTo>
                    <a:pt x="310620" y="487361"/>
                  </a:lnTo>
                  <a:lnTo>
                    <a:pt x="363445" y="499815"/>
                  </a:lnTo>
                  <a:lnTo>
                    <a:pt x="419246" y="510613"/>
                  </a:lnTo>
                  <a:lnTo>
                    <a:pt x="477762" y="519661"/>
                  </a:lnTo>
                  <a:lnTo>
                    <a:pt x="538735" y="526863"/>
                  </a:lnTo>
                  <a:lnTo>
                    <a:pt x="601906" y="532124"/>
                  </a:lnTo>
                  <a:lnTo>
                    <a:pt x="667016" y="535351"/>
                  </a:lnTo>
                  <a:lnTo>
                    <a:pt x="733806" y="536448"/>
                  </a:lnTo>
                  <a:lnTo>
                    <a:pt x="800595" y="535351"/>
                  </a:lnTo>
                  <a:lnTo>
                    <a:pt x="865705" y="532124"/>
                  </a:lnTo>
                  <a:lnTo>
                    <a:pt x="928876" y="526863"/>
                  </a:lnTo>
                  <a:lnTo>
                    <a:pt x="989849" y="519661"/>
                  </a:lnTo>
                  <a:lnTo>
                    <a:pt x="1048365" y="510613"/>
                  </a:lnTo>
                  <a:lnTo>
                    <a:pt x="1104166" y="499815"/>
                  </a:lnTo>
                  <a:lnTo>
                    <a:pt x="1156991" y="487361"/>
                  </a:lnTo>
                  <a:lnTo>
                    <a:pt x="1206582" y="473347"/>
                  </a:lnTo>
                  <a:lnTo>
                    <a:pt x="1252680" y="457866"/>
                  </a:lnTo>
                  <a:lnTo>
                    <a:pt x="1295025" y="441015"/>
                  </a:lnTo>
                  <a:lnTo>
                    <a:pt x="1333359" y="422887"/>
                  </a:lnTo>
                  <a:lnTo>
                    <a:pt x="1367423" y="403577"/>
                  </a:lnTo>
                  <a:lnTo>
                    <a:pt x="1421701" y="361794"/>
                  </a:lnTo>
                  <a:lnTo>
                    <a:pt x="1455788" y="316423"/>
                  </a:lnTo>
                  <a:lnTo>
                    <a:pt x="1467612" y="268224"/>
                  </a:lnTo>
                  <a:lnTo>
                    <a:pt x="1464613" y="243818"/>
                  </a:lnTo>
                  <a:lnTo>
                    <a:pt x="1441398" y="196938"/>
                  </a:lnTo>
                  <a:lnTo>
                    <a:pt x="1396956" y="153266"/>
                  </a:lnTo>
                  <a:lnTo>
                    <a:pt x="1333359" y="113560"/>
                  </a:lnTo>
                  <a:lnTo>
                    <a:pt x="1295025" y="95432"/>
                  </a:lnTo>
                  <a:lnTo>
                    <a:pt x="1252680" y="78581"/>
                  </a:lnTo>
                  <a:lnTo>
                    <a:pt x="1206582" y="63100"/>
                  </a:lnTo>
                  <a:lnTo>
                    <a:pt x="1156991" y="49086"/>
                  </a:lnTo>
                  <a:lnTo>
                    <a:pt x="1104166" y="36632"/>
                  </a:lnTo>
                  <a:lnTo>
                    <a:pt x="1048365" y="25834"/>
                  </a:lnTo>
                  <a:lnTo>
                    <a:pt x="989849" y="16786"/>
                  </a:lnTo>
                  <a:lnTo>
                    <a:pt x="928876" y="9584"/>
                  </a:lnTo>
                  <a:lnTo>
                    <a:pt x="865705" y="4323"/>
                  </a:lnTo>
                  <a:lnTo>
                    <a:pt x="800595" y="1096"/>
                  </a:lnTo>
                  <a:lnTo>
                    <a:pt x="733806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272283" y="2513076"/>
              <a:ext cx="1468120" cy="536575"/>
            </a:xfrm>
            <a:custGeom>
              <a:avLst/>
              <a:gdLst/>
              <a:ahLst/>
              <a:cxnLst/>
              <a:rect l="l" t="t" r="r" b="b"/>
              <a:pathLst>
                <a:path w="1468120" h="536575">
                  <a:moveTo>
                    <a:pt x="0" y="268224"/>
                  </a:moveTo>
                  <a:lnTo>
                    <a:pt x="11823" y="220024"/>
                  </a:lnTo>
                  <a:lnTo>
                    <a:pt x="45910" y="174653"/>
                  </a:lnTo>
                  <a:lnTo>
                    <a:pt x="100188" y="132870"/>
                  </a:lnTo>
                  <a:lnTo>
                    <a:pt x="134252" y="113560"/>
                  </a:lnTo>
                  <a:lnTo>
                    <a:pt x="172586" y="95432"/>
                  </a:lnTo>
                  <a:lnTo>
                    <a:pt x="214931" y="78581"/>
                  </a:lnTo>
                  <a:lnTo>
                    <a:pt x="261029" y="63100"/>
                  </a:lnTo>
                  <a:lnTo>
                    <a:pt x="310620" y="49086"/>
                  </a:lnTo>
                  <a:lnTo>
                    <a:pt x="363445" y="36632"/>
                  </a:lnTo>
                  <a:lnTo>
                    <a:pt x="419246" y="25834"/>
                  </a:lnTo>
                  <a:lnTo>
                    <a:pt x="477762" y="16786"/>
                  </a:lnTo>
                  <a:lnTo>
                    <a:pt x="538735" y="9584"/>
                  </a:lnTo>
                  <a:lnTo>
                    <a:pt x="601906" y="4323"/>
                  </a:lnTo>
                  <a:lnTo>
                    <a:pt x="667016" y="1096"/>
                  </a:lnTo>
                  <a:lnTo>
                    <a:pt x="733806" y="0"/>
                  </a:lnTo>
                  <a:lnTo>
                    <a:pt x="800595" y="1096"/>
                  </a:lnTo>
                  <a:lnTo>
                    <a:pt x="865705" y="4323"/>
                  </a:lnTo>
                  <a:lnTo>
                    <a:pt x="928876" y="9584"/>
                  </a:lnTo>
                  <a:lnTo>
                    <a:pt x="989849" y="16786"/>
                  </a:lnTo>
                  <a:lnTo>
                    <a:pt x="1048365" y="25834"/>
                  </a:lnTo>
                  <a:lnTo>
                    <a:pt x="1104166" y="36632"/>
                  </a:lnTo>
                  <a:lnTo>
                    <a:pt x="1156991" y="49086"/>
                  </a:lnTo>
                  <a:lnTo>
                    <a:pt x="1206582" y="63100"/>
                  </a:lnTo>
                  <a:lnTo>
                    <a:pt x="1252680" y="78581"/>
                  </a:lnTo>
                  <a:lnTo>
                    <a:pt x="1295025" y="95432"/>
                  </a:lnTo>
                  <a:lnTo>
                    <a:pt x="1333359" y="113560"/>
                  </a:lnTo>
                  <a:lnTo>
                    <a:pt x="1367423" y="132870"/>
                  </a:lnTo>
                  <a:lnTo>
                    <a:pt x="1421701" y="174653"/>
                  </a:lnTo>
                  <a:lnTo>
                    <a:pt x="1455788" y="220024"/>
                  </a:lnTo>
                  <a:lnTo>
                    <a:pt x="1467612" y="268224"/>
                  </a:lnTo>
                  <a:lnTo>
                    <a:pt x="1464613" y="292629"/>
                  </a:lnTo>
                  <a:lnTo>
                    <a:pt x="1441398" y="339509"/>
                  </a:lnTo>
                  <a:lnTo>
                    <a:pt x="1396956" y="383181"/>
                  </a:lnTo>
                  <a:lnTo>
                    <a:pt x="1333359" y="422887"/>
                  </a:lnTo>
                  <a:lnTo>
                    <a:pt x="1295025" y="441015"/>
                  </a:lnTo>
                  <a:lnTo>
                    <a:pt x="1252680" y="457866"/>
                  </a:lnTo>
                  <a:lnTo>
                    <a:pt x="1206582" y="473347"/>
                  </a:lnTo>
                  <a:lnTo>
                    <a:pt x="1156991" y="487361"/>
                  </a:lnTo>
                  <a:lnTo>
                    <a:pt x="1104166" y="499815"/>
                  </a:lnTo>
                  <a:lnTo>
                    <a:pt x="1048365" y="510613"/>
                  </a:lnTo>
                  <a:lnTo>
                    <a:pt x="989849" y="519661"/>
                  </a:lnTo>
                  <a:lnTo>
                    <a:pt x="928876" y="526863"/>
                  </a:lnTo>
                  <a:lnTo>
                    <a:pt x="865705" y="532124"/>
                  </a:lnTo>
                  <a:lnTo>
                    <a:pt x="800595" y="535351"/>
                  </a:lnTo>
                  <a:lnTo>
                    <a:pt x="733806" y="536448"/>
                  </a:lnTo>
                  <a:lnTo>
                    <a:pt x="667016" y="535351"/>
                  </a:lnTo>
                  <a:lnTo>
                    <a:pt x="601906" y="532124"/>
                  </a:lnTo>
                  <a:lnTo>
                    <a:pt x="538735" y="526863"/>
                  </a:lnTo>
                  <a:lnTo>
                    <a:pt x="477762" y="519661"/>
                  </a:lnTo>
                  <a:lnTo>
                    <a:pt x="419246" y="510613"/>
                  </a:lnTo>
                  <a:lnTo>
                    <a:pt x="363445" y="499815"/>
                  </a:lnTo>
                  <a:lnTo>
                    <a:pt x="310620" y="487361"/>
                  </a:lnTo>
                  <a:lnTo>
                    <a:pt x="261029" y="473347"/>
                  </a:lnTo>
                  <a:lnTo>
                    <a:pt x="214931" y="457866"/>
                  </a:lnTo>
                  <a:lnTo>
                    <a:pt x="172586" y="441015"/>
                  </a:lnTo>
                  <a:lnTo>
                    <a:pt x="134252" y="422887"/>
                  </a:lnTo>
                  <a:lnTo>
                    <a:pt x="100188" y="403577"/>
                  </a:lnTo>
                  <a:lnTo>
                    <a:pt x="45910" y="361794"/>
                  </a:lnTo>
                  <a:lnTo>
                    <a:pt x="11823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43682" y="2607386"/>
            <a:ext cx="927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glary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37861" y="2500629"/>
            <a:ext cx="1841500" cy="549275"/>
            <a:chOff x="4737861" y="2500629"/>
            <a:chExt cx="1841500" cy="549275"/>
          </a:xfrm>
        </p:grpSpPr>
        <p:sp>
          <p:nvSpPr>
            <p:cNvPr id="8" name="object 8"/>
            <p:cNvSpPr/>
            <p:nvPr/>
          </p:nvSpPr>
          <p:spPr>
            <a:xfrm>
              <a:off x="4744211" y="2506979"/>
              <a:ext cx="1828800" cy="536575"/>
            </a:xfrm>
            <a:custGeom>
              <a:avLst/>
              <a:gdLst/>
              <a:ahLst/>
              <a:cxnLst/>
              <a:rect l="l" t="t" r="r" b="b"/>
              <a:pathLst>
                <a:path w="1828800" h="536575">
                  <a:moveTo>
                    <a:pt x="914400" y="0"/>
                  </a:moveTo>
                  <a:lnTo>
                    <a:pt x="842947" y="807"/>
                  </a:lnTo>
                  <a:lnTo>
                    <a:pt x="772997" y="3189"/>
                  </a:lnTo>
                  <a:lnTo>
                    <a:pt x="704754" y="7086"/>
                  </a:lnTo>
                  <a:lnTo>
                    <a:pt x="638420" y="12439"/>
                  </a:lnTo>
                  <a:lnTo>
                    <a:pt x="574199" y="19187"/>
                  </a:lnTo>
                  <a:lnTo>
                    <a:pt x="512295" y="27272"/>
                  </a:lnTo>
                  <a:lnTo>
                    <a:pt x="452910" y="36632"/>
                  </a:lnTo>
                  <a:lnTo>
                    <a:pt x="396248" y="47209"/>
                  </a:lnTo>
                  <a:lnTo>
                    <a:pt x="342513" y="58942"/>
                  </a:lnTo>
                  <a:lnTo>
                    <a:pt x="291908" y="71773"/>
                  </a:lnTo>
                  <a:lnTo>
                    <a:pt x="244636" y="85641"/>
                  </a:lnTo>
                  <a:lnTo>
                    <a:pt x="200901" y="100486"/>
                  </a:lnTo>
                  <a:lnTo>
                    <a:pt x="160906" y="116249"/>
                  </a:lnTo>
                  <a:lnTo>
                    <a:pt x="124855" y="132870"/>
                  </a:lnTo>
                  <a:lnTo>
                    <a:pt x="65396" y="168447"/>
                  </a:lnTo>
                  <a:lnTo>
                    <a:pt x="24152" y="206739"/>
                  </a:lnTo>
                  <a:lnTo>
                    <a:pt x="2751" y="247269"/>
                  </a:lnTo>
                  <a:lnTo>
                    <a:pt x="0" y="268224"/>
                  </a:lnTo>
                  <a:lnTo>
                    <a:pt x="2751" y="289178"/>
                  </a:lnTo>
                  <a:lnTo>
                    <a:pt x="24152" y="329708"/>
                  </a:lnTo>
                  <a:lnTo>
                    <a:pt x="65396" y="368000"/>
                  </a:lnTo>
                  <a:lnTo>
                    <a:pt x="124855" y="403577"/>
                  </a:lnTo>
                  <a:lnTo>
                    <a:pt x="160906" y="420198"/>
                  </a:lnTo>
                  <a:lnTo>
                    <a:pt x="200901" y="435961"/>
                  </a:lnTo>
                  <a:lnTo>
                    <a:pt x="244636" y="450806"/>
                  </a:lnTo>
                  <a:lnTo>
                    <a:pt x="291908" y="464674"/>
                  </a:lnTo>
                  <a:lnTo>
                    <a:pt x="342513" y="477505"/>
                  </a:lnTo>
                  <a:lnTo>
                    <a:pt x="396248" y="489238"/>
                  </a:lnTo>
                  <a:lnTo>
                    <a:pt x="452910" y="499815"/>
                  </a:lnTo>
                  <a:lnTo>
                    <a:pt x="512295" y="509175"/>
                  </a:lnTo>
                  <a:lnTo>
                    <a:pt x="574199" y="517260"/>
                  </a:lnTo>
                  <a:lnTo>
                    <a:pt x="638420" y="524008"/>
                  </a:lnTo>
                  <a:lnTo>
                    <a:pt x="704754" y="529361"/>
                  </a:lnTo>
                  <a:lnTo>
                    <a:pt x="772997" y="533258"/>
                  </a:lnTo>
                  <a:lnTo>
                    <a:pt x="842947" y="535640"/>
                  </a:lnTo>
                  <a:lnTo>
                    <a:pt x="914400" y="536448"/>
                  </a:lnTo>
                  <a:lnTo>
                    <a:pt x="985852" y="535640"/>
                  </a:lnTo>
                  <a:lnTo>
                    <a:pt x="1055802" y="533258"/>
                  </a:lnTo>
                  <a:lnTo>
                    <a:pt x="1124045" y="529361"/>
                  </a:lnTo>
                  <a:lnTo>
                    <a:pt x="1190379" y="524008"/>
                  </a:lnTo>
                  <a:lnTo>
                    <a:pt x="1254600" y="517260"/>
                  </a:lnTo>
                  <a:lnTo>
                    <a:pt x="1316504" y="509175"/>
                  </a:lnTo>
                  <a:lnTo>
                    <a:pt x="1375889" y="499815"/>
                  </a:lnTo>
                  <a:lnTo>
                    <a:pt x="1432551" y="489238"/>
                  </a:lnTo>
                  <a:lnTo>
                    <a:pt x="1486286" y="477505"/>
                  </a:lnTo>
                  <a:lnTo>
                    <a:pt x="1536891" y="464674"/>
                  </a:lnTo>
                  <a:lnTo>
                    <a:pt x="1584163" y="450806"/>
                  </a:lnTo>
                  <a:lnTo>
                    <a:pt x="1627898" y="435961"/>
                  </a:lnTo>
                  <a:lnTo>
                    <a:pt x="1667893" y="420198"/>
                  </a:lnTo>
                  <a:lnTo>
                    <a:pt x="1703944" y="403577"/>
                  </a:lnTo>
                  <a:lnTo>
                    <a:pt x="1763403" y="368000"/>
                  </a:lnTo>
                  <a:lnTo>
                    <a:pt x="1804647" y="329708"/>
                  </a:lnTo>
                  <a:lnTo>
                    <a:pt x="1826048" y="289178"/>
                  </a:lnTo>
                  <a:lnTo>
                    <a:pt x="1828799" y="268224"/>
                  </a:lnTo>
                  <a:lnTo>
                    <a:pt x="1826048" y="247269"/>
                  </a:lnTo>
                  <a:lnTo>
                    <a:pt x="1804647" y="206739"/>
                  </a:lnTo>
                  <a:lnTo>
                    <a:pt x="1763403" y="168447"/>
                  </a:lnTo>
                  <a:lnTo>
                    <a:pt x="1703944" y="132870"/>
                  </a:lnTo>
                  <a:lnTo>
                    <a:pt x="1667893" y="116249"/>
                  </a:lnTo>
                  <a:lnTo>
                    <a:pt x="1627898" y="100486"/>
                  </a:lnTo>
                  <a:lnTo>
                    <a:pt x="1584163" y="85641"/>
                  </a:lnTo>
                  <a:lnTo>
                    <a:pt x="1536891" y="71773"/>
                  </a:lnTo>
                  <a:lnTo>
                    <a:pt x="1486286" y="58942"/>
                  </a:lnTo>
                  <a:lnTo>
                    <a:pt x="1432551" y="47209"/>
                  </a:lnTo>
                  <a:lnTo>
                    <a:pt x="1375889" y="36632"/>
                  </a:lnTo>
                  <a:lnTo>
                    <a:pt x="1316504" y="27272"/>
                  </a:lnTo>
                  <a:lnTo>
                    <a:pt x="1254600" y="19187"/>
                  </a:lnTo>
                  <a:lnTo>
                    <a:pt x="1190379" y="12439"/>
                  </a:lnTo>
                  <a:lnTo>
                    <a:pt x="1124045" y="7086"/>
                  </a:lnTo>
                  <a:lnTo>
                    <a:pt x="1055802" y="3189"/>
                  </a:lnTo>
                  <a:lnTo>
                    <a:pt x="985852" y="80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44211" y="2506979"/>
              <a:ext cx="1828800" cy="536575"/>
            </a:xfrm>
            <a:custGeom>
              <a:avLst/>
              <a:gdLst/>
              <a:ahLst/>
              <a:cxnLst/>
              <a:rect l="l" t="t" r="r" b="b"/>
              <a:pathLst>
                <a:path w="1828800" h="536575">
                  <a:moveTo>
                    <a:pt x="0" y="268224"/>
                  </a:moveTo>
                  <a:lnTo>
                    <a:pt x="10870" y="226754"/>
                  </a:lnTo>
                  <a:lnTo>
                    <a:pt x="42396" y="187283"/>
                  </a:lnTo>
                  <a:lnTo>
                    <a:pt x="92950" y="150289"/>
                  </a:lnTo>
                  <a:lnTo>
                    <a:pt x="160906" y="116249"/>
                  </a:lnTo>
                  <a:lnTo>
                    <a:pt x="200901" y="100486"/>
                  </a:lnTo>
                  <a:lnTo>
                    <a:pt x="244636" y="85641"/>
                  </a:lnTo>
                  <a:lnTo>
                    <a:pt x="291908" y="71773"/>
                  </a:lnTo>
                  <a:lnTo>
                    <a:pt x="342513" y="58942"/>
                  </a:lnTo>
                  <a:lnTo>
                    <a:pt x="396248" y="47209"/>
                  </a:lnTo>
                  <a:lnTo>
                    <a:pt x="452910" y="36632"/>
                  </a:lnTo>
                  <a:lnTo>
                    <a:pt x="512295" y="27272"/>
                  </a:lnTo>
                  <a:lnTo>
                    <a:pt x="574199" y="19187"/>
                  </a:lnTo>
                  <a:lnTo>
                    <a:pt x="638420" y="12439"/>
                  </a:lnTo>
                  <a:lnTo>
                    <a:pt x="704754" y="7086"/>
                  </a:lnTo>
                  <a:lnTo>
                    <a:pt x="772997" y="3189"/>
                  </a:lnTo>
                  <a:lnTo>
                    <a:pt x="842947" y="807"/>
                  </a:lnTo>
                  <a:lnTo>
                    <a:pt x="914400" y="0"/>
                  </a:lnTo>
                  <a:lnTo>
                    <a:pt x="985852" y="807"/>
                  </a:lnTo>
                  <a:lnTo>
                    <a:pt x="1055802" y="3189"/>
                  </a:lnTo>
                  <a:lnTo>
                    <a:pt x="1124045" y="7086"/>
                  </a:lnTo>
                  <a:lnTo>
                    <a:pt x="1190379" y="12439"/>
                  </a:lnTo>
                  <a:lnTo>
                    <a:pt x="1254600" y="19187"/>
                  </a:lnTo>
                  <a:lnTo>
                    <a:pt x="1316504" y="27272"/>
                  </a:lnTo>
                  <a:lnTo>
                    <a:pt x="1375889" y="36632"/>
                  </a:lnTo>
                  <a:lnTo>
                    <a:pt x="1432551" y="47209"/>
                  </a:lnTo>
                  <a:lnTo>
                    <a:pt x="1486286" y="58942"/>
                  </a:lnTo>
                  <a:lnTo>
                    <a:pt x="1536891" y="71773"/>
                  </a:lnTo>
                  <a:lnTo>
                    <a:pt x="1584163" y="85641"/>
                  </a:lnTo>
                  <a:lnTo>
                    <a:pt x="1627898" y="100486"/>
                  </a:lnTo>
                  <a:lnTo>
                    <a:pt x="1667893" y="116249"/>
                  </a:lnTo>
                  <a:lnTo>
                    <a:pt x="1703944" y="132870"/>
                  </a:lnTo>
                  <a:lnTo>
                    <a:pt x="1763403" y="168447"/>
                  </a:lnTo>
                  <a:lnTo>
                    <a:pt x="1804647" y="206739"/>
                  </a:lnTo>
                  <a:lnTo>
                    <a:pt x="1826048" y="247269"/>
                  </a:lnTo>
                  <a:lnTo>
                    <a:pt x="1828799" y="268224"/>
                  </a:lnTo>
                  <a:lnTo>
                    <a:pt x="1826048" y="289178"/>
                  </a:lnTo>
                  <a:lnTo>
                    <a:pt x="1804647" y="329708"/>
                  </a:lnTo>
                  <a:lnTo>
                    <a:pt x="1763403" y="368000"/>
                  </a:lnTo>
                  <a:lnTo>
                    <a:pt x="1703944" y="403577"/>
                  </a:lnTo>
                  <a:lnTo>
                    <a:pt x="1667893" y="420198"/>
                  </a:lnTo>
                  <a:lnTo>
                    <a:pt x="1627898" y="435961"/>
                  </a:lnTo>
                  <a:lnTo>
                    <a:pt x="1584163" y="450806"/>
                  </a:lnTo>
                  <a:lnTo>
                    <a:pt x="1536891" y="464674"/>
                  </a:lnTo>
                  <a:lnTo>
                    <a:pt x="1486286" y="477505"/>
                  </a:lnTo>
                  <a:lnTo>
                    <a:pt x="1432551" y="489238"/>
                  </a:lnTo>
                  <a:lnTo>
                    <a:pt x="1375889" y="499815"/>
                  </a:lnTo>
                  <a:lnTo>
                    <a:pt x="1316504" y="509175"/>
                  </a:lnTo>
                  <a:lnTo>
                    <a:pt x="1254600" y="517260"/>
                  </a:lnTo>
                  <a:lnTo>
                    <a:pt x="1190379" y="524008"/>
                  </a:lnTo>
                  <a:lnTo>
                    <a:pt x="1124045" y="529361"/>
                  </a:lnTo>
                  <a:lnTo>
                    <a:pt x="1055802" y="533258"/>
                  </a:lnTo>
                  <a:lnTo>
                    <a:pt x="985852" y="535640"/>
                  </a:lnTo>
                  <a:lnTo>
                    <a:pt x="914400" y="536448"/>
                  </a:lnTo>
                  <a:lnTo>
                    <a:pt x="842947" y="535640"/>
                  </a:lnTo>
                  <a:lnTo>
                    <a:pt x="772997" y="533258"/>
                  </a:lnTo>
                  <a:lnTo>
                    <a:pt x="704754" y="529361"/>
                  </a:lnTo>
                  <a:lnTo>
                    <a:pt x="638420" y="524008"/>
                  </a:lnTo>
                  <a:lnTo>
                    <a:pt x="574199" y="517260"/>
                  </a:lnTo>
                  <a:lnTo>
                    <a:pt x="512295" y="509175"/>
                  </a:lnTo>
                  <a:lnTo>
                    <a:pt x="452910" y="499815"/>
                  </a:lnTo>
                  <a:lnTo>
                    <a:pt x="396248" y="489238"/>
                  </a:lnTo>
                  <a:lnTo>
                    <a:pt x="342513" y="477505"/>
                  </a:lnTo>
                  <a:lnTo>
                    <a:pt x="291908" y="464674"/>
                  </a:lnTo>
                  <a:lnTo>
                    <a:pt x="244636" y="450806"/>
                  </a:lnTo>
                  <a:lnTo>
                    <a:pt x="200901" y="435961"/>
                  </a:lnTo>
                  <a:lnTo>
                    <a:pt x="160906" y="420198"/>
                  </a:lnTo>
                  <a:lnTo>
                    <a:pt x="124855" y="403577"/>
                  </a:lnTo>
                  <a:lnTo>
                    <a:pt x="65396" y="368000"/>
                  </a:lnTo>
                  <a:lnTo>
                    <a:pt x="24152" y="329708"/>
                  </a:lnTo>
                  <a:lnTo>
                    <a:pt x="2751" y="289178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66538" y="2601595"/>
            <a:ext cx="1188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Earthquake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82314" y="3605529"/>
            <a:ext cx="1123950" cy="549275"/>
            <a:chOff x="3782314" y="3605529"/>
            <a:chExt cx="1123950" cy="549275"/>
          </a:xfrm>
        </p:grpSpPr>
        <p:sp>
          <p:nvSpPr>
            <p:cNvPr id="12" name="object 12"/>
            <p:cNvSpPr/>
            <p:nvPr/>
          </p:nvSpPr>
          <p:spPr>
            <a:xfrm>
              <a:off x="3788664" y="3611879"/>
              <a:ext cx="1111250" cy="536575"/>
            </a:xfrm>
            <a:custGeom>
              <a:avLst/>
              <a:gdLst/>
              <a:ahLst/>
              <a:cxnLst/>
              <a:rect l="l" t="t" r="r" b="b"/>
              <a:pathLst>
                <a:path w="1111250" h="536575">
                  <a:moveTo>
                    <a:pt x="555498" y="0"/>
                  </a:moveTo>
                  <a:lnTo>
                    <a:pt x="490708" y="1805"/>
                  </a:lnTo>
                  <a:lnTo>
                    <a:pt x="428115" y="7086"/>
                  </a:lnTo>
                  <a:lnTo>
                    <a:pt x="368135" y="15642"/>
                  </a:lnTo>
                  <a:lnTo>
                    <a:pt x="311187" y="27272"/>
                  </a:lnTo>
                  <a:lnTo>
                    <a:pt x="257684" y="41772"/>
                  </a:lnTo>
                  <a:lnTo>
                    <a:pt x="208045" y="58942"/>
                  </a:lnTo>
                  <a:lnTo>
                    <a:pt x="162686" y="78581"/>
                  </a:lnTo>
                  <a:lnTo>
                    <a:pt x="122024" y="100486"/>
                  </a:lnTo>
                  <a:lnTo>
                    <a:pt x="86474" y="124456"/>
                  </a:lnTo>
                  <a:lnTo>
                    <a:pt x="56454" y="150289"/>
                  </a:lnTo>
                  <a:lnTo>
                    <a:pt x="14669" y="206739"/>
                  </a:lnTo>
                  <a:lnTo>
                    <a:pt x="0" y="268224"/>
                  </a:lnTo>
                  <a:lnTo>
                    <a:pt x="3736" y="299494"/>
                  </a:lnTo>
                  <a:lnTo>
                    <a:pt x="32380" y="358663"/>
                  </a:lnTo>
                  <a:lnTo>
                    <a:pt x="86474" y="411991"/>
                  </a:lnTo>
                  <a:lnTo>
                    <a:pt x="122024" y="435961"/>
                  </a:lnTo>
                  <a:lnTo>
                    <a:pt x="162687" y="457866"/>
                  </a:lnTo>
                  <a:lnTo>
                    <a:pt x="208045" y="477505"/>
                  </a:lnTo>
                  <a:lnTo>
                    <a:pt x="257684" y="494675"/>
                  </a:lnTo>
                  <a:lnTo>
                    <a:pt x="311187" y="509175"/>
                  </a:lnTo>
                  <a:lnTo>
                    <a:pt x="368135" y="520805"/>
                  </a:lnTo>
                  <a:lnTo>
                    <a:pt x="428115" y="529361"/>
                  </a:lnTo>
                  <a:lnTo>
                    <a:pt x="490708" y="534642"/>
                  </a:lnTo>
                  <a:lnTo>
                    <a:pt x="555498" y="536448"/>
                  </a:lnTo>
                  <a:lnTo>
                    <a:pt x="620287" y="534642"/>
                  </a:lnTo>
                  <a:lnTo>
                    <a:pt x="682880" y="529361"/>
                  </a:lnTo>
                  <a:lnTo>
                    <a:pt x="742860" y="520805"/>
                  </a:lnTo>
                  <a:lnTo>
                    <a:pt x="799808" y="509175"/>
                  </a:lnTo>
                  <a:lnTo>
                    <a:pt x="853311" y="494675"/>
                  </a:lnTo>
                  <a:lnTo>
                    <a:pt x="902950" y="477505"/>
                  </a:lnTo>
                  <a:lnTo>
                    <a:pt x="948309" y="457866"/>
                  </a:lnTo>
                  <a:lnTo>
                    <a:pt x="988971" y="435961"/>
                  </a:lnTo>
                  <a:lnTo>
                    <a:pt x="1024521" y="411991"/>
                  </a:lnTo>
                  <a:lnTo>
                    <a:pt x="1054541" y="386158"/>
                  </a:lnTo>
                  <a:lnTo>
                    <a:pt x="1096326" y="329708"/>
                  </a:lnTo>
                  <a:lnTo>
                    <a:pt x="1110996" y="268224"/>
                  </a:lnTo>
                  <a:lnTo>
                    <a:pt x="1107259" y="236953"/>
                  </a:lnTo>
                  <a:lnTo>
                    <a:pt x="1078615" y="177784"/>
                  </a:lnTo>
                  <a:lnTo>
                    <a:pt x="1024521" y="124456"/>
                  </a:lnTo>
                  <a:lnTo>
                    <a:pt x="988971" y="100486"/>
                  </a:lnTo>
                  <a:lnTo>
                    <a:pt x="948309" y="78581"/>
                  </a:lnTo>
                  <a:lnTo>
                    <a:pt x="902950" y="58942"/>
                  </a:lnTo>
                  <a:lnTo>
                    <a:pt x="853311" y="41772"/>
                  </a:lnTo>
                  <a:lnTo>
                    <a:pt x="799808" y="27272"/>
                  </a:lnTo>
                  <a:lnTo>
                    <a:pt x="742860" y="15642"/>
                  </a:lnTo>
                  <a:lnTo>
                    <a:pt x="682880" y="7086"/>
                  </a:lnTo>
                  <a:lnTo>
                    <a:pt x="620287" y="1805"/>
                  </a:lnTo>
                  <a:lnTo>
                    <a:pt x="555498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88664" y="3611879"/>
              <a:ext cx="1111250" cy="536575"/>
            </a:xfrm>
            <a:custGeom>
              <a:avLst/>
              <a:gdLst/>
              <a:ahLst/>
              <a:cxnLst/>
              <a:rect l="l" t="t" r="r" b="b"/>
              <a:pathLst>
                <a:path w="1111250" h="536575">
                  <a:moveTo>
                    <a:pt x="0" y="268224"/>
                  </a:moveTo>
                  <a:lnTo>
                    <a:pt x="14669" y="206739"/>
                  </a:lnTo>
                  <a:lnTo>
                    <a:pt x="56454" y="150289"/>
                  </a:lnTo>
                  <a:lnTo>
                    <a:pt x="86474" y="124456"/>
                  </a:lnTo>
                  <a:lnTo>
                    <a:pt x="122024" y="100486"/>
                  </a:lnTo>
                  <a:lnTo>
                    <a:pt x="162686" y="78581"/>
                  </a:lnTo>
                  <a:lnTo>
                    <a:pt x="208045" y="58942"/>
                  </a:lnTo>
                  <a:lnTo>
                    <a:pt x="257684" y="41772"/>
                  </a:lnTo>
                  <a:lnTo>
                    <a:pt x="311187" y="27272"/>
                  </a:lnTo>
                  <a:lnTo>
                    <a:pt x="368135" y="15642"/>
                  </a:lnTo>
                  <a:lnTo>
                    <a:pt x="428115" y="7086"/>
                  </a:lnTo>
                  <a:lnTo>
                    <a:pt x="490708" y="1805"/>
                  </a:lnTo>
                  <a:lnTo>
                    <a:pt x="555498" y="0"/>
                  </a:lnTo>
                  <a:lnTo>
                    <a:pt x="620287" y="1805"/>
                  </a:lnTo>
                  <a:lnTo>
                    <a:pt x="682880" y="7086"/>
                  </a:lnTo>
                  <a:lnTo>
                    <a:pt x="742860" y="15642"/>
                  </a:lnTo>
                  <a:lnTo>
                    <a:pt x="799808" y="27272"/>
                  </a:lnTo>
                  <a:lnTo>
                    <a:pt x="853311" y="41772"/>
                  </a:lnTo>
                  <a:lnTo>
                    <a:pt x="902950" y="58942"/>
                  </a:lnTo>
                  <a:lnTo>
                    <a:pt x="948309" y="78581"/>
                  </a:lnTo>
                  <a:lnTo>
                    <a:pt x="988971" y="100486"/>
                  </a:lnTo>
                  <a:lnTo>
                    <a:pt x="1024521" y="124456"/>
                  </a:lnTo>
                  <a:lnTo>
                    <a:pt x="1054541" y="150289"/>
                  </a:lnTo>
                  <a:lnTo>
                    <a:pt x="1096326" y="206739"/>
                  </a:lnTo>
                  <a:lnTo>
                    <a:pt x="1110996" y="268224"/>
                  </a:lnTo>
                  <a:lnTo>
                    <a:pt x="1107259" y="299494"/>
                  </a:lnTo>
                  <a:lnTo>
                    <a:pt x="1078615" y="358663"/>
                  </a:lnTo>
                  <a:lnTo>
                    <a:pt x="1024521" y="411991"/>
                  </a:lnTo>
                  <a:lnTo>
                    <a:pt x="988971" y="435961"/>
                  </a:lnTo>
                  <a:lnTo>
                    <a:pt x="948309" y="457866"/>
                  </a:lnTo>
                  <a:lnTo>
                    <a:pt x="902950" y="477505"/>
                  </a:lnTo>
                  <a:lnTo>
                    <a:pt x="853311" y="494675"/>
                  </a:lnTo>
                  <a:lnTo>
                    <a:pt x="799808" y="509175"/>
                  </a:lnTo>
                  <a:lnTo>
                    <a:pt x="742860" y="520805"/>
                  </a:lnTo>
                  <a:lnTo>
                    <a:pt x="682880" y="529361"/>
                  </a:lnTo>
                  <a:lnTo>
                    <a:pt x="620287" y="534642"/>
                  </a:lnTo>
                  <a:lnTo>
                    <a:pt x="555498" y="536448"/>
                  </a:lnTo>
                  <a:lnTo>
                    <a:pt x="490708" y="534642"/>
                  </a:lnTo>
                  <a:lnTo>
                    <a:pt x="428115" y="529361"/>
                  </a:lnTo>
                  <a:lnTo>
                    <a:pt x="368135" y="520805"/>
                  </a:lnTo>
                  <a:lnTo>
                    <a:pt x="311187" y="509175"/>
                  </a:lnTo>
                  <a:lnTo>
                    <a:pt x="257684" y="494675"/>
                  </a:lnTo>
                  <a:lnTo>
                    <a:pt x="208045" y="477505"/>
                  </a:lnTo>
                  <a:lnTo>
                    <a:pt x="162687" y="457866"/>
                  </a:lnTo>
                  <a:lnTo>
                    <a:pt x="122024" y="435961"/>
                  </a:lnTo>
                  <a:lnTo>
                    <a:pt x="86474" y="411991"/>
                  </a:lnTo>
                  <a:lnTo>
                    <a:pt x="56454" y="386158"/>
                  </a:lnTo>
                  <a:lnTo>
                    <a:pt x="14669" y="329708"/>
                  </a:lnTo>
                  <a:lnTo>
                    <a:pt x="0" y="26822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9135" y="3706190"/>
            <a:ext cx="6769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Alarm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51633" y="4682997"/>
            <a:ext cx="1620520" cy="549275"/>
            <a:chOff x="2151633" y="4682997"/>
            <a:chExt cx="1620520" cy="549275"/>
          </a:xfrm>
        </p:grpSpPr>
        <p:sp>
          <p:nvSpPr>
            <p:cNvPr id="16" name="object 16"/>
            <p:cNvSpPr/>
            <p:nvPr/>
          </p:nvSpPr>
          <p:spPr>
            <a:xfrm>
              <a:off x="2157983" y="4689347"/>
              <a:ext cx="1607820" cy="536575"/>
            </a:xfrm>
            <a:custGeom>
              <a:avLst/>
              <a:gdLst/>
              <a:ahLst/>
              <a:cxnLst/>
              <a:rect l="l" t="t" r="r" b="b"/>
              <a:pathLst>
                <a:path w="1607820" h="536575">
                  <a:moveTo>
                    <a:pt x="803910" y="0"/>
                  </a:moveTo>
                  <a:lnTo>
                    <a:pt x="734544" y="984"/>
                  </a:lnTo>
                  <a:lnTo>
                    <a:pt x="666818" y="3886"/>
                  </a:lnTo>
                  <a:lnTo>
                    <a:pt x="600971" y="8622"/>
                  </a:lnTo>
                  <a:lnTo>
                    <a:pt x="537246" y="15114"/>
                  </a:lnTo>
                  <a:lnTo>
                    <a:pt x="475883" y="23279"/>
                  </a:lnTo>
                  <a:lnTo>
                    <a:pt x="417125" y="33039"/>
                  </a:lnTo>
                  <a:lnTo>
                    <a:pt x="361211" y="44311"/>
                  </a:lnTo>
                  <a:lnTo>
                    <a:pt x="308384" y="57015"/>
                  </a:lnTo>
                  <a:lnTo>
                    <a:pt x="258884" y="71071"/>
                  </a:lnTo>
                  <a:lnTo>
                    <a:pt x="212953" y="86398"/>
                  </a:lnTo>
                  <a:lnTo>
                    <a:pt x="170833" y="102915"/>
                  </a:lnTo>
                  <a:lnTo>
                    <a:pt x="132765" y="120542"/>
                  </a:lnTo>
                  <a:lnTo>
                    <a:pt x="98989" y="139198"/>
                  </a:lnTo>
                  <a:lnTo>
                    <a:pt x="45282" y="179273"/>
                  </a:lnTo>
                  <a:lnTo>
                    <a:pt x="11642" y="222497"/>
                  </a:lnTo>
                  <a:lnTo>
                    <a:pt x="0" y="268224"/>
                  </a:lnTo>
                  <a:lnTo>
                    <a:pt x="2950" y="291359"/>
                  </a:lnTo>
                  <a:lnTo>
                    <a:pt x="25833" y="335915"/>
                  </a:lnTo>
                  <a:lnTo>
                    <a:pt x="69748" y="377645"/>
                  </a:lnTo>
                  <a:lnTo>
                    <a:pt x="132765" y="415905"/>
                  </a:lnTo>
                  <a:lnTo>
                    <a:pt x="170833" y="433532"/>
                  </a:lnTo>
                  <a:lnTo>
                    <a:pt x="212953" y="450049"/>
                  </a:lnTo>
                  <a:lnTo>
                    <a:pt x="258884" y="465376"/>
                  </a:lnTo>
                  <a:lnTo>
                    <a:pt x="308384" y="479432"/>
                  </a:lnTo>
                  <a:lnTo>
                    <a:pt x="361211" y="492136"/>
                  </a:lnTo>
                  <a:lnTo>
                    <a:pt x="417125" y="503408"/>
                  </a:lnTo>
                  <a:lnTo>
                    <a:pt x="475883" y="513168"/>
                  </a:lnTo>
                  <a:lnTo>
                    <a:pt x="537246" y="521333"/>
                  </a:lnTo>
                  <a:lnTo>
                    <a:pt x="600971" y="527825"/>
                  </a:lnTo>
                  <a:lnTo>
                    <a:pt x="666818" y="532561"/>
                  </a:lnTo>
                  <a:lnTo>
                    <a:pt x="734544" y="535463"/>
                  </a:lnTo>
                  <a:lnTo>
                    <a:pt x="803910" y="536447"/>
                  </a:lnTo>
                  <a:lnTo>
                    <a:pt x="873275" y="535463"/>
                  </a:lnTo>
                  <a:lnTo>
                    <a:pt x="941001" y="532561"/>
                  </a:lnTo>
                  <a:lnTo>
                    <a:pt x="1006848" y="527825"/>
                  </a:lnTo>
                  <a:lnTo>
                    <a:pt x="1070573" y="521333"/>
                  </a:lnTo>
                  <a:lnTo>
                    <a:pt x="1131936" y="513168"/>
                  </a:lnTo>
                  <a:lnTo>
                    <a:pt x="1190694" y="503408"/>
                  </a:lnTo>
                  <a:lnTo>
                    <a:pt x="1246608" y="492136"/>
                  </a:lnTo>
                  <a:lnTo>
                    <a:pt x="1299435" y="479432"/>
                  </a:lnTo>
                  <a:lnTo>
                    <a:pt x="1348935" y="465376"/>
                  </a:lnTo>
                  <a:lnTo>
                    <a:pt x="1394866" y="450049"/>
                  </a:lnTo>
                  <a:lnTo>
                    <a:pt x="1436986" y="433532"/>
                  </a:lnTo>
                  <a:lnTo>
                    <a:pt x="1475054" y="415905"/>
                  </a:lnTo>
                  <a:lnTo>
                    <a:pt x="1508830" y="397249"/>
                  </a:lnTo>
                  <a:lnTo>
                    <a:pt x="1562537" y="357174"/>
                  </a:lnTo>
                  <a:lnTo>
                    <a:pt x="1596177" y="313950"/>
                  </a:lnTo>
                  <a:lnTo>
                    <a:pt x="1607820" y="268224"/>
                  </a:lnTo>
                  <a:lnTo>
                    <a:pt x="1604869" y="245088"/>
                  </a:lnTo>
                  <a:lnTo>
                    <a:pt x="1581986" y="200532"/>
                  </a:lnTo>
                  <a:lnTo>
                    <a:pt x="1538071" y="158802"/>
                  </a:lnTo>
                  <a:lnTo>
                    <a:pt x="1475054" y="120542"/>
                  </a:lnTo>
                  <a:lnTo>
                    <a:pt x="1436986" y="102915"/>
                  </a:lnTo>
                  <a:lnTo>
                    <a:pt x="1394866" y="86398"/>
                  </a:lnTo>
                  <a:lnTo>
                    <a:pt x="1348935" y="71071"/>
                  </a:lnTo>
                  <a:lnTo>
                    <a:pt x="1299435" y="57015"/>
                  </a:lnTo>
                  <a:lnTo>
                    <a:pt x="1246608" y="44311"/>
                  </a:lnTo>
                  <a:lnTo>
                    <a:pt x="1190694" y="33039"/>
                  </a:lnTo>
                  <a:lnTo>
                    <a:pt x="1131936" y="23279"/>
                  </a:lnTo>
                  <a:lnTo>
                    <a:pt x="1070573" y="15114"/>
                  </a:lnTo>
                  <a:lnTo>
                    <a:pt x="1006848" y="8622"/>
                  </a:lnTo>
                  <a:lnTo>
                    <a:pt x="941001" y="3886"/>
                  </a:lnTo>
                  <a:lnTo>
                    <a:pt x="873275" y="984"/>
                  </a:lnTo>
                  <a:lnTo>
                    <a:pt x="80391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157983" y="4689347"/>
              <a:ext cx="1607820" cy="536575"/>
            </a:xfrm>
            <a:custGeom>
              <a:avLst/>
              <a:gdLst/>
              <a:ahLst/>
              <a:cxnLst/>
              <a:rect l="l" t="t" r="r" b="b"/>
              <a:pathLst>
                <a:path w="1607820" h="536575">
                  <a:moveTo>
                    <a:pt x="0" y="268224"/>
                  </a:moveTo>
                  <a:lnTo>
                    <a:pt x="11642" y="222497"/>
                  </a:lnTo>
                  <a:lnTo>
                    <a:pt x="45282" y="179273"/>
                  </a:lnTo>
                  <a:lnTo>
                    <a:pt x="98989" y="139198"/>
                  </a:lnTo>
                  <a:lnTo>
                    <a:pt x="132765" y="120542"/>
                  </a:lnTo>
                  <a:lnTo>
                    <a:pt x="170833" y="102915"/>
                  </a:lnTo>
                  <a:lnTo>
                    <a:pt x="212953" y="86398"/>
                  </a:lnTo>
                  <a:lnTo>
                    <a:pt x="258884" y="71071"/>
                  </a:lnTo>
                  <a:lnTo>
                    <a:pt x="308384" y="57015"/>
                  </a:lnTo>
                  <a:lnTo>
                    <a:pt x="361211" y="44311"/>
                  </a:lnTo>
                  <a:lnTo>
                    <a:pt x="417125" y="33039"/>
                  </a:lnTo>
                  <a:lnTo>
                    <a:pt x="475883" y="23279"/>
                  </a:lnTo>
                  <a:lnTo>
                    <a:pt x="537246" y="15114"/>
                  </a:lnTo>
                  <a:lnTo>
                    <a:pt x="600971" y="8622"/>
                  </a:lnTo>
                  <a:lnTo>
                    <a:pt x="666818" y="3886"/>
                  </a:lnTo>
                  <a:lnTo>
                    <a:pt x="734544" y="984"/>
                  </a:lnTo>
                  <a:lnTo>
                    <a:pt x="803910" y="0"/>
                  </a:lnTo>
                  <a:lnTo>
                    <a:pt x="873275" y="984"/>
                  </a:lnTo>
                  <a:lnTo>
                    <a:pt x="941001" y="3886"/>
                  </a:lnTo>
                  <a:lnTo>
                    <a:pt x="1006848" y="8622"/>
                  </a:lnTo>
                  <a:lnTo>
                    <a:pt x="1070573" y="15114"/>
                  </a:lnTo>
                  <a:lnTo>
                    <a:pt x="1131936" y="23279"/>
                  </a:lnTo>
                  <a:lnTo>
                    <a:pt x="1190694" y="33039"/>
                  </a:lnTo>
                  <a:lnTo>
                    <a:pt x="1246608" y="44311"/>
                  </a:lnTo>
                  <a:lnTo>
                    <a:pt x="1299435" y="57015"/>
                  </a:lnTo>
                  <a:lnTo>
                    <a:pt x="1348935" y="71071"/>
                  </a:lnTo>
                  <a:lnTo>
                    <a:pt x="1394866" y="86398"/>
                  </a:lnTo>
                  <a:lnTo>
                    <a:pt x="1436986" y="102915"/>
                  </a:lnTo>
                  <a:lnTo>
                    <a:pt x="1475054" y="120542"/>
                  </a:lnTo>
                  <a:lnTo>
                    <a:pt x="1508830" y="139198"/>
                  </a:lnTo>
                  <a:lnTo>
                    <a:pt x="1562537" y="179273"/>
                  </a:lnTo>
                  <a:lnTo>
                    <a:pt x="1596177" y="222497"/>
                  </a:lnTo>
                  <a:lnTo>
                    <a:pt x="1607820" y="268224"/>
                  </a:lnTo>
                  <a:lnTo>
                    <a:pt x="1604869" y="291359"/>
                  </a:lnTo>
                  <a:lnTo>
                    <a:pt x="1581986" y="335915"/>
                  </a:lnTo>
                  <a:lnTo>
                    <a:pt x="1538071" y="377645"/>
                  </a:lnTo>
                  <a:lnTo>
                    <a:pt x="1475054" y="415905"/>
                  </a:lnTo>
                  <a:lnTo>
                    <a:pt x="1436986" y="433532"/>
                  </a:lnTo>
                  <a:lnTo>
                    <a:pt x="1394866" y="450049"/>
                  </a:lnTo>
                  <a:lnTo>
                    <a:pt x="1348935" y="465376"/>
                  </a:lnTo>
                  <a:lnTo>
                    <a:pt x="1299435" y="479432"/>
                  </a:lnTo>
                  <a:lnTo>
                    <a:pt x="1246608" y="492136"/>
                  </a:lnTo>
                  <a:lnTo>
                    <a:pt x="1190694" y="503408"/>
                  </a:lnTo>
                  <a:lnTo>
                    <a:pt x="1131936" y="513168"/>
                  </a:lnTo>
                  <a:lnTo>
                    <a:pt x="1070573" y="521333"/>
                  </a:lnTo>
                  <a:lnTo>
                    <a:pt x="1006848" y="527825"/>
                  </a:lnTo>
                  <a:lnTo>
                    <a:pt x="941001" y="532561"/>
                  </a:lnTo>
                  <a:lnTo>
                    <a:pt x="873275" y="535463"/>
                  </a:lnTo>
                  <a:lnTo>
                    <a:pt x="803910" y="536447"/>
                  </a:lnTo>
                  <a:lnTo>
                    <a:pt x="734544" y="535463"/>
                  </a:lnTo>
                  <a:lnTo>
                    <a:pt x="666818" y="532561"/>
                  </a:lnTo>
                  <a:lnTo>
                    <a:pt x="600971" y="527825"/>
                  </a:lnTo>
                  <a:lnTo>
                    <a:pt x="537246" y="521333"/>
                  </a:lnTo>
                  <a:lnTo>
                    <a:pt x="475883" y="513168"/>
                  </a:lnTo>
                  <a:lnTo>
                    <a:pt x="417125" y="503408"/>
                  </a:lnTo>
                  <a:lnTo>
                    <a:pt x="361211" y="492136"/>
                  </a:lnTo>
                  <a:lnTo>
                    <a:pt x="308384" y="479432"/>
                  </a:lnTo>
                  <a:lnTo>
                    <a:pt x="258884" y="465376"/>
                  </a:lnTo>
                  <a:lnTo>
                    <a:pt x="212953" y="450049"/>
                  </a:lnTo>
                  <a:lnTo>
                    <a:pt x="170833" y="433532"/>
                  </a:lnTo>
                  <a:lnTo>
                    <a:pt x="132765" y="415905"/>
                  </a:lnTo>
                  <a:lnTo>
                    <a:pt x="98989" y="397249"/>
                  </a:lnTo>
                  <a:lnTo>
                    <a:pt x="45282" y="357174"/>
                  </a:lnTo>
                  <a:lnTo>
                    <a:pt x="11642" y="313950"/>
                  </a:lnTo>
                  <a:lnTo>
                    <a:pt x="0" y="26822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47035" y="4784852"/>
            <a:ext cx="1029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Joh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20385" y="4652517"/>
            <a:ext cx="1718310" cy="549275"/>
            <a:chOff x="5120385" y="4652517"/>
            <a:chExt cx="1718310" cy="549275"/>
          </a:xfrm>
        </p:grpSpPr>
        <p:sp>
          <p:nvSpPr>
            <p:cNvPr id="20" name="object 20"/>
            <p:cNvSpPr/>
            <p:nvPr/>
          </p:nvSpPr>
          <p:spPr>
            <a:xfrm>
              <a:off x="5126735" y="4658867"/>
              <a:ext cx="1705610" cy="536575"/>
            </a:xfrm>
            <a:custGeom>
              <a:avLst/>
              <a:gdLst/>
              <a:ahLst/>
              <a:cxnLst/>
              <a:rect l="l" t="t" r="r" b="b"/>
              <a:pathLst>
                <a:path w="1705609" h="536575">
                  <a:moveTo>
                    <a:pt x="852677" y="0"/>
                  </a:moveTo>
                  <a:lnTo>
                    <a:pt x="782745" y="889"/>
                  </a:lnTo>
                  <a:lnTo>
                    <a:pt x="714370" y="3512"/>
                  </a:lnTo>
                  <a:lnTo>
                    <a:pt x="647771" y="7798"/>
                  </a:lnTo>
                  <a:lnTo>
                    <a:pt x="583167" y="13679"/>
                  </a:lnTo>
                  <a:lnTo>
                    <a:pt x="520779" y="21085"/>
                  </a:lnTo>
                  <a:lnTo>
                    <a:pt x="460825" y="29948"/>
                  </a:lnTo>
                  <a:lnTo>
                    <a:pt x="403525" y="40199"/>
                  </a:lnTo>
                  <a:lnTo>
                    <a:pt x="349099" y="51767"/>
                  </a:lnTo>
                  <a:lnTo>
                    <a:pt x="297766" y="64584"/>
                  </a:lnTo>
                  <a:lnTo>
                    <a:pt x="249745" y="78581"/>
                  </a:lnTo>
                  <a:lnTo>
                    <a:pt x="205256" y="93688"/>
                  </a:lnTo>
                  <a:lnTo>
                    <a:pt x="164518" y="109837"/>
                  </a:lnTo>
                  <a:lnTo>
                    <a:pt x="127751" y="126959"/>
                  </a:lnTo>
                  <a:lnTo>
                    <a:pt x="67008" y="163841"/>
                  </a:lnTo>
                  <a:lnTo>
                    <a:pt x="24781" y="203784"/>
                  </a:lnTo>
                  <a:lnTo>
                    <a:pt x="2826" y="246232"/>
                  </a:lnTo>
                  <a:lnTo>
                    <a:pt x="0" y="268223"/>
                  </a:lnTo>
                  <a:lnTo>
                    <a:pt x="2826" y="290215"/>
                  </a:lnTo>
                  <a:lnTo>
                    <a:pt x="24781" y="332663"/>
                  </a:lnTo>
                  <a:lnTo>
                    <a:pt x="67008" y="372606"/>
                  </a:lnTo>
                  <a:lnTo>
                    <a:pt x="127751" y="409488"/>
                  </a:lnTo>
                  <a:lnTo>
                    <a:pt x="164518" y="426610"/>
                  </a:lnTo>
                  <a:lnTo>
                    <a:pt x="205256" y="442759"/>
                  </a:lnTo>
                  <a:lnTo>
                    <a:pt x="249745" y="457866"/>
                  </a:lnTo>
                  <a:lnTo>
                    <a:pt x="297766" y="471863"/>
                  </a:lnTo>
                  <a:lnTo>
                    <a:pt x="349099" y="484680"/>
                  </a:lnTo>
                  <a:lnTo>
                    <a:pt x="403525" y="496248"/>
                  </a:lnTo>
                  <a:lnTo>
                    <a:pt x="460825" y="506499"/>
                  </a:lnTo>
                  <a:lnTo>
                    <a:pt x="520779" y="515362"/>
                  </a:lnTo>
                  <a:lnTo>
                    <a:pt x="583167" y="522768"/>
                  </a:lnTo>
                  <a:lnTo>
                    <a:pt x="647771" y="528649"/>
                  </a:lnTo>
                  <a:lnTo>
                    <a:pt x="714370" y="532935"/>
                  </a:lnTo>
                  <a:lnTo>
                    <a:pt x="782745" y="535558"/>
                  </a:lnTo>
                  <a:lnTo>
                    <a:pt x="852677" y="536447"/>
                  </a:lnTo>
                  <a:lnTo>
                    <a:pt x="922610" y="535558"/>
                  </a:lnTo>
                  <a:lnTo>
                    <a:pt x="990985" y="532935"/>
                  </a:lnTo>
                  <a:lnTo>
                    <a:pt x="1057584" y="528649"/>
                  </a:lnTo>
                  <a:lnTo>
                    <a:pt x="1122188" y="522768"/>
                  </a:lnTo>
                  <a:lnTo>
                    <a:pt x="1184576" y="515362"/>
                  </a:lnTo>
                  <a:lnTo>
                    <a:pt x="1244530" y="506499"/>
                  </a:lnTo>
                  <a:lnTo>
                    <a:pt x="1301830" y="496248"/>
                  </a:lnTo>
                  <a:lnTo>
                    <a:pt x="1356256" y="484680"/>
                  </a:lnTo>
                  <a:lnTo>
                    <a:pt x="1407589" y="471863"/>
                  </a:lnTo>
                  <a:lnTo>
                    <a:pt x="1455610" y="457866"/>
                  </a:lnTo>
                  <a:lnTo>
                    <a:pt x="1500099" y="442759"/>
                  </a:lnTo>
                  <a:lnTo>
                    <a:pt x="1540837" y="426610"/>
                  </a:lnTo>
                  <a:lnTo>
                    <a:pt x="1577604" y="409488"/>
                  </a:lnTo>
                  <a:lnTo>
                    <a:pt x="1638347" y="372606"/>
                  </a:lnTo>
                  <a:lnTo>
                    <a:pt x="1680574" y="332663"/>
                  </a:lnTo>
                  <a:lnTo>
                    <a:pt x="1702529" y="290215"/>
                  </a:lnTo>
                  <a:lnTo>
                    <a:pt x="1705356" y="268223"/>
                  </a:lnTo>
                  <a:lnTo>
                    <a:pt x="1702529" y="246232"/>
                  </a:lnTo>
                  <a:lnTo>
                    <a:pt x="1680574" y="203784"/>
                  </a:lnTo>
                  <a:lnTo>
                    <a:pt x="1638347" y="163841"/>
                  </a:lnTo>
                  <a:lnTo>
                    <a:pt x="1577604" y="126959"/>
                  </a:lnTo>
                  <a:lnTo>
                    <a:pt x="1540837" y="109837"/>
                  </a:lnTo>
                  <a:lnTo>
                    <a:pt x="1500099" y="93688"/>
                  </a:lnTo>
                  <a:lnTo>
                    <a:pt x="1455610" y="78581"/>
                  </a:lnTo>
                  <a:lnTo>
                    <a:pt x="1407589" y="64584"/>
                  </a:lnTo>
                  <a:lnTo>
                    <a:pt x="1356256" y="51767"/>
                  </a:lnTo>
                  <a:lnTo>
                    <a:pt x="1301830" y="40199"/>
                  </a:lnTo>
                  <a:lnTo>
                    <a:pt x="1244530" y="29948"/>
                  </a:lnTo>
                  <a:lnTo>
                    <a:pt x="1184576" y="21085"/>
                  </a:lnTo>
                  <a:lnTo>
                    <a:pt x="1122188" y="13679"/>
                  </a:lnTo>
                  <a:lnTo>
                    <a:pt x="1057584" y="7798"/>
                  </a:lnTo>
                  <a:lnTo>
                    <a:pt x="990985" y="3512"/>
                  </a:lnTo>
                  <a:lnTo>
                    <a:pt x="922610" y="889"/>
                  </a:lnTo>
                  <a:lnTo>
                    <a:pt x="852677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126735" y="4658867"/>
              <a:ext cx="1705610" cy="536575"/>
            </a:xfrm>
            <a:custGeom>
              <a:avLst/>
              <a:gdLst/>
              <a:ahLst/>
              <a:cxnLst/>
              <a:rect l="l" t="t" r="r" b="b"/>
              <a:pathLst>
                <a:path w="1705609" h="536575">
                  <a:moveTo>
                    <a:pt x="0" y="268223"/>
                  </a:moveTo>
                  <a:lnTo>
                    <a:pt x="11160" y="224729"/>
                  </a:lnTo>
                  <a:lnTo>
                    <a:pt x="43470" y="183465"/>
                  </a:lnTo>
                  <a:lnTo>
                    <a:pt x="95175" y="144983"/>
                  </a:lnTo>
                  <a:lnTo>
                    <a:pt x="164518" y="109837"/>
                  </a:lnTo>
                  <a:lnTo>
                    <a:pt x="205256" y="93688"/>
                  </a:lnTo>
                  <a:lnTo>
                    <a:pt x="249745" y="78581"/>
                  </a:lnTo>
                  <a:lnTo>
                    <a:pt x="297766" y="64584"/>
                  </a:lnTo>
                  <a:lnTo>
                    <a:pt x="349099" y="51767"/>
                  </a:lnTo>
                  <a:lnTo>
                    <a:pt x="403525" y="40199"/>
                  </a:lnTo>
                  <a:lnTo>
                    <a:pt x="460825" y="29948"/>
                  </a:lnTo>
                  <a:lnTo>
                    <a:pt x="520779" y="21085"/>
                  </a:lnTo>
                  <a:lnTo>
                    <a:pt x="583167" y="13679"/>
                  </a:lnTo>
                  <a:lnTo>
                    <a:pt x="647771" y="7798"/>
                  </a:lnTo>
                  <a:lnTo>
                    <a:pt x="714370" y="3512"/>
                  </a:lnTo>
                  <a:lnTo>
                    <a:pt x="782745" y="889"/>
                  </a:lnTo>
                  <a:lnTo>
                    <a:pt x="852677" y="0"/>
                  </a:lnTo>
                  <a:lnTo>
                    <a:pt x="922610" y="889"/>
                  </a:lnTo>
                  <a:lnTo>
                    <a:pt x="990985" y="3512"/>
                  </a:lnTo>
                  <a:lnTo>
                    <a:pt x="1057584" y="7798"/>
                  </a:lnTo>
                  <a:lnTo>
                    <a:pt x="1122188" y="13679"/>
                  </a:lnTo>
                  <a:lnTo>
                    <a:pt x="1184576" y="21085"/>
                  </a:lnTo>
                  <a:lnTo>
                    <a:pt x="1244530" y="29948"/>
                  </a:lnTo>
                  <a:lnTo>
                    <a:pt x="1301830" y="40199"/>
                  </a:lnTo>
                  <a:lnTo>
                    <a:pt x="1356256" y="51767"/>
                  </a:lnTo>
                  <a:lnTo>
                    <a:pt x="1407589" y="64584"/>
                  </a:lnTo>
                  <a:lnTo>
                    <a:pt x="1455610" y="78581"/>
                  </a:lnTo>
                  <a:lnTo>
                    <a:pt x="1500099" y="93688"/>
                  </a:lnTo>
                  <a:lnTo>
                    <a:pt x="1540837" y="109837"/>
                  </a:lnTo>
                  <a:lnTo>
                    <a:pt x="1577604" y="126959"/>
                  </a:lnTo>
                  <a:lnTo>
                    <a:pt x="1638347" y="163841"/>
                  </a:lnTo>
                  <a:lnTo>
                    <a:pt x="1680574" y="203784"/>
                  </a:lnTo>
                  <a:lnTo>
                    <a:pt x="1702529" y="246232"/>
                  </a:lnTo>
                  <a:lnTo>
                    <a:pt x="1705356" y="268223"/>
                  </a:lnTo>
                  <a:lnTo>
                    <a:pt x="1702529" y="290215"/>
                  </a:lnTo>
                  <a:lnTo>
                    <a:pt x="1680574" y="332663"/>
                  </a:lnTo>
                  <a:lnTo>
                    <a:pt x="1638347" y="372606"/>
                  </a:lnTo>
                  <a:lnTo>
                    <a:pt x="1577604" y="409488"/>
                  </a:lnTo>
                  <a:lnTo>
                    <a:pt x="1540837" y="426610"/>
                  </a:lnTo>
                  <a:lnTo>
                    <a:pt x="1500099" y="442759"/>
                  </a:lnTo>
                  <a:lnTo>
                    <a:pt x="1455610" y="457866"/>
                  </a:lnTo>
                  <a:lnTo>
                    <a:pt x="1407589" y="471863"/>
                  </a:lnTo>
                  <a:lnTo>
                    <a:pt x="1356256" y="484680"/>
                  </a:lnTo>
                  <a:lnTo>
                    <a:pt x="1301830" y="496248"/>
                  </a:lnTo>
                  <a:lnTo>
                    <a:pt x="1244530" y="506499"/>
                  </a:lnTo>
                  <a:lnTo>
                    <a:pt x="1184576" y="515362"/>
                  </a:lnTo>
                  <a:lnTo>
                    <a:pt x="1122188" y="522768"/>
                  </a:lnTo>
                  <a:lnTo>
                    <a:pt x="1057584" y="528649"/>
                  </a:lnTo>
                  <a:lnTo>
                    <a:pt x="990985" y="532935"/>
                  </a:lnTo>
                  <a:lnTo>
                    <a:pt x="922610" y="535558"/>
                  </a:lnTo>
                  <a:lnTo>
                    <a:pt x="852677" y="536447"/>
                  </a:lnTo>
                  <a:lnTo>
                    <a:pt x="782745" y="535558"/>
                  </a:lnTo>
                  <a:lnTo>
                    <a:pt x="714370" y="532935"/>
                  </a:lnTo>
                  <a:lnTo>
                    <a:pt x="647771" y="528649"/>
                  </a:lnTo>
                  <a:lnTo>
                    <a:pt x="583167" y="522768"/>
                  </a:lnTo>
                  <a:lnTo>
                    <a:pt x="520779" y="515362"/>
                  </a:lnTo>
                  <a:lnTo>
                    <a:pt x="460825" y="506499"/>
                  </a:lnTo>
                  <a:lnTo>
                    <a:pt x="403525" y="496248"/>
                  </a:lnTo>
                  <a:lnTo>
                    <a:pt x="349099" y="484680"/>
                  </a:lnTo>
                  <a:lnTo>
                    <a:pt x="297766" y="471863"/>
                  </a:lnTo>
                  <a:lnTo>
                    <a:pt x="249745" y="457866"/>
                  </a:lnTo>
                  <a:lnTo>
                    <a:pt x="205256" y="442759"/>
                  </a:lnTo>
                  <a:lnTo>
                    <a:pt x="164518" y="426610"/>
                  </a:lnTo>
                  <a:lnTo>
                    <a:pt x="127751" y="409488"/>
                  </a:lnTo>
                  <a:lnTo>
                    <a:pt x="67008" y="372606"/>
                  </a:lnTo>
                  <a:lnTo>
                    <a:pt x="24781" y="332663"/>
                  </a:lnTo>
                  <a:lnTo>
                    <a:pt x="2826" y="290215"/>
                  </a:lnTo>
                  <a:lnTo>
                    <a:pt x="0" y="26822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31916" y="4754626"/>
            <a:ext cx="109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MaryCalls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46882" y="2989326"/>
            <a:ext cx="2415540" cy="1739264"/>
          </a:xfrm>
          <a:custGeom>
            <a:avLst/>
            <a:gdLst/>
            <a:ahLst/>
            <a:cxnLst/>
            <a:rect l="l" t="t" r="r" b="b"/>
            <a:pathLst>
              <a:path w="2415540" h="1739264">
                <a:moveTo>
                  <a:pt x="214883" y="0"/>
                </a:moveTo>
                <a:lnTo>
                  <a:pt x="787907" y="672084"/>
                </a:lnTo>
              </a:path>
              <a:path w="2415540" h="1739264">
                <a:moveTo>
                  <a:pt x="1958340" y="13715"/>
                </a:moveTo>
                <a:lnTo>
                  <a:pt x="1434083" y="684276"/>
                </a:lnTo>
              </a:path>
              <a:path w="2415540" h="1739264">
                <a:moveTo>
                  <a:pt x="635507" y="1031748"/>
                </a:moveTo>
                <a:lnTo>
                  <a:pt x="0" y="1738884"/>
                </a:lnTo>
              </a:path>
              <a:path w="2415540" h="1739264">
                <a:moveTo>
                  <a:pt x="1537716" y="1066800"/>
                </a:moveTo>
                <a:lnTo>
                  <a:pt x="2415540" y="16901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08075" y="1677987"/>
          <a:ext cx="989330" cy="132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R="45085" algn="r">
                        <a:lnSpc>
                          <a:spcPts val="167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167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70"/>
                        </a:lnSpc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</a:t>
                      </a:r>
                      <a:r>
                        <a:rPr sz="1350" b="1" spc="-7" baseline="-2160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R="55244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R="54610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R="64769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R="64769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67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773862" y="1500187"/>
          <a:ext cx="986155" cy="132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</a:t>
                      </a:r>
                      <a:r>
                        <a:rPr sz="1350" b="1" spc="-7" baseline="-2160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67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972363" y="4737163"/>
          <a:ext cx="985519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75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75"/>
                        </a:lnSpc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</a:t>
                      </a:r>
                      <a:r>
                        <a:rPr sz="1350" b="1" spc="-7" baseline="-2160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1725" y="4902136"/>
          <a:ext cx="987424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</a:t>
                      </a:r>
                      <a:r>
                        <a:rPr sz="1350" b="1" spc="-7" baseline="-2160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350" baseline="-2160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266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26670" algn="ct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6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8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2136863" y="2094872"/>
            <a:ext cx="4782820" cy="3435985"/>
          </a:xfrm>
          <a:custGeom>
            <a:avLst/>
            <a:gdLst/>
            <a:ahLst/>
            <a:cxnLst/>
            <a:rect l="l" t="t" r="r" b="b"/>
            <a:pathLst>
              <a:path w="4782820" h="3435985">
                <a:moveTo>
                  <a:pt x="120053" y="322953"/>
                </a:moveTo>
                <a:lnTo>
                  <a:pt x="157819" y="275359"/>
                </a:lnTo>
                <a:lnTo>
                  <a:pt x="203237" y="234454"/>
                </a:lnTo>
                <a:lnTo>
                  <a:pt x="255866" y="200173"/>
                </a:lnTo>
                <a:lnTo>
                  <a:pt x="315266" y="172454"/>
                </a:lnTo>
                <a:lnTo>
                  <a:pt x="380998" y="151233"/>
                </a:lnTo>
                <a:lnTo>
                  <a:pt x="452622" y="136447"/>
                </a:lnTo>
                <a:lnTo>
                  <a:pt x="490506" y="131448"/>
                </a:lnTo>
                <a:lnTo>
                  <a:pt x="529699" y="128033"/>
                </a:lnTo>
                <a:lnTo>
                  <a:pt x="570145" y="126196"/>
                </a:lnTo>
                <a:lnTo>
                  <a:pt x="611789" y="125928"/>
                </a:lnTo>
                <a:lnTo>
                  <a:pt x="654576" y="127221"/>
                </a:lnTo>
                <a:lnTo>
                  <a:pt x="698451" y="130068"/>
                </a:lnTo>
                <a:lnTo>
                  <a:pt x="743360" y="134461"/>
                </a:lnTo>
                <a:lnTo>
                  <a:pt x="789247" y="140390"/>
                </a:lnTo>
                <a:lnTo>
                  <a:pt x="836058" y="147850"/>
                </a:lnTo>
                <a:lnTo>
                  <a:pt x="883737" y="156831"/>
                </a:lnTo>
                <a:lnTo>
                  <a:pt x="932230" y="167327"/>
                </a:lnTo>
                <a:lnTo>
                  <a:pt x="981481" y="179328"/>
                </a:lnTo>
                <a:lnTo>
                  <a:pt x="1031436" y="192828"/>
                </a:lnTo>
                <a:lnTo>
                  <a:pt x="1082040" y="207817"/>
                </a:lnTo>
                <a:lnTo>
                  <a:pt x="1133237" y="224289"/>
                </a:lnTo>
                <a:lnTo>
                  <a:pt x="1184973" y="242235"/>
                </a:lnTo>
                <a:lnTo>
                  <a:pt x="1237193" y="261648"/>
                </a:lnTo>
                <a:lnTo>
                  <a:pt x="1289842" y="282519"/>
                </a:lnTo>
                <a:lnTo>
                  <a:pt x="1342864" y="304841"/>
                </a:lnTo>
                <a:lnTo>
                  <a:pt x="1396206" y="328606"/>
                </a:lnTo>
                <a:lnTo>
                  <a:pt x="1449811" y="353805"/>
                </a:lnTo>
                <a:lnTo>
                  <a:pt x="1503625" y="380432"/>
                </a:lnTo>
                <a:lnTo>
                  <a:pt x="1557593" y="408477"/>
                </a:lnTo>
                <a:lnTo>
                  <a:pt x="1611661" y="437934"/>
                </a:lnTo>
                <a:lnTo>
                  <a:pt x="1665772" y="468794"/>
                </a:lnTo>
                <a:lnTo>
                  <a:pt x="1719873" y="501049"/>
                </a:lnTo>
                <a:lnTo>
                  <a:pt x="1773908" y="534692"/>
                </a:lnTo>
                <a:lnTo>
                  <a:pt x="1827822" y="569714"/>
                </a:lnTo>
                <a:lnTo>
                  <a:pt x="1881064" y="605753"/>
                </a:lnTo>
                <a:lnTo>
                  <a:pt x="1933084" y="642441"/>
                </a:lnTo>
                <a:lnTo>
                  <a:pt x="1983852" y="679728"/>
                </a:lnTo>
                <a:lnTo>
                  <a:pt x="2033339" y="717568"/>
                </a:lnTo>
                <a:lnTo>
                  <a:pt x="2081517" y="755914"/>
                </a:lnTo>
                <a:lnTo>
                  <a:pt x="2128357" y="794716"/>
                </a:lnTo>
                <a:lnTo>
                  <a:pt x="2173831" y="833929"/>
                </a:lnTo>
                <a:lnTo>
                  <a:pt x="2217909" y="873505"/>
                </a:lnTo>
                <a:lnTo>
                  <a:pt x="2260563" y="913396"/>
                </a:lnTo>
                <a:lnTo>
                  <a:pt x="2301764" y="953554"/>
                </a:lnTo>
                <a:lnTo>
                  <a:pt x="2341483" y="993931"/>
                </a:lnTo>
                <a:lnTo>
                  <a:pt x="2379693" y="1034482"/>
                </a:lnTo>
                <a:lnTo>
                  <a:pt x="2416363" y="1075157"/>
                </a:lnTo>
                <a:lnTo>
                  <a:pt x="2451466" y="1115909"/>
                </a:lnTo>
                <a:lnTo>
                  <a:pt x="2484973" y="1156691"/>
                </a:lnTo>
                <a:lnTo>
                  <a:pt x="2516855" y="1197456"/>
                </a:lnTo>
                <a:lnTo>
                  <a:pt x="2547082" y="1238155"/>
                </a:lnTo>
                <a:lnTo>
                  <a:pt x="2575628" y="1278741"/>
                </a:lnTo>
                <a:lnTo>
                  <a:pt x="2602462" y="1319166"/>
                </a:lnTo>
                <a:lnTo>
                  <a:pt x="2627557" y="1359384"/>
                </a:lnTo>
                <a:lnTo>
                  <a:pt x="2650882" y="1399346"/>
                </a:lnTo>
                <a:lnTo>
                  <a:pt x="2672411" y="1439005"/>
                </a:lnTo>
                <a:lnTo>
                  <a:pt x="2692114" y="1478314"/>
                </a:lnTo>
                <a:lnTo>
                  <a:pt x="2709962" y="1517224"/>
                </a:lnTo>
                <a:lnTo>
                  <a:pt x="2725926" y="1555689"/>
                </a:lnTo>
                <a:lnTo>
                  <a:pt x="2739979" y="1593661"/>
                </a:lnTo>
                <a:lnTo>
                  <a:pt x="2752090" y="1631091"/>
                </a:lnTo>
                <a:lnTo>
                  <a:pt x="2762233" y="1667934"/>
                </a:lnTo>
                <a:lnTo>
                  <a:pt x="2776494" y="1739664"/>
                </a:lnTo>
                <a:lnTo>
                  <a:pt x="2782532" y="1808470"/>
                </a:lnTo>
                <a:lnTo>
                  <a:pt x="2782397" y="1841658"/>
                </a:lnTo>
                <a:lnTo>
                  <a:pt x="2775671" y="1905365"/>
                </a:lnTo>
                <a:lnTo>
                  <a:pt x="2760149" y="1965198"/>
                </a:lnTo>
                <a:lnTo>
                  <a:pt x="2735600" y="2020776"/>
                </a:lnTo>
                <a:lnTo>
                  <a:pt x="2701970" y="2071488"/>
                </a:lnTo>
                <a:lnTo>
                  <a:pt x="2660323" y="2115729"/>
                </a:lnTo>
                <a:lnTo>
                  <a:pt x="2611245" y="2153315"/>
                </a:lnTo>
                <a:lnTo>
                  <a:pt x="2555175" y="2184307"/>
                </a:lnTo>
                <a:lnTo>
                  <a:pt x="2492553" y="2208769"/>
                </a:lnTo>
                <a:lnTo>
                  <a:pt x="2423819" y="2226764"/>
                </a:lnTo>
                <a:lnTo>
                  <a:pt x="2349411" y="2238356"/>
                </a:lnTo>
                <a:lnTo>
                  <a:pt x="2310218" y="2241770"/>
                </a:lnTo>
                <a:lnTo>
                  <a:pt x="2269771" y="2243608"/>
                </a:lnTo>
                <a:lnTo>
                  <a:pt x="2228126" y="2243876"/>
                </a:lnTo>
                <a:lnTo>
                  <a:pt x="2185337" y="2242582"/>
                </a:lnTo>
                <a:lnTo>
                  <a:pt x="2141459" y="2239736"/>
                </a:lnTo>
                <a:lnTo>
                  <a:pt x="2096549" y="2235343"/>
                </a:lnTo>
                <a:lnTo>
                  <a:pt x="2050659" y="2229413"/>
                </a:lnTo>
                <a:lnTo>
                  <a:pt x="2003846" y="2221954"/>
                </a:lnTo>
                <a:lnTo>
                  <a:pt x="1956164" y="2212972"/>
                </a:lnTo>
                <a:lnTo>
                  <a:pt x="1907668" y="2202477"/>
                </a:lnTo>
                <a:lnTo>
                  <a:pt x="1858413" y="2190476"/>
                </a:lnTo>
                <a:lnTo>
                  <a:pt x="1808455" y="2176976"/>
                </a:lnTo>
                <a:lnTo>
                  <a:pt x="1757847" y="2161987"/>
                </a:lnTo>
                <a:lnTo>
                  <a:pt x="1706646" y="2145515"/>
                </a:lnTo>
                <a:lnTo>
                  <a:pt x="1654905" y="2127569"/>
                </a:lnTo>
                <a:lnTo>
                  <a:pt x="1602681" y="2108156"/>
                </a:lnTo>
                <a:lnTo>
                  <a:pt x="1550027" y="2087285"/>
                </a:lnTo>
                <a:lnTo>
                  <a:pt x="1496999" y="2064963"/>
                </a:lnTo>
                <a:lnTo>
                  <a:pt x="1443652" y="2041198"/>
                </a:lnTo>
                <a:lnTo>
                  <a:pt x="1390040" y="2015998"/>
                </a:lnTo>
                <a:lnTo>
                  <a:pt x="1336219" y="1989372"/>
                </a:lnTo>
                <a:lnTo>
                  <a:pt x="1282244" y="1961326"/>
                </a:lnTo>
                <a:lnTo>
                  <a:pt x="1228169" y="1931870"/>
                </a:lnTo>
                <a:lnTo>
                  <a:pt x="1174050" y="1901010"/>
                </a:lnTo>
                <a:lnTo>
                  <a:pt x="1119941" y="1868755"/>
                </a:lnTo>
                <a:lnTo>
                  <a:pt x="1065897" y="1835112"/>
                </a:lnTo>
                <a:lnTo>
                  <a:pt x="1011974" y="1800090"/>
                </a:lnTo>
                <a:lnTo>
                  <a:pt x="958731" y="1764050"/>
                </a:lnTo>
                <a:lnTo>
                  <a:pt x="906712" y="1727363"/>
                </a:lnTo>
                <a:lnTo>
                  <a:pt x="855945" y="1690076"/>
                </a:lnTo>
                <a:lnTo>
                  <a:pt x="806460" y="1652236"/>
                </a:lnTo>
                <a:lnTo>
                  <a:pt x="758283" y="1613890"/>
                </a:lnTo>
                <a:lnTo>
                  <a:pt x="711446" y="1575087"/>
                </a:lnTo>
                <a:lnTo>
                  <a:pt x="665975" y="1535874"/>
                </a:lnTo>
                <a:lnTo>
                  <a:pt x="621900" y="1496299"/>
                </a:lnTo>
                <a:lnTo>
                  <a:pt x="579249" y="1456408"/>
                </a:lnTo>
                <a:lnTo>
                  <a:pt x="538051" y="1416250"/>
                </a:lnTo>
                <a:lnTo>
                  <a:pt x="498335" y="1375872"/>
                </a:lnTo>
                <a:lnTo>
                  <a:pt x="460130" y="1335322"/>
                </a:lnTo>
                <a:lnTo>
                  <a:pt x="423463" y="1294647"/>
                </a:lnTo>
                <a:lnTo>
                  <a:pt x="388365" y="1253895"/>
                </a:lnTo>
                <a:lnTo>
                  <a:pt x="354862" y="1213113"/>
                </a:lnTo>
                <a:lnTo>
                  <a:pt x="322985" y="1172348"/>
                </a:lnTo>
                <a:lnTo>
                  <a:pt x="292762" y="1131649"/>
                </a:lnTo>
                <a:lnTo>
                  <a:pt x="264221" y="1091063"/>
                </a:lnTo>
                <a:lnTo>
                  <a:pt x="237392" y="1050637"/>
                </a:lnTo>
                <a:lnTo>
                  <a:pt x="212302" y="1010420"/>
                </a:lnTo>
                <a:lnTo>
                  <a:pt x="188981" y="970458"/>
                </a:lnTo>
                <a:lnTo>
                  <a:pt x="167457" y="930798"/>
                </a:lnTo>
                <a:lnTo>
                  <a:pt x="147759" y="891490"/>
                </a:lnTo>
                <a:lnTo>
                  <a:pt x="129916" y="852579"/>
                </a:lnTo>
                <a:lnTo>
                  <a:pt x="113956" y="814115"/>
                </a:lnTo>
                <a:lnTo>
                  <a:pt x="99908" y="776143"/>
                </a:lnTo>
                <a:lnTo>
                  <a:pt x="87800" y="738712"/>
                </a:lnTo>
                <a:lnTo>
                  <a:pt x="77662" y="701870"/>
                </a:lnTo>
                <a:lnTo>
                  <a:pt x="63409" y="630140"/>
                </a:lnTo>
                <a:lnTo>
                  <a:pt x="57377" y="561334"/>
                </a:lnTo>
                <a:lnTo>
                  <a:pt x="57515" y="528146"/>
                </a:lnTo>
                <a:lnTo>
                  <a:pt x="64246" y="464439"/>
                </a:lnTo>
                <a:lnTo>
                  <a:pt x="79771" y="404606"/>
                </a:lnTo>
                <a:lnTo>
                  <a:pt x="104322" y="349028"/>
                </a:lnTo>
                <a:lnTo>
                  <a:pt x="120053" y="322953"/>
                </a:lnTo>
                <a:close/>
              </a:path>
              <a:path w="4782820" h="3435985">
                <a:moveTo>
                  <a:pt x="1632496" y="1713222"/>
                </a:moveTo>
                <a:lnTo>
                  <a:pt x="1657778" y="1661124"/>
                </a:lnTo>
                <a:lnTo>
                  <a:pt x="1691806" y="1613666"/>
                </a:lnTo>
                <a:lnTo>
                  <a:pt x="1734175" y="1570867"/>
                </a:lnTo>
                <a:lnTo>
                  <a:pt x="1784477" y="1532750"/>
                </a:lnTo>
                <a:lnTo>
                  <a:pt x="1842307" y="1499333"/>
                </a:lnTo>
                <a:lnTo>
                  <a:pt x="1907258" y="1470639"/>
                </a:lnTo>
                <a:lnTo>
                  <a:pt x="1978923" y="1446687"/>
                </a:lnTo>
                <a:lnTo>
                  <a:pt x="2017147" y="1436495"/>
                </a:lnTo>
                <a:lnTo>
                  <a:pt x="2056898" y="1427498"/>
                </a:lnTo>
                <a:lnTo>
                  <a:pt x="2098123" y="1419696"/>
                </a:lnTo>
                <a:lnTo>
                  <a:pt x="2140774" y="1413093"/>
                </a:lnTo>
                <a:lnTo>
                  <a:pt x="2184799" y="1407691"/>
                </a:lnTo>
                <a:lnTo>
                  <a:pt x="2230146" y="1403492"/>
                </a:lnTo>
                <a:lnTo>
                  <a:pt x="2276767" y="1400500"/>
                </a:lnTo>
                <a:lnTo>
                  <a:pt x="2324608" y="1398717"/>
                </a:lnTo>
                <a:lnTo>
                  <a:pt x="2373621" y="1398145"/>
                </a:lnTo>
                <a:lnTo>
                  <a:pt x="2423754" y="1398788"/>
                </a:lnTo>
                <a:lnTo>
                  <a:pt x="2474956" y="1400647"/>
                </a:lnTo>
                <a:lnTo>
                  <a:pt x="2527176" y="1403725"/>
                </a:lnTo>
                <a:lnTo>
                  <a:pt x="2580364" y="1408025"/>
                </a:lnTo>
                <a:lnTo>
                  <a:pt x="2634469" y="1413549"/>
                </a:lnTo>
                <a:lnTo>
                  <a:pt x="2689440" y="1420300"/>
                </a:lnTo>
                <a:lnTo>
                  <a:pt x="2745227" y="1428281"/>
                </a:lnTo>
                <a:lnTo>
                  <a:pt x="2801778" y="1437494"/>
                </a:lnTo>
                <a:lnTo>
                  <a:pt x="2859042" y="1447941"/>
                </a:lnTo>
                <a:lnTo>
                  <a:pt x="2916970" y="1459626"/>
                </a:lnTo>
                <a:lnTo>
                  <a:pt x="2975510" y="1472551"/>
                </a:lnTo>
                <a:lnTo>
                  <a:pt x="3034611" y="1486718"/>
                </a:lnTo>
                <a:lnTo>
                  <a:pt x="3094223" y="1502130"/>
                </a:lnTo>
                <a:lnTo>
                  <a:pt x="3154294" y="1518790"/>
                </a:lnTo>
                <a:lnTo>
                  <a:pt x="3214775" y="1536700"/>
                </a:lnTo>
                <a:lnTo>
                  <a:pt x="3275614" y="1555862"/>
                </a:lnTo>
                <a:lnTo>
                  <a:pt x="3336760" y="1576280"/>
                </a:lnTo>
                <a:lnTo>
                  <a:pt x="3398163" y="1597956"/>
                </a:lnTo>
                <a:lnTo>
                  <a:pt x="3459772" y="1620893"/>
                </a:lnTo>
                <a:lnTo>
                  <a:pt x="3520973" y="1644864"/>
                </a:lnTo>
                <a:lnTo>
                  <a:pt x="3581181" y="1669638"/>
                </a:lnTo>
                <a:lnTo>
                  <a:pt x="3640360" y="1695179"/>
                </a:lnTo>
                <a:lnTo>
                  <a:pt x="3698474" y="1721449"/>
                </a:lnTo>
                <a:lnTo>
                  <a:pt x="3755487" y="1748415"/>
                </a:lnTo>
                <a:lnTo>
                  <a:pt x="3811361" y="1776040"/>
                </a:lnTo>
                <a:lnTo>
                  <a:pt x="3866062" y="1804289"/>
                </a:lnTo>
                <a:lnTo>
                  <a:pt x="3919553" y="1833124"/>
                </a:lnTo>
                <a:lnTo>
                  <a:pt x="3971798" y="1862512"/>
                </a:lnTo>
                <a:lnTo>
                  <a:pt x="4022761" y="1892416"/>
                </a:lnTo>
                <a:lnTo>
                  <a:pt x="4072405" y="1922799"/>
                </a:lnTo>
                <a:lnTo>
                  <a:pt x="4120694" y="1953628"/>
                </a:lnTo>
                <a:lnTo>
                  <a:pt x="4167593" y="1984865"/>
                </a:lnTo>
                <a:lnTo>
                  <a:pt x="4213065" y="2016474"/>
                </a:lnTo>
                <a:lnTo>
                  <a:pt x="4257074" y="2048421"/>
                </a:lnTo>
                <a:lnTo>
                  <a:pt x="4299583" y="2080669"/>
                </a:lnTo>
                <a:lnTo>
                  <a:pt x="4340557" y="2113183"/>
                </a:lnTo>
                <a:lnTo>
                  <a:pt x="4379960" y="2145926"/>
                </a:lnTo>
                <a:lnTo>
                  <a:pt x="4417755" y="2178864"/>
                </a:lnTo>
                <a:lnTo>
                  <a:pt x="4453906" y="2211959"/>
                </a:lnTo>
                <a:lnTo>
                  <a:pt x="4488376" y="2245177"/>
                </a:lnTo>
                <a:lnTo>
                  <a:pt x="4521131" y="2278482"/>
                </a:lnTo>
                <a:lnTo>
                  <a:pt x="4552133" y="2311837"/>
                </a:lnTo>
                <a:lnTo>
                  <a:pt x="4581347" y="2345208"/>
                </a:lnTo>
                <a:lnTo>
                  <a:pt x="4608736" y="2378557"/>
                </a:lnTo>
                <a:lnTo>
                  <a:pt x="4634264" y="2411850"/>
                </a:lnTo>
                <a:lnTo>
                  <a:pt x="4657895" y="2445051"/>
                </a:lnTo>
                <a:lnTo>
                  <a:pt x="4679593" y="2478124"/>
                </a:lnTo>
                <a:lnTo>
                  <a:pt x="4699321" y="2511033"/>
                </a:lnTo>
                <a:lnTo>
                  <a:pt x="4732725" y="2576216"/>
                </a:lnTo>
                <a:lnTo>
                  <a:pt x="4757818" y="2640314"/>
                </a:lnTo>
                <a:lnTo>
                  <a:pt x="4774310" y="2703042"/>
                </a:lnTo>
                <a:lnTo>
                  <a:pt x="4781912" y="2764112"/>
                </a:lnTo>
                <a:lnTo>
                  <a:pt x="4782289" y="2793936"/>
                </a:lnTo>
                <a:lnTo>
                  <a:pt x="4780335" y="2823238"/>
                </a:lnTo>
                <a:lnTo>
                  <a:pt x="4769289" y="2880134"/>
                </a:lnTo>
                <a:lnTo>
                  <a:pt x="4748602" y="2934284"/>
                </a:lnTo>
                <a:lnTo>
                  <a:pt x="4718898" y="2984065"/>
                </a:lnTo>
                <a:lnTo>
                  <a:pt x="4680652" y="3029196"/>
                </a:lnTo>
                <a:lnTo>
                  <a:pt x="4634270" y="3069657"/>
                </a:lnTo>
                <a:lnTo>
                  <a:pt x="4580159" y="3105426"/>
                </a:lnTo>
                <a:lnTo>
                  <a:pt x="4518724" y="3136484"/>
                </a:lnTo>
                <a:lnTo>
                  <a:pt x="4450373" y="3162810"/>
                </a:lnTo>
                <a:lnTo>
                  <a:pt x="4413730" y="3174192"/>
                </a:lnTo>
                <a:lnTo>
                  <a:pt x="4375510" y="3184383"/>
                </a:lnTo>
                <a:lnTo>
                  <a:pt x="4335764" y="3193381"/>
                </a:lnTo>
                <a:lnTo>
                  <a:pt x="4294542" y="3201183"/>
                </a:lnTo>
                <a:lnTo>
                  <a:pt x="4251896" y="3207786"/>
                </a:lnTo>
                <a:lnTo>
                  <a:pt x="4207876" y="3213188"/>
                </a:lnTo>
                <a:lnTo>
                  <a:pt x="4162533" y="3217386"/>
                </a:lnTo>
                <a:lnTo>
                  <a:pt x="4115917" y="3220379"/>
                </a:lnTo>
                <a:lnTo>
                  <a:pt x="4068080" y="3222162"/>
                </a:lnTo>
                <a:lnTo>
                  <a:pt x="4019072" y="3222733"/>
                </a:lnTo>
                <a:lnTo>
                  <a:pt x="3968944" y="3222091"/>
                </a:lnTo>
                <a:lnTo>
                  <a:pt x="3917746" y="3220232"/>
                </a:lnTo>
                <a:lnTo>
                  <a:pt x="3865530" y="3217154"/>
                </a:lnTo>
                <a:lnTo>
                  <a:pt x="3812346" y="3212854"/>
                </a:lnTo>
                <a:lnTo>
                  <a:pt x="3758245" y="3207330"/>
                </a:lnTo>
                <a:lnTo>
                  <a:pt x="3703278" y="3200579"/>
                </a:lnTo>
                <a:lnTo>
                  <a:pt x="3647495" y="3192598"/>
                </a:lnTo>
                <a:lnTo>
                  <a:pt x="3590948" y="3183385"/>
                </a:lnTo>
                <a:lnTo>
                  <a:pt x="3533687" y="3172937"/>
                </a:lnTo>
                <a:lnTo>
                  <a:pt x="3475762" y="3161253"/>
                </a:lnTo>
                <a:lnTo>
                  <a:pt x="3417225" y="3148328"/>
                </a:lnTo>
                <a:lnTo>
                  <a:pt x="3358127" y="3134161"/>
                </a:lnTo>
                <a:lnTo>
                  <a:pt x="3298518" y="3118749"/>
                </a:lnTo>
                <a:lnTo>
                  <a:pt x="3238448" y="3102089"/>
                </a:lnTo>
                <a:lnTo>
                  <a:pt x="3177969" y="3084179"/>
                </a:lnTo>
                <a:lnTo>
                  <a:pt x="3117132" y="3065016"/>
                </a:lnTo>
                <a:lnTo>
                  <a:pt x="3055986" y="3044598"/>
                </a:lnTo>
                <a:lnTo>
                  <a:pt x="2994584" y="3022922"/>
                </a:lnTo>
                <a:lnTo>
                  <a:pt x="2932976" y="2999986"/>
                </a:lnTo>
                <a:lnTo>
                  <a:pt x="2871766" y="2976014"/>
                </a:lnTo>
                <a:lnTo>
                  <a:pt x="2811550" y="2951241"/>
                </a:lnTo>
                <a:lnTo>
                  <a:pt x="2752363" y="2925700"/>
                </a:lnTo>
                <a:lnTo>
                  <a:pt x="2694243" y="2899429"/>
                </a:lnTo>
                <a:lnTo>
                  <a:pt x="2637225" y="2872464"/>
                </a:lnTo>
                <a:lnTo>
                  <a:pt x="2581346" y="2844839"/>
                </a:lnTo>
                <a:lnTo>
                  <a:pt x="2526640" y="2816590"/>
                </a:lnTo>
                <a:lnTo>
                  <a:pt x="2473146" y="2787754"/>
                </a:lnTo>
                <a:lnTo>
                  <a:pt x="2420897" y="2758367"/>
                </a:lnTo>
                <a:lnTo>
                  <a:pt x="2369932" y="2728463"/>
                </a:lnTo>
                <a:lnTo>
                  <a:pt x="2320286" y="2698079"/>
                </a:lnTo>
                <a:lnTo>
                  <a:pt x="2271994" y="2667251"/>
                </a:lnTo>
                <a:lnTo>
                  <a:pt x="2225094" y="2636014"/>
                </a:lnTo>
                <a:lnTo>
                  <a:pt x="2179621" y="2604404"/>
                </a:lnTo>
                <a:lnTo>
                  <a:pt x="2135611" y="2572458"/>
                </a:lnTo>
                <a:lnTo>
                  <a:pt x="2093101" y="2540209"/>
                </a:lnTo>
                <a:lnTo>
                  <a:pt x="2052127" y="2507696"/>
                </a:lnTo>
                <a:lnTo>
                  <a:pt x="2012724" y="2474952"/>
                </a:lnTo>
                <a:lnTo>
                  <a:pt x="1974929" y="2442015"/>
                </a:lnTo>
                <a:lnTo>
                  <a:pt x="1938778" y="2408919"/>
                </a:lnTo>
                <a:lnTo>
                  <a:pt x="1904307" y="2375702"/>
                </a:lnTo>
                <a:lnTo>
                  <a:pt x="1871553" y="2342397"/>
                </a:lnTo>
                <a:lnTo>
                  <a:pt x="1840551" y="2309042"/>
                </a:lnTo>
                <a:lnTo>
                  <a:pt x="1811337" y="2275671"/>
                </a:lnTo>
                <a:lnTo>
                  <a:pt x="1783948" y="2242322"/>
                </a:lnTo>
                <a:lnTo>
                  <a:pt x="1758419" y="2209028"/>
                </a:lnTo>
                <a:lnTo>
                  <a:pt x="1734788" y="2175828"/>
                </a:lnTo>
                <a:lnTo>
                  <a:pt x="1713089" y="2142755"/>
                </a:lnTo>
                <a:lnTo>
                  <a:pt x="1693359" y="2109846"/>
                </a:lnTo>
                <a:lnTo>
                  <a:pt x="1659952" y="2044663"/>
                </a:lnTo>
                <a:lnTo>
                  <a:pt x="1634854" y="1980564"/>
                </a:lnTo>
                <a:lnTo>
                  <a:pt x="1618355" y="1917837"/>
                </a:lnTo>
                <a:lnTo>
                  <a:pt x="1610744" y="1856767"/>
                </a:lnTo>
                <a:lnTo>
                  <a:pt x="1610361" y="1826943"/>
                </a:lnTo>
                <a:lnTo>
                  <a:pt x="1612309" y="1797641"/>
                </a:lnTo>
                <a:lnTo>
                  <a:pt x="1616623" y="1768896"/>
                </a:lnTo>
                <a:lnTo>
                  <a:pt x="1623340" y="1740744"/>
                </a:lnTo>
                <a:lnTo>
                  <a:pt x="1632496" y="1713222"/>
                </a:lnTo>
                <a:close/>
              </a:path>
              <a:path w="4782820" h="3435985">
                <a:moveTo>
                  <a:pt x="1786928" y="1947156"/>
                </a:moveTo>
                <a:lnTo>
                  <a:pt x="1760391" y="1895702"/>
                </a:lnTo>
                <a:lnTo>
                  <a:pt x="1742646" y="1840151"/>
                </a:lnTo>
                <a:lnTo>
                  <a:pt x="1733471" y="1780835"/>
                </a:lnTo>
                <a:lnTo>
                  <a:pt x="1732028" y="1749870"/>
                </a:lnTo>
                <a:lnTo>
                  <a:pt x="1732645" y="1718088"/>
                </a:lnTo>
                <a:lnTo>
                  <a:pt x="1739948" y="1652242"/>
                </a:lnTo>
                <a:lnTo>
                  <a:pt x="1755157" y="1583630"/>
                </a:lnTo>
                <a:lnTo>
                  <a:pt x="1778052" y="1512585"/>
                </a:lnTo>
                <a:lnTo>
                  <a:pt x="1792312" y="1476255"/>
                </a:lnTo>
                <a:lnTo>
                  <a:pt x="1808411" y="1439441"/>
                </a:lnTo>
                <a:lnTo>
                  <a:pt x="1826321" y="1402185"/>
                </a:lnTo>
                <a:lnTo>
                  <a:pt x="1846014" y="1364529"/>
                </a:lnTo>
                <a:lnTo>
                  <a:pt x="1867462" y="1326515"/>
                </a:lnTo>
                <a:lnTo>
                  <a:pt x="1890639" y="1288183"/>
                </a:lnTo>
                <a:lnTo>
                  <a:pt x="1915515" y="1249577"/>
                </a:lnTo>
                <a:lnTo>
                  <a:pt x="1942064" y="1210736"/>
                </a:lnTo>
                <a:lnTo>
                  <a:pt x="1970258" y="1171704"/>
                </a:lnTo>
                <a:lnTo>
                  <a:pt x="2000070" y="1132521"/>
                </a:lnTo>
                <a:lnTo>
                  <a:pt x="2031471" y="1093229"/>
                </a:lnTo>
                <a:lnTo>
                  <a:pt x="2064434" y="1053870"/>
                </a:lnTo>
                <a:lnTo>
                  <a:pt x="2098932" y="1014485"/>
                </a:lnTo>
                <a:lnTo>
                  <a:pt x="2134936" y="975117"/>
                </a:lnTo>
                <a:lnTo>
                  <a:pt x="2172419" y="935806"/>
                </a:lnTo>
                <a:lnTo>
                  <a:pt x="2211354" y="896594"/>
                </a:lnTo>
                <a:lnTo>
                  <a:pt x="2251712" y="857523"/>
                </a:lnTo>
                <a:lnTo>
                  <a:pt x="2293467" y="818634"/>
                </a:lnTo>
                <a:lnTo>
                  <a:pt x="2336590" y="779970"/>
                </a:lnTo>
                <a:lnTo>
                  <a:pt x="2381054" y="741571"/>
                </a:lnTo>
                <a:lnTo>
                  <a:pt x="2426831" y="703479"/>
                </a:lnTo>
                <a:lnTo>
                  <a:pt x="2473894" y="665736"/>
                </a:lnTo>
                <a:lnTo>
                  <a:pt x="2522215" y="628384"/>
                </a:lnTo>
                <a:lnTo>
                  <a:pt x="2571765" y="591464"/>
                </a:lnTo>
                <a:lnTo>
                  <a:pt x="2622519" y="555018"/>
                </a:lnTo>
                <a:lnTo>
                  <a:pt x="2674447" y="519086"/>
                </a:lnTo>
                <a:lnTo>
                  <a:pt x="2727523" y="483712"/>
                </a:lnTo>
                <a:lnTo>
                  <a:pt x="2781719" y="448937"/>
                </a:lnTo>
                <a:lnTo>
                  <a:pt x="2836518" y="415116"/>
                </a:lnTo>
                <a:lnTo>
                  <a:pt x="2891373" y="382564"/>
                </a:lnTo>
                <a:lnTo>
                  <a:pt x="2946234" y="351288"/>
                </a:lnTo>
                <a:lnTo>
                  <a:pt x="3001051" y="321295"/>
                </a:lnTo>
                <a:lnTo>
                  <a:pt x="3055775" y="292592"/>
                </a:lnTo>
                <a:lnTo>
                  <a:pt x="3110357" y="265186"/>
                </a:lnTo>
                <a:lnTo>
                  <a:pt x="3164747" y="239083"/>
                </a:lnTo>
                <a:lnTo>
                  <a:pt x="3218896" y="214291"/>
                </a:lnTo>
                <a:lnTo>
                  <a:pt x="3272753" y="190816"/>
                </a:lnTo>
                <a:lnTo>
                  <a:pt x="3326270" y="168665"/>
                </a:lnTo>
                <a:lnTo>
                  <a:pt x="3379397" y="147846"/>
                </a:lnTo>
                <a:lnTo>
                  <a:pt x="3432085" y="128365"/>
                </a:lnTo>
                <a:lnTo>
                  <a:pt x="3484283" y="110229"/>
                </a:lnTo>
                <a:lnTo>
                  <a:pt x="3535943" y="93445"/>
                </a:lnTo>
                <a:lnTo>
                  <a:pt x="3587016" y="78020"/>
                </a:lnTo>
                <a:lnTo>
                  <a:pt x="3637451" y="63960"/>
                </a:lnTo>
                <a:lnTo>
                  <a:pt x="3687199" y="51273"/>
                </a:lnTo>
                <a:lnTo>
                  <a:pt x="3736210" y="39966"/>
                </a:lnTo>
                <a:lnTo>
                  <a:pt x="3784436" y="30045"/>
                </a:lnTo>
                <a:lnTo>
                  <a:pt x="3831826" y="21518"/>
                </a:lnTo>
                <a:lnTo>
                  <a:pt x="3878332" y="14391"/>
                </a:lnTo>
                <a:lnTo>
                  <a:pt x="3923903" y="8670"/>
                </a:lnTo>
                <a:lnTo>
                  <a:pt x="3968490" y="4364"/>
                </a:lnTo>
                <a:lnTo>
                  <a:pt x="4012044" y="1479"/>
                </a:lnTo>
                <a:lnTo>
                  <a:pt x="4054515" y="22"/>
                </a:lnTo>
                <a:lnTo>
                  <a:pt x="4095854" y="0"/>
                </a:lnTo>
                <a:lnTo>
                  <a:pt x="4136011" y="1419"/>
                </a:lnTo>
                <a:lnTo>
                  <a:pt x="4174937" y="4286"/>
                </a:lnTo>
                <a:lnTo>
                  <a:pt x="4248896" y="14395"/>
                </a:lnTo>
                <a:lnTo>
                  <a:pt x="4317337" y="30381"/>
                </a:lnTo>
                <a:lnTo>
                  <a:pt x="4379862" y="52299"/>
                </a:lnTo>
                <a:lnTo>
                  <a:pt x="4436076" y="80204"/>
                </a:lnTo>
                <a:lnTo>
                  <a:pt x="4485584" y="114153"/>
                </a:lnTo>
                <a:lnTo>
                  <a:pt x="4527988" y="154199"/>
                </a:lnTo>
                <a:lnTo>
                  <a:pt x="4562894" y="200398"/>
                </a:lnTo>
                <a:lnTo>
                  <a:pt x="4589430" y="251852"/>
                </a:lnTo>
                <a:lnTo>
                  <a:pt x="4607175" y="307403"/>
                </a:lnTo>
                <a:lnTo>
                  <a:pt x="4616350" y="366719"/>
                </a:lnTo>
                <a:lnTo>
                  <a:pt x="4617793" y="397684"/>
                </a:lnTo>
                <a:lnTo>
                  <a:pt x="4617176" y="429466"/>
                </a:lnTo>
                <a:lnTo>
                  <a:pt x="4609874" y="495312"/>
                </a:lnTo>
                <a:lnTo>
                  <a:pt x="4594664" y="563924"/>
                </a:lnTo>
                <a:lnTo>
                  <a:pt x="4571770" y="634968"/>
                </a:lnTo>
                <a:lnTo>
                  <a:pt x="4557509" y="671299"/>
                </a:lnTo>
                <a:lnTo>
                  <a:pt x="4541410" y="708113"/>
                </a:lnTo>
                <a:lnTo>
                  <a:pt x="4523500" y="745369"/>
                </a:lnTo>
                <a:lnTo>
                  <a:pt x="4503808" y="783025"/>
                </a:lnTo>
                <a:lnTo>
                  <a:pt x="4482359" y="821039"/>
                </a:lnTo>
                <a:lnTo>
                  <a:pt x="4459183" y="859370"/>
                </a:lnTo>
                <a:lnTo>
                  <a:pt x="4434306" y="897977"/>
                </a:lnTo>
                <a:lnTo>
                  <a:pt x="4407757" y="936818"/>
                </a:lnTo>
                <a:lnTo>
                  <a:pt x="4379563" y="975850"/>
                </a:lnTo>
                <a:lnTo>
                  <a:pt x="4349751" y="1015033"/>
                </a:lnTo>
                <a:lnTo>
                  <a:pt x="4318350" y="1054325"/>
                </a:lnTo>
                <a:lnTo>
                  <a:pt x="4285387" y="1093684"/>
                </a:lnTo>
                <a:lnTo>
                  <a:pt x="4250890" y="1133068"/>
                </a:lnTo>
                <a:lnTo>
                  <a:pt x="4214885" y="1172437"/>
                </a:lnTo>
                <a:lnTo>
                  <a:pt x="4177402" y="1211748"/>
                </a:lnTo>
                <a:lnTo>
                  <a:pt x="4138467" y="1250960"/>
                </a:lnTo>
                <a:lnTo>
                  <a:pt x="4098109" y="1290031"/>
                </a:lnTo>
                <a:lnTo>
                  <a:pt x="4056354" y="1328920"/>
                </a:lnTo>
                <a:lnTo>
                  <a:pt x="4013231" y="1367584"/>
                </a:lnTo>
                <a:lnTo>
                  <a:pt x="3968767" y="1405983"/>
                </a:lnTo>
                <a:lnTo>
                  <a:pt x="3922990" y="1444075"/>
                </a:lnTo>
                <a:lnTo>
                  <a:pt x="3875927" y="1481818"/>
                </a:lnTo>
                <a:lnTo>
                  <a:pt x="3827607" y="1519170"/>
                </a:lnTo>
                <a:lnTo>
                  <a:pt x="3778056" y="1556090"/>
                </a:lnTo>
                <a:lnTo>
                  <a:pt x="3727302" y="1592536"/>
                </a:lnTo>
                <a:lnTo>
                  <a:pt x="3675374" y="1628467"/>
                </a:lnTo>
                <a:lnTo>
                  <a:pt x="3622298" y="1663841"/>
                </a:lnTo>
                <a:lnTo>
                  <a:pt x="3568103" y="1698617"/>
                </a:lnTo>
                <a:lnTo>
                  <a:pt x="3513303" y="1732438"/>
                </a:lnTo>
                <a:lnTo>
                  <a:pt x="3458448" y="1764990"/>
                </a:lnTo>
                <a:lnTo>
                  <a:pt x="3403588" y="1796266"/>
                </a:lnTo>
                <a:lnTo>
                  <a:pt x="3348770" y="1826259"/>
                </a:lnTo>
                <a:lnTo>
                  <a:pt x="3294046" y="1854962"/>
                </a:lnTo>
                <a:lnTo>
                  <a:pt x="3239464" y="1882368"/>
                </a:lnTo>
                <a:lnTo>
                  <a:pt x="3185074" y="1908471"/>
                </a:lnTo>
                <a:lnTo>
                  <a:pt x="3130926" y="1933263"/>
                </a:lnTo>
                <a:lnTo>
                  <a:pt x="3077068" y="1956738"/>
                </a:lnTo>
                <a:lnTo>
                  <a:pt x="3023551" y="1978888"/>
                </a:lnTo>
                <a:lnTo>
                  <a:pt x="2970424" y="1999708"/>
                </a:lnTo>
                <a:lnTo>
                  <a:pt x="2917737" y="2019189"/>
                </a:lnTo>
                <a:lnTo>
                  <a:pt x="2865538" y="2037325"/>
                </a:lnTo>
                <a:lnTo>
                  <a:pt x="2813878" y="2054109"/>
                </a:lnTo>
                <a:lnTo>
                  <a:pt x="2762806" y="2069534"/>
                </a:lnTo>
                <a:lnTo>
                  <a:pt x="2712371" y="2083593"/>
                </a:lnTo>
                <a:lnTo>
                  <a:pt x="2662623" y="2096280"/>
                </a:lnTo>
                <a:lnTo>
                  <a:pt x="2613611" y="2107588"/>
                </a:lnTo>
                <a:lnTo>
                  <a:pt x="2565385" y="2117508"/>
                </a:lnTo>
                <a:lnTo>
                  <a:pt x="2517995" y="2126036"/>
                </a:lnTo>
                <a:lnTo>
                  <a:pt x="2471489" y="2133163"/>
                </a:lnTo>
                <a:lnTo>
                  <a:pt x="2425918" y="2138883"/>
                </a:lnTo>
                <a:lnTo>
                  <a:pt x="2381331" y="2143189"/>
                </a:lnTo>
                <a:lnTo>
                  <a:pt x="2337777" y="2146075"/>
                </a:lnTo>
                <a:lnTo>
                  <a:pt x="2295306" y="2147532"/>
                </a:lnTo>
                <a:lnTo>
                  <a:pt x="2253967" y="2147554"/>
                </a:lnTo>
                <a:lnTo>
                  <a:pt x="2213810" y="2146135"/>
                </a:lnTo>
                <a:lnTo>
                  <a:pt x="2174884" y="2143267"/>
                </a:lnTo>
                <a:lnTo>
                  <a:pt x="2100925" y="2133159"/>
                </a:lnTo>
                <a:lnTo>
                  <a:pt x="2032485" y="2117173"/>
                </a:lnTo>
                <a:lnTo>
                  <a:pt x="1969959" y="2095255"/>
                </a:lnTo>
                <a:lnTo>
                  <a:pt x="1913745" y="2067349"/>
                </a:lnTo>
                <a:lnTo>
                  <a:pt x="1864238" y="2033401"/>
                </a:lnTo>
                <a:lnTo>
                  <a:pt x="1821833" y="1993355"/>
                </a:lnTo>
                <a:lnTo>
                  <a:pt x="1786928" y="1947156"/>
                </a:lnTo>
                <a:close/>
              </a:path>
              <a:path w="4782820" h="3435985">
                <a:moveTo>
                  <a:pt x="85255" y="3221855"/>
                </a:moveTo>
                <a:lnTo>
                  <a:pt x="52024" y="3167282"/>
                </a:lnTo>
                <a:lnTo>
                  <a:pt x="27106" y="3108409"/>
                </a:lnTo>
                <a:lnTo>
                  <a:pt x="10321" y="3045588"/>
                </a:lnTo>
                <a:lnTo>
                  <a:pt x="1489" y="2979170"/>
                </a:lnTo>
                <a:lnTo>
                  <a:pt x="0" y="2944722"/>
                </a:lnTo>
                <a:lnTo>
                  <a:pt x="430" y="2909507"/>
                </a:lnTo>
                <a:lnTo>
                  <a:pt x="6965" y="2836950"/>
                </a:lnTo>
                <a:lnTo>
                  <a:pt x="20913" y="2761851"/>
                </a:lnTo>
                <a:lnTo>
                  <a:pt x="30610" y="2723459"/>
                </a:lnTo>
                <a:lnTo>
                  <a:pt x="42094" y="2684562"/>
                </a:lnTo>
                <a:lnTo>
                  <a:pt x="55341" y="2645206"/>
                </a:lnTo>
                <a:lnTo>
                  <a:pt x="70329" y="2605435"/>
                </a:lnTo>
                <a:lnTo>
                  <a:pt x="87035" y="2565291"/>
                </a:lnTo>
                <a:lnTo>
                  <a:pt x="105438" y="2524820"/>
                </a:lnTo>
                <a:lnTo>
                  <a:pt x="125514" y="2484064"/>
                </a:lnTo>
                <a:lnTo>
                  <a:pt x="147240" y="2443069"/>
                </a:lnTo>
                <a:lnTo>
                  <a:pt x="170596" y="2401878"/>
                </a:lnTo>
                <a:lnTo>
                  <a:pt x="195557" y="2360534"/>
                </a:lnTo>
                <a:lnTo>
                  <a:pt x="222102" y="2319083"/>
                </a:lnTo>
                <a:lnTo>
                  <a:pt x="250208" y="2277567"/>
                </a:lnTo>
                <a:lnTo>
                  <a:pt x="279853" y="2236031"/>
                </a:lnTo>
                <a:lnTo>
                  <a:pt x="311014" y="2194519"/>
                </a:lnTo>
                <a:lnTo>
                  <a:pt x="343668" y="2153074"/>
                </a:lnTo>
                <a:lnTo>
                  <a:pt x="377793" y="2111742"/>
                </a:lnTo>
                <a:lnTo>
                  <a:pt x="413368" y="2070564"/>
                </a:lnTo>
                <a:lnTo>
                  <a:pt x="450368" y="2029587"/>
                </a:lnTo>
                <a:lnTo>
                  <a:pt x="488772" y="1988852"/>
                </a:lnTo>
                <a:lnTo>
                  <a:pt x="528557" y="1948405"/>
                </a:lnTo>
                <a:lnTo>
                  <a:pt x="569701" y="1908290"/>
                </a:lnTo>
                <a:lnTo>
                  <a:pt x="612181" y="1868550"/>
                </a:lnTo>
                <a:lnTo>
                  <a:pt x="655975" y="1829229"/>
                </a:lnTo>
                <a:lnTo>
                  <a:pt x="701060" y="1790371"/>
                </a:lnTo>
                <a:lnTo>
                  <a:pt x="747414" y="1752020"/>
                </a:lnTo>
                <a:lnTo>
                  <a:pt x="795014" y="1714221"/>
                </a:lnTo>
                <a:lnTo>
                  <a:pt x="843838" y="1677016"/>
                </a:lnTo>
                <a:lnTo>
                  <a:pt x="893864" y="1640451"/>
                </a:lnTo>
                <a:lnTo>
                  <a:pt x="944607" y="1604889"/>
                </a:lnTo>
                <a:lnTo>
                  <a:pt x="995568" y="1570669"/>
                </a:lnTo>
                <a:lnTo>
                  <a:pt x="1046697" y="1537800"/>
                </a:lnTo>
                <a:lnTo>
                  <a:pt x="1097946" y="1506287"/>
                </a:lnTo>
                <a:lnTo>
                  <a:pt x="1149265" y="1476139"/>
                </a:lnTo>
                <a:lnTo>
                  <a:pt x="1200606" y="1447362"/>
                </a:lnTo>
                <a:lnTo>
                  <a:pt x="1251921" y="1419963"/>
                </a:lnTo>
                <a:lnTo>
                  <a:pt x="1303159" y="1393950"/>
                </a:lnTo>
                <a:lnTo>
                  <a:pt x="1354273" y="1369330"/>
                </a:lnTo>
                <a:lnTo>
                  <a:pt x="1405213" y="1346109"/>
                </a:lnTo>
                <a:lnTo>
                  <a:pt x="1455932" y="1324295"/>
                </a:lnTo>
                <a:lnTo>
                  <a:pt x="1506378" y="1303896"/>
                </a:lnTo>
                <a:lnTo>
                  <a:pt x="1556505" y="1284917"/>
                </a:lnTo>
                <a:lnTo>
                  <a:pt x="1606263" y="1267367"/>
                </a:lnTo>
                <a:lnTo>
                  <a:pt x="1655603" y="1251253"/>
                </a:lnTo>
                <a:lnTo>
                  <a:pt x="1704477" y="1236581"/>
                </a:lnTo>
                <a:lnTo>
                  <a:pt x="1752835" y="1223358"/>
                </a:lnTo>
                <a:lnTo>
                  <a:pt x="1800629" y="1211593"/>
                </a:lnTo>
                <a:lnTo>
                  <a:pt x="1847810" y="1201291"/>
                </a:lnTo>
                <a:lnTo>
                  <a:pt x="1894329" y="1192461"/>
                </a:lnTo>
                <a:lnTo>
                  <a:pt x="1940137" y="1185108"/>
                </a:lnTo>
                <a:lnTo>
                  <a:pt x="1985186" y="1179241"/>
                </a:lnTo>
                <a:lnTo>
                  <a:pt x="2029426" y="1174867"/>
                </a:lnTo>
                <a:lnTo>
                  <a:pt x="2072809" y="1171992"/>
                </a:lnTo>
                <a:lnTo>
                  <a:pt x="2115285" y="1170624"/>
                </a:lnTo>
                <a:lnTo>
                  <a:pt x="2156807" y="1170769"/>
                </a:lnTo>
                <a:lnTo>
                  <a:pt x="2197325" y="1172436"/>
                </a:lnTo>
                <a:lnTo>
                  <a:pt x="2236790" y="1175631"/>
                </a:lnTo>
                <a:lnTo>
                  <a:pt x="2275153" y="1180361"/>
                </a:lnTo>
                <a:lnTo>
                  <a:pt x="2348381" y="1194455"/>
                </a:lnTo>
                <a:lnTo>
                  <a:pt x="2416616" y="1214776"/>
                </a:lnTo>
                <a:lnTo>
                  <a:pt x="2479467" y="1241380"/>
                </a:lnTo>
                <a:lnTo>
                  <a:pt x="2536546" y="1274324"/>
                </a:lnTo>
                <a:lnTo>
                  <a:pt x="2587459" y="1313667"/>
                </a:lnTo>
                <a:lnTo>
                  <a:pt x="2631818" y="1359463"/>
                </a:lnTo>
                <a:lnTo>
                  <a:pt x="2669082" y="1411518"/>
                </a:lnTo>
                <a:lnTo>
                  <a:pt x="2698134" y="1468269"/>
                </a:lnTo>
                <a:lnTo>
                  <a:pt x="2718963" y="1529145"/>
                </a:lnTo>
                <a:lnTo>
                  <a:pt x="2731749" y="1593795"/>
                </a:lnTo>
                <a:lnTo>
                  <a:pt x="2736672" y="1661869"/>
                </a:lnTo>
                <a:lnTo>
                  <a:pt x="2736241" y="1697079"/>
                </a:lnTo>
                <a:lnTo>
                  <a:pt x="2729706" y="1769627"/>
                </a:lnTo>
                <a:lnTo>
                  <a:pt x="2715759" y="1844719"/>
                </a:lnTo>
                <a:lnTo>
                  <a:pt x="2706061" y="1883109"/>
                </a:lnTo>
                <a:lnTo>
                  <a:pt x="2694577" y="1922002"/>
                </a:lnTo>
                <a:lnTo>
                  <a:pt x="2681330" y="1961357"/>
                </a:lnTo>
                <a:lnTo>
                  <a:pt x="2666342" y="2001127"/>
                </a:lnTo>
                <a:lnTo>
                  <a:pt x="2649636" y="2041269"/>
                </a:lnTo>
                <a:lnTo>
                  <a:pt x="2631233" y="2081740"/>
                </a:lnTo>
                <a:lnTo>
                  <a:pt x="2611158" y="2122495"/>
                </a:lnTo>
                <a:lnTo>
                  <a:pt x="2589431" y="2163491"/>
                </a:lnTo>
                <a:lnTo>
                  <a:pt x="2566075" y="2204683"/>
                </a:lnTo>
                <a:lnTo>
                  <a:pt x="2541114" y="2246027"/>
                </a:lnTo>
                <a:lnTo>
                  <a:pt x="2514569" y="2287480"/>
                </a:lnTo>
                <a:lnTo>
                  <a:pt x="2486463" y="2328998"/>
                </a:lnTo>
                <a:lnTo>
                  <a:pt x="2456818" y="2370536"/>
                </a:lnTo>
                <a:lnTo>
                  <a:pt x="2425658" y="2412051"/>
                </a:lnTo>
                <a:lnTo>
                  <a:pt x="2393003" y="2453499"/>
                </a:lnTo>
                <a:lnTo>
                  <a:pt x="2358878" y="2494835"/>
                </a:lnTo>
                <a:lnTo>
                  <a:pt x="2323304" y="2536017"/>
                </a:lnTo>
                <a:lnTo>
                  <a:pt x="2286303" y="2576999"/>
                </a:lnTo>
                <a:lnTo>
                  <a:pt x="2247899" y="2617738"/>
                </a:lnTo>
                <a:lnTo>
                  <a:pt x="2208114" y="2658191"/>
                </a:lnTo>
                <a:lnTo>
                  <a:pt x="2166970" y="2698312"/>
                </a:lnTo>
                <a:lnTo>
                  <a:pt x="2124490" y="2738059"/>
                </a:lnTo>
                <a:lnTo>
                  <a:pt x="2080696" y="2777386"/>
                </a:lnTo>
                <a:lnTo>
                  <a:pt x="2035611" y="2816251"/>
                </a:lnTo>
                <a:lnTo>
                  <a:pt x="1989257" y="2854609"/>
                </a:lnTo>
                <a:lnTo>
                  <a:pt x="1941657" y="2892417"/>
                </a:lnTo>
                <a:lnTo>
                  <a:pt x="1892833" y="2929630"/>
                </a:lnTo>
                <a:lnTo>
                  <a:pt x="1842808" y="2966204"/>
                </a:lnTo>
                <a:lnTo>
                  <a:pt x="1792064" y="3001766"/>
                </a:lnTo>
                <a:lnTo>
                  <a:pt x="1741103" y="3035985"/>
                </a:lnTo>
                <a:lnTo>
                  <a:pt x="1689974" y="3068854"/>
                </a:lnTo>
                <a:lnTo>
                  <a:pt x="1638726" y="3100365"/>
                </a:lnTo>
                <a:lnTo>
                  <a:pt x="1587406" y="3130512"/>
                </a:lnTo>
                <a:lnTo>
                  <a:pt x="1536065" y="3159288"/>
                </a:lnTo>
                <a:lnTo>
                  <a:pt x="1484751" y="3186685"/>
                </a:lnTo>
                <a:lnTo>
                  <a:pt x="1433512" y="3212696"/>
                </a:lnTo>
                <a:lnTo>
                  <a:pt x="1382398" y="3237314"/>
                </a:lnTo>
                <a:lnTo>
                  <a:pt x="1331458" y="3260533"/>
                </a:lnTo>
                <a:lnTo>
                  <a:pt x="1280740" y="3282344"/>
                </a:lnTo>
                <a:lnTo>
                  <a:pt x="1230293" y="3302741"/>
                </a:lnTo>
                <a:lnTo>
                  <a:pt x="1180166" y="3321717"/>
                </a:lnTo>
                <a:lnTo>
                  <a:pt x="1130408" y="3339265"/>
                </a:lnTo>
                <a:lnTo>
                  <a:pt x="1081068" y="3355377"/>
                </a:lnTo>
                <a:lnTo>
                  <a:pt x="1032194" y="3370047"/>
                </a:lnTo>
                <a:lnTo>
                  <a:pt x="983836" y="3383267"/>
                </a:lnTo>
                <a:lnTo>
                  <a:pt x="936042" y="3395030"/>
                </a:lnTo>
                <a:lnTo>
                  <a:pt x="888861" y="3405330"/>
                </a:lnTo>
                <a:lnTo>
                  <a:pt x="842342" y="3414158"/>
                </a:lnTo>
                <a:lnTo>
                  <a:pt x="796534" y="3421508"/>
                </a:lnTo>
                <a:lnTo>
                  <a:pt x="751485" y="3427374"/>
                </a:lnTo>
                <a:lnTo>
                  <a:pt x="707245" y="3431747"/>
                </a:lnTo>
                <a:lnTo>
                  <a:pt x="663863" y="3434620"/>
                </a:lnTo>
                <a:lnTo>
                  <a:pt x="621386" y="3435987"/>
                </a:lnTo>
                <a:lnTo>
                  <a:pt x="579864" y="3435841"/>
                </a:lnTo>
                <a:lnTo>
                  <a:pt x="539347" y="3434174"/>
                </a:lnTo>
                <a:lnTo>
                  <a:pt x="499881" y="3430979"/>
                </a:lnTo>
                <a:lnTo>
                  <a:pt x="461518" y="3426249"/>
                </a:lnTo>
                <a:lnTo>
                  <a:pt x="388291" y="3412156"/>
                </a:lnTo>
                <a:lnTo>
                  <a:pt x="320056" y="3391839"/>
                </a:lnTo>
                <a:lnTo>
                  <a:pt x="257204" y="3365240"/>
                </a:lnTo>
                <a:lnTo>
                  <a:pt x="200126" y="3332302"/>
                </a:lnTo>
                <a:lnTo>
                  <a:pt x="149212" y="3292969"/>
                </a:lnTo>
                <a:lnTo>
                  <a:pt x="104854" y="3247185"/>
                </a:lnTo>
                <a:lnTo>
                  <a:pt x="85255" y="322185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190" y="159207"/>
            <a:ext cx="55838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Sequence</a:t>
            </a:r>
            <a:r>
              <a:rPr sz="4000" spc="-65" dirty="0"/>
              <a:t> </a:t>
            </a:r>
            <a:r>
              <a:rPr sz="4000" spc="-10" dirty="0"/>
              <a:t>prediction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840011"/>
            <a:ext cx="6903592" cy="14972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NER:</a:t>
            </a:r>
            <a:r>
              <a:rPr sz="20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identifying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and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classifying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proper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names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text,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469266" lvl="1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tabLst>
                <a:tab pos="927100" algn="l"/>
                <a:tab pos="927735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observation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,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469266" lvl="1">
              <a:lnSpc>
                <a:spcPct val="100000"/>
              </a:lnSpc>
              <a:spcBef>
                <a:spcPts val="484"/>
              </a:spcBef>
              <a:buClr>
                <a:srgbClr val="C0504D"/>
              </a:buClr>
              <a:tabLst>
                <a:tab pos="927100" algn="l"/>
                <a:tab pos="927735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0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underlying</a:t>
            </a:r>
            <a:r>
              <a:rPr sz="2000" spc="-1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sequence of</a:t>
            </a:r>
            <a:r>
              <a:rPr sz="2000" spc="-10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5" dirty="0">
                <a:solidFill>
                  <a:srgbClr val="00AF50"/>
                </a:solidFill>
                <a:latin typeface="Comic Sans MS" panose="030F0702030302020204" pitchFamily="66" charset="0"/>
                <a:cs typeface="Calibri"/>
              </a:rPr>
              <a:t>states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,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HMM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is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generative: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9351" y="1646863"/>
            <a:ext cx="1598028" cy="3279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75043" y="1286822"/>
            <a:ext cx="3921760" cy="715010"/>
            <a:chOff x="3390906" y="1615439"/>
            <a:chExt cx="3921760" cy="7150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7523" y="1616427"/>
              <a:ext cx="1585040" cy="317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0906" y="1617186"/>
              <a:ext cx="2278361" cy="331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29000" y="1620011"/>
              <a:ext cx="2209800" cy="271780"/>
            </a:xfrm>
            <a:custGeom>
              <a:avLst/>
              <a:gdLst/>
              <a:ahLst/>
              <a:cxnLst/>
              <a:rect l="l" t="t" r="r" b="b"/>
              <a:pathLst>
                <a:path w="2209800" h="271780">
                  <a:moveTo>
                    <a:pt x="2074164" y="0"/>
                  </a:moveTo>
                  <a:lnTo>
                    <a:pt x="2074164" y="67817"/>
                  </a:lnTo>
                  <a:lnTo>
                    <a:pt x="0" y="67817"/>
                  </a:lnTo>
                  <a:lnTo>
                    <a:pt x="0" y="203453"/>
                  </a:lnTo>
                  <a:lnTo>
                    <a:pt x="2074164" y="203453"/>
                  </a:lnTo>
                  <a:lnTo>
                    <a:pt x="2074164" y="271272"/>
                  </a:lnTo>
                  <a:lnTo>
                    <a:pt x="2209800" y="135636"/>
                  </a:lnTo>
                  <a:lnTo>
                    <a:pt x="207416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429000" y="1620011"/>
              <a:ext cx="2209800" cy="271780"/>
            </a:xfrm>
            <a:custGeom>
              <a:avLst/>
              <a:gdLst/>
              <a:ahLst/>
              <a:cxnLst/>
              <a:rect l="l" t="t" r="r" b="b"/>
              <a:pathLst>
                <a:path w="2209800" h="271780">
                  <a:moveTo>
                    <a:pt x="0" y="67817"/>
                  </a:moveTo>
                  <a:lnTo>
                    <a:pt x="2074164" y="67817"/>
                  </a:lnTo>
                  <a:lnTo>
                    <a:pt x="2074164" y="0"/>
                  </a:lnTo>
                  <a:lnTo>
                    <a:pt x="2209800" y="135636"/>
                  </a:lnTo>
                  <a:lnTo>
                    <a:pt x="2074164" y="271272"/>
                  </a:lnTo>
                  <a:lnTo>
                    <a:pt x="2074164" y="203453"/>
                  </a:lnTo>
                  <a:lnTo>
                    <a:pt x="0" y="203453"/>
                  </a:lnTo>
                  <a:lnTo>
                    <a:pt x="0" y="67817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4" y="1952243"/>
              <a:ext cx="626363" cy="3779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08448" y="1982723"/>
              <a:ext cx="530860" cy="271780"/>
            </a:xfrm>
            <a:custGeom>
              <a:avLst/>
              <a:gdLst/>
              <a:ahLst/>
              <a:cxnLst/>
              <a:rect l="l" t="t" r="r" b="b"/>
              <a:pathLst>
                <a:path w="530860" h="271780">
                  <a:moveTo>
                    <a:pt x="394715" y="0"/>
                  </a:moveTo>
                  <a:lnTo>
                    <a:pt x="394715" y="67817"/>
                  </a:lnTo>
                  <a:lnTo>
                    <a:pt x="0" y="67817"/>
                  </a:lnTo>
                  <a:lnTo>
                    <a:pt x="0" y="203453"/>
                  </a:lnTo>
                  <a:lnTo>
                    <a:pt x="394715" y="203453"/>
                  </a:lnTo>
                  <a:lnTo>
                    <a:pt x="394715" y="271272"/>
                  </a:lnTo>
                  <a:lnTo>
                    <a:pt x="530351" y="135636"/>
                  </a:lnTo>
                  <a:lnTo>
                    <a:pt x="3947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08448" y="1982723"/>
              <a:ext cx="530860" cy="271780"/>
            </a:xfrm>
            <a:custGeom>
              <a:avLst/>
              <a:gdLst/>
              <a:ahLst/>
              <a:cxnLst/>
              <a:rect l="l" t="t" r="r" b="b"/>
              <a:pathLst>
                <a:path w="530860" h="271780">
                  <a:moveTo>
                    <a:pt x="0" y="67817"/>
                  </a:moveTo>
                  <a:lnTo>
                    <a:pt x="394715" y="67817"/>
                  </a:lnTo>
                  <a:lnTo>
                    <a:pt x="394715" y="0"/>
                  </a:lnTo>
                  <a:lnTo>
                    <a:pt x="530351" y="135636"/>
                  </a:lnTo>
                  <a:lnTo>
                    <a:pt x="394715" y="271272"/>
                  </a:lnTo>
                  <a:lnTo>
                    <a:pt x="394715" y="203453"/>
                  </a:lnTo>
                  <a:lnTo>
                    <a:pt x="0" y="203453"/>
                  </a:lnTo>
                  <a:lnTo>
                    <a:pt x="0" y="67817"/>
                  </a:lnTo>
                  <a:close/>
                </a:path>
              </a:pathLst>
            </a:custGeom>
            <a:ln w="9144">
              <a:solidFill>
                <a:srgbClr val="7C5F9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3540" y="3684523"/>
            <a:ext cx="8615045" cy="275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Observation</a:t>
            </a:r>
            <a:r>
              <a:rPr sz="1400" spc="-20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omic Sans MS" panose="030F0702030302020204" pitchFamily="66" charset="0"/>
                <a:cs typeface="Calibri"/>
              </a:rPr>
              <a:t>probability</a:t>
            </a:r>
            <a:endParaRPr sz="1400" dirty="0">
              <a:latin typeface="Comic Sans MS" panose="030F0702030302020204" pitchFamily="66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Comic Sans MS" panose="030F0702030302020204" pitchFamily="66" charset="0"/>
              <a:cs typeface="Calibri"/>
            </a:endParaRPr>
          </a:p>
          <a:p>
            <a:pPr marL="469900" indent="-457200">
              <a:lnSpc>
                <a:spcPct val="100000"/>
              </a:lnSpc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Doesn’t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long-range</a:t>
            </a:r>
            <a:r>
              <a:rPr sz="20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dependencies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Not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practical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 to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represent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multiple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interacting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0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(hard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model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p(x))</a:t>
            </a:r>
            <a:endParaRPr sz="2000" dirty="0">
              <a:latin typeface="Comic Sans MS" panose="030F0702030302020204" pitchFamily="66" charset="0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0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primary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advantage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CRFs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over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hidden 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Markov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models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their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lang="en-US"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nature,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resulting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 the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relaxation</a:t>
            </a:r>
            <a:r>
              <a:rPr sz="20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independence</a:t>
            </a:r>
            <a:r>
              <a:rPr sz="20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assumptions</a:t>
            </a: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Clr>
                <a:srgbClr val="C0504D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it</a:t>
            </a:r>
            <a:r>
              <a:rPr sz="20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0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handle</a:t>
            </a:r>
            <a:r>
              <a:rPr sz="20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5" dirty="0">
                <a:latin typeface="Comic Sans MS" panose="030F0702030302020204" pitchFamily="66" charset="0"/>
                <a:cs typeface="Calibri"/>
              </a:rPr>
              <a:t>overlapping</a:t>
            </a:r>
            <a:r>
              <a:rPr sz="20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000" spc="-10" dirty="0">
                <a:latin typeface="Comic Sans MS" panose="030F0702030302020204" pitchFamily="66" charset="0"/>
                <a:cs typeface="Calibri"/>
              </a:rPr>
              <a:t>features</a:t>
            </a:r>
            <a:endParaRPr sz="20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E7F2C10-9BF8-44DB-8C81-7CA7C8039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337216"/>
            <a:ext cx="7467600" cy="1739107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3786" y="159207"/>
            <a:ext cx="385445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4000" spc="-5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4000" spc="-10" dirty="0">
                <a:latin typeface="Comic Sans MS" panose="030F0702030302020204" pitchFamily="66" charset="0"/>
                <a:cs typeface="Calibri"/>
              </a:rPr>
              <a:t>Labeling</a:t>
            </a:r>
            <a:endParaRPr sz="40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4367" y="1604772"/>
            <a:ext cx="571500" cy="536575"/>
          </a:xfrm>
          <a:custGeom>
            <a:avLst/>
            <a:gdLst/>
            <a:ahLst/>
            <a:cxnLst/>
            <a:rect l="l" t="t" r="r" b="b"/>
            <a:pathLst>
              <a:path w="571500" h="536575">
                <a:moveTo>
                  <a:pt x="0" y="268224"/>
                </a:moveTo>
                <a:lnTo>
                  <a:pt x="4602" y="220024"/>
                </a:lnTo>
                <a:lnTo>
                  <a:pt x="17871" y="174653"/>
                </a:lnTo>
                <a:lnTo>
                  <a:pt x="39003" y="132870"/>
                </a:lnTo>
                <a:lnTo>
                  <a:pt x="67189" y="95432"/>
                </a:lnTo>
                <a:lnTo>
                  <a:pt x="101626" y="63100"/>
                </a:lnTo>
                <a:lnTo>
                  <a:pt x="141506" y="36632"/>
                </a:lnTo>
                <a:lnTo>
                  <a:pt x="186024" y="16786"/>
                </a:lnTo>
                <a:lnTo>
                  <a:pt x="234374" y="4323"/>
                </a:lnTo>
                <a:lnTo>
                  <a:pt x="285750" y="0"/>
                </a:lnTo>
                <a:lnTo>
                  <a:pt x="337125" y="4323"/>
                </a:lnTo>
                <a:lnTo>
                  <a:pt x="385475" y="16786"/>
                </a:lnTo>
                <a:lnTo>
                  <a:pt x="429993" y="36632"/>
                </a:lnTo>
                <a:lnTo>
                  <a:pt x="469873" y="63100"/>
                </a:lnTo>
                <a:lnTo>
                  <a:pt x="504310" y="95432"/>
                </a:lnTo>
                <a:lnTo>
                  <a:pt x="532496" y="132870"/>
                </a:lnTo>
                <a:lnTo>
                  <a:pt x="553628" y="174653"/>
                </a:lnTo>
                <a:lnTo>
                  <a:pt x="566897" y="220024"/>
                </a:lnTo>
                <a:lnTo>
                  <a:pt x="571499" y="268224"/>
                </a:lnTo>
                <a:lnTo>
                  <a:pt x="566897" y="316423"/>
                </a:lnTo>
                <a:lnTo>
                  <a:pt x="553628" y="361794"/>
                </a:lnTo>
                <a:lnTo>
                  <a:pt x="532496" y="403577"/>
                </a:lnTo>
                <a:lnTo>
                  <a:pt x="504310" y="441015"/>
                </a:lnTo>
                <a:lnTo>
                  <a:pt x="469873" y="473347"/>
                </a:lnTo>
                <a:lnTo>
                  <a:pt x="429993" y="499815"/>
                </a:lnTo>
                <a:lnTo>
                  <a:pt x="385475" y="519661"/>
                </a:lnTo>
                <a:lnTo>
                  <a:pt x="337125" y="532124"/>
                </a:lnTo>
                <a:lnTo>
                  <a:pt x="285750" y="536448"/>
                </a:lnTo>
                <a:lnTo>
                  <a:pt x="234374" y="532124"/>
                </a:lnTo>
                <a:lnTo>
                  <a:pt x="186024" y="519661"/>
                </a:lnTo>
                <a:lnTo>
                  <a:pt x="141506" y="499815"/>
                </a:lnTo>
                <a:lnTo>
                  <a:pt x="101626" y="473347"/>
                </a:lnTo>
                <a:lnTo>
                  <a:pt x="67189" y="441015"/>
                </a:lnTo>
                <a:lnTo>
                  <a:pt x="39003" y="403577"/>
                </a:lnTo>
                <a:lnTo>
                  <a:pt x="17871" y="361794"/>
                </a:lnTo>
                <a:lnTo>
                  <a:pt x="4602" y="316423"/>
                </a:lnTo>
                <a:lnTo>
                  <a:pt x="0" y="26822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3432" y="1699082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7836" y="184746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2866" y="2616454"/>
            <a:ext cx="584200" cy="549275"/>
            <a:chOff x="2102866" y="2616454"/>
            <a:chExt cx="584200" cy="549275"/>
          </a:xfrm>
        </p:grpSpPr>
        <p:sp>
          <p:nvSpPr>
            <p:cNvPr id="7" name="object 7"/>
            <p:cNvSpPr/>
            <p:nvPr/>
          </p:nvSpPr>
          <p:spPr>
            <a:xfrm>
              <a:off x="2109216" y="2622804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09216" y="2622804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22880" y="271741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8582" y="2610357"/>
            <a:ext cx="584200" cy="549275"/>
            <a:chOff x="2878582" y="2610357"/>
            <a:chExt cx="584200" cy="549275"/>
          </a:xfrm>
        </p:grpSpPr>
        <p:sp>
          <p:nvSpPr>
            <p:cNvPr id="11" name="object 11"/>
            <p:cNvSpPr/>
            <p:nvPr/>
          </p:nvSpPr>
          <p:spPr>
            <a:xfrm>
              <a:off x="2884932" y="26167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7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884932" y="2616707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7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97707" y="271094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935" y="2354961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77029" y="2590545"/>
            <a:ext cx="675640" cy="578485"/>
            <a:chOff x="4177029" y="2590545"/>
            <a:chExt cx="675640" cy="578485"/>
          </a:xfrm>
        </p:grpSpPr>
        <p:sp>
          <p:nvSpPr>
            <p:cNvPr id="16" name="object 16"/>
            <p:cNvSpPr/>
            <p:nvPr/>
          </p:nvSpPr>
          <p:spPr>
            <a:xfrm>
              <a:off x="4183379" y="2596895"/>
              <a:ext cx="662940" cy="565785"/>
            </a:xfrm>
            <a:custGeom>
              <a:avLst/>
              <a:gdLst/>
              <a:ahLst/>
              <a:cxnLst/>
              <a:rect l="l" t="t" r="r" b="b"/>
              <a:pathLst>
                <a:path w="662939" h="565785">
                  <a:moveTo>
                    <a:pt x="331470" y="0"/>
                  </a:moveTo>
                  <a:lnTo>
                    <a:pt x="282501" y="3066"/>
                  </a:lnTo>
                  <a:lnTo>
                    <a:pt x="235758" y="11973"/>
                  </a:lnTo>
                  <a:lnTo>
                    <a:pt x="191756" y="26282"/>
                  </a:lnTo>
                  <a:lnTo>
                    <a:pt x="151007" y="45557"/>
                  </a:lnTo>
                  <a:lnTo>
                    <a:pt x="114025" y="69358"/>
                  </a:lnTo>
                  <a:lnTo>
                    <a:pt x="81323" y="97248"/>
                  </a:lnTo>
                  <a:lnTo>
                    <a:pt x="53416" y="128789"/>
                  </a:lnTo>
                  <a:lnTo>
                    <a:pt x="30817" y="163543"/>
                  </a:lnTo>
                  <a:lnTo>
                    <a:pt x="14038" y="201071"/>
                  </a:lnTo>
                  <a:lnTo>
                    <a:pt x="3595" y="240937"/>
                  </a:lnTo>
                  <a:lnTo>
                    <a:pt x="0" y="282701"/>
                  </a:lnTo>
                  <a:lnTo>
                    <a:pt x="3595" y="324466"/>
                  </a:lnTo>
                  <a:lnTo>
                    <a:pt x="14038" y="364332"/>
                  </a:lnTo>
                  <a:lnTo>
                    <a:pt x="30817" y="401860"/>
                  </a:lnTo>
                  <a:lnTo>
                    <a:pt x="53416" y="436614"/>
                  </a:lnTo>
                  <a:lnTo>
                    <a:pt x="81323" y="468155"/>
                  </a:lnTo>
                  <a:lnTo>
                    <a:pt x="114025" y="496045"/>
                  </a:lnTo>
                  <a:lnTo>
                    <a:pt x="151007" y="519846"/>
                  </a:lnTo>
                  <a:lnTo>
                    <a:pt x="191756" y="539121"/>
                  </a:lnTo>
                  <a:lnTo>
                    <a:pt x="235758" y="553430"/>
                  </a:lnTo>
                  <a:lnTo>
                    <a:pt x="282501" y="562337"/>
                  </a:lnTo>
                  <a:lnTo>
                    <a:pt x="331470" y="565403"/>
                  </a:lnTo>
                  <a:lnTo>
                    <a:pt x="380438" y="562337"/>
                  </a:lnTo>
                  <a:lnTo>
                    <a:pt x="427181" y="553430"/>
                  </a:lnTo>
                  <a:lnTo>
                    <a:pt x="471183" y="539121"/>
                  </a:lnTo>
                  <a:lnTo>
                    <a:pt x="511932" y="519846"/>
                  </a:lnTo>
                  <a:lnTo>
                    <a:pt x="548914" y="496045"/>
                  </a:lnTo>
                  <a:lnTo>
                    <a:pt x="581616" y="468155"/>
                  </a:lnTo>
                  <a:lnTo>
                    <a:pt x="609523" y="436614"/>
                  </a:lnTo>
                  <a:lnTo>
                    <a:pt x="632122" y="401860"/>
                  </a:lnTo>
                  <a:lnTo>
                    <a:pt x="648901" y="364332"/>
                  </a:lnTo>
                  <a:lnTo>
                    <a:pt x="659344" y="324466"/>
                  </a:lnTo>
                  <a:lnTo>
                    <a:pt x="662940" y="282701"/>
                  </a:lnTo>
                  <a:lnTo>
                    <a:pt x="659344" y="240937"/>
                  </a:lnTo>
                  <a:lnTo>
                    <a:pt x="648901" y="201071"/>
                  </a:lnTo>
                  <a:lnTo>
                    <a:pt x="632122" y="163543"/>
                  </a:lnTo>
                  <a:lnTo>
                    <a:pt x="609523" y="128789"/>
                  </a:lnTo>
                  <a:lnTo>
                    <a:pt x="581616" y="97248"/>
                  </a:lnTo>
                  <a:lnTo>
                    <a:pt x="548914" y="69358"/>
                  </a:lnTo>
                  <a:lnTo>
                    <a:pt x="511932" y="45557"/>
                  </a:lnTo>
                  <a:lnTo>
                    <a:pt x="471183" y="26282"/>
                  </a:lnTo>
                  <a:lnTo>
                    <a:pt x="427181" y="11973"/>
                  </a:lnTo>
                  <a:lnTo>
                    <a:pt x="380438" y="3066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183379" y="2596895"/>
              <a:ext cx="662940" cy="565785"/>
            </a:xfrm>
            <a:custGeom>
              <a:avLst/>
              <a:gdLst/>
              <a:ahLst/>
              <a:cxnLst/>
              <a:rect l="l" t="t" r="r" b="b"/>
              <a:pathLst>
                <a:path w="662939" h="565785">
                  <a:moveTo>
                    <a:pt x="0" y="282701"/>
                  </a:moveTo>
                  <a:lnTo>
                    <a:pt x="3595" y="240937"/>
                  </a:lnTo>
                  <a:lnTo>
                    <a:pt x="14038" y="201071"/>
                  </a:lnTo>
                  <a:lnTo>
                    <a:pt x="30817" y="163543"/>
                  </a:lnTo>
                  <a:lnTo>
                    <a:pt x="53416" y="128789"/>
                  </a:lnTo>
                  <a:lnTo>
                    <a:pt x="81323" y="97248"/>
                  </a:lnTo>
                  <a:lnTo>
                    <a:pt x="114025" y="69358"/>
                  </a:lnTo>
                  <a:lnTo>
                    <a:pt x="151007" y="45557"/>
                  </a:lnTo>
                  <a:lnTo>
                    <a:pt x="191756" y="26282"/>
                  </a:lnTo>
                  <a:lnTo>
                    <a:pt x="235758" y="11973"/>
                  </a:lnTo>
                  <a:lnTo>
                    <a:pt x="282501" y="3066"/>
                  </a:lnTo>
                  <a:lnTo>
                    <a:pt x="331470" y="0"/>
                  </a:lnTo>
                  <a:lnTo>
                    <a:pt x="380438" y="3066"/>
                  </a:lnTo>
                  <a:lnTo>
                    <a:pt x="427181" y="11973"/>
                  </a:lnTo>
                  <a:lnTo>
                    <a:pt x="471183" y="26282"/>
                  </a:lnTo>
                  <a:lnTo>
                    <a:pt x="511932" y="45557"/>
                  </a:lnTo>
                  <a:lnTo>
                    <a:pt x="548914" y="69358"/>
                  </a:lnTo>
                  <a:lnTo>
                    <a:pt x="581616" y="97248"/>
                  </a:lnTo>
                  <a:lnTo>
                    <a:pt x="609523" y="128789"/>
                  </a:lnTo>
                  <a:lnTo>
                    <a:pt x="632122" y="163543"/>
                  </a:lnTo>
                  <a:lnTo>
                    <a:pt x="648901" y="201071"/>
                  </a:lnTo>
                  <a:lnTo>
                    <a:pt x="659344" y="240937"/>
                  </a:lnTo>
                  <a:lnTo>
                    <a:pt x="662940" y="282701"/>
                  </a:lnTo>
                  <a:lnTo>
                    <a:pt x="659344" y="324466"/>
                  </a:lnTo>
                  <a:lnTo>
                    <a:pt x="648901" y="364332"/>
                  </a:lnTo>
                  <a:lnTo>
                    <a:pt x="632122" y="401860"/>
                  </a:lnTo>
                  <a:lnTo>
                    <a:pt x="609523" y="436614"/>
                  </a:lnTo>
                  <a:lnTo>
                    <a:pt x="581616" y="468155"/>
                  </a:lnTo>
                  <a:lnTo>
                    <a:pt x="548914" y="496045"/>
                  </a:lnTo>
                  <a:lnTo>
                    <a:pt x="511932" y="519846"/>
                  </a:lnTo>
                  <a:lnTo>
                    <a:pt x="471183" y="539121"/>
                  </a:lnTo>
                  <a:lnTo>
                    <a:pt x="427181" y="553430"/>
                  </a:lnTo>
                  <a:lnTo>
                    <a:pt x="380438" y="562337"/>
                  </a:lnTo>
                  <a:lnTo>
                    <a:pt x="331470" y="565403"/>
                  </a:lnTo>
                  <a:lnTo>
                    <a:pt x="282501" y="562337"/>
                  </a:lnTo>
                  <a:lnTo>
                    <a:pt x="235758" y="553430"/>
                  </a:lnTo>
                  <a:lnTo>
                    <a:pt x="191756" y="539121"/>
                  </a:lnTo>
                  <a:lnTo>
                    <a:pt x="151007" y="519846"/>
                  </a:lnTo>
                  <a:lnTo>
                    <a:pt x="114025" y="496045"/>
                  </a:lnTo>
                  <a:lnTo>
                    <a:pt x="81323" y="468155"/>
                  </a:lnTo>
                  <a:lnTo>
                    <a:pt x="53416" y="436614"/>
                  </a:lnTo>
                  <a:lnTo>
                    <a:pt x="30817" y="401860"/>
                  </a:lnTo>
                  <a:lnTo>
                    <a:pt x="14038" y="364332"/>
                  </a:lnTo>
                  <a:lnTo>
                    <a:pt x="3595" y="324466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985" y="2705811"/>
            <a:ext cx="36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T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02866" y="1618233"/>
            <a:ext cx="1163320" cy="1042035"/>
            <a:chOff x="2102866" y="1618233"/>
            <a:chExt cx="1163320" cy="1042035"/>
          </a:xfrm>
        </p:grpSpPr>
        <p:sp>
          <p:nvSpPr>
            <p:cNvPr id="20" name="object 20"/>
            <p:cNvSpPr/>
            <p:nvPr/>
          </p:nvSpPr>
          <p:spPr>
            <a:xfrm>
              <a:off x="2340102" y="2145664"/>
              <a:ext cx="925830" cy="514984"/>
            </a:xfrm>
            <a:custGeom>
              <a:avLst/>
              <a:gdLst/>
              <a:ahLst/>
              <a:cxnLst/>
              <a:rect l="l" t="t" r="r" b="b"/>
              <a:pathLst>
                <a:path w="925829" h="514985">
                  <a:moveTo>
                    <a:pt x="114173" y="397637"/>
                  </a:moveTo>
                  <a:lnTo>
                    <a:pt x="76047" y="399427"/>
                  </a:lnTo>
                  <a:lnTo>
                    <a:pt x="57150" y="0"/>
                  </a:lnTo>
                  <a:lnTo>
                    <a:pt x="19050" y="1778"/>
                  </a:lnTo>
                  <a:lnTo>
                    <a:pt x="38074" y="401193"/>
                  </a:lnTo>
                  <a:lnTo>
                    <a:pt x="0" y="402971"/>
                  </a:lnTo>
                  <a:lnTo>
                    <a:pt x="62484" y="514477"/>
                  </a:lnTo>
                  <a:lnTo>
                    <a:pt x="104165" y="420243"/>
                  </a:lnTo>
                  <a:lnTo>
                    <a:pt x="114173" y="397637"/>
                  </a:lnTo>
                  <a:close/>
                </a:path>
                <a:path w="925829" h="514985">
                  <a:moveTo>
                    <a:pt x="925830" y="363601"/>
                  </a:moveTo>
                  <a:lnTo>
                    <a:pt x="887730" y="363601"/>
                  </a:lnTo>
                  <a:lnTo>
                    <a:pt x="887730" y="889"/>
                  </a:lnTo>
                  <a:lnTo>
                    <a:pt x="849630" y="889"/>
                  </a:lnTo>
                  <a:lnTo>
                    <a:pt x="849630" y="363601"/>
                  </a:lnTo>
                  <a:lnTo>
                    <a:pt x="811530" y="363601"/>
                  </a:lnTo>
                  <a:lnTo>
                    <a:pt x="868680" y="477901"/>
                  </a:lnTo>
                  <a:lnTo>
                    <a:pt x="916305" y="382651"/>
                  </a:lnTo>
                  <a:lnTo>
                    <a:pt x="925830" y="363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09216" y="1624583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10529" y="1988896"/>
            <a:ext cx="838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HMM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7603" y="5324043"/>
            <a:ext cx="240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Linear-chain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CRF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75376" y="3090672"/>
            <a:ext cx="475615" cy="2146300"/>
            <a:chOff x="5675376" y="3090672"/>
            <a:chExt cx="475615" cy="2146300"/>
          </a:xfrm>
        </p:grpSpPr>
        <p:sp>
          <p:nvSpPr>
            <p:cNvPr id="25" name="object 25"/>
            <p:cNvSpPr/>
            <p:nvPr/>
          </p:nvSpPr>
          <p:spPr>
            <a:xfrm>
              <a:off x="5681472" y="3096768"/>
              <a:ext cx="463550" cy="2133600"/>
            </a:xfrm>
            <a:custGeom>
              <a:avLst/>
              <a:gdLst/>
              <a:ahLst/>
              <a:cxnLst/>
              <a:rect l="l" t="t" r="r" b="b"/>
              <a:pathLst>
                <a:path w="463550" h="2133600">
                  <a:moveTo>
                    <a:pt x="347472" y="0"/>
                  </a:moveTo>
                  <a:lnTo>
                    <a:pt x="115824" y="0"/>
                  </a:lnTo>
                  <a:lnTo>
                    <a:pt x="115824" y="1600454"/>
                  </a:lnTo>
                  <a:lnTo>
                    <a:pt x="0" y="1600454"/>
                  </a:lnTo>
                  <a:lnTo>
                    <a:pt x="231648" y="2133600"/>
                  </a:lnTo>
                  <a:lnTo>
                    <a:pt x="463295" y="1600454"/>
                  </a:lnTo>
                  <a:lnTo>
                    <a:pt x="347472" y="1600454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81472" y="3096768"/>
              <a:ext cx="463550" cy="2133600"/>
            </a:xfrm>
            <a:custGeom>
              <a:avLst/>
              <a:gdLst/>
              <a:ahLst/>
              <a:cxnLst/>
              <a:rect l="l" t="t" r="r" b="b"/>
              <a:pathLst>
                <a:path w="463550" h="2133600">
                  <a:moveTo>
                    <a:pt x="0" y="1600454"/>
                  </a:moveTo>
                  <a:lnTo>
                    <a:pt x="115824" y="1600454"/>
                  </a:lnTo>
                  <a:lnTo>
                    <a:pt x="115824" y="0"/>
                  </a:lnTo>
                  <a:lnTo>
                    <a:pt x="347472" y="0"/>
                  </a:lnTo>
                  <a:lnTo>
                    <a:pt x="347472" y="1600454"/>
                  </a:lnTo>
                  <a:lnTo>
                    <a:pt x="463295" y="1600454"/>
                  </a:lnTo>
                  <a:lnTo>
                    <a:pt x="231648" y="2133600"/>
                  </a:lnTo>
                  <a:lnTo>
                    <a:pt x="0" y="16004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163567" y="1604772"/>
            <a:ext cx="676910" cy="1031240"/>
            <a:chOff x="4163567" y="1604772"/>
            <a:chExt cx="676910" cy="1031240"/>
          </a:xfrm>
        </p:grpSpPr>
        <p:sp>
          <p:nvSpPr>
            <p:cNvPr id="28" name="object 28"/>
            <p:cNvSpPr/>
            <p:nvPr/>
          </p:nvSpPr>
          <p:spPr>
            <a:xfrm>
              <a:off x="4408804" y="2159762"/>
              <a:ext cx="114300" cy="476250"/>
            </a:xfrm>
            <a:custGeom>
              <a:avLst/>
              <a:gdLst/>
              <a:ahLst/>
              <a:cxnLst/>
              <a:rect l="l" t="t" r="r" b="b"/>
              <a:pathLst>
                <a:path w="114300" h="476250">
                  <a:moveTo>
                    <a:pt x="0" y="360299"/>
                  </a:moveTo>
                  <a:lnTo>
                    <a:pt x="54229" y="475996"/>
                  </a:lnTo>
                  <a:lnTo>
                    <a:pt x="104694" y="381253"/>
                  </a:lnTo>
                  <a:lnTo>
                    <a:pt x="75692" y="381253"/>
                  </a:lnTo>
                  <a:lnTo>
                    <a:pt x="37592" y="380238"/>
                  </a:lnTo>
                  <a:lnTo>
                    <a:pt x="38079" y="361272"/>
                  </a:lnTo>
                  <a:lnTo>
                    <a:pt x="0" y="360299"/>
                  </a:lnTo>
                  <a:close/>
                </a:path>
                <a:path w="114300" h="476250">
                  <a:moveTo>
                    <a:pt x="38079" y="361272"/>
                  </a:moveTo>
                  <a:lnTo>
                    <a:pt x="37592" y="380238"/>
                  </a:lnTo>
                  <a:lnTo>
                    <a:pt x="75692" y="381253"/>
                  </a:lnTo>
                  <a:lnTo>
                    <a:pt x="76180" y="362245"/>
                  </a:lnTo>
                  <a:lnTo>
                    <a:pt x="38079" y="361272"/>
                  </a:lnTo>
                  <a:close/>
                </a:path>
                <a:path w="114300" h="476250">
                  <a:moveTo>
                    <a:pt x="76180" y="362245"/>
                  </a:moveTo>
                  <a:lnTo>
                    <a:pt x="75692" y="381253"/>
                  </a:lnTo>
                  <a:lnTo>
                    <a:pt x="104694" y="381253"/>
                  </a:lnTo>
                  <a:lnTo>
                    <a:pt x="114300" y="363220"/>
                  </a:lnTo>
                  <a:lnTo>
                    <a:pt x="76180" y="362245"/>
                  </a:lnTo>
                  <a:close/>
                </a:path>
                <a:path w="114300" h="476250">
                  <a:moveTo>
                    <a:pt x="47371" y="0"/>
                  </a:moveTo>
                  <a:lnTo>
                    <a:pt x="38079" y="361272"/>
                  </a:lnTo>
                  <a:lnTo>
                    <a:pt x="76180" y="362245"/>
                  </a:lnTo>
                  <a:lnTo>
                    <a:pt x="85471" y="1015"/>
                  </a:lnTo>
                  <a:lnTo>
                    <a:pt x="47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169663" y="1610868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5">
                  <a:moveTo>
                    <a:pt x="0" y="282702"/>
                  </a:moveTo>
                  <a:lnTo>
                    <a:pt x="3601" y="240937"/>
                  </a:lnTo>
                  <a:lnTo>
                    <a:pt x="14064" y="201071"/>
                  </a:lnTo>
                  <a:lnTo>
                    <a:pt x="30873" y="163543"/>
                  </a:lnTo>
                  <a:lnTo>
                    <a:pt x="53517" y="128789"/>
                  </a:lnTo>
                  <a:lnTo>
                    <a:pt x="81481" y="97248"/>
                  </a:lnTo>
                  <a:lnTo>
                    <a:pt x="114251" y="69358"/>
                  </a:lnTo>
                  <a:lnTo>
                    <a:pt x="151315" y="45557"/>
                  </a:lnTo>
                  <a:lnTo>
                    <a:pt x="192159" y="26282"/>
                  </a:lnTo>
                  <a:lnTo>
                    <a:pt x="236268" y="11973"/>
                  </a:lnTo>
                  <a:lnTo>
                    <a:pt x="283130" y="3066"/>
                  </a:lnTo>
                  <a:lnTo>
                    <a:pt x="332232" y="0"/>
                  </a:lnTo>
                  <a:lnTo>
                    <a:pt x="381333" y="3066"/>
                  </a:lnTo>
                  <a:lnTo>
                    <a:pt x="428195" y="11973"/>
                  </a:lnTo>
                  <a:lnTo>
                    <a:pt x="472304" y="26282"/>
                  </a:lnTo>
                  <a:lnTo>
                    <a:pt x="513148" y="45557"/>
                  </a:lnTo>
                  <a:lnTo>
                    <a:pt x="550212" y="69358"/>
                  </a:lnTo>
                  <a:lnTo>
                    <a:pt x="582982" y="97248"/>
                  </a:lnTo>
                  <a:lnTo>
                    <a:pt x="610946" y="128789"/>
                  </a:lnTo>
                  <a:lnTo>
                    <a:pt x="633590" y="163543"/>
                  </a:lnTo>
                  <a:lnTo>
                    <a:pt x="650399" y="201071"/>
                  </a:lnTo>
                  <a:lnTo>
                    <a:pt x="660862" y="240937"/>
                  </a:lnTo>
                  <a:lnTo>
                    <a:pt x="664463" y="282702"/>
                  </a:lnTo>
                  <a:lnTo>
                    <a:pt x="660862" y="324466"/>
                  </a:lnTo>
                  <a:lnTo>
                    <a:pt x="650399" y="364332"/>
                  </a:lnTo>
                  <a:lnTo>
                    <a:pt x="633590" y="401860"/>
                  </a:lnTo>
                  <a:lnTo>
                    <a:pt x="610946" y="436614"/>
                  </a:lnTo>
                  <a:lnTo>
                    <a:pt x="582982" y="468155"/>
                  </a:lnTo>
                  <a:lnTo>
                    <a:pt x="550212" y="496045"/>
                  </a:lnTo>
                  <a:lnTo>
                    <a:pt x="513148" y="519846"/>
                  </a:lnTo>
                  <a:lnTo>
                    <a:pt x="472304" y="539121"/>
                  </a:lnTo>
                  <a:lnTo>
                    <a:pt x="428195" y="553430"/>
                  </a:lnTo>
                  <a:lnTo>
                    <a:pt x="381333" y="562337"/>
                  </a:lnTo>
                  <a:lnTo>
                    <a:pt x="332232" y="565404"/>
                  </a:lnTo>
                  <a:lnTo>
                    <a:pt x="283130" y="562337"/>
                  </a:lnTo>
                  <a:lnTo>
                    <a:pt x="236268" y="553430"/>
                  </a:lnTo>
                  <a:lnTo>
                    <a:pt x="192159" y="539121"/>
                  </a:lnTo>
                  <a:lnTo>
                    <a:pt x="151315" y="519846"/>
                  </a:lnTo>
                  <a:lnTo>
                    <a:pt x="114251" y="496045"/>
                  </a:lnTo>
                  <a:lnTo>
                    <a:pt x="81481" y="468155"/>
                  </a:lnTo>
                  <a:lnTo>
                    <a:pt x="53517" y="436614"/>
                  </a:lnTo>
                  <a:lnTo>
                    <a:pt x="30873" y="401860"/>
                  </a:lnTo>
                  <a:lnTo>
                    <a:pt x="14064" y="364332"/>
                  </a:lnTo>
                  <a:lnTo>
                    <a:pt x="3601" y="324466"/>
                  </a:lnTo>
                  <a:lnTo>
                    <a:pt x="0" y="28270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91102" y="3072080"/>
            <a:ext cx="3455035" cy="88391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dirty="0">
                <a:latin typeface="Times New Roman"/>
                <a:cs typeface="Times New Roman"/>
              </a:rPr>
              <a:t>Generative</a:t>
            </a:r>
            <a:endParaRPr sz="2400">
              <a:latin typeface="Times New Roman"/>
              <a:cs typeface="Times New Roman"/>
            </a:endParaRPr>
          </a:p>
          <a:p>
            <a:pPr marL="2154555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nditio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0102" y="4637278"/>
            <a:ext cx="194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Discr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ina</a:t>
            </a:r>
            <a:r>
              <a:rPr sz="2400" b="1" spc="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ive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8280" y="1718563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2685" y="1866391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5685" y="172008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30090" y="1867915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77414" y="1768474"/>
            <a:ext cx="1116965" cy="132080"/>
          </a:xfrm>
          <a:custGeom>
            <a:avLst/>
            <a:gdLst/>
            <a:ahLst/>
            <a:cxnLst/>
            <a:rect l="l" t="t" r="r" b="b"/>
            <a:pathLst>
              <a:path w="1116964" h="132080">
                <a:moveTo>
                  <a:pt x="269240" y="68707"/>
                </a:moveTo>
                <a:lnTo>
                  <a:pt x="236689" y="54483"/>
                </a:lnTo>
                <a:lnTo>
                  <a:pt x="152146" y="17526"/>
                </a:lnTo>
                <a:lnTo>
                  <a:pt x="154089" y="55460"/>
                </a:lnTo>
                <a:lnTo>
                  <a:pt x="0" y="63373"/>
                </a:lnTo>
                <a:lnTo>
                  <a:pt x="2032" y="101473"/>
                </a:lnTo>
                <a:lnTo>
                  <a:pt x="156032" y="93573"/>
                </a:lnTo>
                <a:lnTo>
                  <a:pt x="157988" y="131572"/>
                </a:lnTo>
                <a:lnTo>
                  <a:pt x="269240" y="68707"/>
                </a:lnTo>
                <a:close/>
              </a:path>
              <a:path w="1116964" h="132080">
                <a:moveTo>
                  <a:pt x="1116584" y="51943"/>
                </a:moveTo>
                <a:lnTo>
                  <a:pt x="1083437" y="37211"/>
                </a:lnTo>
                <a:lnTo>
                  <a:pt x="999744" y="0"/>
                </a:lnTo>
                <a:lnTo>
                  <a:pt x="1001471" y="38087"/>
                </a:lnTo>
                <a:lnTo>
                  <a:pt x="847471" y="45085"/>
                </a:lnTo>
                <a:lnTo>
                  <a:pt x="849249" y="83185"/>
                </a:lnTo>
                <a:lnTo>
                  <a:pt x="1003211" y="76187"/>
                </a:lnTo>
                <a:lnTo>
                  <a:pt x="1004951" y="114173"/>
                </a:lnTo>
                <a:lnTo>
                  <a:pt x="1116584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855211" y="1300733"/>
            <a:ext cx="306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..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22676" y="5073396"/>
            <a:ext cx="571500" cy="536575"/>
          </a:xfrm>
          <a:custGeom>
            <a:avLst/>
            <a:gdLst/>
            <a:ahLst/>
            <a:cxnLst/>
            <a:rect l="l" t="t" r="r" b="b"/>
            <a:pathLst>
              <a:path w="571500" h="536575">
                <a:moveTo>
                  <a:pt x="0" y="268223"/>
                </a:moveTo>
                <a:lnTo>
                  <a:pt x="4602" y="220024"/>
                </a:lnTo>
                <a:lnTo>
                  <a:pt x="17871" y="174653"/>
                </a:lnTo>
                <a:lnTo>
                  <a:pt x="39003" y="132870"/>
                </a:lnTo>
                <a:lnTo>
                  <a:pt x="67189" y="95432"/>
                </a:lnTo>
                <a:lnTo>
                  <a:pt x="101626" y="63100"/>
                </a:lnTo>
                <a:lnTo>
                  <a:pt x="141506" y="36632"/>
                </a:lnTo>
                <a:lnTo>
                  <a:pt x="186024" y="16786"/>
                </a:lnTo>
                <a:lnTo>
                  <a:pt x="234374" y="4323"/>
                </a:lnTo>
                <a:lnTo>
                  <a:pt x="285750" y="0"/>
                </a:lnTo>
                <a:lnTo>
                  <a:pt x="337125" y="4323"/>
                </a:lnTo>
                <a:lnTo>
                  <a:pt x="385475" y="16786"/>
                </a:lnTo>
                <a:lnTo>
                  <a:pt x="429993" y="36632"/>
                </a:lnTo>
                <a:lnTo>
                  <a:pt x="469873" y="63100"/>
                </a:lnTo>
                <a:lnTo>
                  <a:pt x="504310" y="95432"/>
                </a:lnTo>
                <a:lnTo>
                  <a:pt x="532496" y="132870"/>
                </a:lnTo>
                <a:lnTo>
                  <a:pt x="553628" y="174653"/>
                </a:lnTo>
                <a:lnTo>
                  <a:pt x="566897" y="220024"/>
                </a:lnTo>
                <a:lnTo>
                  <a:pt x="571500" y="268223"/>
                </a:lnTo>
                <a:lnTo>
                  <a:pt x="566897" y="316423"/>
                </a:lnTo>
                <a:lnTo>
                  <a:pt x="553628" y="361794"/>
                </a:lnTo>
                <a:lnTo>
                  <a:pt x="532496" y="403577"/>
                </a:lnTo>
                <a:lnTo>
                  <a:pt x="504310" y="441015"/>
                </a:lnTo>
                <a:lnTo>
                  <a:pt x="469873" y="473347"/>
                </a:lnTo>
                <a:lnTo>
                  <a:pt x="429993" y="499815"/>
                </a:lnTo>
                <a:lnTo>
                  <a:pt x="385475" y="519661"/>
                </a:lnTo>
                <a:lnTo>
                  <a:pt x="337125" y="532124"/>
                </a:lnTo>
                <a:lnTo>
                  <a:pt x="285750" y="536447"/>
                </a:lnTo>
                <a:lnTo>
                  <a:pt x="234374" y="532124"/>
                </a:lnTo>
                <a:lnTo>
                  <a:pt x="186024" y="519661"/>
                </a:lnTo>
                <a:lnTo>
                  <a:pt x="141506" y="499815"/>
                </a:lnTo>
                <a:lnTo>
                  <a:pt x="101626" y="473347"/>
                </a:lnTo>
                <a:lnTo>
                  <a:pt x="67189" y="441015"/>
                </a:lnTo>
                <a:lnTo>
                  <a:pt x="39003" y="403577"/>
                </a:lnTo>
                <a:lnTo>
                  <a:pt x="17871" y="361794"/>
                </a:lnTo>
                <a:lnTo>
                  <a:pt x="4602" y="316423"/>
                </a:lnTo>
                <a:lnTo>
                  <a:pt x="0" y="26822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61486" y="5168595"/>
            <a:ext cx="209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5890" y="5316982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1173" y="6085078"/>
            <a:ext cx="584200" cy="549275"/>
            <a:chOff x="2281173" y="6085078"/>
            <a:chExt cx="584200" cy="549275"/>
          </a:xfrm>
        </p:grpSpPr>
        <p:sp>
          <p:nvSpPr>
            <p:cNvPr id="42" name="object 42"/>
            <p:cNvSpPr/>
            <p:nvPr/>
          </p:nvSpPr>
          <p:spPr>
            <a:xfrm>
              <a:off x="2287523" y="6091428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1"/>
                  </a:lnTo>
                  <a:lnTo>
                    <a:pt x="186024" y="16781"/>
                  </a:lnTo>
                  <a:lnTo>
                    <a:pt x="141506" y="36621"/>
                  </a:lnTo>
                  <a:lnTo>
                    <a:pt x="101626" y="63083"/>
                  </a:lnTo>
                  <a:lnTo>
                    <a:pt x="67189" y="95412"/>
                  </a:lnTo>
                  <a:lnTo>
                    <a:pt x="39003" y="132847"/>
                  </a:lnTo>
                  <a:lnTo>
                    <a:pt x="17871" y="174633"/>
                  </a:lnTo>
                  <a:lnTo>
                    <a:pt x="4602" y="220011"/>
                  </a:lnTo>
                  <a:lnTo>
                    <a:pt x="0" y="268224"/>
                  </a:lnTo>
                  <a:lnTo>
                    <a:pt x="4602" y="316436"/>
                  </a:lnTo>
                  <a:lnTo>
                    <a:pt x="17871" y="361814"/>
                  </a:lnTo>
                  <a:lnTo>
                    <a:pt x="39003" y="403600"/>
                  </a:lnTo>
                  <a:lnTo>
                    <a:pt x="67189" y="441035"/>
                  </a:lnTo>
                  <a:lnTo>
                    <a:pt x="101626" y="473364"/>
                  </a:lnTo>
                  <a:lnTo>
                    <a:pt x="141506" y="499826"/>
                  </a:lnTo>
                  <a:lnTo>
                    <a:pt x="186024" y="519666"/>
                  </a:lnTo>
                  <a:lnTo>
                    <a:pt x="234374" y="532126"/>
                  </a:lnTo>
                  <a:lnTo>
                    <a:pt x="285750" y="536448"/>
                  </a:lnTo>
                  <a:lnTo>
                    <a:pt x="337125" y="532126"/>
                  </a:lnTo>
                  <a:lnTo>
                    <a:pt x="385475" y="519666"/>
                  </a:lnTo>
                  <a:lnTo>
                    <a:pt x="429993" y="499826"/>
                  </a:lnTo>
                  <a:lnTo>
                    <a:pt x="469873" y="473364"/>
                  </a:lnTo>
                  <a:lnTo>
                    <a:pt x="504310" y="441035"/>
                  </a:lnTo>
                  <a:lnTo>
                    <a:pt x="532496" y="403600"/>
                  </a:lnTo>
                  <a:lnTo>
                    <a:pt x="553628" y="361814"/>
                  </a:lnTo>
                  <a:lnTo>
                    <a:pt x="566897" y="316436"/>
                  </a:lnTo>
                  <a:lnTo>
                    <a:pt x="571500" y="268224"/>
                  </a:lnTo>
                  <a:lnTo>
                    <a:pt x="566897" y="220011"/>
                  </a:lnTo>
                  <a:lnTo>
                    <a:pt x="553628" y="174633"/>
                  </a:lnTo>
                  <a:lnTo>
                    <a:pt x="532496" y="132847"/>
                  </a:lnTo>
                  <a:lnTo>
                    <a:pt x="504310" y="95412"/>
                  </a:lnTo>
                  <a:lnTo>
                    <a:pt x="469873" y="63083"/>
                  </a:lnTo>
                  <a:lnTo>
                    <a:pt x="429993" y="36621"/>
                  </a:lnTo>
                  <a:lnTo>
                    <a:pt x="385475" y="16781"/>
                  </a:lnTo>
                  <a:lnTo>
                    <a:pt x="337125" y="43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287523" y="6091428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11"/>
                  </a:lnTo>
                  <a:lnTo>
                    <a:pt x="17871" y="174633"/>
                  </a:lnTo>
                  <a:lnTo>
                    <a:pt x="39003" y="132847"/>
                  </a:lnTo>
                  <a:lnTo>
                    <a:pt x="67189" y="95412"/>
                  </a:lnTo>
                  <a:lnTo>
                    <a:pt x="101626" y="63083"/>
                  </a:lnTo>
                  <a:lnTo>
                    <a:pt x="141506" y="36621"/>
                  </a:lnTo>
                  <a:lnTo>
                    <a:pt x="186024" y="16781"/>
                  </a:lnTo>
                  <a:lnTo>
                    <a:pt x="234374" y="4321"/>
                  </a:lnTo>
                  <a:lnTo>
                    <a:pt x="285750" y="0"/>
                  </a:lnTo>
                  <a:lnTo>
                    <a:pt x="337125" y="4321"/>
                  </a:lnTo>
                  <a:lnTo>
                    <a:pt x="385475" y="16781"/>
                  </a:lnTo>
                  <a:lnTo>
                    <a:pt x="429993" y="36621"/>
                  </a:lnTo>
                  <a:lnTo>
                    <a:pt x="469873" y="63083"/>
                  </a:lnTo>
                  <a:lnTo>
                    <a:pt x="504310" y="95412"/>
                  </a:lnTo>
                  <a:lnTo>
                    <a:pt x="532496" y="132847"/>
                  </a:lnTo>
                  <a:lnTo>
                    <a:pt x="553628" y="174633"/>
                  </a:lnTo>
                  <a:lnTo>
                    <a:pt x="566897" y="220011"/>
                  </a:lnTo>
                  <a:lnTo>
                    <a:pt x="571500" y="268224"/>
                  </a:lnTo>
                  <a:lnTo>
                    <a:pt x="566897" y="316436"/>
                  </a:lnTo>
                  <a:lnTo>
                    <a:pt x="553628" y="361814"/>
                  </a:lnTo>
                  <a:lnTo>
                    <a:pt x="532496" y="403600"/>
                  </a:lnTo>
                  <a:lnTo>
                    <a:pt x="504310" y="441035"/>
                  </a:lnTo>
                  <a:lnTo>
                    <a:pt x="469873" y="473364"/>
                  </a:lnTo>
                  <a:lnTo>
                    <a:pt x="429993" y="499826"/>
                  </a:lnTo>
                  <a:lnTo>
                    <a:pt x="385475" y="519666"/>
                  </a:lnTo>
                  <a:lnTo>
                    <a:pt x="337125" y="532126"/>
                  </a:lnTo>
                  <a:lnTo>
                    <a:pt x="285750" y="536448"/>
                  </a:lnTo>
                  <a:lnTo>
                    <a:pt x="234374" y="532126"/>
                  </a:lnTo>
                  <a:lnTo>
                    <a:pt x="186024" y="519666"/>
                  </a:lnTo>
                  <a:lnTo>
                    <a:pt x="141506" y="499826"/>
                  </a:lnTo>
                  <a:lnTo>
                    <a:pt x="101626" y="473364"/>
                  </a:lnTo>
                  <a:lnTo>
                    <a:pt x="67189" y="441035"/>
                  </a:lnTo>
                  <a:lnTo>
                    <a:pt x="39003" y="403600"/>
                  </a:lnTo>
                  <a:lnTo>
                    <a:pt x="17871" y="361814"/>
                  </a:lnTo>
                  <a:lnTo>
                    <a:pt x="4602" y="316436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00935" y="618693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55366" y="6078982"/>
            <a:ext cx="584200" cy="549275"/>
            <a:chOff x="3055366" y="6078982"/>
            <a:chExt cx="584200" cy="549275"/>
          </a:xfrm>
        </p:grpSpPr>
        <p:sp>
          <p:nvSpPr>
            <p:cNvPr id="46" name="object 46"/>
            <p:cNvSpPr/>
            <p:nvPr/>
          </p:nvSpPr>
          <p:spPr>
            <a:xfrm>
              <a:off x="3061716" y="6085332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49" y="0"/>
                  </a:moveTo>
                  <a:lnTo>
                    <a:pt x="234374" y="4321"/>
                  </a:lnTo>
                  <a:lnTo>
                    <a:pt x="186024" y="16781"/>
                  </a:lnTo>
                  <a:lnTo>
                    <a:pt x="141506" y="36621"/>
                  </a:lnTo>
                  <a:lnTo>
                    <a:pt x="101626" y="63083"/>
                  </a:lnTo>
                  <a:lnTo>
                    <a:pt x="67189" y="95412"/>
                  </a:lnTo>
                  <a:lnTo>
                    <a:pt x="39003" y="132847"/>
                  </a:lnTo>
                  <a:lnTo>
                    <a:pt x="17871" y="174633"/>
                  </a:lnTo>
                  <a:lnTo>
                    <a:pt x="4602" y="220011"/>
                  </a:lnTo>
                  <a:lnTo>
                    <a:pt x="0" y="268224"/>
                  </a:lnTo>
                  <a:lnTo>
                    <a:pt x="4602" y="316436"/>
                  </a:lnTo>
                  <a:lnTo>
                    <a:pt x="17871" y="361814"/>
                  </a:lnTo>
                  <a:lnTo>
                    <a:pt x="39003" y="403600"/>
                  </a:lnTo>
                  <a:lnTo>
                    <a:pt x="67189" y="441035"/>
                  </a:lnTo>
                  <a:lnTo>
                    <a:pt x="101626" y="473364"/>
                  </a:lnTo>
                  <a:lnTo>
                    <a:pt x="141506" y="499826"/>
                  </a:lnTo>
                  <a:lnTo>
                    <a:pt x="186024" y="519666"/>
                  </a:lnTo>
                  <a:lnTo>
                    <a:pt x="234374" y="532126"/>
                  </a:lnTo>
                  <a:lnTo>
                    <a:pt x="285749" y="536448"/>
                  </a:lnTo>
                  <a:lnTo>
                    <a:pt x="337125" y="532126"/>
                  </a:lnTo>
                  <a:lnTo>
                    <a:pt x="385475" y="519666"/>
                  </a:lnTo>
                  <a:lnTo>
                    <a:pt x="429993" y="499826"/>
                  </a:lnTo>
                  <a:lnTo>
                    <a:pt x="469873" y="473364"/>
                  </a:lnTo>
                  <a:lnTo>
                    <a:pt x="504310" y="441035"/>
                  </a:lnTo>
                  <a:lnTo>
                    <a:pt x="532496" y="403600"/>
                  </a:lnTo>
                  <a:lnTo>
                    <a:pt x="553628" y="361814"/>
                  </a:lnTo>
                  <a:lnTo>
                    <a:pt x="566897" y="316436"/>
                  </a:lnTo>
                  <a:lnTo>
                    <a:pt x="571499" y="268224"/>
                  </a:lnTo>
                  <a:lnTo>
                    <a:pt x="566897" y="220011"/>
                  </a:lnTo>
                  <a:lnTo>
                    <a:pt x="553628" y="174633"/>
                  </a:lnTo>
                  <a:lnTo>
                    <a:pt x="532496" y="132847"/>
                  </a:lnTo>
                  <a:lnTo>
                    <a:pt x="504310" y="95412"/>
                  </a:lnTo>
                  <a:lnTo>
                    <a:pt x="469873" y="63083"/>
                  </a:lnTo>
                  <a:lnTo>
                    <a:pt x="429993" y="36621"/>
                  </a:lnTo>
                  <a:lnTo>
                    <a:pt x="385475" y="16781"/>
                  </a:lnTo>
                  <a:lnTo>
                    <a:pt x="337125" y="4321"/>
                  </a:lnTo>
                  <a:lnTo>
                    <a:pt x="28574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061716" y="6085332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11"/>
                  </a:lnTo>
                  <a:lnTo>
                    <a:pt x="17871" y="174633"/>
                  </a:lnTo>
                  <a:lnTo>
                    <a:pt x="39003" y="132847"/>
                  </a:lnTo>
                  <a:lnTo>
                    <a:pt x="67189" y="95412"/>
                  </a:lnTo>
                  <a:lnTo>
                    <a:pt x="101626" y="63083"/>
                  </a:lnTo>
                  <a:lnTo>
                    <a:pt x="141506" y="36621"/>
                  </a:lnTo>
                  <a:lnTo>
                    <a:pt x="186024" y="16781"/>
                  </a:lnTo>
                  <a:lnTo>
                    <a:pt x="234374" y="4321"/>
                  </a:lnTo>
                  <a:lnTo>
                    <a:pt x="285749" y="0"/>
                  </a:lnTo>
                  <a:lnTo>
                    <a:pt x="337125" y="4321"/>
                  </a:lnTo>
                  <a:lnTo>
                    <a:pt x="385475" y="16781"/>
                  </a:lnTo>
                  <a:lnTo>
                    <a:pt x="429993" y="36621"/>
                  </a:lnTo>
                  <a:lnTo>
                    <a:pt x="469873" y="63083"/>
                  </a:lnTo>
                  <a:lnTo>
                    <a:pt x="504310" y="95412"/>
                  </a:lnTo>
                  <a:lnTo>
                    <a:pt x="532496" y="132847"/>
                  </a:lnTo>
                  <a:lnTo>
                    <a:pt x="553628" y="174633"/>
                  </a:lnTo>
                  <a:lnTo>
                    <a:pt x="566897" y="220011"/>
                  </a:lnTo>
                  <a:lnTo>
                    <a:pt x="571499" y="268224"/>
                  </a:lnTo>
                  <a:lnTo>
                    <a:pt x="566897" y="316436"/>
                  </a:lnTo>
                  <a:lnTo>
                    <a:pt x="553628" y="361814"/>
                  </a:lnTo>
                  <a:lnTo>
                    <a:pt x="532496" y="403600"/>
                  </a:lnTo>
                  <a:lnTo>
                    <a:pt x="504310" y="441035"/>
                  </a:lnTo>
                  <a:lnTo>
                    <a:pt x="469873" y="473364"/>
                  </a:lnTo>
                  <a:lnTo>
                    <a:pt x="429993" y="499826"/>
                  </a:lnTo>
                  <a:lnTo>
                    <a:pt x="385475" y="519666"/>
                  </a:lnTo>
                  <a:lnTo>
                    <a:pt x="337125" y="532126"/>
                  </a:lnTo>
                  <a:lnTo>
                    <a:pt x="285749" y="536448"/>
                  </a:lnTo>
                  <a:lnTo>
                    <a:pt x="234374" y="532126"/>
                  </a:lnTo>
                  <a:lnTo>
                    <a:pt x="186024" y="519666"/>
                  </a:lnTo>
                  <a:lnTo>
                    <a:pt x="141506" y="499826"/>
                  </a:lnTo>
                  <a:lnTo>
                    <a:pt x="101626" y="473364"/>
                  </a:lnTo>
                  <a:lnTo>
                    <a:pt x="67189" y="441035"/>
                  </a:lnTo>
                  <a:lnTo>
                    <a:pt x="39003" y="403600"/>
                  </a:lnTo>
                  <a:lnTo>
                    <a:pt x="17871" y="361814"/>
                  </a:lnTo>
                  <a:lnTo>
                    <a:pt x="4602" y="316436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75761" y="6180531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9609" y="5824524"/>
            <a:ext cx="584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353814" y="6059170"/>
            <a:ext cx="677545" cy="578485"/>
            <a:chOff x="4353814" y="6059170"/>
            <a:chExt cx="677545" cy="578485"/>
          </a:xfrm>
        </p:grpSpPr>
        <p:sp>
          <p:nvSpPr>
            <p:cNvPr id="51" name="object 51"/>
            <p:cNvSpPr/>
            <p:nvPr/>
          </p:nvSpPr>
          <p:spPr>
            <a:xfrm>
              <a:off x="4360164" y="6065520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4">
                  <a:moveTo>
                    <a:pt x="332232" y="0"/>
                  </a:moveTo>
                  <a:lnTo>
                    <a:pt x="283130" y="3065"/>
                  </a:lnTo>
                  <a:lnTo>
                    <a:pt x="236268" y="11969"/>
                  </a:lnTo>
                  <a:lnTo>
                    <a:pt x="192159" y="26274"/>
                  </a:lnTo>
                  <a:lnTo>
                    <a:pt x="151315" y="45544"/>
                  </a:lnTo>
                  <a:lnTo>
                    <a:pt x="114251" y="69341"/>
                  </a:lnTo>
                  <a:lnTo>
                    <a:pt x="81481" y="97227"/>
                  </a:lnTo>
                  <a:lnTo>
                    <a:pt x="53517" y="128767"/>
                  </a:lnTo>
                  <a:lnTo>
                    <a:pt x="30873" y="163521"/>
                  </a:lnTo>
                  <a:lnTo>
                    <a:pt x="14064" y="201053"/>
                  </a:lnTo>
                  <a:lnTo>
                    <a:pt x="3601" y="240925"/>
                  </a:lnTo>
                  <a:lnTo>
                    <a:pt x="0" y="282701"/>
                  </a:lnTo>
                  <a:lnTo>
                    <a:pt x="3601" y="324478"/>
                  </a:lnTo>
                  <a:lnTo>
                    <a:pt x="14064" y="364350"/>
                  </a:lnTo>
                  <a:lnTo>
                    <a:pt x="30873" y="401882"/>
                  </a:lnTo>
                  <a:lnTo>
                    <a:pt x="53517" y="436636"/>
                  </a:lnTo>
                  <a:lnTo>
                    <a:pt x="81481" y="468176"/>
                  </a:lnTo>
                  <a:lnTo>
                    <a:pt x="114251" y="496062"/>
                  </a:lnTo>
                  <a:lnTo>
                    <a:pt x="151315" y="519859"/>
                  </a:lnTo>
                  <a:lnTo>
                    <a:pt x="192159" y="539129"/>
                  </a:lnTo>
                  <a:lnTo>
                    <a:pt x="236268" y="553434"/>
                  </a:lnTo>
                  <a:lnTo>
                    <a:pt x="283130" y="562338"/>
                  </a:lnTo>
                  <a:lnTo>
                    <a:pt x="332232" y="565403"/>
                  </a:lnTo>
                  <a:lnTo>
                    <a:pt x="381333" y="562338"/>
                  </a:lnTo>
                  <a:lnTo>
                    <a:pt x="428195" y="553434"/>
                  </a:lnTo>
                  <a:lnTo>
                    <a:pt x="472304" y="539129"/>
                  </a:lnTo>
                  <a:lnTo>
                    <a:pt x="513148" y="519859"/>
                  </a:lnTo>
                  <a:lnTo>
                    <a:pt x="550212" y="496062"/>
                  </a:lnTo>
                  <a:lnTo>
                    <a:pt x="582982" y="468176"/>
                  </a:lnTo>
                  <a:lnTo>
                    <a:pt x="610946" y="436636"/>
                  </a:lnTo>
                  <a:lnTo>
                    <a:pt x="633590" y="401882"/>
                  </a:lnTo>
                  <a:lnTo>
                    <a:pt x="650399" y="364350"/>
                  </a:lnTo>
                  <a:lnTo>
                    <a:pt x="660862" y="324478"/>
                  </a:lnTo>
                  <a:lnTo>
                    <a:pt x="664463" y="282701"/>
                  </a:lnTo>
                  <a:lnTo>
                    <a:pt x="660862" y="240925"/>
                  </a:lnTo>
                  <a:lnTo>
                    <a:pt x="650399" y="201053"/>
                  </a:lnTo>
                  <a:lnTo>
                    <a:pt x="633590" y="163521"/>
                  </a:lnTo>
                  <a:lnTo>
                    <a:pt x="610946" y="128767"/>
                  </a:lnTo>
                  <a:lnTo>
                    <a:pt x="582982" y="97227"/>
                  </a:lnTo>
                  <a:lnTo>
                    <a:pt x="550212" y="69341"/>
                  </a:lnTo>
                  <a:lnTo>
                    <a:pt x="513148" y="45544"/>
                  </a:lnTo>
                  <a:lnTo>
                    <a:pt x="472304" y="26274"/>
                  </a:lnTo>
                  <a:lnTo>
                    <a:pt x="428195" y="11969"/>
                  </a:lnTo>
                  <a:lnTo>
                    <a:pt x="381333" y="3065"/>
                  </a:lnTo>
                  <a:lnTo>
                    <a:pt x="332232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360164" y="6065520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4">
                  <a:moveTo>
                    <a:pt x="0" y="282701"/>
                  </a:moveTo>
                  <a:lnTo>
                    <a:pt x="3601" y="240925"/>
                  </a:lnTo>
                  <a:lnTo>
                    <a:pt x="14064" y="201053"/>
                  </a:lnTo>
                  <a:lnTo>
                    <a:pt x="30873" y="163521"/>
                  </a:lnTo>
                  <a:lnTo>
                    <a:pt x="53517" y="128767"/>
                  </a:lnTo>
                  <a:lnTo>
                    <a:pt x="81481" y="97227"/>
                  </a:lnTo>
                  <a:lnTo>
                    <a:pt x="114251" y="69341"/>
                  </a:lnTo>
                  <a:lnTo>
                    <a:pt x="151315" y="45544"/>
                  </a:lnTo>
                  <a:lnTo>
                    <a:pt x="192159" y="26274"/>
                  </a:lnTo>
                  <a:lnTo>
                    <a:pt x="236268" y="11969"/>
                  </a:lnTo>
                  <a:lnTo>
                    <a:pt x="283130" y="3065"/>
                  </a:lnTo>
                  <a:lnTo>
                    <a:pt x="332232" y="0"/>
                  </a:lnTo>
                  <a:lnTo>
                    <a:pt x="381333" y="3065"/>
                  </a:lnTo>
                  <a:lnTo>
                    <a:pt x="428195" y="11969"/>
                  </a:lnTo>
                  <a:lnTo>
                    <a:pt x="472304" y="26274"/>
                  </a:lnTo>
                  <a:lnTo>
                    <a:pt x="513148" y="45544"/>
                  </a:lnTo>
                  <a:lnTo>
                    <a:pt x="550212" y="69341"/>
                  </a:lnTo>
                  <a:lnTo>
                    <a:pt x="582982" y="97227"/>
                  </a:lnTo>
                  <a:lnTo>
                    <a:pt x="610946" y="128767"/>
                  </a:lnTo>
                  <a:lnTo>
                    <a:pt x="633590" y="163521"/>
                  </a:lnTo>
                  <a:lnTo>
                    <a:pt x="650399" y="201053"/>
                  </a:lnTo>
                  <a:lnTo>
                    <a:pt x="660862" y="240925"/>
                  </a:lnTo>
                  <a:lnTo>
                    <a:pt x="664463" y="282701"/>
                  </a:lnTo>
                  <a:lnTo>
                    <a:pt x="660862" y="324478"/>
                  </a:lnTo>
                  <a:lnTo>
                    <a:pt x="650399" y="364350"/>
                  </a:lnTo>
                  <a:lnTo>
                    <a:pt x="633590" y="401882"/>
                  </a:lnTo>
                  <a:lnTo>
                    <a:pt x="610946" y="436636"/>
                  </a:lnTo>
                  <a:lnTo>
                    <a:pt x="582982" y="468176"/>
                  </a:lnTo>
                  <a:lnTo>
                    <a:pt x="550212" y="496062"/>
                  </a:lnTo>
                  <a:lnTo>
                    <a:pt x="513148" y="519859"/>
                  </a:lnTo>
                  <a:lnTo>
                    <a:pt x="472304" y="539129"/>
                  </a:lnTo>
                  <a:lnTo>
                    <a:pt x="428195" y="553434"/>
                  </a:lnTo>
                  <a:lnTo>
                    <a:pt x="381333" y="562338"/>
                  </a:lnTo>
                  <a:lnTo>
                    <a:pt x="332232" y="565403"/>
                  </a:lnTo>
                  <a:lnTo>
                    <a:pt x="283130" y="562338"/>
                  </a:lnTo>
                  <a:lnTo>
                    <a:pt x="236268" y="553434"/>
                  </a:lnTo>
                  <a:lnTo>
                    <a:pt x="192159" y="539129"/>
                  </a:lnTo>
                  <a:lnTo>
                    <a:pt x="151315" y="519859"/>
                  </a:lnTo>
                  <a:lnTo>
                    <a:pt x="114251" y="496062"/>
                  </a:lnTo>
                  <a:lnTo>
                    <a:pt x="81481" y="468176"/>
                  </a:lnTo>
                  <a:lnTo>
                    <a:pt x="53517" y="436636"/>
                  </a:lnTo>
                  <a:lnTo>
                    <a:pt x="30873" y="401882"/>
                  </a:lnTo>
                  <a:lnTo>
                    <a:pt x="14064" y="364350"/>
                  </a:lnTo>
                  <a:lnTo>
                    <a:pt x="3601" y="324478"/>
                  </a:lnTo>
                  <a:lnTo>
                    <a:pt x="0" y="28270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10785" y="6175349"/>
            <a:ext cx="3644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T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81173" y="5086858"/>
            <a:ext cx="1125220" cy="1061085"/>
            <a:chOff x="2281173" y="5086858"/>
            <a:chExt cx="1125220" cy="1061085"/>
          </a:xfrm>
        </p:grpSpPr>
        <p:sp>
          <p:nvSpPr>
            <p:cNvPr id="55" name="object 55"/>
            <p:cNvSpPr/>
            <p:nvPr/>
          </p:nvSpPr>
          <p:spPr>
            <a:xfrm>
              <a:off x="2556509" y="5615178"/>
              <a:ext cx="830580" cy="513715"/>
            </a:xfrm>
            <a:custGeom>
              <a:avLst/>
              <a:gdLst/>
              <a:ahLst/>
              <a:cxnLst/>
              <a:rect l="l" t="t" r="r" b="b"/>
              <a:pathLst>
                <a:path w="830579" h="513714">
                  <a:moveTo>
                    <a:pt x="830579" y="0"/>
                  </a:moveTo>
                  <a:lnTo>
                    <a:pt x="830579" y="477012"/>
                  </a:lnTo>
                </a:path>
                <a:path w="830579" h="513714">
                  <a:moveTo>
                    <a:pt x="0" y="0"/>
                  </a:moveTo>
                  <a:lnTo>
                    <a:pt x="24383" y="5135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287523" y="5093208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341876" y="5073396"/>
            <a:ext cx="676910" cy="1050290"/>
            <a:chOff x="4341876" y="5073396"/>
            <a:chExt cx="676910" cy="1050290"/>
          </a:xfrm>
        </p:grpSpPr>
        <p:sp>
          <p:nvSpPr>
            <p:cNvPr id="58" name="object 58"/>
            <p:cNvSpPr/>
            <p:nvPr/>
          </p:nvSpPr>
          <p:spPr>
            <a:xfrm>
              <a:off x="4641342" y="5628894"/>
              <a:ext cx="12700" cy="475615"/>
            </a:xfrm>
            <a:custGeom>
              <a:avLst/>
              <a:gdLst/>
              <a:ahLst/>
              <a:cxnLst/>
              <a:rect l="l" t="t" r="r" b="b"/>
              <a:pathLst>
                <a:path w="12700" h="475614">
                  <a:moveTo>
                    <a:pt x="12192" y="0"/>
                  </a:moveTo>
                  <a:lnTo>
                    <a:pt x="0" y="47548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347972" y="5079492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5">
                  <a:moveTo>
                    <a:pt x="0" y="282701"/>
                  </a:moveTo>
                  <a:lnTo>
                    <a:pt x="3601" y="240937"/>
                  </a:lnTo>
                  <a:lnTo>
                    <a:pt x="14064" y="201071"/>
                  </a:lnTo>
                  <a:lnTo>
                    <a:pt x="30873" y="163543"/>
                  </a:lnTo>
                  <a:lnTo>
                    <a:pt x="53517" y="128789"/>
                  </a:lnTo>
                  <a:lnTo>
                    <a:pt x="81481" y="97248"/>
                  </a:lnTo>
                  <a:lnTo>
                    <a:pt x="114251" y="69358"/>
                  </a:lnTo>
                  <a:lnTo>
                    <a:pt x="151315" y="45557"/>
                  </a:lnTo>
                  <a:lnTo>
                    <a:pt x="192159" y="26282"/>
                  </a:lnTo>
                  <a:lnTo>
                    <a:pt x="236268" y="11973"/>
                  </a:lnTo>
                  <a:lnTo>
                    <a:pt x="283130" y="3066"/>
                  </a:lnTo>
                  <a:lnTo>
                    <a:pt x="332231" y="0"/>
                  </a:lnTo>
                  <a:lnTo>
                    <a:pt x="381333" y="3066"/>
                  </a:lnTo>
                  <a:lnTo>
                    <a:pt x="428195" y="11973"/>
                  </a:lnTo>
                  <a:lnTo>
                    <a:pt x="472304" y="26282"/>
                  </a:lnTo>
                  <a:lnTo>
                    <a:pt x="513148" y="45557"/>
                  </a:lnTo>
                  <a:lnTo>
                    <a:pt x="550212" y="69358"/>
                  </a:lnTo>
                  <a:lnTo>
                    <a:pt x="582982" y="97248"/>
                  </a:lnTo>
                  <a:lnTo>
                    <a:pt x="610946" y="128789"/>
                  </a:lnTo>
                  <a:lnTo>
                    <a:pt x="633590" y="163543"/>
                  </a:lnTo>
                  <a:lnTo>
                    <a:pt x="650399" y="201071"/>
                  </a:lnTo>
                  <a:lnTo>
                    <a:pt x="660862" y="240937"/>
                  </a:lnTo>
                  <a:lnTo>
                    <a:pt x="664463" y="282701"/>
                  </a:lnTo>
                  <a:lnTo>
                    <a:pt x="660862" y="324466"/>
                  </a:lnTo>
                  <a:lnTo>
                    <a:pt x="650399" y="364332"/>
                  </a:lnTo>
                  <a:lnTo>
                    <a:pt x="633590" y="401860"/>
                  </a:lnTo>
                  <a:lnTo>
                    <a:pt x="610946" y="436614"/>
                  </a:lnTo>
                  <a:lnTo>
                    <a:pt x="582982" y="468155"/>
                  </a:lnTo>
                  <a:lnTo>
                    <a:pt x="550212" y="496045"/>
                  </a:lnTo>
                  <a:lnTo>
                    <a:pt x="513148" y="519846"/>
                  </a:lnTo>
                  <a:lnTo>
                    <a:pt x="472304" y="539121"/>
                  </a:lnTo>
                  <a:lnTo>
                    <a:pt x="428195" y="553430"/>
                  </a:lnTo>
                  <a:lnTo>
                    <a:pt x="381333" y="562337"/>
                  </a:lnTo>
                  <a:lnTo>
                    <a:pt x="332231" y="565403"/>
                  </a:lnTo>
                  <a:lnTo>
                    <a:pt x="283130" y="562337"/>
                  </a:lnTo>
                  <a:lnTo>
                    <a:pt x="236268" y="553430"/>
                  </a:lnTo>
                  <a:lnTo>
                    <a:pt x="192159" y="539121"/>
                  </a:lnTo>
                  <a:lnTo>
                    <a:pt x="151315" y="519846"/>
                  </a:lnTo>
                  <a:lnTo>
                    <a:pt x="114251" y="496045"/>
                  </a:lnTo>
                  <a:lnTo>
                    <a:pt x="81481" y="468155"/>
                  </a:lnTo>
                  <a:lnTo>
                    <a:pt x="53517" y="436614"/>
                  </a:lnTo>
                  <a:lnTo>
                    <a:pt x="30873" y="401860"/>
                  </a:lnTo>
                  <a:lnTo>
                    <a:pt x="14064" y="364332"/>
                  </a:lnTo>
                  <a:lnTo>
                    <a:pt x="3601" y="324466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26335" y="5188077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10739" y="5335904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23613" y="5189601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08016" y="5337428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56738" y="5289041"/>
            <a:ext cx="1114425" cy="30480"/>
          </a:xfrm>
          <a:custGeom>
            <a:avLst/>
            <a:gdLst/>
            <a:ahLst/>
            <a:cxnLst/>
            <a:rect l="l" t="t" r="r" b="b"/>
            <a:pathLst>
              <a:path w="1114425" h="30479">
                <a:moveTo>
                  <a:pt x="0" y="30480"/>
                </a:moveTo>
                <a:lnTo>
                  <a:pt x="268224" y="16764"/>
                </a:lnTo>
              </a:path>
              <a:path w="1114425" h="30479">
                <a:moveTo>
                  <a:pt x="845820" y="12192"/>
                </a:moveTo>
                <a:lnTo>
                  <a:pt x="111404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983482" y="4757115"/>
            <a:ext cx="306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..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39" y="145161"/>
            <a:ext cx="86875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Simple</a:t>
            </a:r>
            <a:r>
              <a:rPr sz="4000" spc="-25" dirty="0"/>
              <a:t> </a:t>
            </a:r>
            <a:r>
              <a:rPr sz="4000" spc="-10" dirty="0"/>
              <a:t>Linear </a:t>
            </a:r>
            <a:r>
              <a:rPr sz="4000" spc="-5" dirty="0"/>
              <a:t>Chain</a:t>
            </a:r>
            <a:r>
              <a:rPr sz="4000" spc="-25" dirty="0"/>
              <a:t> </a:t>
            </a:r>
            <a:r>
              <a:rPr sz="4000" spc="-10" dirty="0"/>
              <a:t>CRF</a:t>
            </a:r>
            <a:r>
              <a:rPr sz="4000" spc="5" dirty="0"/>
              <a:t> </a:t>
            </a:r>
            <a:r>
              <a:rPr sz="4000" spc="-20" dirty="0"/>
              <a:t>Features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5439" y="1381709"/>
            <a:ext cx="8596121" cy="4857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42545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800" spc="-10" dirty="0">
                <a:latin typeface="Comic Sans MS" panose="030F0702030302020204" pitchFamily="66" charset="0"/>
                <a:cs typeface="Calibri"/>
              </a:rPr>
              <a:t>Modeling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800" spc="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distribution</a:t>
            </a:r>
            <a:r>
              <a:rPr sz="2800" spc="6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similar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that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multinomial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logistic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regression.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406400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Create</a:t>
            </a:r>
            <a:r>
              <a:rPr sz="28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feature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functions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f</a:t>
            </a:r>
            <a:r>
              <a:rPr sz="2775" i="1" spc="-15" baseline="-21021" dirty="0">
                <a:latin typeface="Comic Sans MS" panose="030F0702030302020204" pitchFamily="66" charset="0"/>
                <a:cs typeface="Calibri"/>
              </a:rPr>
              <a:t>k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(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775" i="1" spc="-15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775" i="1" spc="-15" baseline="-21021" dirty="0">
                <a:latin typeface="Comic Sans MS" panose="030F0702030302020204" pitchFamily="66" charset="0"/>
                <a:cs typeface="Calibri"/>
              </a:rPr>
              <a:t>t−1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spc="-20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775" i="1" spc="-30" baseline="-21021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)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8070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807720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Feature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state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transition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pair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j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065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207135" algn="l"/>
                <a:tab pos="4753610" algn="l"/>
              </a:tabLst>
            </a:pPr>
            <a:r>
              <a:rPr sz="2400" i="1" spc="-10" dirty="0">
                <a:latin typeface="Comic Sans MS" panose="030F0702030302020204" pitchFamily="66" charset="0"/>
                <a:cs typeface="Calibri"/>
              </a:rPr>
              <a:t>f</a:t>
            </a:r>
            <a:r>
              <a:rPr sz="2400" i="1" spc="-15" baseline="-20833" dirty="0">
                <a:latin typeface="Comic Sans MS" panose="030F0702030302020204" pitchFamily="66" charset="0"/>
                <a:cs typeface="Calibri"/>
              </a:rPr>
              <a:t>i,j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(</a:t>
            </a:r>
            <a:r>
              <a:rPr sz="2400" i="1" spc="-10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spc="-15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spc="-22" baseline="-20833" dirty="0">
                <a:latin typeface="Comic Sans MS" panose="030F0702030302020204" pitchFamily="66" charset="0"/>
                <a:cs typeface="Calibri"/>
              </a:rPr>
              <a:t>t−1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400" i="1" spc="-22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)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=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if </a:t>
            </a:r>
            <a:r>
              <a:rPr sz="2400" i="1" spc="-30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spc="-44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292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i="1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	</a:t>
            </a:r>
            <a:r>
              <a:rPr sz="2400" i="1" spc="-20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spc="-30" baseline="-20833" dirty="0">
                <a:latin typeface="Comic Sans MS" panose="030F0702030302020204" pitchFamily="66" charset="0"/>
                <a:cs typeface="Calibri"/>
              </a:rPr>
              <a:t>t−1</a:t>
            </a:r>
            <a:r>
              <a:rPr sz="2400" i="1" spc="262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j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0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otherwise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8070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07720" algn="l"/>
              </a:tabLst>
            </a:pPr>
            <a:r>
              <a:rPr sz="2400" spc="-15" dirty="0">
                <a:latin typeface="Comic Sans MS" panose="030F0702030302020204" pitchFamily="66" charset="0"/>
                <a:cs typeface="Calibri"/>
              </a:rPr>
              <a:t>Feature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each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state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observation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pair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o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12065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207135" algn="l"/>
                <a:tab pos="4808220" algn="l"/>
              </a:tabLst>
            </a:pPr>
            <a:r>
              <a:rPr sz="2400" i="1" spc="-5" dirty="0">
                <a:latin typeface="Comic Sans MS" panose="030F0702030302020204" pitchFamily="66" charset="0"/>
                <a:cs typeface="Calibri"/>
              </a:rPr>
              <a:t>f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i,</a:t>
            </a:r>
            <a:r>
              <a:rPr sz="2400" i="1" spc="-15" baseline="-20833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</a:t>
            </a:r>
            <a:r>
              <a:rPr sz="2400" i="1" spc="-55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5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spc="-15" baseline="-20833" dirty="0">
                <a:latin typeface="Comic Sans MS" panose="030F0702030302020204" pitchFamily="66" charset="0"/>
                <a:cs typeface="Calibri"/>
              </a:rPr>
              <a:t>−</a:t>
            </a:r>
            <a:r>
              <a:rPr sz="2400" i="1" spc="-22" baseline="-20833" dirty="0">
                <a:latin typeface="Comic Sans MS" panose="030F0702030302020204" pitchFamily="66" charset="0"/>
                <a:cs typeface="Calibri"/>
              </a:rPr>
              <a:t>1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4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35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)</a:t>
            </a:r>
            <a:r>
              <a:rPr sz="24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1 if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55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270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400" i="1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	</a:t>
            </a:r>
            <a:r>
              <a:rPr sz="2400" i="1" spc="-35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400" i="1" spc="-7" baseline="-20833" dirty="0">
                <a:latin typeface="Comic Sans MS" panose="030F0702030302020204" pitchFamily="66" charset="0"/>
                <a:cs typeface="Calibri"/>
              </a:rPr>
              <a:t>t</a:t>
            </a:r>
            <a:r>
              <a:rPr sz="2400" i="1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i="1" spc="-270" baseline="-20833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= </a:t>
            </a:r>
            <a:r>
              <a:rPr sz="2400" i="1" dirty="0">
                <a:latin typeface="Comic Sans MS" panose="030F0702030302020204" pitchFamily="66" charset="0"/>
                <a:cs typeface="Calibri"/>
              </a:rPr>
              <a:t>o</a:t>
            </a:r>
            <a:r>
              <a:rPr sz="2400" i="1" spc="-18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and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0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othe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r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wise</a:t>
            </a:r>
          </a:p>
          <a:p>
            <a:pPr marL="406400" marR="68580" indent="-3435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406400" algn="l"/>
                <a:tab pos="407034" algn="l"/>
              </a:tabLst>
            </a:pPr>
            <a:r>
              <a:rPr sz="2800" b="1" spc="-15" dirty="0">
                <a:latin typeface="Comic Sans MS" panose="030F0702030302020204" pitchFamily="66" charset="0"/>
                <a:cs typeface="Calibri"/>
              </a:rPr>
              <a:t>Note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: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grows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quadratically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number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states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(i.e.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tags).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15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117" y="273051"/>
            <a:ext cx="94480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855" marR="5080" indent="-983615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Conditional</a:t>
            </a:r>
            <a:r>
              <a:rPr sz="3200" spc="-30" dirty="0"/>
              <a:t> </a:t>
            </a:r>
            <a:r>
              <a:rPr sz="3200" spc="-5" dirty="0"/>
              <a:t>Distribution</a:t>
            </a:r>
            <a:r>
              <a:rPr sz="3200" spc="-55" dirty="0"/>
              <a:t> </a:t>
            </a:r>
            <a:r>
              <a:rPr sz="3200" spc="-30" dirty="0"/>
              <a:t>for </a:t>
            </a:r>
            <a:r>
              <a:rPr sz="3200" spc="-800" dirty="0"/>
              <a:t> </a:t>
            </a:r>
            <a:r>
              <a:rPr sz="3200" spc="-5" dirty="0"/>
              <a:t>Linear</a:t>
            </a:r>
            <a:r>
              <a:rPr sz="3200" spc="-35" dirty="0"/>
              <a:t> </a:t>
            </a:r>
            <a:r>
              <a:rPr sz="3200" spc="-5" dirty="0"/>
              <a:t>Chain</a:t>
            </a:r>
            <a:r>
              <a:rPr sz="3200" spc="-20" dirty="0"/>
              <a:t> </a:t>
            </a:r>
            <a:r>
              <a:rPr sz="3200" spc="-5" dirty="0"/>
              <a:t>CRF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381709"/>
            <a:ext cx="727837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Using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these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feature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functions</a:t>
            </a:r>
            <a:r>
              <a:rPr sz="2800" spc="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simple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linear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chain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75" dirty="0">
                <a:latin typeface="Comic Sans MS" panose="030F0702030302020204" pitchFamily="66" charset="0"/>
                <a:cs typeface="Calibri"/>
              </a:rPr>
              <a:t>CRF,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we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define: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16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AFFE90-EAD8-4E55-91F5-B20960F6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006" y="2590800"/>
            <a:ext cx="5323438" cy="218188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0832" y="145161"/>
            <a:ext cx="75845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Adding</a:t>
            </a:r>
            <a:r>
              <a:rPr sz="4000" spc="-15" dirty="0"/>
              <a:t> </a:t>
            </a:r>
            <a:r>
              <a:rPr sz="4000" spc="-105" dirty="0"/>
              <a:t>Token</a:t>
            </a:r>
            <a:r>
              <a:rPr sz="4000" dirty="0"/>
              <a:t> </a:t>
            </a:r>
            <a:r>
              <a:rPr sz="4000" spc="-20" dirty="0"/>
              <a:t>Features</a:t>
            </a:r>
            <a:r>
              <a:rPr sz="4000" spc="-25" dirty="0"/>
              <a:t> </a:t>
            </a:r>
            <a:r>
              <a:rPr sz="4000" spc="-20" dirty="0"/>
              <a:t>to</a:t>
            </a:r>
            <a:r>
              <a:rPr sz="4000" spc="-15" dirty="0"/>
              <a:t> </a:t>
            </a:r>
            <a:r>
              <a:rPr sz="4000" spc="-5" dirty="0"/>
              <a:t>a</a:t>
            </a:r>
            <a:r>
              <a:rPr sz="4000" spc="-35" dirty="0"/>
              <a:t> </a:t>
            </a:r>
            <a:r>
              <a:rPr sz="4000" spc="-10" dirty="0"/>
              <a:t>CRF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39139" y="1381709"/>
            <a:ext cx="615848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add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i="1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775" i="1" baseline="-21021" dirty="0">
                <a:latin typeface="Comic Sans MS" panose="030F0702030302020204" pitchFamily="66" charset="0"/>
                <a:cs typeface="Calibri"/>
              </a:rPr>
              <a:t>i</a:t>
            </a:r>
            <a:r>
              <a:rPr sz="2775" baseline="-21021" dirty="0">
                <a:latin typeface="Comic Sans MS" panose="030F0702030302020204" pitchFamily="66" charset="0"/>
                <a:cs typeface="Calibri"/>
              </a:rPr>
              <a:t>,</a:t>
            </a:r>
            <a:r>
              <a:rPr sz="2775" i="1" baseline="-21021" dirty="0">
                <a:latin typeface="Comic Sans MS" panose="030F0702030302020204" pitchFamily="66" charset="0"/>
                <a:cs typeface="Calibri"/>
              </a:rPr>
              <a:t>j</a:t>
            </a:r>
            <a:endParaRPr sz="2775" baseline="-21021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040" y="4672025"/>
            <a:ext cx="7039609" cy="196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3200" spc="-5" dirty="0">
                <a:latin typeface="Comic Sans MS" panose="030F0702030302020204" pitchFamily="66" charset="0"/>
                <a:cs typeface="Calibri"/>
              </a:rPr>
              <a:t>Can </a:t>
            </a:r>
            <a:r>
              <a:rPr sz="3200" dirty="0">
                <a:latin typeface="Comic Sans MS" panose="030F0702030302020204" pitchFamily="66" charset="0"/>
                <a:cs typeface="Calibri"/>
              </a:rPr>
              <a:t>add additional 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feature functions for </a:t>
            </a:r>
            <a:r>
              <a:rPr sz="3200" spc="-7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200" dirty="0">
                <a:latin typeface="Comic Sans MS" panose="030F0702030302020204" pitchFamily="66" charset="0"/>
                <a:cs typeface="Calibri"/>
              </a:rPr>
              <a:t>each token 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feature </a:t>
            </a:r>
            <a:r>
              <a:rPr sz="3200" dirty="0">
                <a:latin typeface="Comic Sans MS" panose="030F0702030302020204" pitchFamily="66" charset="0"/>
                <a:cs typeface="Calibri"/>
              </a:rPr>
              <a:t>to model conditional </a:t>
            </a:r>
            <a:r>
              <a:rPr sz="3200" spc="-7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distribution.</a:t>
            </a:r>
            <a:endParaRPr sz="3200" dirty="0">
              <a:latin typeface="Comic Sans MS" panose="030F0702030302020204" pitchFamily="66" charset="0"/>
              <a:cs typeface="Calibri"/>
            </a:endParaRPr>
          </a:p>
          <a:p>
            <a:pPr marL="485775" algn="ctr">
              <a:lnSpc>
                <a:spcPct val="100000"/>
              </a:lnSpc>
              <a:spcBef>
                <a:spcPts val="2295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17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276" y="3285490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6070" y="2788920"/>
            <a:ext cx="3408045" cy="1296035"/>
            <a:chOff x="306070" y="2788920"/>
            <a:chExt cx="3408045" cy="1296035"/>
          </a:xfrm>
        </p:grpSpPr>
        <p:sp>
          <p:nvSpPr>
            <p:cNvPr id="8" name="object 8"/>
            <p:cNvSpPr/>
            <p:nvPr/>
          </p:nvSpPr>
          <p:spPr>
            <a:xfrm>
              <a:off x="1433322" y="3077718"/>
              <a:ext cx="22860" cy="512445"/>
            </a:xfrm>
            <a:custGeom>
              <a:avLst/>
              <a:gdLst/>
              <a:ahLst/>
              <a:cxnLst/>
              <a:rect l="l" t="t" r="r" b="b"/>
              <a:pathLst>
                <a:path w="22859" h="512445">
                  <a:moveTo>
                    <a:pt x="0" y="0"/>
                  </a:moveTo>
                  <a:lnTo>
                    <a:pt x="22859" y="5120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2420" y="3555492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30" h="523239">
                  <a:moveTo>
                    <a:pt x="380238" y="0"/>
                  </a:moveTo>
                  <a:lnTo>
                    <a:pt x="324050" y="2832"/>
                  </a:lnTo>
                  <a:lnTo>
                    <a:pt x="270422" y="11061"/>
                  </a:lnTo>
                  <a:lnTo>
                    <a:pt x="219941" y="24283"/>
                  </a:lnTo>
                  <a:lnTo>
                    <a:pt x="173196" y="42094"/>
                  </a:lnTo>
                  <a:lnTo>
                    <a:pt x="130776" y="64091"/>
                  </a:lnTo>
                  <a:lnTo>
                    <a:pt x="93267" y="89870"/>
                  </a:lnTo>
                  <a:lnTo>
                    <a:pt x="61259" y="119027"/>
                  </a:lnTo>
                  <a:lnTo>
                    <a:pt x="35341" y="151158"/>
                  </a:lnTo>
                  <a:lnTo>
                    <a:pt x="16099" y="185861"/>
                  </a:lnTo>
                  <a:lnTo>
                    <a:pt x="4122" y="222731"/>
                  </a:lnTo>
                  <a:lnTo>
                    <a:pt x="0" y="261366"/>
                  </a:lnTo>
                  <a:lnTo>
                    <a:pt x="4122" y="300000"/>
                  </a:lnTo>
                  <a:lnTo>
                    <a:pt x="16099" y="336870"/>
                  </a:lnTo>
                  <a:lnTo>
                    <a:pt x="35341" y="371573"/>
                  </a:lnTo>
                  <a:lnTo>
                    <a:pt x="61259" y="403704"/>
                  </a:lnTo>
                  <a:lnTo>
                    <a:pt x="93267" y="432861"/>
                  </a:lnTo>
                  <a:lnTo>
                    <a:pt x="130776" y="458640"/>
                  </a:lnTo>
                  <a:lnTo>
                    <a:pt x="173196" y="480637"/>
                  </a:lnTo>
                  <a:lnTo>
                    <a:pt x="219941" y="498448"/>
                  </a:lnTo>
                  <a:lnTo>
                    <a:pt x="270422" y="511670"/>
                  </a:lnTo>
                  <a:lnTo>
                    <a:pt x="324050" y="519899"/>
                  </a:lnTo>
                  <a:lnTo>
                    <a:pt x="380238" y="522732"/>
                  </a:lnTo>
                  <a:lnTo>
                    <a:pt x="436425" y="519899"/>
                  </a:lnTo>
                  <a:lnTo>
                    <a:pt x="490053" y="511670"/>
                  </a:lnTo>
                  <a:lnTo>
                    <a:pt x="540534" y="498448"/>
                  </a:lnTo>
                  <a:lnTo>
                    <a:pt x="587279" y="480637"/>
                  </a:lnTo>
                  <a:lnTo>
                    <a:pt x="629699" y="458640"/>
                  </a:lnTo>
                  <a:lnTo>
                    <a:pt x="667208" y="432861"/>
                  </a:lnTo>
                  <a:lnTo>
                    <a:pt x="699216" y="403704"/>
                  </a:lnTo>
                  <a:lnTo>
                    <a:pt x="725134" y="371573"/>
                  </a:lnTo>
                  <a:lnTo>
                    <a:pt x="744376" y="336870"/>
                  </a:lnTo>
                  <a:lnTo>
                    <a:pt x="756353" y="300000"/>
                  </a:lnTo>
                  <a:lnTo>
                    <a:pt x="760476" y="261366"/>
                  </a:lnTo>
                  <a:lnTo>
                    <a:pt x="756353" y="222731"/>
                  </a:lnTo>
                  <a:lnTo>
                    <a:pt x="744376" y="185861"/>
                  </a:lnTo>
                  <a:lnTo>
                    <a:pt x="725134" y="151158"/>
                  </a:lnTo>
                  <a:lnTo>
                    <a:pt x="699216" y="119027"/>
                  </a:lnTo>
                  <a:lnTo>
                    <a:pt x="667208" y="89870"/>
                  </a:lnTo>
                  <a:lnTo>
                    <a:pt x="629699" y="64091"/>
                  </a:lnTo>
                  <a:lnTo>
                    <a:pt x="587279" y="42094"/>
                  </a:lnTo>
                  <a:lnTo>
                    <a:pt x="540534" y="24283"/>
                  </a:lnTo>
                  <a:lnTo>
                    <a:pt x="490053" y="11061"/>
                  </a:lnTo>
                  <a:lnTo>
                    <a:pt x="436425" y="283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2420" y="3555492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30" h="523239">
                  <a:moveTo>
                    <a:pt x="0" y="261366"/>
                  </a:moveTo>
                  <a:lnTo>
                    <a:pt x="4122" y="222731"/>
                  </a:lnTo>
                  <a:lnTo>
                    <a:pt x="16099" y="185861"/>
                  </a:lnTo>
                  <a:lnTo>
                    <a:pt x="35341" y="151158"/>
                  </a:lnTo>
                  <a:lnTo>
                    <a:pt x="61259" y="119027"/>
                  </a:lnTo>
                  <a:lnTo>
                    <a:pt x="93267" y="89870"/>
                  </a:lnTo>
                  <a:lnTo>
                    <a:pt x="130776" y="64091"/>
                  </a:lnTo>
                  <a:lnTo>
                    <a:pt x="173196" y="42094"/>
                  </a:lnTo>
                  <a:lnTo>
                    <a:pt x="219941" y="24283"/>
                  </a:lnTo>
                  <a:lnTo>
                    <a:pt x="270422" y="11061"/>
                  </a:lnTo>
                  <a:lnTo>
                    <a:pt x="324050" y="2832"/>
                  </a:lnTo>
                  <a:lnTo>
                    <a:pt x="380238" y="0"/>
                  </a:lnTo>
                  <a:lnTo>
                    <a:pt x="436425" y="2832"/>
                  </a:lnTo>
                  <a:lnTo>
                    <a:pt x="490053" y="11061"/>
                  </a:lnTo>
                  <a:lnTo>
                    <a:pt x="540534" y="24283"/>
                  </a:lnTo>
                  <a:lnTo>
                    <a:pt x="587279" y="42094"/>
                  </a:lnTo>
                  <a:lnTo>
                    <a:pt x="629699" y="64091"/>
                  </a:lnTo>
                  <a:lnTo>
                    <a:pt x="667208" y="89870"/>
                  </a:lnTo>
                  <a:lnTo>
                    <a:pt x="699216" y="119027"/>
                  </a:lnTo>
                  <a:lnTo>
                    <a:pt x="725134" y="151158"/>
                  </a:lnTo>
                  <a:lnTo>
                    <a:pt x="744376" y="185861"/>
                  </a:lnTo>
                  <a:lnTo>
                    <a:pt x="756353" y="222731"/>
                  </a:lnTo>
                  <a:lnTo>
                    <a:pt x="760476" y="261366"/>
                  </a:lnTo>
                  <a:lnTo>
                    <a:pt x="756353" y="300000"/>
                  </a:lnTo>
                  <a:lnTo>
                    <a:pt x="744376" y="336870"/>
                  </a:lnTo>
                  <a:lnTo>
                    <a:pt x="725134" y="371573"/>
                  </a:lnTo>
                  <a:lnTo>
                    <a:pt x="699216" y="403704"/>
                  </a:lnTo>
                  <a:lnTo>
                    <a:pt x="667208" y="432861"/>
                  </a:lnTo>
                  <a:lnTo>
                    <a:pt x="629699" y="458640"/>
                  </a:lnTo>
                  <a:lnTo>
                    <a:pt x="587279" y="480637"/>
                  </a:lnTo>
                  <a:lnTo>
                    <a:pt x="540534" y="498448"/>
                  </a:lnTo>
                  <a:lnTo>
                    <a:pt x="490053" y="511670"/>
                  </a:lnTo>
                  <a:lnTo>
                    <a:pt x="436425" y="519899"/>
                  </a:lnTo>
                  <a:lnTo>
                    <a:pt x="380238" y="522732"/>
                  </a:lnTo>
                  <a:lnTo>
                    <a:pt x="324050" y="519899"/>
                  </a:lnTo>
                  <a:lnTo>
                    <a:pt x="270422" y="511670"/>
                  </a:lnTo>
                  <a:lnTo>
                    <a:pt x="219941" y="498448"/>
                  </a:lnTo>
                  <a:lnTo>
                    <a:pt x="173196" y="480637"/>
                  </a:lnTo>
                  <a:lnTo>
                    <a:pt x="130776" y="458640"/>
                  </a:lnTo>
                  <a:lnTo>
                    <a:pt x="93267" y="432861"/>
                  </a:lnTo>
                  <a:lnTo>
                    <a:pt x="61259" y="403704"/>
                  </a:lnTo>
                  <a:lnTo>
                    <a:pt x="35341" y="371573"/>
                  </a:lnTo>
                  <a:lnTo>
                    <a:pt x="16099" y="336870"/>
                  </a:lnTo>
                  <a:lnTo>
                    <a:pt x="4122" y="300000"/>
                  </a:lnTo>
                  <a:lnTo>
                    <a:pt x="0" y="26136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44217" y="2807970"/>
              <a:ext cx="1950720" cy="44450"/>
            </a:xfrm>
            <a:custGeom>
              <a:avLst/>
              <a:gdLst/>
              <a:ahLst/>
              <a:cxnLst/>
              <a:rect l="l" t="t" r="r" b="b"/>
              <a:pathLst>
                <a:path w="1950720" h="44450">
                  <a:moveTo>
                    <a:pt x="0" y="44195"/>
                  </a:moveTo>
                  <a:lnTo>
                    <a:pt x="19507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6402" y="3717163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1,1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37689" y="3518661"/>
            <a:ext cx="835660" cy="534035"/>
            <a:chOff x="1837689" y="3518661"/>
            <a:chExt cx="835660" cy="534035"/>
          </a:xfrm>
        </p:grpSpPr>
        <p:sp>
          <p:nvSpPr>
            <p:cNvPr id="14" name="object 14"/>
            <p:cNvSpPr/>
            <p:nvPr/>
          </p:nvSpPr>
          <p:spPr>
            <a:xfrm>
              <a:off x="1844039" y="3525011"/>
              <a:ext cx="822960" cy="521334"/>
            </a:xfrm>
            <a:custGeom>
              <a:avLst/>
              <a:gdLst/>
              <a:ahLst/>
              <a:cxnLst/>
              <a:rect l="l" t="t" r="r" b="b"/>
              <a:pathLst>
                <a:path w="822960" h="521335">
                  <a:moveTo>
                    <a:pt x="411480" y="0"/>
                  </a:moveTo>
                  <a:lnTo>
                    <a:pt x="355655" y="2379"/>
                  </a:lnTo>
                  <a:lnTo>
                    <a:pt x="302110" y="9311"/>
                  </a:lnTo>
                  <a:lnTo>
                    <a:pt x="251334" y="20484"/>
                  </a:lnTo>
                  <a:lnTo>
                    <a:pt x="203820" y="35588"/>
                  </a:lnTo>
                  <a:lnTo>
                    <a:pt x="160058" y="54311"/>
                  </a:lnTo>
                  <a:lnTo>
                    <a:pt x="120538" y="76342"/>
                  </a:lnTo>
                  <a:lnTo>
                    <a:pt x="85752" y="101372"/>
                  </a:lnTo>
                  <a:lnTo>
                    <a:pt x="56190" y="129088"/>
                  </a:lnTo>
                  <a:lnTo>
                    <a:pt x="32343" y="159180"/>
                  </a:lnTo>
                  <a:lnTo>
                    <a:pt x="3757" y="225249"/>
                  </a:lnTo>
                  <a:lnTo>
                    <a:pt x="0" y="260604"/>
                  </a:lnTo>
                  <a:lnTo>
                    <a:pt x="3757" y="295958"/>
                  </a:lnTo>
                  <a:lnTo>
                    <a:pt x="32343" y="362027"/>
                  </a:lnTo>
                  <a:lnTo>
                    <a:pt x="56190" y="392119"/>
                  </a:lnTo>
                  <a:lnTo>
                    <a:pt x="85752" y="419835"/>
                  </a:lnTo>
                  <a:lnTo>
                    <a:pt x="120538" y="444865"/>
                  </a:lnTo>
                  <a:lnTo>
                    <a:pt x="160058" y="466896"/>
                  </a:lnTo>
                  <a:lnTo>
                    <a:pt x="203820" y="485619"/>
                  </a:lnTo>
                  <a:lnTo>
                    <a:pt x="251334" y="500723"/>
                  </a:lnTo>
                  <a:lnTo>
                    <a:pt x="302110" y="511896"/>
                  </a:lnTo>
                  <a:lnTo>
                    <a:pt x="355655" y="518828"/>
                  </a:lnTo>
                  <a:lnTo>
                    <a:pt x="411480" y="521207"/>
                  </a:lnTo>
                  <a:lnTo>
                    <a:pt x="467304" y="518828"/>
                  </a:lnTo>
                  <a:lnTo>
                    <a:pt x="520849" y="511896"/>
                  </a:lnTo>
                  <a:lnTo>
                    <a:pt x="571625" y="500723"/>
                  </a:lnTo>
                  <a:lnTo>
                    <a:pt x="619139" y="485619"/>
                  </a:lnTo>
                  <a:lnTo>
                    <a:pt x="662901" y="466896"/>
                  </a:lnTo>
                  <a:lnTo>
                    <a:pt x="702421" y="444865"/>
                  </a:lnTo>
                  <a:lnTo>
                    <a:pt x="737207" y="419835"/>
                  </a:lnTo>
                  <a:lnTo>
                    <a:pt x="766769" y="392119"/>
                  </a:lnTo>
                  <a:lnTo>
                    <a:pt x="790616" y="362027"/>
                  </a:lnTo>
                  <a:lnTo>
                    <a:pt x="819202" y="295958"/>
                  </a:lnTo>
                  <a:lnTo>
                    <a:pt x="822960" y="260604"/>
                  </a:lnTo>
                  <a:lnTo>
                    <a:pt x="819202" y="225249"/>
                  </a:lnTo>
                  <a:lnTo>
                    <a:pt x="790616" y="159180"/>
                  </a:lnTo>
                  <a:lnTo>
                    <a:pt x="766769" y="129088"/>
                  </a:lnTo>
                  <a:lnTo>
                    <a:pt x="737207" y="101372"/>
                  </a:lnTo>
                  <a:lnTo>
                    <a:pt x="702421" y="76342"/>
                  </a:lnTo>
                  <a:lnTo>
                    <a:pt x="662901" y="54311"/>
                  </a:lnTo>
                  <a:lnTo>
                    <a:pt x="619139" y="35588"/>
                  </a:lnTo>
                  <a:lnTo>
                    <a:pt x="571625" y="20484"/>
                  </a:lnTo>
                  <a:lnTo>
                    <a:pt x="520849" y="9311"/>
                  </a:lnTo>
                  <a:lnTo>
                    <a:pt x="467304" y="2379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44039" y="3525011"/>
              <a:ext cx="822960" cy="521334"/>
            </a:xfrm>
            <a:custGeom>
              <a:avLst/>
              <a:gdLst/>
              <a:ahLst/>
              <a:cxnLst/>
              <a:rect l="l" t="t" r="r" b="b"/>
              <a:pathLst>
                <a:path w="822960" h="521335">
                  <a:moveTo>
                    <a:pt x="0" y="260604"/>
                  </a:moveTo>
                  <a:lnTo>
                    <a:pt x="14702" y="191337"/>
                  </a:lnTo>
                  <a:lnTo>
                    <a:pt x="56190" y="129088"/>
                  </a:lnTo>
                  <a:lnTo>
                    <a:pt x="85752" y="101372"/>
                  </a:lnTo>
                  <a:lnTo>
                    <a:pt x="120538" y="76342"/>
                  </a:lnTo>
                  <a:lnTo>
                    <a:pt x="160058" y="54311"/>
                  </a:lnTo>
                  <a:lnTo>
                    <a:pt x="203820" y="35588"/>
                  </a:lnTo>
                  <a:lnTo>
                    <a:pt x="251334" y="20484"/>
                  </a:lnTo>
                  <a:lnTo>
                    <a:pt x="302110" y="9311"/>
                  </a:lnTo>
                  <a:lnTo>
                    <a:pt x="355655" y="2379"/>
                  </a:lnTo>
                  <a:lnTo>
                    <a:pt x="411480" y="0"/>
                  </a:lnTo>
                  <a:lnTo>
                    <a:pt x="467304" y="2379"/>
                  </a:lnTo>
                  <a:lnTo>
                    <a:pt x="520849" y="9311"/>
                  </a:lnTo>
                  <a:lnTo>
                    <a:pt x="571625" y="20484"/>
                  </a:lnTo>
                  <a:lnTo>
                    <a:pt x="619139" y="35588"/>
                  </a:lnTo>
                  <a:lnTo>
                    <a:pt x="662901" y="54311"/>
                  </a:lnTo>
                  <a:lnTo>
                    <a:pt x="702421" y="76342"/>
                  </a:lnTo>
                  <a:lnTo>
                    <a:pt x="737207" y="101372"/>
                  </a:lnTo>
                  <a:lnTo>
                    <a:pt x="766769" y="129088"/>
                  </a:lnTo>
                  <a:lnTo>
                    <a:pt x="790616" y="159180"/>
                  </a:lnTo>
                  <a:lnTo>
                    <a:pt x="819202" y="225249"/>
                  </a:lnTo>
                  <a:lnTo>
                    <a:pt x="822960" y="260604"/>
                  </a:lnTo>
                  <a:lnTo>
                    <a:pt x="819202" y="295958"/>
                  </a:lnTo>
                  <a:lnTo>
                    <a:pt x="790616" y="362027"/>
                  </a:lnTo>
                  <a:lnTo>
                    <a:pt x="766769" y="392119"/>
                  </a:lnTo>
                  <a:lnTo>
                    <a:pt x="737207" y="419835"/>
                  </a:lnTo>
                  <a:lnTo>
                    <a:pt x="702421" y="444865"/>
                  </a:lnTo>
                  <a:lnTo>
                    <a:pt x="662901" y="466896"/>
                  </a:lnTo>
                  <a:lnTo>
                    <a:pt x="619139" y="485619"/>
                  </a:lnTo>
                  <a:lnTo>
                    <a:pt x="571625" y="500723"/>
                  </a:lnTo>
                  <a:lnTo>
                    <a:pt x="520849" y="511896"/>
                  </a:lnTo>
                  <a:lnTo>
                    <a:pt x="467304" y="518828"/>
                  </a:lnTo>
                  <a:lnTo>
                    <a:pt x="411480" y="521207"/>
                  </a:lnTo>
                  <a:lnTo>
                    <a:pt x="355655" y="518828"/>
                  </a:lnTo>
                  <a:lnTo>
                    <a:pt x="302110" y="511896"/>
                  </a:lnTo>
                  <a:lnTo>
                    <a:pt x="251334" y="500723"/>
                  </a:lnTo>
                  <a:lnTo>
                    <a:pt x="203820" y="485619"/>
                  </a:lnTo>
                  <a:lnTo>
                    <a:pt x="160058" y="466896"/>
                  </a:lnTo>
                  <a:lnTo>
                    <a:pt x="120538" y="444865"/>
                  </a:lnTo>
                  <a:lnTo>
                    <a:pt x="85752" y="419835"/>
                  </a:lnTo>
                  <a:lnTo>
                    <a:pt x="56190" y="392119"/>
                  </a:lnTo>
                  <a:lnTo>
                    <a:pt x="32343" y="362027"/>
                  </a:lnTo>
                  <a:lnTo>
                    <a:pt x="3757" y="295958"/>
                  </a:lnTo>
                  <a:lnTo>
                    <a:pt x="0" y="2606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19554" y="3684854"/>
            <a:ext cx="4737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1,m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9609" y="3080766"/>
            <a:ext cx="1483360" cy="477520"/>
          </a:xfrm>
          <a:custGeom>
            <a:avLst/>
            <a:gdLst/>
            <a:ahLst/>
            <a:cxnLst/>
            <a:rect l="l" t="t" r="r" b="b"/>
            <a:pathLst>
              <a:path w="1483360" h="477520">
                <a:moveTo>
                  <a:pt x="749808" y="0"/>
                </a:moveTo>
                <a:lnTo>
                  <a:pt x="1482852" y="446532"/>
                </a:lnTo>
              </a:path>
              <a:path w="1483360" h="477520">
                <a:moveTo>
                  <a:pt x="762000" y="22860"/>
                </a:moveTo>
                <a:lnTo>
                  <a:pt x="0" y="47701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6461" y="3269741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28289" y="3041904"/>
            <a:ext cx="1169670" cy="1027430"/>
            <a:chOff x="2828289" y="3041904"/>
            <a:chExt cx="1169670" cy="1027430"/>
          </a:xfrm>
        </p:grpSpPr>
        <p:sp>
          <p:nvSpPr>
            <p:cNvPr id="20" name="object 20"/>
            <p:cNvSpPr/>
            <p:nvPr/>
          </p:nvSpPr>
          <p:spPr>
            <a:xfrm>
              <a:off x="3955541" y="3060954"/>
              <a:ext cx="22860" cy="513715"/>
            </a:xfrm>
            <a:custGeom>
              <a:avLst/>
              <a:gdLst/>
              <a:ahLst/>
              <a:cxnLst/>
              <a:rect l="l" t="t" r="r" b="b"/>
              <a:pathLst>
                <a:path w="22860" h="513714">
                  <a:moveTo>
                    <a:pt x="0" y="0"/>
                  </a:moveTo>
                  <a:lnTo>
                    <a:pt x="22860" y="5135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834639" y="3540252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29" h="523239">
                  <a:moveTo>
                    <a:pt x="380238" y="0"/>
                  </a:moveTo>
                  <a:lnTo>
                    <a:pt x="324036" y="2832"/>
                  </a:lnTo>
                  <a:lnTo>
                    <a:pt x="270398" y="11061"/>
                  </a:lnTo>
                  <a:lnTo>
                    <a:pt x="219914" y="24283"/>
                  </a:lnTo>
                  <a:lnTo>
                    <a:pt x="173168" y="42094"/>
                  </a:lnTo>
                  <a:lnTo>
                    <a:pt x="130750" y="64091"/>
                  </a:lnTo>
                  <a:lnTo>
                    <a:pt x="93246" y="89870"/>
                  </a:lnTo>
                  <a:lnTo>
                    <a:pt x="61243" y="119027"/>
                  </a:lnTo>
                  <a:lnTo>
                    <a:pt x="35330" y="151158"/>
                  </a:lnTo>
                  <a:lnTo>
                    <a:pt x="16094" y="185861"/>
                  </a:lnTo>
                  <a:lnTo>
                    <a:pt x="4121" y="222731"/>
                  </a:lnTo>
                  <a:lnTo>
                    <a:pt x="0" y="261366"/>
                  </a:lnTo>
                  <a:lnTo>
                    <a:pt x="4121" y="300000"/>
                  </a:lnTo>
                  <a:lnTo>
                    <a:pt x="16094" y="336870"/>
                  </a:lnTo>
                  <a:lnTo>
                    <a:pt x="35330" y="371573"/>
                  </a:lnTo>
                  <a:lnTo>
                    <a:pt x="61243" y="403704"/>
                  </a:lnTo>
                  <a:lnTo>
                    <a:pt x="93246" y="432861"/>
                  </a:lnTo>
                  <a:lnTo>
                    <a:pt x="130750" y="458640"/>
                  </a:lnTo>
                  <a:lnTo>
                    <a:pt x="173168" y="480637"/>
                  </a:lnTo>
                  <a:lnTo>
                    <a:pt x="219914" y="498448"/>
                  </a:lnTo>
                  <a:lnTo>
                    <a:pt x="270398" y="511670"/>
                  </a:lnTo>
                  <a:lnTo>
                    <a:pt x="324036" y="519899"/>
                  </a:lnTo>
                  <a:lnTo>
                    <a:pt x="380238" y="522731"/>
                  </a:lnTo>
                  <a:lnTo>
                    <a:pt x="436439" y="519899"/>
                  </a:lnTo>
                  <a:lnTo>
                    <a:pt x="490077" y="511670"/>
                  </a:lnTo>
                  <a:lnTo>
                    <a:pt x="540561" y="498448"/>
                  </a:lnTo>
                  <a:lnTo>
                    <a:pt x="587307" y="480637"/>
                  </a:lnTo>
                  <a:lnTo>
                    <a:pt x="629725" y="458640"/>
                  </a:lnTo>
                  <a:lnTo>
                    <a:pt x="667229" y="432861"/>
                  </a:lnTo>
                  <a:lnTo>
                    <a:pt x="699232" y="403704"/>
                  </a:lnTo>
                  <a:lnTo>
                    <a:pt x="725145" y="371573"/>
                  </a:lnTo>
                  <a:lnTo>
                    <a:pt x="744381" y="336870"/>
                  </a:lnTo>
                  <a:lnTo>
                    <a:pt x="756354" y="300000"/>
                  </a:lnTo>
                  <a:lnTo>
                    <a:pt x="760476" y="261366"/>
                  </a:lnTo>
                  <a:lnTo>
                    <a:pt x="756354" y="222731"/>
                  </a:lnTo>
                  <a:lnTo>
                    <a:pt x="744381" y="185861"/>
                  </a:lnTo>
                  <a:lnTo>
                    <a:pt x="725145" y="151158"/>
                  </a:lnTo>
                  <a:lnTo>
                    <a:pt x="699232" y="119027"/>
                  </a:lnTo>
                  <a:lnTo>
                    <a:pt x="667229" y="89870"/>
                  </a:lnTo>
                  <a:lnTo>
                    <a:pt x="629725" y="64091"/>
                  </a:lnTo>
                  <a:lnTo>
                    <a:pt x="587307" y="42094"/>
                  </a:lnTo>
                  <a:lnTo>
                    <a:pt x="540561" y="24283"/>
                  </a:lnTo>
                  <a:lnTo>
                    <a:pt x="490077" y="11061"/>
                  </a:lnTo>
                  <a:lnTo>
                    <a:pt x="436439" y="283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34639" y="3540252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29" h="523239">
                  <a:moveTo>
                    <a:pt x="0" y="261366"/>
                  </a:moveTo>
                  <a:lnTo>
                    <a:pt x="4121" y="222731"/>
                  </a:lnTo>
                  <a:lnTo>
                    <a:pt x="16094" y="185861"/>
                  </a:lnTo>
                  <a:lnTo>
                    <a:pt x="35330" y="151158"/>
                  </a:lnTo>
                  <a:lnTo>
                    <a:pt x="61243" y="119027"/>
                  </a:lnTo>
                  <a:lnTo>
                    <a:pt x="93246" y="89870"/>
                  </a:lnTo>
                  <a:lnTo>
                    <a:pt x="130750" y="64091"/>
                  </a:lnTo>
                  <a:lnTo>
                    <a:pt x="173168" y="42094"/>
                  </a:lnTo>
                  <a:lnTo>
                    <a:pt x="219914" y="24283"/>
                  </a:lnTo>
                  <a:lnTo>
                    <a:pt x="270398" y="11061"/>
                  </a:lnTo>
                  <a:lnTo>
                    <a:pt x="324036" y="2832"/>
                  </a:lnTo>
                  <a:lnTo>
                    <a:pt x="380238" y="0"/>
                  </a:lnTo>
                  <a:lnTo>
                    <a:pt x="436439" y="2832"/>
                  </a:lnTo>
                  <a:lnTo>
                    <a:pt x="490077" y="11061"/>
                  </a:lnTo>
                  <a:lnTo>
                    <a:pt x="540561" y="24283"/>
                  </a:lnTo>
                  <a:lnTo>
                    <a:pt x="587307" y="42094"/>
                  </a:lnTo>
                  <a:lnTo>
                    <a:pt x="629725" y="64091"/>
                  </a:lnTo>
                  <a:lnTo>
                    <a:pt x="667229" y="89870"/>
                  </a:lnTo>
                  <a:lnTo>
                    <a:pt x="699232" y="119027"/>
                  </a:lnTo>
                  <a:lnTo>
                    <a:pt x="725145" y="151158"/>
                  </a:lnTo>
                  <a:lnTo>
                    <a:pt x="744381" y="185861"/>
                  </a:lnTo>
                  <a:lnTo>
                    <a:pt x="756354" y="222731"/>
                  </a:lnTo>
                  <a:lnTo>
                    <a:pt x="760476" y="261366"/>
                  </a:lnTo>
                  <a:lnTo>
                    <a:pt x="756354" y="300000"/>
                  </a:lnTo>
                  <a:lnTo>
                    <a:pt x="744381" y="336870"/>
                  </a:lnTo>
                  <a:lnTo>
                    <a:pt x="725145" y="371573"/>
                  </a:lnTo>
                  <a:lnTo>
                    <a:pt x="699232" y="403704"/>
                  </a:lnTo>
                  <a:lnTo>
                    <a:pt x="667229" y="432861"/>
                  </a:lnTo>
                  <a:lnTo>
                    <a:pt x="629725" y="458640"/>
                  </a:lnTo>
                  <a:lnTo>
                    <a:pt x="587307" y="480637"/>
                  </a:lnTo>
                  <a:lnTo>
                    <a:pt x="540561" y="498448"/>
                  </a:lnTo>
                  <a:lnTo>
                    <a:pt x="490077" y="511670"/>
                  </a:lnTo>
                  <a:lnTo>
                    <a:pt x="436439" y="519899"/>
                  </a:lnTo>
                  <a:lnTo>
                    <a:pt x="380238" y="522731"/>
                  </a:lnTo>
                  <a:lnTo>
                    <a:pt x="324036" y="519899"/>
                  </a:lnTo>
                  <a:lnTo>
                    <a:pt x="270398" y="511670"/>
                  </a:lnTo>
                  <a:lnTo>
                    <a:pt x="219914" y="498448"/>
                  </a:lnTo>
                  <a:lnTo>
                    <a:pt x="173168" y="480637"/>
                  </a:lnTo>
                  <a:lnTo>
                    <a:pt x="130750" y="458640"/>
                  </a:lnTo>
                  <a:lnTo>
                    <a:pt x="93246" y="432861"/>
                  </a:lnTo>
                  <a:lnTo>
                    <a:pt x="61243" y="403704"/>
                  </a:lnTo>
                  <a:lnTo>
                    <a:pt x="35330" y="371573"/>
                  </a:lnTo>
                  <a:lnTo>
                    <a:pt x="16094" y="336870"/>
                  </a:lnTo>
                  <a:lnTo>
                    <a:pt x="4121" y="300000"/>
                  </a:lnTo>
                  <a:lnTo>
                    <a:pt x="0" y="26136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99232" y="3701288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2,1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61434" y="3501897"/>
            <a:ext cx="834390" cy="535940"/>
            <a:chOff x="4361434" y="3501897"/>
            <a:chExt cx="834390" cy="535940"/>
          </a:xfrm>
        </p:grpSpPr>
        <p:sp>
          <p:nvSpPr>
            <p:cNvPr id="25" name="object 25"/>
            <p:cNvSpPr/>
            <p:nvPr/>
          </p:nvSpPr>
          <p:spPr>
            <a:xfrm>
              <a:off x="4367784" y="3508247"/>
              <a:ext cx="821690" cy="523240"/>
            </a:xfrm>
            <a:custGeom>
              <a:avLst/>
              <a:gdLst/>
              <a:ahLst/>
              <a:cxnLst/>
              <a:rect l="l" t="t" r="r" b="b"/>
              <a:pathLst>
                <a:path w="821689" h="523239">
                  <a:moveTo>
                    <a:pt x="410717" y="0"/>
                  </a:moveTo>
                  <a:lnTo>
                    <a:pt x="354988" y="2384"/>
                  </a:lnTo>
                  <a:lnTo>
                    <a:pt x="301536" y="9332"/>
                  </a:lnTo>
                  <a:lnTo>
                    <a:pt x="250852" y="20532"/>
                  </a:lnTo>
                  <a:lnTo>
                    <a:pt x="203425" y="35672"/>
                  </a:lnTo>
                  <a:lnTo>
                    <a:pt x="159745" y="54443"/>
                  </a:lnTo>
                  <a:lnTo>
                    <a:pt x="120300" y="76533"/>
                  </a:lnTo>
                  <a:lnTo>
                    <a:pt x="85581" y="101631"/>
                  </a:lnTo>
                  <a:lnTo>
                    <a:pt x="56077" y="129427"/>
                  </a:lnTo>
                  <a:lnTo>
                    <a:pt x="32277" y="159609"/>
                  </a:lnTo>
                  <a:lnTo>
                    <a:pt x="3749" y="225889"/>
                  </a:lnTo>
                  <a:lnTo>
                    <a:pt x="0" y="261365"/>
                  </a:lnTo>
                  <a:lnTo>
                    <a:pt x="3749" y="296842"/>
                  </a:lnTo>
                  <a:lnTo>
                    <a:pt x="32277" y="363122"/>
                  </a:lnTo>
                  <a:lnTo>
                    <a:pt x="56077" y="393304"/>
                  </a:lnTo>
                  <a:lnTo>
                    <a:pt x="85581" y="421100"/>
                  </a:lnTo>
                  <a:lnTo>
                    <a:pt x="120300" y="446198"/>
                  </a:lnTo>
                  <a:lnTo>
                    <a:pt x="159745" y="468288"/>
                  </a:lnTo>
                  <a:lnTo>
                    <a:pt x="203425" y="487059"/>
                  </a:lnTo>
                  <a:lnTo>
                    <a:pt x="250852" y="502199"/>
                  </a:lnTo>
                  <a:lnTo>
                    <a:pt x="301536" y="513399"/>
                  </a:lnTo>
                  <a:lnTo>
                    <a:pt x="354988" y="520347"/>
                  </a:lnTo>
                  <a:lnTo>
                    <a:pt x="410717" y="522731"/>
                  </a:lnTo>
                  <a:lnTo>
                    <a:pt x="466447" y="520347"/>
                  </a:lnTo>
                  <a:lnTo>
                    <a:pt x="519899" y="513399"/>
                  </a:lnTo>
                  <a:lnTo>
                    <a:pt x="570583" y="502199"/>
                  </a:lnTo>
                  <a:lnTo>
                    <a:pt x="618010" y="487059"/>
                  </a:lnTo>
                  <a:lnTo>
                    <a:pt x="661690" y="468288"/>
                  </a:lnTo>
                  <a:lnTo>
                    <a:pt x="701135" y="446198"/>
                  </a:lnTo>
                  <a:lnTo>
                    <a:pt x="735854" y="421100"/>
                  </a:lnTo>
                  <a:lnTo>
                    <a:pt x="765358" y="393304"/>
                  </a:lnTo>
                  <a:lnTo>
                    <a:pt x="789158" y="363122"/>
                  </a:lnTo>
                  <a:lnTo>
                    <a:pt x="817686" y="296842"/>
                  </a:lnTo>
                  <a:lnTo>
                    <a:pt x="821436" y="261365"/>
                  </a:lnTo>
                  <a:lnTo>
                    <a:pt x="817686" y="225889"/>
                  </a:lnTo>
                  <a:lnTo>
                    <a:pt x="789158" y="159609"/>
                  </a:lnTo>
                  <a:lnTo>
                    <a:pt x="765358" y="129427"/>
                  </a:lnTo>
                  <a:lnTo>
                    <a:pt x="735854" y="101631"/>
                  </a:lnTo>
                  <a:lnTo>
                    <a:pt x="701135" y="76533"/>
                  </a:lnTo>
                  <a:lnTo>
                    <a:pt x="661690" y="54443"/>
                  </a:lnTo>
                  <a:lnTo>
                    <a:pt x="618010" y="35672"/>
                  </a:lnTo>
                  <a:lnTo>
                    <a:pt x="570583" y="20532"/>
                  </a:lnTo>
                  <a:lnTo>
                    <a:pt x="519899" y="9332"/>
                  </a:lnTo>
                  <a:lnTo>
                    <a:pt x="466447" y="2384"/>
                  </a:lnTo>
                  <a:lnTo>
                    <a:pt x="41071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367784" y="3508247"/>
              <a:ext cx="821690" cy="523240"/>
            </a:xfrm>
            <a:custGeom>
              <a:avLst/>
              <a:gdLst/>
              <a:ahLst/>
              <a:cxnLst/>
              <a:rect l="l" t="t" r="r" b="b"/>
              <a:pathLst>
                <a:path w="821689" h="523239">
                  <a:moveTo>
                    <a:pt x="0" y="261365"/>
                  </a:moveTo>
                  <a:lnTo>
                    <a:pt x="14672" y="191867"/>
                  </a:lnTo>
                  <a:lnTo>
                    <a:pt x="56077" y="129427"/>
                  </a:lnTo>
                  <a:lnTo>
                    <a:pt x="85581" y="101631"/>
                  </a:lnTo>
                  <a:lnTo>
                    <a:pt x="120300" y="76533"/>
                  </a:lnTo>
                  <a:lnTo>
                    <a:pt x="159745" y="54443"/>
                  </a:lnTo>
                  <a:lnTo>
                    <a:pt x="203425" y="35672"/>
                  </a:lnTo>
                  <a:lnTo>
                    <a:pt x="250852" y="20532"/>
                  </a:lnTo>
                  <a:lnTo>
                    <a:pt x="301536" y="9332"/>
                  </a:lnTo>
                  <a:lnTo>
                    <a:pt x="354988" y="2384"/>
                  </a:lnTo>
                  <a:lnTo>
                    <a:pt x="410717" y="0"/>
                  </a:lnTo>
                  <a:lnTo>
                    <a:pt x="466447" y="2384"/>
                  </a:lnTo>
                  <a:lnTo>
                    <a:pt x="519899" y="9332"/>
                  </a:lnTo>
                  <a:lnTo>
                    <a:pt x="570583" y="20532"/>
                  </a:lnTo>
                  <a:lnTo>
                    <a:pt x="618010" y="35672"/>
                  </a:lnTo>
                  <a:lnTo>
                    <a:pt x="661690" y="54443"/>
                  </a:lnTo>
                  <a:lnTo>
                    <a:pt x="701135" y="76533"/>
                  </a:lnTo>
                  <a:lnTo>
                    <a:pt x="735854" y="101631"/>
                  </a:lnTo>
                  <a:lnTo>
                    <a:pt x="765358" y="129427"/>
                  </a:lnTo>
                  <a:lnTo>
                    <a:pt x="789158" y="159609"/>
                  </a:lnTo>
                  <a:lnTo>
                    <a:pt x="817686" y="225889"/>
                  </a:lnTo>
                  <a:lnTo>
                    <a:pt x="821436" y="261365"/>
                  </a:lnTo>
                  <a:lnTo>
                    <a:pt x="817686" y="296842"/>
                  </a:lnTo>
                  <a:lnTo>
                    <a:pt x="789158" y="363122"/>
                  </a:lnTo>
                  <a:lnTo>
                    <a:pt x="765358" y="393304"/>
                  </a:lnTo>
                  <a:lnTo>
                    <a:pt x="735854" y="421100"/>
                  </a:lnTo>
                  <a:lnTo>
                    <a:pt x="701135" y="446198"/>
                  </a:lnTo>
                  <a:lnTo>
                    <a:pt x="661690" y="468288"/>
                  </a:lnTo>
                  <a:lnTo>
                    <a:pt x="618010" y="487059"/>
                  </a:lnTo>
                  <a:lnTo>
                    <a:pt x="570583" y="502199"/>
                  </a:lnTo>
                  <a:lnTo>
                    <a:pt x="519899" y="513399"/>
                  </a:lnTo>
                  <a:lnTo>
                    <a:pt x="466447" y="520347"/>
                  </a:lnTo>
                  <a:lnTo>
                    <a:pt x="410717" y="522731"/>
                  </a:lnTo>
                  <a:lnTo>
                    <a:pt x="354988" y="520347"/>
                  </a:lnTo>
                  <a:lnTo>
                    <a:pt x="301536" y="513399"/>
                  </a:lnTo>
                  <a:lnTo>
                    <a:pt x="250852" y="502199"/>
                  </a:lnTo>
                  <a:lnTo>
                    <a:pt x="203425" y="487059"/>
                  </a:lnTo>
                  <a:lnTo>
                    <a:pt x="159745" y="468288"/>
                  </a:lnTo>
                  <a:lnTo>
                    <a:pt x="120300" y="446198"/>
                  </a:lnTo>
                  <a:lnTo>
                    <a:pt x="85581" y="421100"/>
                  </a:lnTo>
                  <a:lnTo>
                    <a:pt x="56077" y="393304"/>
                  </a:lnTo>
                  <a:lnTo>
                    <a:pt x="32277" y="363122"/>
                  </a:lnTo>
                  <a:lnTo>
                    <a:pt x="3749" y="296842"/>
                  </a:lnTo>
                  <a:lnTo>
                    <a:pt x="0" y="2613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42409" y="3668979"/>
            <a:ext cx="4737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2,m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57986" y="2558542"/>
            <a:ext cx="3556000" cy="1003300"/>
            <a:chOff x="1157986" y="2558542"/>
            <a:chExt cx="3556000" cy="1003300"/>
          </a:xfrm>
        </p:grpSpPr>
        <p:sp>
          <p:nvSpPr>
            <p:cNvPr id="29" name="object 29"/>
            <p:cNvSpPr/>
            <p:nvPr/>
          </p:nvSpPr>
          <p:spPr>
            <a:xfrm>
              <a:off x="1164336" y="2564892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50" y="0"/>
                  </a:moveTo>
                  <a:lnTo>
                    <a:pt x="234374" y="4323"/>
                  </a:lnTo>
                  <a:lnTo>
                    <a:pt x="186024" y="16786"/>
                  </a:lnTo>
                  <a:lnTo>
                    <a:pt x="141506" y="36632"/>
                  </a:lnTo>
                  <a:lnTo>
                    <a:pt x="101626" y="63100"/>
                  </a:lnTo>
                  <a:lnTo>
                    <a:pt x="67189" y="95432"/>
                  </a:lnTo>
                  <a:lnTo>
                    <a:pt x="39003" y="132870"/>
                  </a:lnTo>
                  <a:lnTo>
                    <a:pt x="17871" y="174653"/>
                  </a:lnTo>
                  <a:lnTo>
                    <a:pt x="4602" y="220024"/>
                  </a:lnTo>
                  <a:lnTo>
                    <a:pt x="0" y="268224"/>
                  </a:lnTo>
                  <a:lnTo>
                    <a:pt x="4602" y="316423"/>
                  </a:lnTo>
                  <a:lnTo>
                    <a:pt x="17871" y="361794"/>
                  </a:lnTo>
                  <a:lnTo>
                    <a:pt x="39003" y="403577"/>
                  </a:lnTo>
                  <a:lnTo>
                    <a:pt x="67189" y="441015"/>
                  </a:lnTo>
                  <a:lnTo>
                    <a:pt x="101626" y="473347"/>
                  </a:lnTo>
                  <a:lnTo>
                    <a:pt x="141506" y="499815"/>
                  </a:lnTo>
                  <a:lnTo>
                    <a:pt x="186024" y="519661"/>
                  </a:lnTo>
                  <a:lnTo>
                    <a:pt x="234374" y="532124"/>
                  </a:lnTo>
                  <a:lnTo>
                    <a:pt x="285750" y="536448"/>
                  </a:lnTo>
                  <a:lnTo>
                    <a:pt x="337125" y="532124"/>
                  </a:lnTo>
                  <a:lnTo>
                    <a:pt x="385475" y="519661"/>
                  </a:lnTo>
                  <a:lnTo>
                    <a:pt x="429993" y="499815"/>
                  </a:lnTo>
                  <a:lnTo>
                    <a:pt x="469873" y="473347"/>
                  </a:lnTo>
                  <a:lnTo>
                    <a:pt x="504310" y="441015"/>
                  </a:lnTo>
                  <a:lnTo>
                    <a:pt x="532496" y="403577"/>
                  </a:lnTo>
                  <a:lnTo>
                    <a:pt x="553628" y="361794"/>
                  </a:lnTo>
                  <a:lnTo>
                    <a:pt x="566897" y="316423"/>
                  </a:lnTo>
                  <a:lnTo>
                    <a:pt x="571500" y="268224"/>
                  </a:lnTo>
                  <a:lnTo>
                    <a:pt x="566897" y="220024"/>
                  </a:lnTo>
                  <a:lnTo>
                    <a:pt x="553628" y="174653"/>
                  </a:lnTo>
                  <a:lnTo>
                    <a:pt x="532496" y="132870"/>
                  </a:lnTo>
                  <a:lnTo>
                    <a:pt x="504310" y="95432"/>
                  </a:lnTo>
                  <a:lnTo>
                    <a:pt x="469873" y="63100"/>
                  </a:lnTo>
                  <a:lnTo>
                    <a:pt x="429993" y="36632"/>
                  </a:lnTo>
                  <a:lnTo>
                    <a:pt x="385475" y="16786"/>
                  </a:lnTo>
                  <a:lnTo>
                    <a:pt x="337125" y="4323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64336" y="2564892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2" y="220024"/>
                  </a:lnTo>
                  <a:lnTo>
                    <a:pt x="17871" y="174653"/>
                  </a:lnTo>
                  <a:lnTo>
                    <a:pt x="39003" y="132870"/>
                  </a:lnTo>
                  <a:lnTo>
                    <a:pt x="67189" y="95432"/>
                  </a:lnTo>
                  <a:lnTo>
                    <a:pt x="101626" y="63100"/>
                  </a:lnTo>
                  <a:lnTo>
                    <a:pt x="141506" y="36632"/>
                  </a:lnTo>
                  <a:lnTo>
                    <a:pt x="186024" y="16786"/>
                  </a:lnTo>
                  <a:lnTo>
                    <a:pt x="234374" y="4323"/>
                  </a:lnTo>
                  <a:lnTo>
                    <a:pt x="285750" y="0"/>
                  </a:lnTo>
                  <a:lnTo>
                    <a:pt x="337125" y="4323"/>
                  </a:lnTo>
                  <a:lnTo>
                    <a:pt x="385475" y="16786"/>
                  </a:lnTo>
                  <a:lnTo>
                    <a:pt x="429993" y="36632"/>
                  </a:lnTo>
                  <a:lnTo>
                    <a:pt x="469873" y="63100"/>
                  </a:lnTo>
                  <a:lnTo>
                    <a:pt x="504310" y="95432"/>
                  </a:lnTo>
                  <a:lnTo>
                    <a:pt x="532496" y="132870"/>
                  </a:lnTo>
                  <a:lnTo>
                    <a:pt x="553628" y="174653"/>
                  </a:lnTo>
                  <a:lnTo>
                    <a:pt x="566897" y="220024"/>
                  </a:lnTo>
                  <a:lnTo>
                    <a:pt x="571500" y="268224"/>
                  </a:lnTo>
                  <a:lnTo>
                    <a:pt x="566897" y="316423"/>
                  </a:lnTo>
                  <a:lnTo>
                    <a:pt x="553628" y="361794"/>
                  </a:lnTo>
                  <a:lnTo>
                    <a:pt x="532496" y="403577"/>
                  </a:lnTo>
                  <a:lnTo>
                    <a:pt x="504310" y="441015"/>
                  </a:lnTo>
                  <a:lnTo>
                    <a:pt x="469873" y="473347"/>
                  </a:lnTo>
                  <a:lnTo>
                    <a:pt x="429993" y="499815"/>
                  </a:lnTo>
                  <a:lnTo>
                    <a:pt x="385475" y="519661"/>
                  </a:lnTo>
                  <a:lnTo>
                    <a:pt x="337125" y="532124"/>
                  </a:lnTo>
                  <a:lnTo>
                    <a:pt x="285750" y="536448"/>
                  </a:lnTo>
                  <a:lnTo>
                    <a:pt x="234374" y="532124"/>
                  </a:lnTo>
                  <a:lnTo>
                    <a:pt x="186024" y="519661"/>
                  </a:lnTo>
                  <a:lnTo>
                    <a:pt x="141506" y="499815"/>
                  </a:lnTo>
                  <a:lnTo>
                    <a:pt x="101626" y="473347"/>
                  </a:lnTo>
                  <a:lnTo>
                    <a:pt x="67189" y="441015"/>
                  </a:lnTo>
                  <a:lnTo>
                    <a:pt x="39003" y="403577"/>
                  </a:lnTo>
                  <a:lnTo>
                    <a:pt x="17871" y="361794"/>
                  </a:lnTo>
                  <a:lnTo>
                    <a:pt x="4602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211830" y="3064002"/>
              <a:ext cx="1483360" cy="478790"/>
            </a:xfrm>
            <a:custGeom>
              <a:avLst/>
              <a:gdLst/>
              <a:ahLst/>
              <a:cxnLst/>
              <a:rect l="l" t="t" r="r" b="b"/>
              <a:pathLst>
                <a:path w="1483360" h="478789">
                  <a:moveTo>
                    <a:pt x="749807" y="0"/>
                  </a:moveTo>
                  <a:lnTo>
                    <a:pt x="1482852" y="446532"/>
                  </a:lnTo>
                </a:path>
                <a:path w="1483360" h="478789">
                  <a:moveTo>
                    <a:pt x="761999" y="24384"/>
                  </a:moveTo>
                  <a:lnTo>
                    <a:pt x="0" y="47853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89191" y="3253866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21653" y="3026664"/>
            <a:ext cx="1169670" cy="1026160"/>
            <a:chOff x="6121653" y="3026664"/>
            <a:chExt cx="1169670" cy="1026160"/>
          </a:xfrm>
        </p:grpSpPr>
        <p:sp>
          <p:nvSpPr>
            <p:cNvPr id="34" name="object 34"/>
            <p:cNvSpPr/>
            <p:nvPr/>
          </p:nvSpPr>
          <p:spPr>
            <a:xfrm>
              <a:off x="7247381" y="3045714"/>
              <a:ext cx="24765" cy="512445"/>
            </a:xfrm>
            <a:custGeom>
              <a:avLst/>
              <a:gdLst/>
              <a:ahLst/>
              <a:cxnLst/>
              <a:rect l="l" t="t" r="r" b="b"/>
              <a:pathLst>
                <a:path w="24765" h="512445">
                  <a:moveTo>
                    <a:pt x="0" y="0"/>
                  </a:moveTo>
                  <a:lnTo>
                    <a:pt x="24384" y="5120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128003" y="3525012"/>
              <a:ext cx="769620" cy="521334"/>
            </a:xfrm>
            <a:custGeom>
              <a:avLst/>
              <a:gdLst/>
              <a:ahLst/>
              <a:cxnLst/>
              <a:rect l="l" t="t" r="r" b="b"/>
              <a:pathLst>
                <a:path w="769620" h="521335">
                  <a:moveTo>
                    <a:pt x="384810" y="0"/>
                  </a:moveTo>
                  <a:lnTo>
                    <a:pt x="327957" y="2826"/>
                  </a:lnTo>
                  <a:lnTo>
                    <a:pt x="273691" y="11036"/>
                  </a:lnTo>
                  <a:lnTo>
                    <a:pt x="222607" y="24227"/>
                  </a:lnTo>
                  <a:lnTo>
                    <a:pt x="175300" y="41994"/>
                  </a:lnTo>
                  <a:lnTo>
                    <a:pt x="132368" y="63934"/>
                  </a:lnTo>
                  <a:lnTo>
                    <a:pt x="94405" y="89643"/>
                  </a:lnTo>
                  <a:lnTo>
                    <a:pt x="62008" y="118718"/>
                  </a:lnTo>
                  <a:lnTo>
                    <a:pt x="35773" y="150755"/>
                  </a:lnTo>
                  <a:lnTo>
                    <a:pt x="16296" y="185351"/>
                  </a:lnTo>
                  <a:lnTo>
                    <a:pt x="4173" y="222102"/>
                  </a:lnTo>
                  <a:lnTo>
                    <a:pt x="0" y="260604"/>
                  </a:lnTo>
                  <a:lnTo>
                    <a:pt x="4173" y="299105"/>
                  </a:lnTo>
                  <a:lnTo>
                    <a:pt x="16296" y="335856"/>
                  </a:lnTo>
                  <a:lnTo>
                    <a:pt x="35773" y="370452"/>
                  </a:lnTo>
                  <a:lnTo>
                    <a:pt x="62008" y="402489"/>
                  </a:lnTo>
                  <a:lnTo>
                    <a:pt x="94405" y="431564"/>
                  </a:lnTo>
                  <a:lnTo>
                    <a:pt x="132368" y="457273"/>
                  </a:lnTo>
                  <a:lnTo>
                    <a:pt x="175300" y="479213"/>
                  </a:lnTo>
                  <a:lnTo>
                    <a:pt x="222607" y="496980"/>
                  </a:lnTo>
                  <a:lnTo>
                    <a:pt x="273691" y="510171"/>
                  </a:lnTo>
                  <a:lnTo>
                    <a:pt x="327957" y="518381"/>
                  </a:lnTo>
                  <a:lnTo>
                    <a:pt x="384810" y="521207"/>
                  </a:lnTo>
                  <a:lnTo>
                    <a:pt x="441662" y="518381"/>
                  </a:lnTo>
                  <a:lnTo>
                    <a:pt x="495928" y="510171"/>
                  </a:lnTo>
                  <a:lnTo>
                    <a:pt x="547012" y="496980"/>
                  </a:lnTo>
                  <a:lnTo>
                    <a:pt x="594319" y="479213"/>
                  </a:lnTo>
                  <a:lnTo>
                    <a:pt x="637251" y="457273"/>
                  </a:lnTo>
                  <a:lnTo>
                    <a:pt x="675214" y="431564"/>
                  </a:lnTo>
                  <a:lnTo>
                    <a:pt x="707611" y="402489"/>
                  </a:lnTo>
                  <a:lnTo>
                    <a:pt x="733846" y="370452"/>
                  </a:lnTo>
                  <a:lnTo>
                    <a:pt x="753323" y="335856"/>
                  </a:lnTo>
                  <a:lnTo>
                    <a:pt x="765446" y="299105"/>
                  </a:lnTo>
                  <a:lnTo>
                    <a:pt x="769620" y="260604"/>
                  </a:lnTo>
                  <a:lnTo>
                    <a:pt x="765446" y="222102"/>
                  </a:lnTo>
                  <a:lnTo>
                    <a:pt x="753323" y="185351"/>
                  </a:lnTo>
                  <a:lnTo>
                    <a:pt x="733846" y="150755"/>
                  </a:lnTo>
                  <a:lnTo>
                    <a:pt x="707611" y="118718"/>
                  </a:lnTo>
                  <a:lnTo>
                    <a:pt x="675214" y="89643"/>
                  </a:lnTo>
                  <a:lnTo>
                    <a:pt x="637251" y="63934"/>
                  </a:lnTo>
                  <a:lnTo>
                    <a:pt x="594319" y="41994"/>
                  </a:lnTo>
                  <a:lnTo>
                    <a:pt x="547012" y="24227"/>
                  </a:lnTo>
                  <a:lnTo>
                    <a:pt x="495928" y="11036"/>
                  </a:lnTo>
                  <a:lnTo>
                    <a:pt x="441662" y="2826"/>
                  </a:lnTo>
                  <a:lnTo>
                    <a:pt x="38481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128003" y="3525012"/>
              <a:ext cx="769620" cy="521334"/>
            </a:xfrm>
            <a:custGeom>
              <a:avLst/>
              <a:gdLst/>
              <a:ahLst/>
              <a:cxnLst/>
              <a:rect l="l" t="t" r="r" b="b"/>
              <a:pathLst>
                <a:path w="769620" h="521335">
                  <a:moveTo>
                    <a:pt x="0" y="260604"/>
                  </a:moveTo>
                  <a:lnTo>
                    <a:pt x="4173" y="222102"/>
                  </a:lnTo>
                  <a:lnTo>
                    <a:pt x="16296" y="185351"/>
                  </a:lnTo>
                  <a:lnTo>
                    <a:pt x="35773" y="150755"/>
                  </a:lnTo>
                  <a:lnTo>
                    <a:pt x="62008" y="118718"/>
                  </a:lnTo>
                  <a:lnTo>
                    <a:pt x="94405" y="89643"/>
                  </a:lnTo>
                  <a:lnTo>
                    <a:pt x="132368" y="63934"/>
                  </a:lnTo>
                  <a:lnTo>
                    <a:pt x="175300" y="41994"/>
                  </a:lnTo>
                  <a:lnTo>
                    <a:pt x="222607" y="24227"/>
                  </a:lnTo>
                  <a:lnTo>
                    <a:pt x="273691" y="11036"/>
                  </a:lnTo>
                  <a:lnTo>
                    <a:pt x="327957" y="2826"/>
                  </a:lnTo>
                  <a:lnTo>
                    <a:pt x="384810" y="0"/>
                  </a:lnTo>
                  <a:lnTo>
                    <a:pt x="441662" y="2826"/>
                  </a:lnTo>
                  <a:lnTo>
                    <a:pt x="495928" y="11036"/>
                  </a:lnTo>
                  <a:lnTo>
                    <a:pt x="547012" y="24227"/>
                  </a:lnTo>
                  <a:lnTo>
                    <a:pt x="594319" y="41994"/>
                  </a:lnTo>
                  <a:lnTo>
                    <a:pt x="637251" y="63934"/>
                  </a:lnTo>
                  <a:lnTo>
                    <a:pt x="675214" y="89643"/>
                  </a:lnTo>
                  <a:lnTo>
                    <a:pt x="707611" y="118718"/>
                  </a:lnTo>
                  <a:lnTo>
                    <a:pt x="733846" y="150755"/>
                  </a:lnTo>
                  <a:lnTo>
                    <a:pt x="753323" y="185351"/>
                  </a:lnTo>
                  <a:lnTo>
                    <a:pt x="765446" y="222102"/>
                  </a:lnTo>
                  <a:lnTo>
                    <a:pt x="769620" y="260604"/>
                  </a:lnTo>
                  <a:lnTo>
                    <a:pt x="765446" y="299105"/>
                  </a:lnTo>
                  <a:lnTo>
                    <a:pt x="753323" y="335856"/>
                  </a:lnTo>
                  <a:lnTo>
                    <a:pt x="733846" y="370452"/>
                  </a:lnTo>
                  <a:lnTo>
                    <a:pt x="707611" y="402489"/>
                  </a:lnTo>
                  <a:lnTo>
                    <a:pt x="675214" y="431564"/>
                  </a:lnTo>
                  <a:lnTo>
                    <a:pt x="637251" y="457273"/>
                  </a:lnTo>
                  <a:lnTo>
                    <a:pt x="594319" y="479213"/>
                  </a:lnTo>
                  <a:lnTo>
                    <a:pt x="547012" y="496980"/>
                  </a:lnTo>
                  <a:lnTo>
                    <a:pt x="495928" y="510171"/>
                  </a:lnTo>
                  <a:lnTo>
                    <a:pt x="441662" y="518381"/>
                  </a:lnTo>
                  <a:lnTo>
                    <a:pt x="384810" y="521207"/>
                  </a:lnTo>
                  <a:lnTo>
                    <a:pt x="327957" y="518381"/>
                  </a:lnTo>
                  <a:lnTo>
                    <a:pt x="273691" y="510171"/>
                  </a:lnTo>
                  <a:lnTo>
                    <a:pt x="222607" y="496980"/>
                  </a:lnTo>
                  <a:lnTo>
                    <a:pt x="175300" y="479213"/>
                  </a:lnTo>
                  <a:lnTo>
                    <a:pt x="132368" y="457273"/>
                  </a:lnTo>
                  <a:lnTo>
                    <a:pt x="94405" y="431564"/>
                  </a:lnTo>
                  <a:lnTo>
                    <a:pt x="62008" y="402489"/>
                  </a:lnTo>
                  <a:lnTo>
                    <a:pt x="35773" y="370452"/>
                  </a:lnTo>
                  <a:lnTo>
                    <a:pt x="16296" y="335856"/>
                  </a:lnTo>
                  <a:lnTo>
                    <a:pt x="4173" y="299105"/>
                  </a:lnTo>
                  <a:lnTo>
                    <a:pt x="0" y="2606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95390" y="3684854"/>
            <a:ext cx="438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3888" dirty="0">
                <a:latin typeface="Times New Roman"/>
                <a:cs typeface="Times New Roman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T,1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653273" y="3486658"/>
            <a:ext cx="843280" cy="534035"/>
            <a:chOff x="7653273" y="3486658"/>
            <a:chExt cx="843280" cy="534035"/>
          </a:xfrm>
        </p:grpSpPr>
        <p:sp>
          <p:nvSpPr>
            <p:cNvPr id="39" name="object 39"/>
            <p:cNvSpPr/>
            <p:nvPr/>
          </p:nvSpPr>
          <p:spPr>
            <a:xfrm>
              <a:off x="7659623" y="3493008"/>
              <a:ext cx="830580" cy="521334"/>
            </a:xfrm>
            <a:custGeom>
              <a:avLst/>
              <a:gdLst/>
              <a:ahLst/>
              <a:cxnLst/>
              <a:rect l="l" t="t" r="r" b="b"/>
              <a:pathLst>
                <a:path w="830579" h="521335">
                  <a:moveTo>
                    <a:pt x="415290" y="0"/>
                  </a:moveTo>
                  <a:lnTo>
                    <a:pt x="358936" y="2379"/>
                  </a:lnTo>
                  <a:lnTo>
                    <a:pt x="304888" y="9311"/>
                  </a:lnTo>
                  <a:lnTo>
                    <a:pt x="253638" y="20484"/>
                  </a:lnTo>
                  <a:lnTo>
                    <a:pt x="205683" y="35588"/>
                  </a:lnTo>
                  <a:lnTo>
                    <a:pt x="161517" y="54311"/>
                  </a:lnTo>
                  <a:lnTo>
                    <a:pt x="121634" y="76342"/>
                  </a:lnTo>
                  <a:lnTo>
                    <a:pt x="86529" y="101372"/>
                  </a:lnTo>
                  <a:lnTo>
                    <a:pt x="56698" y="129088"/>
                  </a:lnTo>
                  <a:lnTo>
                    <a:pt x="32635" y="159180"/>
                  </a:lnTo>
                  <a:lnTo>
                    <a:pt x="3791" y="225249"/>
                  </a:lnTo>
                  <a:lnTo>
                    <a:pt x="0" y="260603"/>
                  </a:lnTo>
                  <a:lnTo>
                    <a:pt x="3791" y="295958"/>
                  </a:lnTo>
                  <a:lnTo>
                    <a:pt x="32635" y="362027"/>
                  </a:lnTo>
                  <a:lnTo>
                    <a:pt x="56698" y="392119"/>
                  </a:lnTo>
                  <a:lnTo>
                    <a:pt x="86529" y="419835"/>
                  </a:lnTo>
                  <a:lnTo>
                    <a:pt x="121634" y="444865"/>
                  </a:lnTo>
                  <a:lnTo>
                    <a:pt x="161517" y="466896"/>
                  </a:lnTo>
                  <a:lnTo>
                    <a:pt x="205683" y="485619"/>
                  </a:lnTo>
                  <a:lnTo>
                    <a:pt x="253638" y="500723"/>
                  </a:lnTo>
                  <a:lnTo>
                    <a:pt x="304888" y="511896"/>
                  </a:lnTo>
                  <a:lnTo>
                    <a:pt x="358936" y="518828"/>
                  </a:lnTo>
                  <a:lnTo>
                    <a:pt x="415290" y="521207"/>
                  </a:lnTo>
                  <a:lnTo>
                    <a:pt x="471643" y="518828"/>
                  </a:lnTo>
                  <a:lnTo>
                    <a:pt x="525691" y="511896"/>
                  </a:lnTo>
                  <a:lnTo>
                    <a:pt x="576941" y="500723"/>
                  </a:lnTo>
                  <a:lnTo>
                    <a:pt x="624896" y="485619"/>
                  </a:lnTo>
                  <a:lnTo>
                    <a:pt x="669062" y="466896"/>
                  </a:lnTo>
                  <a:lnTo>
                    <a:pt x="708945" y="444865"/>
                  </a:lnTo>
                  <a:lnTo>
                    <a:pt x="744050" y="419835"/>
                  </a:lnTo>
                  <a:lnTo>
                    <a:pt x="773881" y="392119"/>
                  </a:lnTo>
                  <a:lnTo>
                    <a:pt x="797944" y="362027"/>
                  </a:lnTo>
                  <a:lnTo>
                    <a:pt x="826788" y="295958"/>
                  </a:lnTo>
                  <a:lnTo>
                    <a:pt x="830579" y="260603"/>
                  </a:lnTo>
                  <a:lnTo>
                    <a:pt x="826788" y="225249"/>
                  </a:lnTo>
                  <a:lnTo>
                    <a:pt x="797944" y="159180"/>
                  </a:lnTo>
                  <a:lnTo>
                    <a:pt x="773881" y="129088"/>
                  </a:lnTo>
                  <a:lnTo>
                    <a:pt x="744050" y="101372"/>
                  </a:lnTo>
                  <a:lnTo>
                    <a:pt x="708945" y="76342"/>
                  </a:lnTo>
                  <a:lnTo>
                    <a:pt x="669062" y="54311"/>
                  </a:lnTo>
                  <a:lnTo>
                    <a:pt x="624896" y="35588"/>
                  </a:lnTo>
                  <a:lnTo>
                    <a:pt x="576941" y="20484"/>
                  </a:lnTo>
                  <a:lnTo>
                    <a:pt x="525691" y="9311"/>
                  </a:lnTo>
                  <a:lnTo>
                    <a:pt x="471643" y="2379"/>
                  </a:lnTo>
                  <a:lnTo>
                    <a:pt x="41529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659623" y="3493008"/>
              <a:ext cx="830580" cy="521334"/>
            </a:xfrm>
            <a:custGeom>
              <a:avLst/>
              <a:gdLst/>
              <a:ahLst/>
              <a:cxnLst/>
              <a:rect l="l" t="t" r="r" b="b"/>
              <a:pathLst>
                <a:path w="830579" h="521335">
                  <a:moveTo>
                    <a:pt x="0" y="260603"/>
                  </a:moveTo>
                  <a:lnTo>
                    <a:pt x="14834" y="191337"/>
                  </a:lnTo>
                  <a:lnTo>
                    <a:pt x="56698" y="129088"/>
                  </a:lnTo>
                  <a:lnTo>
                    <a:pt x="86529" y="101372"/>
                  </a:lnTo>
                  <a:lnTo>
                    <a:pt x="121634" y="76342"/>
                  </a:lnTo>
                  <a:lnTo>
                    <a:pt x="161517" y="54311"/>
                  </a:lnTo>
                  <a:lnTo>
                    <a:pt x="205683" y="35588"/>
                  </a:lnTo>
                  <a:lnTo>
                    <a:pt x="253638" y="20484"/>
                  </a:lnTo>
                  <a:lnTo>
                    <a:pt x="304888" y="9311"/>
                  </a:lnTo>
                  <a:lnTo>
                    <a:pt x="358936" y="2379"/>
                  </a:lnTo>
                  <a:lnTo>
                    <a:pt x="415290" y="0"/>
                  </a:lnTo>
                  <a:lnTo>
                    <a:pt x="471643" y="2379"/>
                  </a:lnTo>
                  <a:lnTo>
                    <a:pt x="525691" y="9311"/>
                  </a:lnTo>
                  <a:lnTo>
                    <a:pt x="576941" y="20484"/>
                  </a:lnTo>
                  <a:lnTo>
                    <a:pt x="624896" y="35588"/>
                  </a:lnTo>
                  <a:lnTo>
                    <a:pt x="669062" y="54311"/>
                  </a:lnTo>
                  <a:lnTo>
                    <a:pt x="708945" y="76342"/>
                  </a:lnTo>
                  <a:lnTo>
                    <a:pt x="744050" y="101372"/>
                  </a:lnTo>
                  <a:lnTo>
                    <a:pt x="773881" y="129088"/>
                  </a:lnTo>
                  <a:lnTo>
                    <a:pt x="797944" y="159180"/>
                  </a:lnTo>
                  <a:lnTo>
                    <a:pt x="826788" y="225249"/>
                  </a:lnTo>
                  <a:lnTo>
                    <a:pt x="830579" y="260603"/>
                  </a:lnTo>
                  <a:lnTo>
                    <a:pt x="826788" y="295958"/>
                  </a:lnTo>
                  <a:lnTo>
                    <a:pt x="797944" y="362027"/>
                  </a:lnTo>
                  <a:lnTo>
                    <a:pt x="773881" y="392119"/>
                  </a:lnTo>
                  <a:lnTo>
                    <a:pt x="744050" y="419835"/>
                  </a:lnTo>
                  <a:lnTo>
                    <a:pt x="708945" y="444865"/>
                  </a:lnTo>
                  <a:lnTo>
                    <a:pt x="669062" y="466896"/>
                  </a:lnTo>
                  <a:lnTo>
                    <a:pt x="624896" y="485619"/>
                  </a:lnTo>
                  <a:lnTo>
                    <a:pt x="576941" y="500723"/>
                  </a:lnTo>
                  <a:lnTo>
                    <a:pt x="525691" y="511896"/>
                  </a:lnTo>
                  <a:lnTo>
                    <a:pt x="471643" y="518828"/>
                  </a:lnTo>
                  <a:lnTo>
                    <a:pt x="415290" y="521207"/>
                  </a:lnTo>
                  <a:lnTo>
                    <a:pt x="358936" y="518828"/>
                  </a:lnTo>
                  <a:lnTo>
                    <a:pt x="304888" y="511896"/>
                  </a:lnTo>
                  <a:lnTo>
                    <a:pt x="253638" y="500723"/>
                  </a:lnTo>
                  <a:lnTo>
                    <a:pt x="205683" y="485619"/>
                  </a:lnTo>
                  <a:lnTo>
                    <a:pt x="161517" y="466896"/>
                  </a:lnTo>
                  <a:lnTo>
                    <a:pt x="121634" y="444865"/>
                  </a:lnTo>
                  <a:lnTo>
                    <a:pt x="86529" y="419835"/>
                  </a:lnTo>
                  <a:lnTo>
                    <a:pt x="56698" y="392119"/>
                  </a:lnTo>
                  <a:lnTo>
                    <a:pt x="32635" y="362027"/>
                  </a:lnTo>
                  <a:lnTo>
                    <a:pt x="3791" y="295958"/>
                  </a:lnTo>
                  <a:lnTo>
                    <a:pt x="0" y="2606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836407" y="3653408"/>
            <a:ext cx="480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3888" dirty="0">
                <a:latin typeface="Times New Roman"/>
                <a:cs typeface="Times New Roman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T,m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86144" y="2528316"/>
            <a:ext cx="1521460" cy="1018540"/>
            <a:chOff x="6486144" y="2528316"/>
            <a:chExt cx="1521460" cy="1018540"/>
          </a:xfrm>
        </p:grpSpPr>
        <p:sp>
          <p:nvSpPr>
            <p:cNvPr id="43" name="object 43"/>
            <p:cNvSpPr/>
            <p:nvPr/>
          </p:nvSpPr>
          <p:spPr>
            <a:xfrm>
              <a:off x="6505194" y="3048762"/>
              <a:ext cx="1483360" cy="478790"/>
            </a:xfrm>
            <a:custGeom>
              <a:avLst/>
              <a:gdLst/>
              <a:ahLst/>
              <a:cxnLst/>
              <a:rect l="l" t="t" r="r" b="b"/>
              <a:pathLst>
                <a:path w="1483359" h="478789">
                  <a:moveTo>
                    <a:pt x="748283" y="0"/>
                  </a:moveTo>
                  <a:lnTo>
                    <a:pt x="1482852" y="445008"/>
                  </a:lnTo>
                </a:path>
                <a:path w="1483359" h="478789">
                  <a:moveTo>
                    <a:pt x="762000" y="24384"/>
                  </a:moveTo>
                  <a:lnTo>
                    <a:pt x="0" y="47853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978395" y="2534412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5">
                  <a:moveTo>
                    <a:pt x="332231" y="0"/>
                  </a:moveTo>
                  <a:lnTo>
                    <a:pt x="283130" y="3066"/>
                  </a:lnTo>
                  <a:lnTo>
                    <a:pt x="236268" y="11973"/>
                  </a:lnTo>
                  <a:lnTo>
                    <a:pt x="192159" y="26282"/>
                  </a:lnTo>
                  <a:lnTo>
                    <a:pt x="151315" y="45557"/>
                  </a:lnTo>
                  <a:lnTo>
                    <a:pt x="114251" y="69358"/>
                  </a:lnTo>
                  <a:lnTo>
                    <a:pt x="81481" y="97248"/>
                  </a:lnTo>
                  <a:lnTo>
                    <a:pt x="53517" y="128789"/>
                  </a:lnTo>
                  <a:lnTo>
                    <a:pt x="30873" y="163543"/>
                  </a:lnTo>
                  <a:lnTo>
                    <a:pt x="14064" y="201071"/>
                  </a:lnTo>
                  <a:lnTo>
                    <a:pt x="3601" y="240937"/>
                  </a:lnTo>
                  <a:lnTo>
                    <a:pt x="0" y="282701"/>
                  </a:lnTo>
                  <a:lnTo>
                    <a:pt x="3601" y="324466"/>
                  </a:lnTo>
                  <a:lnTo>
                    <a:pt x="14064" y="364332"/>
                  </a:lnTo>
                  <a:lnTo>
                    <a:pt x="30873" y="401860"/>
                  </a:lnTo>
                  <a:lnTo>
                    <a:pt x="53517" y="436614"/>
                  </a:lnTo>
                  <a:lnTo>
                    <a:pt x="81481" y="468155"/>
                  </a:lnTo>
                  <a:lnTo>
                    <a:pt x="114251" y="496045"/>
                  </a:lnTo>
                  <a:lnTo>
                    <a:pt x="151315" y="519846"/>
                  </a:lnTo>
                  <a:lnTo>
                    <a:pt x="192159" y="539121"/>
                  </a:lnTo>
                  <a:lnTo>
                    <a:pt x="236268" y="553430"/>
                  </a:lnTo>
                  <a:lnTo>
                    <a:pt x="283130" y="562337"/>
                  </a:lnTo>
                  <a:lnTo>
                    <a:pt x="332231" y="565403"/>
                  </a:lnTo>
                  <a:lnTo>
                    <a:pt x="381333" y="562337"/>
                  </a:lnTo>
                  <a:lnTo>
                    <a:pt x="428195" y="553430"/>
                  </a:lnTo>
                  <a:lnTo>
                    <a:pt x="472304" y="539121"/>
                  </a:lnTo>
                  <a:lnTo>
                    <a:pt x="513148" y="519846"/>
                  </a:lnTo>
                  <a:lnTo>
                    <a:pt x="550212" y="496045"/>
                  </a:lnTo>
                  <a:lnTo>
                    <a:pt x="582982" y="468155"/>
                  </a:lnTo>
                  <a:lnTo>
                    <a:pt x="610946" y="436614"/>
                  </a:lnTo>
                  <a:lnTo>
                    <a:pt x="633590" y="401860"/>
                  </a:lnTo>
                  <a:lnTo>
                    <a:pt x="650399" y="364332"/>
                  </a:lnTo>
                  <a:lnTo>
                    <a:pt x="660862" y="324466"/>
                  </a:lnTo>
                  <a:lnTo>
                    <a:pt x="664463" y="282701"/>
                  </a:lnTo>
                  <a:lnTo>
                    <a:pt x="660862" y="240937"/>
                  </a:lnTo>
                  <a:lnTo>
                    <a:pt x="650399" y="201071"/>
                  </a:lnTo>
                  <a:lnTo>
                    <a:pt x="633590" y="163543"/>
                  </a:lnTo>
                  <a:lnTo>
                    <a:pt x="610946" y="128789"/>
                  </a:lnTo>
                  <a:lnTo>
                    <a:pt x="582982" y="97248"/>
                  </a:lnTo>
                  <a:lnTo>
                    <a:pt x="550212" y="69358"/>
                  </a:lnTo>
                  <a:lnTo>
                    <a:pt x="513148" y="45557"/>
                  </a:lnTo>
                  <a:lnTo>
                    <a:pt x="472304" y="26282"/>
                  </a:lnTo>
                  <a:lnTo>
                    <a:pt x="428195" y="11973"/>
                  </a:lnTo>
                  <a:lnTo>
                    <a:pt x="381333" y="3066"/>
                  </a:lnTo>
                  <a:lnTo>
                    <a:pt x="332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978395" y="2534412"/>
              <a:ext cx="664845" cy="565785"/>
            </a:xfrm>
            <a:custGeom>
              <a:avLst/>
              <a:gdLst/>
              <a:ahLst/>
              <a:cxnLst/>
              <a:rect l="l" t="t" r="r" b="b"/>
              <a:pathLst>
                <a:path w="664845" h="565785">
                  <a:moveTo>
                    <a:pt x="0" y="282701"/>
                  </a:moveTo>
                  <a:lnTo>
                    <a:pt x="3601" y="240937"/>
                  </a:lnTo>
                  <a:lnTo>
                    <a:pt x="14064" y="201071"/>
                  </a:lnTo>
                  <a:lnTo>
                    <a:pt x="30873" y="163543"/>
                  </a:lnTo>
                  <a:lnTo>
                    <a:pt x="53517" y="128789"/>
                  </a:lnTo>
                  <a:lnTo>
                    <a:pt x="81481" y="97248"/>
                  </a:lnTo>
                  <a:lnTo>
                    <a:pt x="114251" y="69358"/>
                  </a:lnTo>
                  <a:lnTo>
                    <a:pt x="151315" y="45557"/>
                  </a:lnTo>
                  <a:lnTo>
                    <a:pt x="192159" y="26282"/>
                  </a:lnTo>
                  <a:lnTo>
                    <a:pt x="236268" y="11973"/>
                  </a:lnTo>
                  <a:lnTo>
                    <a:pt x="283130" y="3066"/>
                  </a:lnTo>
                  <a:lnTo>
                    <a:pt x="332231" y="0"/>
                  </a:lnTo>
                  <a:lnTo>
                    <a:pt x="381333" y="3066"/>
                  </a:lnTo>
                  <a:lnTo>
                    <a:pt x="428195" y="11973"/>
                  </a:lnTo>
                  <a:lnTo>
                    <a:pt x="472304" y="26282"/>
                  </a:lnTo>
                  <a:lnTo>
                    <a:pt x="513148" y="45557"/>
                  </a:lnTo>
                  <a:lnTo>
                    <a:pt x="550212" y="69358"/>
                  </a:lnTo>
                  <a:lnTo>
                    <a:pt x="582982" y="97248"/>
                  </a:lnTo>
                  <a:lnTo>
                    <a:pt x="610946" y="128789"/>
                  </a:lnTo>
                  <a:lnTo>
                    <a:pt x="633590" y="163543"/>
                  </a:lnTo>
                  <a:lnTo>
                    <a:pt x="650399" y="201071"/>
                  </a:lnTo>
                  <a:lnTo>
                    <a:pt x="660862" y="240937"/>
                  </a:lnTo>
                  <a:lnTo>
                    <a:pt x="664463" y="282701"/>
                  </a:lnTo>
                  <a:lnTo>
                    <a:pt x="660862" y="324466"/>
                  </a:lnTo>
                  <a:lnTo>
                    <a:pt x="650399" y="364332"/>
                  </a:lnTo>
                  <a:lnTo>
                    <a:pt x="633590" y="401860"/>
                  </a:lnTo>
                  <a:lnTo>
                    <a:pt x="610946" y="436614"/>
                  </a:lnTo>
                  <a:lnTo>
                    <a:pt x="582982" y="468155"/>
                  </a:lnTo>
                  <a:lnTo>
                    <a:pt x="550212" y="496045"/>
                  </a:lnTo>
                  <a:lnTo>
                    <a:pt x="513148" y="519846"/>
                  </a:lnTo>
                  <a:lnTo>
                    <a:pt x="472304" y="539121"/>
                  </a:lnTo>
                  <a:lnTo>
                    <a:pt x="428195" y="553430"/>
                  </a:lnTo>
                  <a:lnTo>
                    <a:pt x="381333" y="562337"/>
                  </a:lnTo>
                  <a:lnTo>
                    <a:pt x="332231" y="565403"/>
                  </a:lnTo>
                  <a:lnTo>
                    <a:pt x="283130" y="562337"/>
                  </a:lnTo>
                  <a:lnTo>
                    <a:pt x="236268" y="553430"/>
                  </a:lnTo>
                  <a:lnTo>
                    <a:pt x="192159" y="539121"/>
                  </a:lnTo>
                  <a:lnTo>
                    <a:pt x="151315" y="519846"/>
                  </a:lnTo>
                  <a:lnTo>
                    <a:pt x="114251" y="496045"/>
                  </a:lnTo>
                  <a:lnTo>
                    <a:pt x="81481" y="468155"/>
                  </a:lnTo>
                  <a:lnTo>
                    <a:pt x="53517" y="436614"/>
                  </a:lnTo>
                  <a:lnTo>
                    <a:pt x="30873" y="401860"/>
                  </a:lnTo>
                  <a:lnTo>
                    <a:pt x="14064" y="364332"/>
                  </a:lnTo>
                  <a:lnTo>
                    <a:pt x="3601" y="324466"/>
                  </a:lnTo>
                  <a:lnTo>
                    <a:pt x="0" y="28270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6215" y="3237992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4089" y="2354961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76858" y="2660142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680459" y="2543555"/>
            <a:ext cx="647700" cy="579120"/>
            <a:chOff x="3680459" y="2543555"/>
            <a:chExt cx="647700" cy="579120"/>
          </a:xfrm>
        </p:grpSpPr>
        <p:sp>
          <p:nvSpPr>
            <p:cNvPr id="50" name="object 50"/>
            <p:cNvSpPr/>
            <p:nvPr/>
          </p:nvSpPr>
          <p:spPr>
            <a:xfrm>
              <a:off x="3686555" y="2549651"/>
              <a:ext cx="635635" cy="567055"/>
            </a:xfrm>
            <a:custGeom>
              <a:avLst/>
              <a:gdLst/>
              <a:ahLst/>
              <a:cxnLst/>
              <a:rect l="l" t="t" r="r" b="b"/>
              <a:pathLst>
                <a:path w="635635" h="567055">
                  <a:moveTo>
                    <a:pt x="317754" y="0"/>
                  </a:moveTo>
                  <a:lnTo>
                    <a:pt x="266206" y="3709"/>
                  </a:lnTo>
                  <a:lnTo>
                    <a:pt x="217310" y="14447"/>
                  </a:lnTo>
                  <a:lnTo>
                    <a:pt x="171717" y="31632"/>
                  </a:lnTo>
                  <a:lnTo>
                    <a:pt x="130082" y="54681"/>
                  </a:lnTo>
                  <a:lnTo>
                    <a:pt x="93059" y="83010"/>
                  </a:lnTo>
                  <a:lnTo>
                    <a:pt x="61301" y="116037"/>
                  </a:lnTo>
                  <a:lnTo>
                    <a:pt x="35462" y="153179"/>
                  </a:lnTo>
                  <a:lnTo>
                    <a:pt x="16197" y="193852"/>
                  </a:lnTo>
                  <a:lnTo>
                    <a:pt x="4158" y="237475"/>
                  </a:lnTo>
                  <a:lnTo>
                    <a:pt x="0" y="283463"/>
                  </a:lnTo>
                  <a:lnTo>
                    <a:pt x="4158" y="329452"/>
                  </a:lnTo>
                  <a:lnTo>
                    <a:pt x="16197" y="373075"/>
                  </a:lnTo>
                  <a:lnTo>
                    <a:pt x="35462" y="413748"/>
                  </a:lnTo>
                  <a:lnTo>
                    <a:pt x="61301" y="450890"/>
                  </a:lnTo>
                  <a:lnTo>
                    <a:pt x="93059" y="483917"/>
                  </a:lnTo>
                  <a:lnTo>
                    <a:pt x="130082" y="512246"/>
                  </a:lnTo>
                  <a:lnTo>
                    <a:pt x="171717" y="535295"/>
                  </a:lnTo>
                  <a:lnTo>
                    <a:pt x="217310" y="552480"/>
                  </a:lnTo>
                  <a:lnTo>
                    <a:pt x="266206" y="563218"/>
                  </a:lnTo>
                  <a:lnTo>
                    <a:pt x="317754" y="566927"/>
                  </a:lnTo>
                  <a:lnTo>
                    <a:pt x="369301" y="563218"/>
                  </a:lnTo>
                  <a:lnTo>
                    <a:pt x="418197" y="552480"/>
                  </a:lnTo>
                  <a:lnTo>
                    <a:pt x="463790" y="535295"/>
                  </a:lnTo>
                  <a:lnTo>
                    <a:pt x="505425" y="512246"/>
                  </a:lnTo>
                  <a:lnTo>
                    <a:pt x="542448" y="483917"/>
                  </a:lnTo>
                  <a:lnTo>
                    <a:pt x="574206" y="450890"/>
                  </a:lnTo>
                  <a:lnTo>
                    <a:pt x="600045" y="413748"/>
                  </a:lnTo>
                  <a:lnTo>
                    <a:pt x="619310" y="373075"/>
                  </a:lnTo>
                  <a:lnTo>
                    <a:pt x="631349" y="329452"/>
                  </a:lnTo>
                  <a:lnTo>
                    <a:pt x="635508" y="283463"/>
                  </a:lnTo>
                  <a:lnTo>
                    <a:pt x="631349" y="237475"/>
                  </a:lnTo>
                  <a:lnTo>
                    <a:pt x="619310" y="193852"/>
                  </a:lnTo>
                  <a:lnTo>
                    <a:pt x="600045" y="153179"/>
                  </a:lnTo>
                  <a:lnTo>
                    <a:pt x="574206" y="116037"/>
                  </a:lnTo>
                  <a:lnTo>
                    <a:pt x="542448" y="83010"/>
                  </a:lnTo>
                  <a:lnTo>
                    <a:pt x="505425" y="54681"/>
                  </a:lnTo>
                  <a:lnTo>
                    <a:pt x="463790" y="31632"/>
                  </a:lnTo>
                  <a:lnTo>
                    <a:pt x="418197" y="14447"/>
                  </a:lnTo>
                  <a:lnTo>
                    <a:pt x="369301" y="3709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686555" y="2549651"/>
              <a:ext cx="635635" cy="567055"/>
            </a:xfrm>
            <a:custGeom>
              <a:avLst/>
              <a:gdLst/>
              <a:ahLst/>
              <a:cxnLst/>
              <a:rect l="l" t="t" r="r" b="b"/>
              <a:pathLst>
                <a:path w="635635" h="567055">
                  <a:moveTo>
                    <a:pt x="0" y="283463"/>
                  </a:moveTo>
                  <a:lnTo>
                    <a:pt x="4158" y="237475"/>
                  </a:lnTo>
                  <a:lnTo>
                    <a:pt x="16197" y="193852"/>
                  </a:lnTo>
                  <a:lnTo>
                    <a:pt x="35462" y="153179"/>
                  </a:lnTo>
                  <a:lnTo>
                    <a:pt x="61301" y="116037"/>
                  </a:lnTo>
                  <a:lnTo>
                    <a:pt x="93059" y="83010"/>
                  </a:lnTo>
                  <a:lnTo>
                    <a:pt x="130082" y="54681"/>
                  </a:lnTo>
                  <a:lnTo>
                    <a:pt x="171717" y="31632"/>
                  </a:lnTo>
                  <a:lnTo>
                    <a:pt x="217310" y="14447"/>
                  </a:lnTo>
                  <a:lnTo>
                    <a:pt x="266206" y="3709"/>
                  </a:lnTo>
                  <a:lnTo>
                    <a:pt x="317754" y="0"/>
                  </a:lnTo>
                  <a:lnTo>
                    <a:pt x="369301" y="3709"/>
                  </a:lnTo>
                  <a:lnTo>
                    <a:pt x="418197" y="14447"/>
                  </a:lnTo>
                  <a:lnTo>
                    <a:pt x="463790" y="31632"/>
                  </a:lnTo>
                  <a:lnTo>
                    <a:pt x="505425" y="54681"/>
                  </a:lnTo>
                  <a:lnTo>
                    <a:pt x="542448" y="83010"/>
                  </a:lnTo>
                  <a:lnTo>
                    <a:pt x="574206" y="116037"/>
                  </a:lnTo>
                  <a:lnTo>
                    <a:pt x="600045" y="153179"/>
                  </a:lnTo>
                  <a:lnTo>
                    <a:pt x="619310" y="193852"/>
                  </a:lnTo>
                  <a:lnTo>
                    <a:pt x="631349" y="237475"/>
                  </a:lnTo>
                  <a:lnTo>
                    <a:pt x="635508" y="283463"/>
                  </a:lnTo>
                  <a:lnTo>
                    <a:pt x="631349" y="329452"/>
                  </a:lnTo>
                  <a:lnTo>
                    <a:pt x="619310" y="373075"/>
                  </a:lnTo>
                  <a:lnTo>
                    <a:pt x="600045" y="413748"/>
                  </a:lnTo>
                  <a:lnTo>
                    <a:pt x="574206" y="450890"/>
                  </a:lnTo>
                  <a:lnTo>
                    <a:pt x="542448" y="483917"/>
                  </a:lnTo>
                  <a:lnTo>
                    <a:pt x="505425" y="512246"/>
                  </a:lnTo>
                  <a:lnTo>
                    <a:pt x="463790" y="535295"/>
                  </a:lnTo>
                  <a:lnTo>
                    <a:pt x="418197" y="552480"/>
                  </a:lnTo>
                  <a:lnTo>
                    <a:pt x="369301" y="563218"/>
                  </a:lnTo>
                  <a:lnTo>
                    <a:pt x="317754" y="566927"/>
                  </a:lnTo>
                  <a:lnTo>
                    <a:pt x="266206" y="563218"/>
                  </a:lnTo>
                  <a:lnTo>
                    <a:pt x="217310" y="552480"/>
                  </a:lnTo>
                  <a:lnTo>
                    <a:pt x="171717" y="535295"/>
                  </a:lnTo>
                  <a:lnTo>
                    <a:pt x="130082" y="512246"/>
                  </a:lnTo>
                  <a:lnTo>
                    <a:pt x="93059" y="483917"/>
                  </a:lnTo>
                  <a:lnTo>
                    <a:pt x="61301" y="450890"/>
                  </a:lnTo>
                  <a:lnTo>
                    <a:pt x="35462" y="413748"/>
                  </a:lnTo>
                  <a:lnTo>
                    <a:pt x="16197" y="373075"/>
                  </a:lnTo>
                  <a:lnTo>
                    <a:pt x="4158" y="329452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831971" y="2659507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29018" y="2643632"/>
            <a:ext cx="364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T</a:t>
            </a:r>
            <a:endParaRPr sz="1950" baseline="-213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4168" y="145161"/>
            <a:ext cx="65726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Features</a:t>
            </a:r>
            <a:r>
              <a:rPr sz="4000" spc="-30" dirty="0"/>
              <a:t> </a:t>
            </a:r>
            <a:r>
              <a:rPr sz="4000" spc="-5" dirty="0"/>
              <a:t>in</a:t>
            </a:r>
            <a:r>
              <a:rPr sz="4000" spc="-15" dirty="0"/>
              <a:t> </a:t>
            </a:r>
            <a:r>
              <a:rPr sz="4000" spc="-10" dirty="0"/>
              <a:t>POS</a:t>
            </a:r>
            <a:r>
              <a:rPr sz="4000" spc="-20" dirty="0"/>
              <a:t> </a:t>
            </a:r>
            <a:r>
              <a:rPr sz="4000" spc="-45" dirty="0"/>
              <a:t>Tagging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76961" y="1001013"/>
            <a:ext cx="8838439" cy="219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POS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Tagging,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lexicographic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features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of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tokens.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Capitalized?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mic Sans MS" panose="030F0702030302020204" pitchFamily="66" charset="0"/>
                <a:cs typeface="Calibri"/>
              </a:rPr>
              <a:t>Start</a:t>
            </a:r>
            <a:r>
              <a:rPr sz="2400" spc="-4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with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numeral?</a:t>
            </a:r>
            <a:endParaRPr sz="2400" dirty="0">
              <a:latin typeface="Comic Sans MS" panose="030F0702030302020204" pitchFamily="66" charset="0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omic Sans MS" panose="030F0702030302020204" pitchFamily="66" charset="0"/>
                <a:cs typeface="Calibri"/>
              </a:rPr>
              <a:t>Ends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4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10" dirty="0">
                <a:latin typeface="Comic Sans MS" panose="030F0702030302020204" pitchFamily="66" charset="0"/>
                <a:cs typeface="Calibri"/>
              </a:rPr>
              <a:t>suffix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dirty="0">
                <a:latin typeface="Comic Sans MS" panose="030F0702030302020204" pitchFamily="66" charset="0"/>
                <a:cs typeface="Calibri"/>
              </a:rPr>
              <a:t>(e.g.</a:t>
            </a:r>
            <a:r>
              <a:rPr sz="24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75" dirty="0">
                <a:latin typeface="Comic Sans MS" panose="030F0702030302020204" pitchFamily="66" charset="0"/>
                <a:cs typeface="Calibri"/>
              </a:rPr>
              <a:t>“s”,</a:t>
            </a:r>
            <a:r>
              <a:rPr sz="24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-65" dirty="0">
                <a:latin typeface="Comic Sans MS" panose="030F0702030302020204" pitchFamily="66" charset="0"/>
                <a:cs typeface="Calibri"/>
              </a:rPr>
              <a:t>“ed”,</a:t>
            </a:r>
            <a:r>
              <a:rPr sz="24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400" spc="10" dirty="0">
                <a:latin typeface="Comic Sans MS" panose="030F0702030302020204" pitchFamily="66" charset="0"/>
                <a:cs typeface="Calibri"/>
              </a:rPr>
              <a:t>“ly”)?</a:t>
            </a:r>
            <a:endParaRPr sz="24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18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71085"/>
            <a:ext cx="8311515" cy="236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7225" marR="1224915" indent="-63246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omic Sans MS" panose="030F0702030302020204" pitchFamily="66" charset="0"/>
                <a:cs typeface="Calibri"/>
              </a:rPr>
              <a:t>Enhanced</a:t>
            </a:r>
            <a:r>
              <a:rPr sz="3600" spc="-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5" dirty="0">
                <a:latin typeface="Comic Sans MS" panose="030F0702030302020204" pitchFamily="66" charset="0"/>
                <a:cs typeface="Calibri"/>
              </a:rPr>
              <a:t>Linear</a:t>
            </a:r>
            <a:r>
              <a:rPr sz="36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5" dirty="0">
                <a:latin typeface="Comic Sans MS" panose="030F0702030302020204" pitchFamily="66" charset="0"/>
                <a:cs typeface="Calibri"/>
              </a:rPr>
              <a:t>Chain</a:t>
            </a:r>
            <a:r>
              <a:rPr sz="3600" spc="-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5" dirty="0">
                <a:latin typeface="Comic Sans MS" panose="030F0702030302020204" pitchFamily="66" charset="0"/>
                <a:cs typeface="Calibri"/>
              </a:rPr>
              <a:t>CRF </a:t>
            </a:r>
            <a:r>
              <a:rPr sz="3600" spc="-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15" dirty="0">
                <a:latin typeface="Comic Sans MS" panose="030F0702030302020204" pitchFamily="66" charset="0"/>
                <a:cs typeface="Calibri"/>
              </a:rPr>
              <a:t>(standard</a:t>
            </a:r>
            <a:r>
              <a:rPr sz="3600" spc="-5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600" spc="-10" dirty="0">
                <a:latin typeface="Comic Sans MS" panose="030F0702030302020204" pitchFamily="66" charset="0"/>
                <a:cs typeface="Calibri"/>
              </a:rPr>
              <a:t>approach)</a:t>
            </a:r>
            <a:endParaRPr sz="3600" dirty="0">
              <a:latin typeface="Comic Sans MS" panose="030F0702030302020204" pitchFamily="66" charset="0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29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Can also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condition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transition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on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current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token </a:t>
            </a:r>
            <a:r>
              <a:rPr sz="2800" spc="-6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features.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321" y="6426809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19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3048" y="4201414"/>
            <a:ext cx="645160" cy="5854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04544" y="2788920"/>
            <a:ext cx="1987550" cy="1308100"/>
            <a:chOff x="1304544" y="2788920"/>
            <a:chExt cx="1987550" cy="1308100"/>
          </a:xfrm>
        </p:grpSpPr>
        <p:sp>
          <p:nvSpPr>
            <p:cNvPr id="6" name="object 6"/>
            <p:cNvSpPr/>
            <p:nvPr/>
          </p:nvSpPr>
          <p:spPr>
            <a:xfrm>
              <a:off x="1323594" y="2807970"/>
              <a:ext cx="1949450" cy="44450"/>
            </a:xfrm>
            <a:custGeom>
              <a:avLst/>
              <a:gdLst/>
              <a:ahLst/>
              <a:cxnLst/>
              <a:rect l="l" t="t" r="r" b="b"/>
              <a:pathLst>
                <a:path w="1949450" h="44450">
                  <a:moveTo>
                    <a:pt x="0" y="44195"/>
                  </a:moveTo>
                  <a:lnTo>
                    <a:pt x="194919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97736" y="3569208"/>
              <a:ext cx="760730" cy="521334"/>
            </a:xfrm>
            <a:custGeom>
              <a:avLst/>
              <a:gdLst/>
              <a:ahLst/>
              <a:cxnLst/>
              <a:rect l="l" t="t" r="r" b="b"/>
              <a:pathLst>
                <a:path w="760730" h="521335">
                  <a:moveTo>
                    <a:pt x="380238" y="0"/>
                  </a:moveTo>
                  <a:lnTo>
                    <a:pt x="324036" y="2826"/>
                  </a:lnTo>
                  <a:lnTo>
                    <a:pt x="270398" y="11036"/>
                  </a:lnTo>
                  <a:lnTo>
                    <a:pt x="219914" y="24227"/>
                  </a:lnTo>
                  <a:lnTo>
                    <a:pt x="173168" y="41994"/>
                  </a:lnTo>
                  <a:lnTo>
                    <a:pt x="130750" y="63934"/>
                  </a:lnTo>
                  <a:lnTo>
                    <a:pt x="93246" y="89643"/>
                  </a:lnTo>
                  <a:lnTo>
                    <a:pt x="61243" y="118718"/>
                  </a:lnTo>
                  <a:lnTo>
                    <a:pt x="35330" y="150755"/>
                  </a:lnTo>
                  <a:lnTo>
                    <a:pt x="16094" y="185351"/>
                  </a:lnTo>
                  <a:lnTo>
                    <a:pt x="4121" y="222102"/>
                  </a:lnTo>
                  <a:lnTo>
                    <a:pt x="0" y="260603"/>
                  </a:lnTo>
                  <a:lnTo>
                    <a:pt x="4121" y="299105"/>
                  </a:lnTo>
                  <a:lnTo>
                    <a:pt x="16094" y="335856"/>
                  </a:lnTo>
                  <a:lnTo>
                    <a:pt x="35330" y="370452"/>
                  </a:lnTo>
                  <a:lnTo>
                    <a:pt x="61243" y="402489"/>
                  </a:lnTo>
                  <a:lnTo>
                    <a:pt x="93246" y="431564"/>
                  </a:lnTo>
                  <a:lnTo>
                    <a:pt x="130750" y="457273"/>
                  </a:lnTo>
                  <a:lnTo>
                    <a:pt x="173168" y="479213"/>
                  </a:lnTo>
                  <a:lnTo>
                    <a:pt x="219914" y="496980"/>
                  </a:lnTo>
                  <a:lnTo>
                    <a:pt x="270398" y="510171"/>
                  </a:lnTo>
                  <a:lnTo>
                    <a:pt x="324036" y="518381"/>
                  </a:lnTo>
                  <a:lnTo>
                    <a:pt x="380238" y="521207"/>
                  </a:lnTo>
                  <a:lnTo>
                    <a:pt x="436439" y="518381"/>
                  </a:lnTo>
                  <a:lnTo>
                    <a:pt x="490077" y="510171"/>
                  </a:lnTo>
                  <a:lnTo>
                    <a:pt x="540561" y="496980"/>
                  </a:lnTo>
                  <a:lnTo>
                    <a:pt x="587307" y="479213"/>
                  </a:lnTo>
                  <a:lnTo>
                    <a:pt x="629725" y="457273"/>
                  </a:lnTo>
                  <a:lnTo>
                    <a:pt x="667229" y="431564"/>
                  </a:lnTo>
                  <a:lnTo>
                    <a:pt x="699232" y="402489"/>
                  </a:lnTo>
                  <a:lnTo>
                    <a:pt x="725145" y="370452"/>
                  </a:lnTo>
                  <a:lnTo>
                    <a:pt x="744381" y="335856"/>
                  </a:lnTo>
                  <a:lnTo>
                    <a:pt x="756354" y="299105"/>
                  </a:lnTo>
                  <a:lnTo>
                    <a:pt x="760476" y="260603"/>
                  </a:lnTo>
                  <a:lnTo>
                    <a:pt x="756354" y="222102"/>
                  </a:lnTo>
                  <a:lnTo>
                    <a:pt x="744381" y="185351"/>
                  </a:lnTo>
                  <a:lnTo>
                    <a:pt x="725145" y="150755"/>
                  </a:lnTo>
                  <a:lnTo>
                    <a:pt x="699232" y="118718"/>
                  </a:lnTo>
                  <a:lnTo>
                    <a:pt x="667229" y="89643"/>
                  </a:lnTo>
                  <a:lnTo>
                    <a:pt x="629725" y="63934"/>
                  </a:lnTo>
                  <a:lnTo>
                    <a:pt x="587307" y="41994"/>
                  </a:lnTo>
                  <a:lnTo>
                    <a:pt x="540561" y="24227"/>
                  </a:lnTo>
                  <a:lnTo>
                    <a:pt x="490077" y="11036"/>
                  </a:lnTo>
                  <a:lnTo>
                    <a:pt x="436439" y="2826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97736" y="3569208"/>
              <a:ext cx="760730" cy="521334"/>
            </a:xfrm>
            <a:custGeom>
              <a:avLst/>
              <a:gdLst/>
              <a:ahLst/>
              <a:cxnLst/>
              <a:rect l="l" t="t" r="r" b="b"/>
              <a:pathLst>
                <a:path w="760730" h="521335">
                  <a:moveTo>
                    <a:pt x="0" y="260603"/>
                  </a:moveTo>
                  <a:lnTo>
                    <a:pt x="4121" y="222102"/>
                  </a:lnTo>
                  <a:lnTo>
                    <a:pt x="16094" y="185351"/>
                  </a:lnTo>
                  <a:lnTo>
                    <a:pt x="35330" y="150755"/>
                  </a:lnTo>
                  <a:lnTo>
                    <a:pt x="61243" y="118718"/>
                  </a:lnTo>
                  <a:lnTo>
                    <a:pt x="93246" y="89643"/>
                  </a:lnTo>
                  <a:lnTo>
                    <a:pt x="130750" y="63934"/>
                  </a:lnTo>
                  <a:lnTo>
                    <a:pt x="173168" y="41994"/>
                  </a:lnTo>
                  <a:lnTo>
                    <a:pt x="219914" y="24227"/>
                  </a:lnTo>
                  <a:lnTo>
                    <a:pt x="270398" y="11036"/>
                  </a:lnTo>
                  <a:lnTo>
                    <a:pt x="324036" y="2826"/>
                  </a:lnTo>
                  <a:lnTo>
                    <a:pt x="380238" y="0"/>
                  </a:lnTo>
                  <a:lnTo>
                    <a:pt x="436439" y="2826"/>
                  </a:lnTo>
                  <a:lnTo>
                    <a:pt x="490077" y="11036"/>
                  </a:lnTo>
                  <a:lnTo>
                    <a:pt x="540561" y="24227"/>
                  </a:lnTo>
                  <a:lnTo>
                    <a:pt x="587307" y="41994"/>
                  </a:lnTo>
                  <a:lnTo>
                    <a:pt x="629725" y="63934"/>
                  </a:lnTo>
                  <a:lnTo>
                    <a:pt x="667229" y="89643"/>
                  </a:lnTo>
                  <a:lnTo>
                    <a:pt x="699232" y="118718"/>
                  </a:lnTo>
                  <a:lnTo>
                    <a:pt x="725145" y="150755"/>
                  </a:lnTo>
                  <a:lnTo>
                    <a:pt x="744381" y="185351"/>
                  </a:lnTo>
                  <a:lnTo>
                    <a:pt x="756354" y="222102"/>
                  </a:lnTo>
                  <a:lnTo>
                    <a:pt x="760476" y="260603"/>
                  </a:lnTo>
                  <a:lnTo>
                    <a:pt x="756354" y="299105"/>
                  </a:lnTo>
                  <a:lnTo>
                    <a:pt x="744381" y="335856"/>
                  </a:lnTo>
                  <a:lnTo>
                    <a:pt x="725145" y="370452"/>
                  </a:lnTo>
                  <a:lnTo>
                    <a:pt x="699232" y="402489"/>
                  </a:lnTo>
                  <a:lnTo>
                    <a:pt x="667229" y="431564"/>
                  </a:lnTo>
                  <a:lnTo>
                    <a:pt x="629725" y="457273"/>
                  </a:lnTo>
                  <a:lnTo>
                    <a:pt x="587307" y="479213"/>
                  </a:lnTo>
                  <a:lnTo>
                    <a:pt x="540561" y="496980"/>
                  </a:lnTo>
                  <a:lnTo>
                    <a:pt x="490077" y="510171"/>
                  </a:lnTo>
                  <a:lnTo>
                    <a:pt x="436439" y="518381"/>
                  </a:lnTo>
                  <a:lnTo>
                    <a:pt x="380238" y="521207"/>
                  </a:lnTo>
                  <a:lnTo>
                    <a:pt x="324036" y="518381"/>
                  </a:lnTo>
                  <a:lnTo>
                    <a:pt x="270398" y="510171"/>
                  </a:lnTo>
                  <a:lnTo>
                    <a:pt x="219914" y="496980"/>
                  </a:lnTo>
                  <a:lnTo>
                    <a:pt x="173168" y="479213"/>
                  </a:lnTo>
                  <a:lnTo>
                    <a:pt x="130750" y="457273"/>
                  </a:lnTo>
                  <a:lnTo>
                    <a:pt x="93246" y="431564"/>
                  </a:lnTo>
                  <a:lnTo>
                    <a:pt x="61243" y="402489"/>
                  </a:lnTo>
                  <a:lnTo>
                    <a:pt x="35330" y="370452"/>
                  </a:lnTo>
                  <a:lnTo>
                    <a:pt x="16094" y="335856"/>
                  </a:lnTo>
                  <a:lnTo>
                    <a:pt x="4121" y="299105"/>
                  </a:lnTo>
                  <a:lnTo>
                    <a:pt x="0" y="2606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0804" y="3729608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1,1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9744" y="3061716"/>
            <a:ext cx="3950970" cy="1950720"/>
            <a:chOff x="999744" y="3061716"/>
            <a:chExt cx="3950970" cy="1950720"/>
          </a:xfrm>
        </p:grpSpPr>
        <p:sp>
          <p:nvSpPr>
            <p:cNvPr id="11" name="object 11"/>
            <p:cNvSpPr/>
            <p:nvPr/>
          </p:nvSpPr>
          <p:spPr>
            <a:xfrm>
              <a:off x="1018794" y="3080766"/>
              <a:ext cx="786765" cy="1912620"/>
            </a:xfrm>
            <a:custGeom>
              <a:avLst/>
              <a:gdLst/>
              <a:ahLst/>
              <a:cxnLst/>
              <a:rect l="l" t="t" r="r" b="b"/>
              <a:pathLst>
                <a:path w="786764" h="1912620">
                  <a:moveTo>
                    <a:pt x="0" y="0"/>
                  </a:moveTo>
                  <a:lnTo>
                    <a:pt x="739139" y="649224"/>
                  </a:lnTo>
                </a:path>
                <a:path w="786764" h="1912620">
                  <a:moveTo>
                    <a:pt x="10668" y="22860"/>
                  </a:moveTo>
                  <a:lnTo>
                    <a:pt x="786383" y="191262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183379" y="3564636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29" h="523239">
                  <a:moveTo>
                    <a:pt x="380238" y="0"/>
                  </a:moveTo>
                  <a:lnTo>
                    <a:pt x="324036" y="2832"/>
                  </a:lnTo>
                  <a:lnTo>
                    <a:pt x="270398" y="11061"/>
                  </a:lnTo>
                  <a:lnTo>
                    <a:pt x="219914" y="24283"/>
                  </a:lnTo>
                  <a:lnTo>
                    <a:pt x="173168" y="42094"/>
                  </a:lnTo>
                  <a:lnTo>
                    <a:pt x="130750" y="64091"/>
                  </a:lnTo>
                  <a:lnTo>
                    <a:pt x="93246" y="89870"/>
                  </a:lnTo>
                  <a:lnTo>
                    <a:pt x="61243" y="119027"/>
                  </a:lnTo>
                  <a:lnTo>
                    <a:pt x="35330" y="151158"/>
                  </a:lnTo>
                  <a:lnTo>
                    <a:pt x="16094" y="185861"/>
                  </a:lnTo>
                  <a:lnTo>
                    <a:pt x="4121" y="222731"/>
                  </a:lnTo>
                  <a:lnTo>
                    <a:pt x="0" y="261365"/>
                  </a:lnTo>
                  <a:lnTo>
                    <a:pt x="4121" y="300000"/>
                  </a:lnTo>
                  <a:lnTo>
                    <a:pt x="16094" y="336870"/>
                  </a:lnTo>
                  <a:lnTo>
                    <a:pt x="35330" y="371573"/>
                  </a:lnTo>
                  <a:lnTo>
                    <a:pt x="61243" y="403704"/>
                  </a:lnTo>
                  <a:lnTo>
                    <a:pt x="93246" y="432861"/>
                  </a:lnTo>
                  <a:lnTo>
                    <a:pt x="130750" y="458640"/>
                  </a:lnTo>
                  <a:lnTo>
                    <a:pt x="173168" y="480637"/>
                  </a:lnTo>
                  <a:lnTo>
                    <a:pt x="219914" y="498448"/>
                  </a:lnTo>
                  <a:lnTo>
                    <a:pt x="270398" y="511670"/>
                  </a:lnTo>
                  <a:lnTo>
                    <a:pt x="324036" y="519899"/>
                  </a:lnTo>
                  <a:lnTo>
                    <a:pt x="380238" y="522731"/>
                  </a:lnTo>
                  <a:lnTo>
                    <a:pt x="436439" y="519899"/>
                  </a:lnTo>
                  <a:lnTo>
                    <a:pt x="490077" y="511670"/>
                  </a:lnTo>
                  <a:lnTo>
                    <a:pt x="540561" y="498448"/>
                  </a:lnTo>
                  <a:lnTo>
                    <a:pt x="587307" y="480637"/>
                  </a:lnTo>
                  <a:lnTo>
                    <a:pt x="629725" y="458640"/>
                  </a:lnTo>
                  <a:lnTo>
                    <a:pt x="667229" y="432861"/>
                  </a:lnTo>
                  <a:lnTo>
                    <a:pt x="699232" y="403704"/>
                  </a:lnTo>
                  <a:lnTo>
                    <a:pt x="725145" y="371573"/>
                  </a:lnTo>
                  <a:lnTo>
                    <a:pt x="744381" y="336870"/>
                  </a:lnTo>
                  <a:lnTo>
                    <a:pt x="756354" y="300000"/>
                  </a:lnTo>
                  <a:lnTo>
                    <a:pt x="760476" y="261365"/>
                  </a:lnTo>
                  <a:lnTo>
                    <a:pt x="756354" y="222731"/>
                  </a:lnTo>
                  <a:lnTo>
                    <a:pt x="744381" y="185861"/>
                  </a:lnTo>
                  <a:lnTo>
                    <a:pt x="725145" y="151158"/>
                  </a:lnTo>
                  <a:lnTo>
                    <a:pt x="699232" y="119027"/>
                  </a:lnTo>
                  <a:lnTo>
                    <a:pt x="667229" y="89870"/>
                  </a:lnTo>
                  <a:lnTo>
                    <a:pt x="629725" y="64091"/>
                  </a:lnTo>
                  <a:lnTo>
                    <a:pt x="587307" y="42094"/>
                  </a:lnTo>
                  <a:lnTo>
                    <a:pt x="540561" y="24283"/>
                  </a:lnTo>
                  <a:lnTo>
                    <a:pt x="490077" y="11061"/>
                  </a:lnTo>
                  <a:lnTo>
                    <a:pt x="436439" y="2832"/>
                  </a:lnTo>
                  <a:lnTo>
                    <a:pt x="38023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83379" y="3564636"/>
              <a:ext cx="760730" cy="523240"/>
            </a:xfrm>
            <a:custGeom>
              <a:avLst/>
              <a:gdLst/>
              <a:ahLst/>
              <a:cxnLst/>
              <a:rect l="l" t="t" r="r" b="b"/>
              <a:pathLst>
                <a:path w="760729" h="523239">
                  <a:moveTo>
                    <a:pt x="0" y="261365"/>
                  </a:moveTo>
                  <a:lnTo>
                    <a:pt x="4121" y="222731"/>
                  </a:lnTo>
                  <a:lnTo>
                    <a:pt x="16094" y="185861"/>
                  </a:lnTo>
                  <a:lnTo>
                    <a:pt x="35330" y="151158"/>
                  </a:lnTo>
                  <a:lnTo>
                    <a:pt x="61243" y="119027"/>
                  </a:lnTo>
                  <a:lnTo>
                    <a:pt x="93246" y="89870"/>
                  </a:lnTo>
                  <a:lnTo>
                    <a:pt x="130750" y="64091"/>
                  </a:lnTo>
                  <a:lnTo>
                    <a:pt x="173168" y="42094"/>
                  </a:lnTo>
                  <a:lnTo>
                    <a:pt x="219914" y="24283"/>
                  </a:lnTo>
                  <a:lnTo>
                    <a:pt x="270398" y="11061"/>
                  </a:lnTo>
                  <a:lnTo>
                    <a:pt x="324036" y="2832"/>
                  </a:lnTo>
                  <a:lnTo>
                    <a:pt x="380238" y="0"/>
                  </a:lnTo>
                  <a:lnTo>
                    <a:pt x="436439" y="2832"/>
                  </a:lnTo>
                  <a:lnTo>
                    <a:pt x="490077" y="11061"/>
                  </a:lnTo>
                  <a:lnTo>
                    <a:pt x="540561" y="24283"/>
                  </a:lnTo>
                  <a:lnTo>
                    <a:pt x="587307" y="42094"/>
                  </a:lnTo>
                  <a:lnTo>
                    <a:pt x="629725" y="64091"/>
                  </a:lnTo>
                  <a:lnTo>
                    <a:pt x="667229" y="89870"/>
                  </a:lnTo>
                  <a:lnTo>
                    <a:pt x="699232" y="119027"/>
                  </a:lnTo>
                  <a:lnTo>
                    <a:pt x="725145" y="151158"/>
                  </a:lnTo>
                  <a:lnTo>
                    <a:pt x="744381" y="185861"/>
                  </a:lnTo>
                  <a:lnTo>
                    <a:pt x="756354" y="222731"/>
                  </a:lnTo>
                  <a:lnTo>
                    <a:pt x="760476" y="261365"/>
                  </a:lnTo>
                  <a:lnTo>
                    <a:pt x="756354" y="300000"/>
                  </a:lnTo>
                  <a:lnTo>
                    <a:pt x="744381" y="336870"/>
                  </a:lnTo>
                  <a:lnTo>
                    <a:pt x="725145" y="371573"/>
                  </a:lnTo>
                  <a:lnTo>
                    <a:pt x="699232" y="403704"/>
                  </a:lnTo>
                  <a:lnTo>
                    <a:pt x="667229" y="432861"/>
                  </a:lnTo>
                  <a:lnTo>
                    <a:pt x="629725" y="458640"/>
                  </a:lnTo>
                  <a:lnTo>
                    <a:pt x="587307" y="480637"/>
                  </a:lnTo>
                  <a:lnTo>
                    <a:pt x="540561" y="498448"/>
                  </a:lnTo>
                  <a:lnTo>
                    <a:pt x="490077" y="511670"/>
                  </a:lnTo>
                  <a:lnTo>
                    <a:pt x="436439" y="519899"/>
                  </a:lnTo>
                  <a:lnTo>
                    <a:pt x="380238" y="522731"/>
                  </a:lnTo>
                  <a:lnTo>
                    <a:pt x="324036" y="519899"/>
                  </a:lnTo>
                  <a:lnTo>
                    <a:pt x="270398" y="511670"/>
                  </a:lnTo>
                  <a:lnTo>
                    <a:pt x="219914" y="498448"/>
                  </a:lnTo>
                  <a:lnTo>
                    <a:pt x="173168" y="480637"/>
                  </a:lnTo>
                  <a:lnTo>
                    <a:pt x="130750" y="458640"/>
                  </a:lnTo>
                  <a:lnTo>
                    <a:pt x="93246" y="432861"/>
                  </a:lnTo>
                  <a:lnTo>
                    <a:pt x="61243" y="403704"/>
                  </a:lnTo>
                  <a:lnTo>
                    <a:pt x="35330" y="371573"/>
                  </a:lnTo>
                  <a:lnTo>
                    <a:pt x="16094" y="336870"/>
                  </a:lnTo>
                  <a:lnTo>
                    <a:pt x="4121" y="300000"/>
                  </a:lnTo>
                  <a:lnTo>
                    <a:pt x="0" y="2613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47336" y="3725671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2,1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07157" y="3064001"/>
            <a:ext cx="1865630" cy="692150"/>
          </a:xfrm>
          <a:custGeom>
            <a:avLst/>
            <a:gdLst/>
            <a:ahLst/>
            <a:cxnLst/>
            <a:rect l="l" t="t" r="r" b="b"/>
            <a:pathLst>
              <a:path w="1865629" h="692150">
                <a:moveTo>
                  <a:pt x="1133856" y="0"/>
                </a:moveTo>
                <a:lnTo>
                  <a:pt x="1865376" y="606552"/>
                </a:lnTo>
              </a:path>
              <a:path w="1865629" h="692150">
                <a:moveTo>
                  <a:pt x="1144524" y="24384"/>
                </a:moveTo>
                <a:lnTo>
                  <a:pt x="0" y="69189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2040" y="3237992"/>
            <a:ext cx="58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1614" y="2234006"/>
            <a:ext cx="585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3338" y="3033522"/>
            <a:ext cx="3345179" cy="2040889"/>
          </a:xfrm>
          <a:custGeom>
            <a:avLst/>
            <a:gdLst/>
            <a:ahLst/>
            <a:cxnLst/>
            <a:rect l="l" t="t" r="r" b="b"/>
            <a:pathLst>
              <a:path w="3345179" h="2040889">
                <a:moveTo>
                  <a:pt x="1225296" y="76200"/>
                </a:moveTo>
                <a:lnTo>
                  <a:pt x="0" y="1935479"/>
                </a:lnTo>
              </a:path>
              <a:path w="3345179" h="2040889">
                <a:moveTo>
                  <a:pt x="3345179" y="0"/>
                </a:moveTo>
                <a:lnTo>
                  <a:pt x="2606040" y="2040635"/>
                </a:lnTo>
              </a:path>
              <a:path w="3345179" h="2040889">
                <a:moveTo>
                  <a:pt x="3331464" y="0"/>
                </a:moveTo>
                <a:lnTo>
                  <a:pt x="2532888" y="632459"/>
                </a:lnTo>
              </a:path>
              <a:path w="3345179" h="2040889">
                <a:moveTo>
                  <a:pt x="1252727" y="103631"/>
                </a:moveTo>
                <a:lnTo>
                  <a:pt x="2028444" y="19918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9718" y="4209415"/>
            <a:ext cx="645160" cy="584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45666" y="2759964"/>
            <a:ext cx="3860800" cy="2519680"/>
            <a:chOff x="1645666" y="2759964"/>
            <a:chExt cx="3860800" cy="2519680"/>
          </a:xfrm>
        </p:grpSpPr>
        <p:sp>
          <p:nvSpPr>
            <p:cNvPr id="21" name="object 21"/>
            <p:cNvSpPr/>
            <p:nvPr/>
          </p:nvSpPr>
          <p:spPr>
            <a:xfrm>
              <a:off x="1652016" y="4751832"/>
              <a:ext cx="821690" cy="521334"/>
            </a:xfrm>
            <a:custGeom>
              <a:avLst/>
              <a:gdLst/>
              <a:ahLst/>
              <a:cxnLst/>
              <a:rect l="l" t="t" r="r" b="b"/>
              <a:pathLst>
                <a:path w="821689" h="521335">
                  <a:moveTo>
                    <a:pt x="410717" y="0"/>
                  </a:moveTo>
                  <a:lnTo>
                    <a:pt x="354988" y="2379"/>
                  </a:lnTo>
                  <a:lnTo>
                    <a:pt x="301536" y="9311"/>
                  </a:lnTo>
                  <a:lnTo>
                    <a:pt x="250852" y="20484"/>
                  </a:lnTo>
                  <a:lnTo>
                    <a:pt x="203425" y="35588"/>
                  </a:lnTo>
                  <a:lnTo>
                    <a:pt x="159745" y="54311"/>
                  </a:lnTo>
                  <a:lnTo>
                    <a:pt x="120300" y="76342"/>
                  </a:lnTo>
                  <a:lnTo>
                    <a:pt x="85581" y="101372"/>
                  </a:lnTo>
                  <a:lnTo>
                    <a:pt x="56077" y="129088"/>
                  </a:lnTo>
                  <a:lnTo>
                    <a:pt x="32277" y="159180"/>
                  </a:lnTo>
                  <a:lnTo>
                    <a:pt x="3749" y="225249"/>
                  </a:lnTo>
                  <a:lnTo>
                    <a:pt x="0" y="260604"/>
                  </a:lnTo>
                  <a:lnTo>
                    <a:pt x="3749" y="295958"/>
                  </a:lnTo>
                  <a:lnTo>
                    <a:pt x="32277" y="362027"/>
                  </a:lnTo>
                  <a:lnTo>
                    <a:pt x="56077" y="392119"/>
                  </a:lnTo>
                  <a:lnTo>
                    <a:pt x="85581" y="419835"/>
                  </a:lnTo>
                  <a:lnTo>
                    <a:pt x="120300" y="444865"/>
                  </a:lnTo>
                  <a:lnTo>
                    <a:pt x="159745" y="466896"/>
                  </a:lnTo>
                  <a:lnTo>
                    <a:pt x="203425" y="485619"/>
                  </a:lnTo>
                  <a:lnTo>
                    <a:pt x="250852" y="500723"/>
                  </a:lnTo>
                  <a:lnTo>
                    <a:pt x="301536" y="511896"/>
                  </a:lnTo>
                  <a:lnTo>
                    <a:pt x="354988" y="518828"/>
                  </a:lnTo>
                  <a:lnTo>
                    <a:pt x="410717" y="521208"/>
                  </a:lnTo>
                  <a:lnTo>
                    <a:pt x="466447" y="518828"/>
                  </a:lnTo>
                  <a:lnTo>
                    <a:pt x="519899" y="511896"/>
                  </a:lnTo>
                  <a:lnTo>
                    <a:pt x="570583" y="500723"/>
                  </a:lnTo>
                  <a:lnTo>
                    <a:pt x="618010" y="485619"/>
                  </a:lnTo>
                  <a:lnTo>
                    <a:pt x="661690" y="466896"/>
                  </a:lnTo>
                  <a:lnTo>
                    <a:pt x="701135" y="444865"/>
                  </a:lnTo>
                  <a:lnTo>
                    <a:pt x="735854" y="419835"/>
                  </a:lnTo>
                  <a:lnTo>
                    <a:pt x="765358" y="392119"/>
                  </a:lnTo>
                  <a:lnTo>
                    <a:pt x="789158" y="362027"/>
                  </a:lnTo>
                  <a:lnTo>
                    <a:pt x="817686" y="295958"/>
                  </a:lnTo>
                  <a:lnTo>
                    <a:pt x="821435" y="260604"/>
                  </a:lnTo>
                  <a:lnTo>
                    <a:pt x="817686" y="225249"/>
                  </a:lnTo>
                  <a:lnTo>
                    <a:pt x="789158" y="159180"/>
                  </a:lnTo>
                  <a:lnTo>
                    <a:pt x="765358" y="129088"/>
                  </a:lnTo>
                  <a:lnTo>
                    <a:pt x="735854" y="101372"/>
                  </a:lnTo>
                  <a:lnTo>
                    <a:pt x="701135" y="76342"/>
                  </a:lnTo>
                  <a:lnTo>
                    <a:pt x="661690" y="54311"/>
                  </a:lnTo>
                  <a:lnTo>
                    <a:pt x="618010" y="35588"/>
                  </a:lnTo>
                  <a:lnTo>
                    <a:pt x="570583" y="20484"/>
                  </a:lnTo>
                  <a:lnTo>
                    <a:pt x="519899" y="9311"/>
                  </a:lnTo>
                  <a:lnTo>
                    <a:pt x="466447" y="2379"/>
                  </a:lnTo>
                  <a:lnTo>
                    <a:pt x="41071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52016" y="4751832"/>
              <a:ext cx="821690" cy="521334"/>
            </a:xfrm>
            <a:custGeom>
              <a:avLst/>
              <a:gdLst/>
              <a:ahLst/>
              <a:cxnLst/>
              <a:rect l="l" t="t" r="r" b="b"/>
              <a:pathLst>
                <a:path w="821689" h="521335">
                  <a:moveTo>
                    <a:pt x="0" y="260604"/>
                  </a:moveTo>
                  <a:lnTo>
                    <a:pt x="14672" y="191337"/>
                  </a:lnTo>
                  <a:lnTo>
                    <a:pt x="56077" y="129088"/>
                  </a:lnTo>
                  <a:lnTo>
                    <a:pt x="85581" y="101372"/>
                  </a:lnTo>
                  <a:lnTo>
                    <a:pt x="120300" y="76342"/>
                  </a:lnTo>
                  <a:lnTo>
                    <a:pt x="159745" y="54311"/>
                  </a:lnTo>
                  <a:lnTo>
                    <a:pt x="203425" y="35588"/>
                  </a:lnTo>
                  <a:lnTo>
                    <a:pt x="250852" y="20484"/>
                  </a:lnTo>
                  <a:lnTo>
                    <a:pt x="301536" y="9311"/>
                  </a:lnTo>
                  <a:lnTo>
                    <a:pt x="354988" y="2379"/>
                  </a:lnTo>
                  <a:lnTo>
                    <a:pt x="410717" y="0"/>
                  </a:lnTo>
                  <a:lnTo>
                    <a:pt x="466447" y="2379"/>
                  </a:lnTo>
                  <a:lnTo>
                    <a:pt x="519899" y="9311"/>
                  </a:lnTo>
                  <a:lnTo>
                    <a:pt x="570583" y="20484"/>
                  </a:lnTo>
                  <a:lnTo>
                    <a:pt x="618010" y="35588"/>
                  </a:lnTo>
                  <a:lnTo>
                    <a:pt x="661690" y="54311"/>
                  </a:lnTo>
                  <a:lnTo>
                    <a:pt x="701135" y="76342"/>
                  </a:lnTo>
                  <a:lnTo>
                    <a:pt x="735854" y="101372"/>
                  </a:lnTo>
                  <a:lnTo>
                    <a:pt x="765358" y="129088"/>
                  </a:lnTo>
                  <a:lnTo>
                    <a:pt x="789158" y="159180"/>
                  </a:lnTo>
                  <a:lnTo>
                    <a:pt x="817686" y="225249"/>
                  </a:lnTo>
                  <a:lnTo>
                    <a:pt x="821435" y="260604"/>
                  </a:lnTo>
                  <a:lnTo>
                    <a:pt x="817686" y="295958"/>
                  </a:lnTo>
                  <a:lnTo>
                    <a:pt x="789158" y="362027"/>
                  </a:lnTo>
                  <a:lnTo>
                    <a:pt x="765358" y="392119"/>
                  </a:lnTo>
                  <a:lnTo>
                    <a:pt x="735854" y="419835"/>
                  </a:lnTo>
                  <a:lnTo>
                    <a:pt x="701135" y="444865"/>
                  </a:lnTo>
                  <a:lnTo>
                    <a:pt x="661690" y="466896"/>
                  </a:lnTo>
                  <a:lnTo>
                    <a:pt x="618010" y="485619"/>
                  </a:lnTo>
                  <a:lnTo>
                    <a:pt x="570583" y="500723"/>
                  </a:lnTo>
                  <a:lnTo>
                    <a:pt x="519899" y="511896"/>
                  </a:lnTo>
                  <a:lnTo>
                    <a:pt x="466447" y="518828"/>
                  </a:lnTo>
                  <a:lnTo>
                    <a:pt x="410717" y="521208"/>
                  </a:lnTo>
                  <a:lnTo>
                    <a:pt x="354988" y="518828"/>
                  </a:lnTo>
                  <a:lnTo>
                    <a:pt x="301536" y="511896"/>
                  </a:lnTo>
                  <a:lnTo>
                    <a:pt x="250852" y="500723"/>
                  </a:lnTo>
                  <a:lnTo>
                    <a:pt x="203425" y="485619"/>
                  </a:lnTo>
                  <a:lnTo>
                    <a:pt x="159745" y="466896"/>
                  </a:lnTo>
                  <a:lnTo>
                    <a:pt x="120300" y="444865"/>
                  </a:lnTo>
                  <a:lnTo>
                    <a:pt x="85581" y="419835"/>
                  </a:lnTo>
                  <a:lnTo>
                    <a:pt x="56077" y="392119"/>
                  </a:lnTo>
                  <a:lnTo>
                    <a:pt x="32277" y="362027"/>
                  </a:lnTo>
                  <a:lnTo>
                    <a:pt x="3749" y="295958"/>
                  </a:lnTo>
                  <a:lnTo>
                    <a:pt x="0" y="2606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893058" y="2779014"/>
              <a:ext cx="1594485" cy="45720"/>
            </a:xfrm>
            <a:custGeom>
              <a:avLst/>
              <a:gdLst/>
              <a:ahLst/>
              <a:cxnLst/>
              <a:rect l="l" t="t" r="r" b="b"/>
              <a:pathLst>
                <a:path w="1594485" h="45719">
                  <a:moveTo>
                    <a:pt x="0" y="45720"/>
                  </a:moveTo>
                  <a:lnTo>
                    <a:pt x="159410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44151" y="4174616"/>
            <a:ext cx="645160" cy="584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400" b="1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02042" y="3533902"/>
            <a:ext cx="782320" cy="535940"/>
            <a:chOff x="7702042" y="3533902"/>
            <a:chExt cx="782320" cy="535940"/>
          </a:xfrm>
        </p:grpSpPr>
        <p:sp>
          <p:nvSpPr>
            <p:cNvPr id="26" name="object 26"/>
            <p:cNvSpPr/>
            <p:nvPr/>
          </p:nvSpPr>
          <p:spPr>
            <a:xfrm>
              <a:off x="7708392" y="3540252"/>
              <a:ext cx="769620" cy="523240"/>
            </a:xfrm>
            <a:custGeom>
              <a:avLst/>
              <a:gdLst/>
              <a:ahLst/>
              <a:cxnLst/>
              <a:rect l="l" t="t" r="r" b="b"/>
              <a:pathLst>
                <a:path w="769620" h="523239">
                  <a:moveTo>
                    <a:pt x="384809" y="0"/>
                  </a:moveTo>
                  <a:lnTo>
                    <a:pt x="327957" y="2832"/>
                  </a:lnTo>
                  <a:lnTo>
                    <a:pt x="273691" y="11061"/>
                  </a:lnTo>
                  <a:lnTo>
                    <a:pt x="222607" y="24283"/>
                  </a:lnTo>
                  <a:lnTo>
                    <a:pt x="175300" y="42094"/>
                  </a:lnTo>
                  <a:lnTo>
                    <a:pt x="132368" y="64091"/>
                  </a:lnTo>
                  <a:lnTo>
                    <a:pt x="94405" y="89870"/>
                  </a:lnTo>
                  <a:lnTo>
                    <a:pt x="62008" y="119027"/>
                  </a:lnTo>
                  <a:lnTo>
                    <a:pt x="35773" y="151158"/>
                  </a:lnTo>
                  <a:lnTo>
                    <a:pt x="16296" y="185861"/>
                  </a:lnTo>
                  <a:lnTo>
                    <a:pt x="4173" y="222731"/>
                  </a:lnTo>
                  <a:lnTo>
                    <a:pt x="0" y="261366"/>
                  </a:lnTo>
                  <a:lnTo>
                    <a:pt x="4173" y="300000"/>
                  </a:lnTo>
                  <a:lnTo>
                    <a:pt x="16296" y="336870"/>
                  </a:lnTo>
                  <a:lnTo>
                    <a:pt x="35773" y="371573"/>
                  </a:lnTo>
                  <a:lnTo>
                    <a:pt x="62008" y="403704"/>
                  </a:lnTo>
                  <a:lnTo>
                    <a:pt x="94405" y="432861"/>
                  </a:lnTo>
                  <a:lnTo>
                    <a:pt x="132368" y="458640"/>
                  </a:lnTo>
                  <a:lnTo>
                    <a:pt x="175300" y="480637"/>
                  </a:lnTo>
                  <a:lnTo>
                    <a:pt x="222607" y="498448"/>
                  </a:lnTo>
                  <a:lnTo>
                    <a:pt x="273691" y="511670"/>
                  </a:lnTo>
                  <a:lnTo>
                    <a:pt x="327957" y="519899"/>
                  </a:lnTo>
                  <a:lnTo>
                    <a:pt x="384809" y="522731"/>
                  </a:lnTo>
                  <a:lnTo>
                    <a:pt x="441662" y="519899"/>
                  </a:lnTo>
                  <a:lnTo>
                    <a:pt x="495928" y="511670"/>
                  </a:lnTo>
                  <a:lnTo>
                    <a:pt x="547012" y="498448"/>
                  </a:lnTo>
                  <a:lnTo>
                    <a:pt x="594319" y="480637"/>
                  </a:lnTo>
                  <a:lnTo>
                    <a:pt x="637251" y="458640"/>
                  </a:lnTo>
                  <a:lnTo>
                    <a:pt x="675214" y="432861"/>
                  </a:lnTo>
                  <a:lnTo>
                    <a:pt x="707611" y="403704"/>
                  </a:lnTo>
                  <a:lnTo>
                    <a:pt x="733846" y="371573"/>
                  </a:lnTo>
                  <a:lnTo>
                    <a:pt x="753323" y="336870"/>
                  </a:lnTo>
                  <a:lnTo>
                    <a:pt x="765446" y="300000"/>
                  </a:lnTo>
                  <a:lnTo>
                    <a:pt x="769619" y="261366"/>
                  </a:lnTo>
                  <a:lnTo>
                    <a:pt x="765446" y="222731"/>
                  </a:lnTo>
                  <a:lnTo>
                    <a:pt x="753323" y="185861"/>
                  </a:lnTo>
                  <a:lnTo>
                    <a:pt x="733846" y="151158"/>
                  </a:lnTo>
                  <a:lnTo>
                    <a:pt x="707611" y="119027"/>
                  </a:lnTo>
                  <a:lnTo>
                    <a:pt x="675214" y="89870"/>
                  </a:lnTo>
                  <a:lnTo>
                    <a:pt x="637251" y="64091"/>
                  </a:lnTo>
                  <a:lnTo>
                    <a:pt x="594319" y="42094"/>
                  </a:lnTo>
                  <a:lnTo>
                    <a:pt x="547012" y="24283"/>
                  </a:lnTo>
                  <a:lnTo>
                    <a:pt x="495928" y="11061"/>
                  </a:lnTo>
                  <a:lnTo>
                    <a:pt x="441662" y="2832"/>
                  </a:lnTo>
                  <a:lnTo>
                    <a:pt x="38480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708392" y="3540252"/>
              <a:ext cx="769620" cy="523240"/>
            </a:xfrm>
            <a:custGeom>
              <a:avLst/>
              <a:gdLst/>
              <a:ahLst/>
              <a:cxnLst/>
              <a:rect l="l" t="t" r="r" b="b"/>
              <a:pathLst>
                <a:path w="769620" h="523239">
                  <a:moveTo>
                    <a:pt x="0" y="261366"/>
                  </a:moveTo>
                  <a:lnTo>
                    <a:pt x="4173" y="222731"/>
                  </a:lnTo>
                  <a:lnTo>
                    <a:pt x="16296" y="185861"/>
                  </a:lnTo>
                  <a:lnTo>
                    <a:pt x="35773" y="151158"/>
                  </a:lnTo>
                  <a:lnTo>
                    <a:pt x="62008" y="119027"/>
                  </a:lnTo>
                  <a:lnTo>
                    <a:pt x="94405" y="89870"/>
                  </a:lnTo>
                  <a:lnTo>
                    <a:pt x="132368" y="64091"/>
                  </a:lnTo>
                  <a:lnTo>
                    <a:pt x="175300" y="42094"/>
                  </a:lnTo>
                  <a:lnTo>
                    <a:pt x="222607" y="24283"/>
                  </a:lnTo>
                  <a:lnTo>
                    <a:pt x="273691" y="11061"/>
                  </a:lnTo>
                  <a:lnTo>
                    <a:pt x="327957" y="2832"/>
                  </a:lnTo>
                  <a:lnTo>
                    <a:pt x="384809" y="0"/>
                  </a:lnTo>
                  <a:lnTo>
                    <a:pt x="441662" y="2832"/>
                  </a:lnTo>
                  <a:lnTo>
                    <a:pt x="495928" y="11061"/>
                  </a:lnTo>
                  <a:lnTo>
                    <a:pt x="547012" y="24283"/>
                  </a:lnTo>
                  <a:lnTo>
                    <a:pt x="594319" y="42094"/>
                  </a:lnTo>
                  <a:lnTo>
                    <a:pt x="637251" y="64091"/>
                  </a:lnTo>
                  <a:lnTo>
                    <a:pt x="675214" y="89870"/>
                  </a:lnTo>
                  <a:lnTo>
                    <a:pt x="707611" y="119027"/>
                  </a:lnTo>
                  <a:lnTo>
                    <a:pt x="733846" y="151158"/>
                  </a:lnTo>
                  <a:lnTo>
                    <a:pt x="753323" y="185861"/>
                  </a:lnTo>
                  <a:lnTo>
                    <a:pt x="765446" y="222731"/>
                  </a:lnTo>
                  <a:lnTo>
                    <a:pt x="769619" y="261366"/>
                  </a:lnTo>
                  <a:lnTo>
                    <a:pt x="765446" y="300000"/>
                  </a:lnTo>
                  <a:lnTo>
                    <a:pt x="753323" y="336870"/>
                  </a:lnTo>
                  <a:lnTo>
                    <a:pt x="733846" y="371573"/>
                  </a:lnTo>
                  <a:lnTo>
                    <a:pt x="707611" y="403704"/>
                  </a:lnTo>
                  <a:lnTo>
                    <a:pt x="675214" y="432861"/>
                  </a:lnTo>
                  <a:lnTo>
                    <a:pt x="637251" y="458640"/>
                  </a:lnTo>
                  <a:lnTo>
                    <a:pt x="594319" y="480637"/>
                  </a:lnTo>
                  <a:lnTo>
                    <a:pt x="547012" y="498448"/>
                  </a:lnTo>
                  <a:lnTo>
                    <a:pt x="495928" y="511670"/>
                  </a:lnTo>
                  <a:lnTo>
                    <a:pt x="441662" y="519899"/>
                  </a:lnTo>
                  <a:lnTo>
                    <a:pt x="384809" y="522731"/>
                  </a:lnTo>
                  <a:lnTo>
                    <a:pt x="327957" y="519899"/>
                  </a:lnTo>
                  <a:lnTo>
                    <a:pt x="273691" y="511670"/>
                  </a:lnTo>
                  <a:lnTo>
                    <a:pt x="222607" y="498448"/>
                  </a:lnTo>
                  <a:lnTo>
                    <a:pt x="175300" y="480637"/>
                  </a:lnTo>
                  <a:lnTo>
                    <a:pt x="132368" y="458640"/>
                  </a:lnTo>
                  <a:lnTo>
                    <a:pt x="94405" y="432861"/>
                  </a:lnTo>
                  <a:lnTo>
                    <a:pt x="62008" y="403704"/>
                  </a:lnTo>
                  <a:lnTo>
                    <a:pt x="35773" y="371573"/>
                  </a:lnTo>
                  <a:lnTo>
                    <a:pt x="16296" y="336870"/>
                  </a:lnTo>
                  <a:lnTo>
                    <a:pt x="4173" y="300000"/>
                  </a:lnTo>
                  <a:lnTo>
                    <a:pt x="0" y="26136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75396" y="3701288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3888" dirty="0">
                <a:latin typeface="Times New Roman"/>
                <a:cs typeface="Times New Roman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T,1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82867" y="3034283"/>
            <a:ext cx="2318385" cy="2230120"/>
            <a:chOff x="6182867" y="3034283"/>
            <a:chExt cx="2318385" cy="2230120"/>
          </a:xfrm>
        </p:grpSpPr>
        <p:sp>
          <p:nvSpPr>
            <p:cNvPr id="30" name="object 30"/>
            <p:cNvSpPr/>
            <p:nvPr/>
          </p:nvSpPr>
          <p:spPr>
            <a:xfrm>
              <a:off x="6201917" y="3053333"/>
              <a:ext cx="1615440" cy="2052955"/>
            </a:xfrm>
            <a:custGeom>
              <a:avLst/>
              <a:gdLst/>
              <a:ahLst/>
              <a:cxnLst/>
              <a:rect l="l" t="t" r="r" b="b"/>
              <a:pathLst>
                <a:path w="1615440" h="2052954">
                  <a:moveTo>
                    <a:pt x="829056" y="0"/>
                  </a:moveTo>
                  <a:lnTo>
                    <a:pt x="1566672" y="649223"/>
                  </a:lnTo>
                </a:path>
                <a:path w="1615440" h="2052954">
                  <a:moveTo>
                    <a:pt x="839724" y="24383"/>
                  </a:moveTo>
                  <a:lnTo>
                    <a:pt x="1615439" y="1912620"/>
                  </a:lnTo>
                </a:path>
                <a:path w="1615440" h="2052954">
                  <a:moveTo>
                    <a:pt x="809243" y="10667"/>
                  </a:moveTo>
                  <a:lnTo>
                    <a:pt x="71628" y="2052827"/>
                  </a:lnTo>
                </a:path>
                <a:path w="1615440" h="2052954">
                  <a:moveTo>
                    <a:pt x="797052" y="10667"/>
                  </a:moveTo>
                  <a:lnTo>
                    <a:pt x="0" y="64465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664195" y="4735067"/>
              <a:ext cx="830580" cy="523240"/>
            </a:xfrm>
            <a:custGeom>
              <a:avLst/>
              <a:gdLst/>
              <a:ahLst/>
              <a:cxnLst/>
              <a:rect l="l" t="t" r="r" b="b"/>
              <a:pathLst>
                <a:path w="830579" h="523239">
                  <a:moveTo>
                    <a:pt x="415289" y="0"/>
                  </a:moveTo>
                  <a:lnTo>
                    <a:pt x="358936" y="2384"/>
                  </a:lnTo>
                  <a:lnTo>
                    <a:pt x="304888" y="9332"/>
                  </a:lnTo>
                  <a:lnTo>
                    <a:pt x="253638" y="20532"/>
                  </a:lnTo>
                  <a:lnTo>
                    <a:pt x="205683" y="35672"/>
                  </a:lnTo>
                  <a:lnTo>
                    <a:pt x="161517" y="54443"/>
                  </a:lnTo>
                  <a:lnTo>
                    <a:pt x="121634" y="76533"/>
                  </a:lnTo>
                  <a:lnTo>
                    <a:pt x="86529" y="101631"/>
                  </a:lnTo>
                  <a:lnTo>
                    <a:pt x="56698" y="129427"/>
                  </a:lnTo>
                  <a:lnTo>
                    <a:pt x="32635" y="159609"/>
                  </a:lnTo>
                  <a:lnTo>
                    <a:pt x="3791" y="225889"/>
                  </a:lnTo>
                  <a:lnTo>
                    <a:pt x="0" y="261365"/>
                  </a:lnTo>
                  <a:lnTo>
                    <a:pt x="3791" y="296842"/>
                  </a:lnTo>
                  <a:lnTo>
                    <a:pt x="32635" y="363122"/>
                  </a:lnTo>
                  <a:lnTo>
                    <a:pt x="56698" y="393304"/>
                  </a:lnTo>
                  <a:lnTo>
                    <a:pt x="86529" y="421100"/>
                  </a:lnTo>
                  <a:lnTo>
                    <a:pt x="121634" y="446198"/>
                  </a:lnTo>
                  <a:lnTo>
                    <a:pt x="161517" y="468288"/>
                  </a:lnTo>
                  <a:lnTo>
                    <a:pt x="205683" y="487059"/>
                  </a:lnTo>
                  <a:lnTo>
                    <a:pt x="253638" y="502199"/>
                  </a:lnTo>
                  <a:lnTo>
                    <a:pt x="304888" y="513399"/>
                  </a:lnTo>
                  <a:lnTo>
                    <a:pt x="358936" y="520347"/>
                  </a:lnTo>
                  <a:lnTo>
                    <a:pt x="415289" y="522731"/>
                  </a:lnTo>
                  <a:lnTo>
                    <a:pt x="471643" y="520347"/>
                  </a:lnTo>
                  <a:lnTo>
                    <a:pt x="525691" y="513399"/>
                  </a:lnTo>
                  <a:lnTo>
                    <a:pt x="576941" y="502199"/>
                  </a:lnTo>
                  <a:lnTo>
                    <a:pt x="624896" y="487059"/>
                  </a:lnTo>
                  <a:lnTo>
                    <a:pt x="669062" y="468288"/>
                  </a:lnTo>
                  <a:lnTo>
                    <a:pt x="708945" y="446198"/>
                  </a:lnTo>
                  <a:lnTo>
                    <a:pt x="744050" y="421100"/>
                  </a:lnTo>
                  <a:lnTo>
                    <a:pt x="773881" y="393304"/>
                  </a:lnTo>
                  <a:lnTo>
                    <a:pt x="797944" y="363122"/>
                  </a:lnTo>
                  <a:lnTo>
                    <a:pt x="826788" y="296842"/>
                  </a:lnTo>
                  <a:lnTo>
                    <a:pt x="830579" y="261365"/>
                  </a:lnTo>
                  <a:lnTo>
                    <a:pt x="826788" y="225889"/>
                  </a:lnTo>
                  <a:lnTo>
                    <a:pt x="797944" y="159609"/>
                  </a:lnTo>
                  <a:lnTo>
                    <a:pt x="773881" y="129427"/>
                  </a:lnTo>
                  <a:lnTo>
                    <a:pt x="744050" y="101631"/>
                  </a:lnTo>
                  <a:lnTo>
                    <a:pt x="708945" y="76533"/>
                  </a:lnTo>
                  <a:lnTo>
                    <a:pt x="669062" y="54443"/>
                  </a:lnTo>
                  <a:lnTo>
                    <a:pt x="624896" y="35672"/>
                  </a:lnTo>
                  <a:lnTo>
                    <a:pt x="576941" y="20532"/>
                  </a:lnTo>
                  <a:lnTo>
                    <a:pt x="525691" y="9332"/>
                  </a:lnTo>
                  <a:lnTo>
                    <a:pt x="471643" y="2384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664195" y="4735067"/>
              <a:ext cx="830580" cy="523240"/>
            </a:xfrm>
            <a:custGeom>
              <a:avLst/>
              <a:gdLst/>
              <a:ahLst/>
              <a:cxnLst/>
              <a:rect l="l" t="t" r="r" b="b"/>
              <a:pathLst>
                <a:path w="830579" h="523239">
                  <a:moveTo>
                    <a:pt x="0" y="261365"/>
                  </a:moveTo>
                  <a:lnTo>
                    <a:pt x="14834" y="191867"/>
                  </a:lnTo>
                  <a:lnTo>
                    <a:pt x="56698" y="129427"/>
                  </a:lnTo>
                  <a:lnTo>
                    <a:pt x="86529" y="101631"/>
                  </a:lnTo>
                  <a:lnTo>
                    <a:pt x="121634" y="76533"/>
                  </a:lnTo>
                  <a:lnTo>
                    <a:pt x="161517" y="54443"/>
                  </a:lnTo>
                  <a:lnTo>
                    <a:pt x="205683" y="35672"/>
                  </a:lnTo>
                  <a:lnTo>
                    <a:pt x="253638" y="20532"/>
                  </a:lnTo>
                  <a:lnTo>
                    <a:pt x="304888" y="9332"/>
                  </a:lnTo>
                  <a:lnTo>
                    <a:pt x="358936" y="2384"/>
                  </a:lnTo>
                  <a:lnTo>
                    <a:pt x="415289" y="0"/>
                  </a:lnTo>
                  <a:lnTo>
                    <a:pt x="471643" y="2384"/>
                  </a:lnTo>
                  <a:lnTo>
                    <a:pt x="525691" y="9332"/>
                  </a:lnTo>
                  <a:lnTo>
                    <a:pt x="576941" y="20532"/>
                  </a:lnTo>
                  <a:lnTo>
                    <a:pt x="624896" y="35672"/>
                  </a:lnTo>
                  <a:lnTo>
                    <a:pt x="669062" y="54443"/>
                  </a:lnTo>
                  <a:lnTo>
                    <a:pt x="708945" y="76533"/>
                  </a:lnTo>
                  <a:lnTo>
                    <a:pt x="744050" y="101631"/>
                  </a:lnTo>
                  <a:lnTo>
                    <a:pt x="773881" y="129427"/>
                  </a:lnTo>
                  <a:lnTo>
                    <a:pt x="797944" y="159609"/>
                  </a:lnTo>
                  <a:lnTo>
                    <a:pt x="826788" y="225889"/>
                  </a:lnTo>
                  <a:lnTo>
                    <a:pt x="830579" y="261365"/>
                  </a:lnTo>
                  <a:lnTo>
                    <a:pt x="826788" y="296842"/>
                  </a:lnTo>
                  <a:lnTo>
                    <a:pt x="797944" y="363122"/>
                  </a:lnTo>
                  <a:lnTo>
                    <a:pt x="773881" y="393304"/>
                  </a:lnTo>
                  <a:lnTo>
                    <a:pt x="744050" y="421100"/>
                  </a:lnTo>
                  <a:lnTo>
                    <a:pt x="708945" y="446198"/>
                  </a:lnTo>
                  <a:lnTo>
                    <a:pt x="669062" y="468288"/>
                  </a:lnTo>
                  <a:lnTo>
                    <a:pt x="624896" y="487059"/>
                  </a:lnTo>
                  <a:lnTo>
                    <a:pt x="576941" y="502199"/>
                  </a:lnTo>
                  <a:lnTo>
                    <a:pt x="525691" y="513399"/>
                  </a:lnTo>
                  <a:lnTo>
                    <a:pt x="471643" y="520347"/>
                  </a:lnTo>
                  <a:lnTo>
                    <a:pt x="415289" y="522731"/>
                  </a:lnTo>
                  <a:lnTo>
                    <a:pt x="358936" y="520347"/>
                  </a:lnTo>
                  <a:lnTo>
                    <a:pt x="304888" y="513399"/>
                  </a:lnTo>
                  <a:lnTo>
                    <a:pt x="253638" y="502199"/>
                  </a:lnTo>
                  <a:lnTo>
                    <a:pt x="205683" y="487059"/>
                  </a:lnTo>
                  <a:lnTo>
                    <a:pt x="161517" y="468288"/>
                  </a:lnTo>
                  <a:lnTo>
                    <a:pt x="121634" y="446198"/>
                  </a:lnTo>
                  <a:lnTo>
                    <a:pt x="86529" y="421100"/>
                  </a:lnTo>
                  <a:lnTo>
                    <a:pt x="56698" y="393304"/>
                  </a:lnTo>
                  <a:lnTo>
                    <a:pt x="32635" y="363122"/>
                  </a:lnTo>
                  <a:lnTo>
                    <a:pt x="3791" y="296842"/>
                  </a:lnTo>
                  <a:lnTo>
                    <a:pt x="0" y="2613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26641" y="4912563"/>
            <a:ext cx="4737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1,m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05985" y="4777485"/>
            <a:ext cx="833119" cy="535940"/>
            <a:chOff x="4205985" y="4777485"/>
            <a:chExt cx="833119" cy="535940"/>
          </a:xfrm>
        </p:grpSpPr>
        <p:sp>
          <p:nvSpPr>
            <p:cNvPr id="35" name="object 35"/>
            <p:cNvSpPr/>
            <p:nvPr/>
          </p:nvSpPr>
          <p:spPr>
            <a:xfrm>
              <a:off x="4212335" y="4783835"/>
              <a:ext cx="820419" cy="523240"/>
            </a:xfrm>
            <a:custGeom>
              <a:avLst/>
              <a:gdLst/>
              <a:ahLst/>
              <a:cxnLst/>
              <a:rect l="l" t="t" r="r" b="b"/>
              <a:pathLst>
                <a:path w="820420" h="523239">
                  <a:moveTo>
                    <a:pt x="409955" y="0"/>
                  </a:moveTo>
                  <a:lnTo>
                    <a:pt x="354321" y="2384"/>
                  </a:lnTo>
                  <a:lnTo>
                    <a:pt x="300963" y="9332"/>
                  </a:lnTo>
                  <a:lnTo>
                    <a:pt x="250370" y="20532"/>
                  </a:lnTo>
                  <a:lnTo>
                    <a:pt x="203030" y="35672"/>
                  </a:lnTo>
                  <a:lnTo>
                    <a:pt x="159431" y="54443"/>
                  </a:lnTo>
                  <a:lnTo>
                    <a:pt x="120062" y="76533"/>
                  </a:lnTo>
                  <a:lnTo>
                    <a:pt x="85410" y="101631"/>
                  </a:lnTo>
                  <a:lnTo>
                    <a:pt x="55964" y="129427"/>
                  </a:lnTo>
                  <a:lnTo>
                    <a:pt x="32212" y="159609"/>
                  </a:lnTo>
                  <a:lnTo>
                    <a:pt x="3741" y="225889"/>
                  </a:lnTo>
                  <a:lnTo>
                    <a:pt x="0" y="261365"/>
                  </a:lnTo>
                  <a:lnTo>
                    <a:pt x="3741" y="296842"/>
                  </a:lnTo>
                  <a:lnTo>
                    <a:pt x="32212" y="363122"/>
                  </a:lnTo>
                  <a:lnTo>
                    <a:pt x="55964" y="393304"/>
                  </a:lnTo>
                  <a:lnTo>
                    <a:pt x="85410" y="421100"/>
                  </a:lnTo>
                  <a:lnTo>
                    <a:pt x="120062" y="446198"/>
                  </a:lnTo>
                  <a:lnTo>
                    <a:pt x="159431" y="468288"/>
                  </a:lnTo>
                  <a:lnTo>
                    <a:pt x="203030" y="487059"/>
                  </a:lnTo>
                  <a:lnTo>
                    <a:pt x="250370" y="502199"/>
                  </a:lnTo>
                  <a:lnTo>
                    <a:pt x="300963" y="513399"/>
                  </a:lnTo>
                  <a:lnTo>
                    <a:pt x="354321" y="520347"/>
                  </a:lnTo>
                  <a:lnTo>
                    <a:pt x="409955" y="522731"/>
                  </a:lnTo>
                  <a:lnTo>
                    <a:pt x="465590" y="520347"/>
                  </a:lnTo>
                  <a:lnTo>
                    <a:pt x="518948" y="513399"/>
                  </a:lnTo>
                  <a:lnTo>
                    <a:pt x="569541" y="502199"/>
                  </a:lnTo>
                  <a:lnTo>
                    <a:pt x="616881" y="487059"/>
                  </a:lnTo>
                  <a:lnTo>
                    <a:pt x="660480" y="468288"/>
                  </a:lnTo>
                  <a:lnTo>
                    <a:pt x="699849" y="446198"/>
                  </a:lnTo>
                  <a:lnTo>
                    <a:pt x="734501" y="421100"/>
                  </a:lnTo>
                  <a:lnTo>
                    <a:pt x="763947" y="393304"/>
                  </a:lnTo>
                  <a:lnTo>
                    <a:pt x="787699" y="363122"/>
                  </a:lnTo>
                  <a:lnTo>
                    <a:pt x="816170" y="296842"/>
                  </a:lnTo>
                  <a:lnTo>
                    <a:pt x="819912" y="261365"/>
                  </a:lnTo>
                  <a:lnTo>
                    <a:pt x="816170" y="225889"/>
                  </a:lnTo>
                  <a:lnTo>
                    <a:pt x="787699" y="159609"/>
                  </a:lnTo>
                  <a:lnTo>
                    <a:pt x="763947" y="129427"/>
                  </a:lnTo>
                  <a:lnTo>
                    <a:pt x="734501" y="101631"/>
                  </a:lnTo>
                  <a:lnTo>
                    <a:pt x="699849" y="76533"/>
                  </a:lnTo>
                  <a:lnTo>
                    <a:pt x="660480" y="54443"/>
                  </a:lnTo>
                  <a:lnTo>
                    <a:pt x="616881" y="35672"/>
                  </a:lnTo>
                  <a:lnTo>
                    <a:pt x="569541" y="20532"/>
                  </a:lnTo>
                  <a:lnTo>
                    <a:pt x="518948" y="9332"/>
                  </a:lnTo>
                  <a:lnTo>
                    <a:pt x="465590" y="2384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212335" y="4783835"/>
              <a:ext cx="820419" cy="523240"/>
            </a:xfrm>
            <a:custGeom>
              <a:avLst/>
              <a:gdLst/>
              <a:ahLst/>
              <a:cxnLst/>
              <a:rect l="l" t="t" r="r" b="b"/>
              <a:pathLst>
                <a:path w="820420" h="523239">
                  <a:moveTo>
                    <a:pt x="0" y="261365"/>
                  </a:moveTo>
                  <a:lnTo>
                    <a:pt x="14642" y="191867"/>
                  </a:lnTo>
                  <a:lnTo>
                    <a:pt x="55964" y="129427"/>
                  </a:lnTo>
                  <a:lnTo>
                    <a:pt x="85410" y="101631"/>
                  </a:lnTo>
                  <a:lnTo>
                    <a:pt x="120062" y="76533"/>
                  </a:lnTo>
                  <a:lnTo>
                    <a:pt x="159431" y="54443"/>
                  </a:lnTo>
                  <a:lnTo>
                    <a:pt x="203030" y="35672"/>
                  </a:lnTo>
                  <a:lnTo>
                    <a:pt x="250370" y="20532"/>
                  </a:lnTo>
                  <a:lnTo>
                    <a:pt x="300963" y="9332"/>
                  </a:lnTo>
                  <a:lnTo>
                    <a:pt x="354321" y="2384"/>
                  </a:lnTo>
                  <a:lnTo>
                    <a:pt x="409955" y="0"/>
                  </a:lnTo>
                  <a:lnTo>
                    <a:pt x="465590" y="2384"/>
                  </a:lnTo>
                  <a:lnTo>
                    <a:pt x="518948" y="9332"/>
                  </a:lnTo>
                  <a:lnTo>
                    <a:pt x="569541" y="20532"/>
                  </a:lnTo>
                  <a:lnTo>
                    <a:pt x="616881" y="35672"/>
                  </a:lnTo>
                  <a:lnTo>
                    <a:pt x="660480" y="54443"/>
                  </a:lnTo>
                  <a:lnTo>
                    <a:pt x="699849" y="76533"/>
                  </a:lnTo>
                  <a:lnTo>
                    <a:pt x="734501" y="101631"/>
                  </a:lnTo>
                  <a:lnTo>
                    <a:pt x="763947" y="129427"/>
                  </a:lnTo>
                  <a:lnTo>
                    <a:pt x="787699" y="159609"/>
                  </a:lnTo>
                  <a:lnTo>
                    <a:pt x="816170" y="225889"/>
                  </a:lnTo>
                  <a:lnTo>
                    <a:pt x="819912" y="261365"/>
                  </a:lnTo>
                  <a:lnTo>
                    <a:pt x="816170" y="296842"/>
                  </a:lnTo>
                  <a:lnTo>
                    <a:pt x="787699" y="363122"/>
                  </a:lnTo>
                  <a:lnTo>
                    <a:pt x="763947" y="393304"/>
                  </a:lnTo>
                  <a:lnTo>
                    <a:pt x="734501" y="421100"/>
                  </a:lnTo>
                  <a:lnTo>
                    <a:pt x="699849" y="446198"/>
                  </a:lnTo>
                  <a:lnTo>
                    <a:pt x="660480" y="468288"/>
                  </a:lnTo>
                  <a:lnTo>
                    <a:pt x="616881" y="487059"/>
                  </a:lnTo>
                  <a:lnTo>
                    <a:pt x="569541" y="502199"/>
                  </a:lnTo>
                  <a:lnTo>
                    <a:pt x="518948" y="513399"/>
                  </a:lnTo>
                  <a:lnTo>
                    <a:pt x="465590" y="520347"/>
                  </a:lnTo>
                  <a:lnTo>
                    <a:pt x="409955" y="522731"/>
                  </a:lnTo>
                  <a:lnTo>
                    <a:pt x="354321" y="520347"/>
                  </a:lnTo>
                  <a:lnTo>
                    <a:pt x="300963" y="513399"/>
                  </a:lnTo>
                  <a:lnTo>
                    <a:pt x="250370" y="502199"/>
                  </a:lnTo>
                  <a:lnTo>
                    <a:pt x="203030" y="487059"/>
                  </a:lnTo>
                  <a:lnTo>
                    <a:pt x="159431" y="468288"/>
                  </a:lnTo>
                  <a:lnTo>
                    <a:pt x="120062" y="446198"/>
                  </a:lnTo>
                  <a:lnTo>
                    <a:pt x="85410" y="421100"/>
                  </a:lnTo>
                  <a:lnTo>
                    <a:pt x="55964" y="393304"/>
                  </a:lnTo>
                  <a:lnTo>
                    <a:pt x="32212" y="363122"/>
                  </a:lnTo>
                  <a:lnTo>
                    <a:pt x="3741" y="296842"/>
                  </a:lnTo>
                  <a:lnTo>
                    <a:pt x="0" y="26136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86071" y="4945126"/>
            <a:ext cx="4737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Times New Roman"/>
                <a:cs typeface="Times New Roman"/>
              </a:rPr>
              <a:t>X</a:t>
            </a:r>
            <a:r>
              <a:rPr sz="1200" spc="-5" dirty="0">
                <a:latin typeface="Times New Roman"/>
                <a:cs typeface="Times New Roman"/>
              </a:rPr>
              <a:t>2,m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40980" y="4896434"/>
            <a:ext cx="4800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13888" dirty="0">
                <a:latin typeface="Times New Roman"/>
                <a:cs typeface="Times New Roman"/>
              </a:rPr>
              <a:t>X</a:t>
            </a:r>
            <a:r>
              <a:rPr sz="1200" spc="-25" dirty="0">
                <a:latin typeface="Times New Roman"/>
                <a:cs typeface="Times New Roman"/>
              </a:rPr>
              <a:t>T,m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6064" y="5180945"/>
            <a:ext cx="7481570" cy="108458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25"/>
              </a:spcBef>
              <a:buClr>
                <a:srgbClr val="FF0000"/>
              </a:buClr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Comic Sans MS" panose="030F0702030302020204" pitchFamily="66" charset="0"/>
                <a:cs typeface="Calibri"/>
              </a:rPr>
              <a:t>Add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 feature</a:t>
            </a:r>
            <a:r>
              <a:rPr sz="32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3200" spc="-5" dirty="0">
                <a:latin typeface="Comic Sans MS" panose="030F0702030302020204" pitchFamily="66" charset="0"/>
                <a:cs typeface="Calibri"/>
              </a:rPr>
              <a:t>functions:</a:t>
            </a:r>
            <a:endParaRPr sz="3200" dirty="0">
              <a:latin typeface="Comic Sans MS" panose="030F0702030302020204" pitchFamily="66" charset="0"/>
              <a:cs typeface="Calibri"/>
            </a:endParaRPr>
          </a:p>
          <a:p>
            <a:pPr marL="1181100" lvl="1" indent="-229235">
              <a:lnSpc>
                <a:spcPct val="100000"/>
              </a:lnSpc>
              <a:spcBef>
                <a:spcPts val="690"/>
              </a:spcBef>
              <a:buClr>
                <a:srgbClr val="3333CC"/>
              </a:buClr>
              <a:buFont typeface="Times New Roman"/>
              <a:buChar char="•"/>
              <a:tabLst>
                <a:tab pos="1181735" algn="l"/>
                <a:tab pos="4828540" algn="l"/>
              </a:tabLst>
            </a:pP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f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i,j,k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(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sz="2400" spc="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t−1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,</a:t>
            </a:r>
            <a:r>
              <a:rPr sz="2400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)</a:t>
            </a:r>
            <a:r>
              <a:rPr sz="2400" spc="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r>
              <a:rPr sz="2400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if</a:t>
            </a:r>
            <a:r>
              <a:rPr sz="2400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t</a:t>
            </a:r>
            <a:r>
              <a:rPr sz="2400" i="1" spc="30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i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and	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Y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t−1</a:t>
            </a:r>
            <a:r>
              <a:rPr sz="2400" i="1" spc="292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j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6600"/>
                </a:solidFill>
                <a:latin typeface="Times New Roman"/>
                <a:cs typeface="Times New Roman"/>
              </a:rPr>
              <a:t>X</a:t>
            </a:r>
            <a:r>
              <a:rPr sz="2400" i="1" spc="-7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t −1,k</a:t>
            </a:r>
            <a:r>
              <a:rPr sz="2400" i="1" spc="284" baseline="-20833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34794" y="6239662"/>
            <a:ext cx="1957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and</a:t>
            </a:r>
            <a:r>
              <a:rPr sz="2400" spc="-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0</a:t>
            </a:r>
            <a:r>
              <a:rPr sz="2400" spc="-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otherwise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46747" y="2532888"/>
            <a:ext cx="676910" cy="576580"/>
            <a:chOff x="6746747" y="2532888"/>
            <a:chExt cx="676910" cy="576580"/>
          </a:xfrm>
        </p:grpSpPr>
        <p:sp>
          <p:nvSpPr>
            <p:cNvPr id="42" name="object 42"/>
            <p:cNvSpPr/>
            <p:nvPr/>
          </p:nvSpPr>
          <p:spPr>
            <a:xfrm>
              <a:off x="6752843" y="2538984"/>
              <a:ext cx="664845" cy="563880"/>
            </a:xfrm>
            <a:custGeom>
              <a:avLst/>
              <a:gdLst/>
              <a:ahLst/>
              <a:cxnLst/>
              <a:rect l="l" t="t" r="r" b="b"/>
              <a:pathLst>
                <a:path w="664845" h="563880">
                  <a:moveTo>
                    <a:pt x="332231" y="0"/>
                  </a:moveTo>
                  <a:lnTo>
                    <a:pt x="283130" y="3057"/>
                  </a:lnTo>
                  <a:lnTo>
                    <a:pt x="236268" y="11937"/>
                  </a:lnTo>
                  <a:lnTo>
                    <a:pt x="192159" y="26205"/>
                  </a:lnTo>
                  <a:lnTo>
                    <a:pt x="151315" y="45424"/>
                  </a:lnTo>
                  <a:lnTo>
                    <a:pt x="114251" y="69158"/>
                  </a:lnTo>
                  <a:lnTo>
                    <a:pt x="81481" y="96970"/>
                  </a:lnTo>
                  <a:lnTo>
                    <a:pt x="53517" y="128424"/>
                  </a:lnTo>
                  <a:lnTo>
                    <a:pt x="30873" y="163085"/>
                  </a:lnTo>
                  <a:lnTo>
                    <a:pt x="14064" y="200515"/>
                  </a:lnTo>
                  <a:lnTo>
                    <a:pt x="3601" y="240279"/>
                  </a:lnTo>
                  <a:lnTo>
                    <a:pt x="0" y="281939"/>
                  </a:lnTo>
                  <a:lnTo>
                    <a:pt x="3601" y="323600"/>
                  </a:lnTo>
                  <a:lnTo>
                    <a:pt x="14064" y="363364"/>
                  </a:lnTo>
                  <a:lnTo>
                    <a:pt x="30873" y="400794"/>
                  </a:lnTo>
                  <a:lnTo>
                    <a:pt x="53517" y="435455"/>
                  </a:lnTo>
                  <a:lnTo>
                    <a:pt x="81481" y="466909"/>
                  </a:lnTo>
                  <a:lnTo>
                    <a:pt x="114251" y="494721"/>
                  </a:lnTo>
                  <a:lnTo>
                    <a:pt x="151315" y="518455"/>
                  </a:lnTo>
                  <a:lnTo>
                    <a:pt x="192159" y="537674"/>
                  </a:lnTo>
                  <a:lnTo>
                    <a:pt x="236268" y="551942"/>
                  </a:lnTo>
                  <a:lnTo>
                    <a:pt x="283130" y="560822"/>
                  </a:lnTo>
                  <a:lnTo>
                    <a:pt x="332231" y="563879"/>
                  </a:lnTo>
                  <a:lnTo>
                    <a:pt x="381333" y="560822"/>
                  </a:lnTo>
                  <a:lnTo>
                    <a:pt x="428195" y="551942"/>
                  </a:lnTo>
                  <a:lnTo>
                    <a:pt x="472304" y="537674"/>
                  </a:lnTo>
                  <a:lnTo>
                    <a:pt x="513148" y="518455"/>
                  </a:lnTo>
                  <a:lnTo>
                    <a:pt x="550212" y="494721"/>
                  </a:lnTo>
                  <a:lnTo>
                    <a:pt x="582982" y="466909"/>
                  </a:lnTo>
                  <a:lnTo>
                    <a:pt x="610946" y="435455"/>
                  </a:lnTo>
                  <a:lnTo>
                    <a:pt x="633590" y="400794"/>
                  </a:lnTo>
                  <a:lnTo>
                    <a:pt x="650399" y="363364"/>
                  </a:lnTo>
                  <a:lnTo>
                    <a:pt x="660862" y="323600"/>
                  </a:lnTo>
                  <a:lnTo>
                    <a:pt x="664463" y="281939"/>
                  </a:lnTo>
                  <a:lnTo>
                    <a:pt x="660862" y="240279"/>
                  </a:lnTo>
                  <a:lnTo>
                    <a:pt x="650399" y="200515"/>
                  </a:lnTo>
                  <a:lnTo>
                    <a:pt x="633590" y="163085"/>
                  </a:lnTo>
                  <a:lnTo>
                    <a:pt x="610946" y="128424"/>
                  </a:lnTo>
                  <a:lnTo>
                    <a:pt x="582982" y="96970"/>
                  </a:lnTo>
                  <a:lnTo>
                    <a:pt x="550212" y="69158"/>
                  </a:lnTo>
                  <a:lnTo>
                    <a:pt x="513148" y="45424"/>
                  </a:lnTo>
                  <a:lnTo>
                    <a:pt x="472304" y="26205"/>
                  </a:lnTo>
                  <a:lnTo>
                    <a:pt x="428195" y="11937"/>
                  </a:lnTo>
                  <a:lnTo>
                    <a:pt x="381333" y="3057"/>
                  </a:lnTo>
                  <a:lnTo>
                    <a:pt x="332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752843" y="2538984"/>
              <a:ext cx="664845" cy="563880"/>
            </a:xfrm>
            <a:custGeom>
              <a:avLst/>
              <a:gdLst/>
              <a:ahLst/>
              <a:cxnLst/>
              <a:rect l="l" t="t" r="r" b="b"/>
              <a:pathLst>
                <a:path w="664845" h="563880">
                  <a:moveTo>
                    <a:pt x="0" y="281939"/>
                  </a:moveTo>
                  <a:lnTo>
                    <a:pt x="3601" y="240279"/>
                  </a:lnTo>
                  <a:lnTo>
                    <a:pt x="14064" y="200515"/>
                  </a:lnTo>
                  <a:lnTo>
                    <a:pt x="30873" y="163085"/>
                  </a:lnTo>
                  <a:lnTo>
                    <a:pt x="53517" y="128424"/>
                  </a:lnTo>
                  <a:lnTo>
                    <a:pt x="81481" y="96970"/>
                  </a:lnTo>
                  <a:lnTo>
                    <a:pt x="114251" y="69158"/>
                  </a:lnTo>
                  <a:lnTo>
                    <a:pt x="151315" y="45424"/>
                  </a:lnTo>
                  <a:lnTo>
                    <a:pt x="192159" y="26205"/>
                  </a:lnTo>
                  <a:lnTo>
                    <a:pt x="236268" y="11937"/>
                  </a:lnTo>
                  <a:lnTo>
                    <a:pt x="283130" y="3057"/>
                  </a:lnTo>
                  <a:lnTo>
                    <a:pt x="332231" y="0"/>
                  </a:lnTo>
                  <a:lnTo>
                    <a:pt x="381333" y="3057"/>
                  </a:lnTo>
                  <a:lnTo>
                    <a:pt x="428195" y="11937"/>
                  </a:lnTo>
                  <a:lnTo>
                    <a:pt x="472304" y="26205"/>
                  </a:lnTo>
                  <a:lnTo>
                    <a:pt x="513148" y="45424"/>
                  </a:lnTo>
                  <a:lnTo>
                    <a:pt x="550212" y="69158"/>
                  </a:lnTo>
                  <a:lnTo>
                    <a:pt x="582982" y="96970"/>
                  </a:lnTo>
                  <a:lnTo>
                    <a:pt x="610946" y="128424"/>
                  </a:lnTo>
                  <a:lnTo>
                    <a:pt x="633590" y="163085"/>
                  </a:lnTo>
                  <a:lnTo>
                    <a:pt x="650399" y="200515"/>
                  </a:lnTo>
                  <a:lnTo>
                    <a:pt x="660862" y="240279"/>
                  </a:lnTo>
                  <a:lnTo>
                    <a:pt x="664463" y="281939"/>
                  </a:lnTo>
                  <a:lnTo>
                    <a:pt x="660862" y="323600"/>
                  </a:lnTo>
                  <a:lnTo>
                    <a:pt x="650399" y="363364"/>
                  </a:lnTo>
                  <a:lnTo>
                    <a:pt x="633590" y="400794"/>
                  </a:lnTo>
                  <a:lnTo>
                    <a:pt x="610946" y="435455"/>
                  </a:lnTo>
                  <a:lnTo>
                    <a:pt x="582982" y="466909"/>
                  </a:lnTo>
                  <a:lnTo>
                    <a:pt x="550212" y="494721"/>
                  </a:lnTo>
                  <a:lnTo>
                    <a:pt x="513148" y="518455"/>
                  </a:lnTo>
                  <a:lnTo>
                    <a:pt x="472304" y="537674"/>
                  </a:lnTo>
                  <a:lnTo>
                    <a:pt x="428195" y="551942"/>
                  </a:lnTo>
                  <a:lnTo>
                    <a:pt x="381333" y="560822"/>
                  </a:lnTo>
                  <a:lnTo>
                    <a:pt x="332231" y="563879"/>
                  </a:lnTo>
                  <a:lnTo>
                    <a:pt x="283130" y="560822"/>
                  </a:lnTo>
                  <a:lnTo>
                    <a:pt x="236268" y="551942"/>
                  </a:lnTo>
                  <a:lnTo>
                    <a:pt x="192159" y="537674"/>
                  </a:lnTo>
                  <a:lnTo>
                    <a:pt x="151315" y="518455"/>
                  </a:lnTo>
                  <a:lnTo>
                    <a:pt x="114251" y="494721"/>
                  </a:lnTo>
                  <a:lnTo>
                    <a:pt x="81481" y="466909"/>
                  </a:lnTo>
                  <a:lnTo>
                    <a:pt x="53517" y="435455"/>
                  </a:lnTo>
                  <a:lnTo>
                    <a:pt x="30873" y="400794"/>
                  </a:lnTo>
                  <a:lnTo>
                    <a:pt x="14064" y="363364"/>
                  </a:lnTo>
                  <a:lnTo>
                    <a:pt x="3601" y="323600"/>
                  </a:lnTo>
                  <a:lnTo>
                    <a:pt x="0" y="28193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34568" y="2543555"/>
            <a:ext cx="3171825" cy="579120"/>
            <a:chOff x="734568" y="2543555"/>
            <a:chExt cx="3171825" cy="579120"/>
          </a:xfrm>
        </p:grpSpPr>
        <p:sp>
          <p:nvSpPr>
            <p:cNvPr id="45" name="object 45"/>
            <p:cNvSpPr/>
            <p:nvPr/>
          </p:nvSpPr>
          <p:spPr>
            <a:xfrm>
              <a:off x="3264407" y="2549651"/>
              <a:ext cx="635635" cy="567055"/>
            </a:xfrm>
            <a:custGeom>
              <a:avLst/>
              <a:gdLst/>
              <a:ahLst/>
              <a:cxnLst/>
              <a:rect l="l" t="t" r="r" b="b"/>
              <a:pathLst>
                <a:path w="635635" h="567055">
                  <a:moveTo>
                    <a:pt x="317753" y="0"/>
                  </a:moveTo>
                  <a:lnTo>
                    <a:pt x="266206" y="3709"/>
                  </a:lnTo>
                  <a:lnTo>
                    <a:pt x="217310" y="14447"/>
                  </a:lnTo>
                  <a:lnTo>
                    <a:pt x="171717" y="31632"/>
                  </a:lnTo>
                  <a:lnTo>
                    <a:pt x="130082" y="54681"/>
                  </a:lnTo>
                  <a:lnTo>
                    <a:pt x="93059" y="83010"/>
                  </a:lnTo>
                  <a:lnTo>
                    <a:pt x="61301" y="116037"/>
                  </a:lnTo>
                  <a:lnTo>
                    <a:pt x="35462" y="153179"/>
                  </a:lnTo>
                  <a:lnTo>
                    <a:pt x="16197" y="193852"/>
                  </a:lnTo>
                  <a:lnTo>
                    <a:pt x="4158" y="237475"/>
                  </a:lnTo>
                  <a:lnTo>
                    <a:pt x="0" y="283463"/>
                  </a:lnTo>
                  <a:lnTo>
                    <a:pt x="4158" y="329452"/>
                  </a:lnTo>
                  <a:lnTo>
                    <a:pt x="16197" y="373075"/>
                  </a:lnTo>
                  <a:lnTo>
                    <a:pt x="35462" y="413748"/>
                  </a:lnTo>
                  <a:lnTo>
                    <a:pt x="61301" y="450890"/>
                  </a:lnTo>
                  <a:lnTo>
                    <a:pt x="93059" y="483917"/>
                  </a:lnTo>
                  <a:lnTo>
                    <a:pt x="130082" y="512246"/>
                  </a:lnTo>
                  <a:lnTo>
                    <a:pt x="171717" y="535295"/>
                  </a:lnTo>
                  <a:lnTo>
                    <a:pt x="217310" y="552480"/>
                  </a:lnTo>
                  <a:lnTo>
                    <a:pt x="266206" y="563218"/>
                  </a:lnTo>
                  <a:lnTo>
                    <a:pt x="317753" y="566927"/>
                  </a:lnTo>
                  <a:lnTo>
                    <a:pt x="369301" y="563218"/>
                  </a:lnTo>
                  <a:lnTo>
                    <a:pt x="418197" y="552480"/>
                  </a:lnTo>
                  <a:lnTo>
                    <a:pt x="463790" y="535295"/>
                  </a:lnTo>
                  <a:lnTo>
                    <a:pt x="505425" y="512246"/>
                  </a:lnTo>
                  <a:lnTo>
                    <a:pt x="542448" y="483917"/>
                  </a:lnTo>
                  <a:lnTo>
                    <a:pt x="574206" y="450890"/>
                  </a:lnTo>
                  <a:lnTo>
                    <a:pt x="600045" y="413748"/>
                  </a:lnTo>
                  <a:lnTo>
                    <a:pt x="619310" y="373075"/>
                  </a:lnTo>
                  <a:lnTo>
                    <a:pt x="631349" y="329452"/>
                  </a:lnTo>
                  <a:lnTo>
                    <a:pt x="635507" y="283463"/>
                  </a:lnTo>
                  <a:lnTo>
                    <a:pt x="631349" y="237475"/>
                  </a:lnTo>
                  <a:lnTo>
                    <a:pt x="619310" y="193852"/>
                  </a:lnTo>
                  <a:lnTo>
                    <a:pt x="600045" y="153179"/>
                  </a:lnTo>
                  <a:lnTo>
                    <a:pt x="574206" y="116037"/>
                  </a:lnTo>
                  <a:lnTo>
                    <a:pt x="542448" y="83010"/>
                  </a:lnTo>
                  <a:lnTo>
                    <a:pt x="505425" y="54681"/>
                  </a:lnTo>
                  <a:lnTo>
                    <a:pt x="463790" y="31632"/>
                  </a:lnTo>
                  <a:lnTo>
                    <a:pt x="418197" y="14447"/>
                  </a:lnTo>
                  <a:lnTo>
                    <a:pt x="369301" y="3709"/>
                  </a:lnTo>
                  <a:lnTo>
                    <a:pt x="3177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264407" y="2549651"/>
              <a:ext cx="635635" cy="567055"/>
            </a:xfrm>
            <a:custGeom>
              <a:avLst/>
              <a:gdLst/>
              <a:ahLst/>
              <a:cxnLst/>
              <a:rect l="l" t="t" r="r" b="b"/>
              <a:pathLst>
                <a:path w="635635" h="567055">
                  <a:moveTo>
                    <a:pt x="0" y="283463"/>
                  </a:moveTo>
                  <a:lnTo>
                    <a:pt x="4158" y="237475"/>
                  </a:lnTo>
                  <a:lnTo>
                    <a:pt x="16197" y="193852"/>
                  </a:lnTo>
                  <a:lnTo>
                    <a:pt x="35462" y="153179"/>
                  </a:lnTo>
                  <a:lnTo>
                    <a:pt x="61301" y="116037"/>
                  </a:lnTo>
                  <a:lnTo>
                    <a:pt x="93059" y="83010"/>
                  </a:lnTo>
                  <a:lnTo>
                    <a:pt x="130082" y="54681"/>
                  </a:lnTo>
                  <a:lnTo>
                    <a:pt x="171717" y="31632"/>
                  </a:lnTo>
                  <a:lnTo>
                    <a:pt x="217310" y="14447"/>
                  </a:lnTo>
                  <a:lnTo>
                    <a:pt x="266206" y="3709"/>
                  </a:lnTo>
                  <a:lnTo>
                    <a:pt x="317753" y="0"/>
                  </a:lnTo>
                  <a:lnTo>
                    <a:pt x="369301" y="3709"/>
                  </a:lnTo>
                  <a:lnTo>
                    <a:pt x="418197" y="14447"/>
                  </a:lnTo>
                  <a:lnTo>
                    <a:pt x="463790" y="31632"/>
                  </a:lnTo>
                  <a:lnTo>
                    <a:pt x="505425" y="54681"/>
                  </a:lnTo>
                  <a:lnTo>
                    <a:pt x="542448" y="83010"/>
                  </a:lnTo>
                  <a:lnTo>
                    <a:pt x="574206" y="116037"/>
                  </a:lnTo>
                  <a:lnTo>
                    <a:pt x="600045" y="153179"/>
                  </a:lnTo>
                  <a:lnTo>
                    <a:pt x="619310" y="193852"/>
                  </a:lnTo>
                  <a:lnTo>
                    <a:pt x="631349" y="237475"/>
                  </a:lnTo>
                  <a:lnTo>
                    <a:pt x="635507" y="283463"/>
                  </a:lnTo>
                  <a:lnTo>
                    <a:pt x="631349" y="329452"/>
                  </a:lnTo>
                  <a:lnTo>
                    <a:pt x="619310" y="373075"/>
                  </a:lnTo>
                  <a:lnTo>
                    <a:pt x="600045" y="413748"/>
                  </a:lnTo>
                  <a:lnTo>
                    <a:pt x="574206" y="450890"/>
                  </a:lnTo>
                  <a:lnTo>
                    <a:pt x="542448" y="483917"/>
                  </a:lnTo>
                  <a:lnTo>
                    <a:pt x="505425" y="512246"/>
                  </a:lnTo>
                  <a:lnTo>
                    <a:pt x="463790" y="535295"/>
                  </a:lnTo>
                  <a:lnTo>
                    <a:pt x="418197" y="552480"/>
                  </a:lnTo>
                  <a:lnTo>
                    <a:pt x="369301" y="563218"/>
                  </a:lnTo>
                  <a:lnTo>
                    <a:pt x="317753" y="566927"/>
                  </a:lnTo>
                  <a:lnTo>
                    <a:pt x="266206" y="563218"/>
                  </a:lnTo>
                  <a:lnTo>
                    <a:pt x="217310" y="552480"/>
                  </a:lnTo>
                  <a:lnTo>
                    <a:pt x="171717" y="535295"/>
                  </a:lnTo>
                  <a:lnTo>
                    <a:pt x="130082" y="512246"/>
                  </a:lnTo>
                  <a:lnTo>
                    <a:pt x="93059" y="483917"/>
                  </a:lnTo>
                  <a:lnTo>
                    <a:pt x="61301" y="450890"/>
                  </a:lnTo>
                  <a:lnTo>
                    <a:pt x="35462" y="413748"/>
                  </a:lnTo>
                  <a:lnTo>
                    <a:pt x="16197" y="373075"/>
                  </a:lnTo>
                  <a:lnTo>
                    <a:pt x="4158" y="329452"/>
                  </a:lnTo>
                  <a:lnTo>
                    <a:pt x="0" y="28346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40664" y="256489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285749" y="0"/>
                  </a:moveTo>
                  <a:lnTo>
                    <a:pt x="234387" y="4323"/>
                  </a:lnTo>
                  <a:lnTo>
                    <a:pt x="186044" y="16786"/>
                  </a:lnTo>
                  <a:lnTo>
                    <a:pt x="141528" y="36632"/>
                  </a:lnTo>
                  <a:lnTo>
                    <a:pt x="101647" y="63100"/>
                  </a:lnTo>
                  <a:lnTo>
                    <a:pt x="67206" y="95432"/>
                  </a:lnTo>
                  <a:lnTo>
                    <a:pt x="39014" y="132870"/>
                  </a:lnTo>
                  <a:lnTo>
                    <a:pt x="17877" y="174653"/>
                  </a:lnTo>
                  <a:lnTo>
                    <a:pt x="4603" y="220024"/>
                  </a:lnTo>
                  <a:lnTo>
                    <a:pt x="0" y="268224"/>
                  </a:lnTo>
                  <a:lnTo>
                    <a:pt x="4603" y="316423"/>
                  </a:lnTo>
                  <a:lnTo>
                    <a:pt x="17877" y="361794"/>
                  </a:lnTo>
                  <a:lnTo>
                    <a:pt x="39014" y="403577"/>
                  </a:lnTo>
                  <a:lnTo>
                    <a:pt x="67206" y="441015"/>
                  </a:lnTo>
                  <a:lnTo>
                    <a:pt x="101647" y="473347"/>
                  </a:lnTo>
                  <a:lnTo>
                    <a:pt x="141528" y="499815"/>
                  </a:lnTo>
                  <a:lnTo>
                    <a:pt x="186044" y="519661"/>
                  </a:lnTo>
                  <a:lnTo>
                    <a:pt x="234387" y="532124"/>
                  </a:lnTo>
                  <a:lnTo>
                    <a:pt x="285749" y="536448"/>
                  </a:lnTo>
                  <a:lnTo>
                    <a:pt x="337112" y="532124"/>
                  </a:lnTo>
                  <a:lnTo>
                    <a:pt x="385455" y="519661"/>
                  </a:lnTo>
                  <a:lnTo>
                    <a:pt x="429971" y="499815"/>
                  </a:lnTo>
                  <a:lnTo>
                    <a:pt x="469852" y="473347"/>
                  </a:lnTo>
                  <a:lnTo>
                    <a:pt x="504293" y="441015"/>
                  </a:lnTo>
                  <a:lnTo>
                    <a:pt x="532485" y="403577"/>
                  </a:lnTo>
                  <a:lnTo>
                    <a:pt x="553622" y="361794"/>
                  </a:lnTo>
                  <a:lnTo>
                    <a:pt x="566896" y="316423"/>
                  </a:lnTo>
                  <a:lnTo>
                    <a:pt x="571499" y="268224"/>
                  </a:lnTo>
                  <a:lnTo>
                    <a:pt x="566896" y="220024"/>
                  </a:lnTo>
                  <a:lnTo>
                    <a:pt x="553622" y="174653"/>
                  </a:lnTo>
                  <a:lnTo>
                    <a:pt x="532485" y="132870"/>
                  </a:lnTo>
                  <a:lnTo>
                    <a:pt x="504293" y="95432"/>
                  </a:lnTo>
                  <a:lnTo>
                    <a:pt x="469852" y="63100"/>
                  </a:lnTo>
                  <a:lnTo>
                    <a:pt x="429971" y="36632"/>
                  </a:lnTo>
                  <a:lnTo>
                    <a:pt x="385455" y="16786"/>
                  </a:lnTo>
                  <a:lnTo>
                    <a:pt x="337112" y="4323"/>
                  </a:lnTo>
                  <a:lnTo>
                    <a:pt x="2857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40664" y="2564891"/>
              <a:ext cx="571500" cy="536575"/>
            </a:xfrm>
            <a:custGeom>
              <a:avLst/>
              <a:gdLst/>
              <a:ahLst/>
              <a:cxnLst/>
              <a:rect l="l" t="t" r="r" b="b"/>
              <a:pathLst>
                <a:path w="571500" h="536575">
                  <a:moveTo>
                    <a:pt x="0" y="268224"/>
                  </a:moveTo>
                  <a:lnTo>
                    <a:pt x="4603" y="220024"/>
                  </a:lnTo>
                  <a:lnTo>
                    <a:pt x="17877" y="174653"/>
                  </a:lnTo>
                  <a:lnTo>
                    <a:pt x="39014" y="132870"/>
                  </a:lnTo>
                  <a:lnTo>
                    <a:pt x="67206" y="95432"/>
                  </a:lnTo>
                  <a:lnTo>
                    <a:pt x="101647" y="63100"/>
                  </a:lnTo>
                  <a:lnTo>
                    <a:pt x="141528" y="36632"/>
                  </a:lnTo>
                  <a:lnTo>
                    <a:pt x="186044" y="16786"/>
                  </a:lnTo>
                  <a:lnTo>
                    <a:pt x="234387" y="4323"/>
                  </a:lnTo>
                  <a:lnTo>
                    <a:pt x="285749" y="0"/>
                  </a:lnTo>
                  <a:lnTo>
                    <a:pt x="337112" y="4323"/>
                  </a:lnTo>
                  <a:lnTo>
                    <a:pt x="385455" y="16786"/>
                  </a:lnTo>
                  <a:lnTo>
                    <a:pt x="429971" y="36632"/>
                  </a:lnTo>
                  <a:lnTo>
                    <a:pt x="469852" y="63100"/>
                  </a:lnTo>
                  <a:lnTo>
                    <a:pt x="504293" y="95432"/>
                  </a:lnTo>
                  <a:lnTo>
                    <a:pt x="532485" y="132870"/>
                  </a:lnTo>
                  <a:lnTo>
                    <a:pt x="553622" y="174653"/>
                  </a:lnTo>
                  <a:lnTo>
                    <a:pt x="566896" y="220024"/>
                  </a:lnTo>
                  <a:lnTo>
                    <a:pt x="571499" y="268224"/>
                  </a:lnTo>
                  <a:lnTo>
                    <a:pt x="566896" y="316423"/>
                  </a:lnTo>
                  <a:lnTo>
                    <a:pt x="553622" y="361794"/>
                  </a:lnTo>
                  <a:lnTo>
                    <a:pt x="532485" y="403577"/>
                  </a:lnTo>
                  <a:lnTo>
                    <a:pt x="504293" y="441015"/>
                  </a:lnTo>
                  <a:lnTo>
                    <a:pt x="469852" y="473347"/>
                  </a:lnTo>
                  <a:lnTo>
                    <a:pt x="429971" y="499815"/>
                  </a:lnTo>
                  <a:lnTo>
                    <a:pt x="385455" y="519661"/>
                  </a:lnTo>
                  <a:lnTo>
                    <a:pt x="337112" y="532124"/>
                  </a:lnTo>
                  <a:lnTo>
                    <a:pt x="285749" y="536448"/>
                  </a:lnTo>
                  <a:lnTo>
                    <a:pt x="234387" y="532124"/>
                  </a:lnTo>
                  <a:lnTo>
                    <a:pt x="186044" y="519661"/>
                  </a:lnTo>
                  <a:lnTo>
                    <a:pt x="141528" y="499815"/>
                  </a:lnTo>
                  <a:lnTo>
                    <a:pt x="101647" y="473347"/>
                  </a:lnTo>
                  <a:lnTo>
                    <a:pt x="67206" y="441015"/>
                  </a:lnTo>
                  <a:lnTo>
                    <a:pt x="39014" y="403577"/>
                  </a:lnTo>
                  <a:lnTo>
                    <a:pt x="17877" y="361794"/>
                  </a:lnTo>
                  <a:lnTo>
                    <a:pt x="4603" y="316423"/>
                  </a:lnTo>
                  <a:lnTo>
                    <a:pt x="0" y="26822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28954" y="2660142"/>
            <a:ext cx="6451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2618740" algn="l"/>
                <a:tab pos="6112510" algn="l"/>
              </a:tabLst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	</a:t>
            </a: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2	</a:t>
            </a:r>
            <a:r>
              <a:rPr sz="3000" spc="15" baseline="2777" dirty="0">
                <a:latin typeface="Times New Roman"/>
                <a:cs typeface="Times New Roman"/>
              </a:rPr>
              <a:t>Y</a:t>
            </a:r>
            <a:r>
              <a:rPr sz="1950" spc="15" baseline="-17094" dirty="0">
                <a:latin typeface="Times New Roman"/>
                <a:cs typeface="Times New Roman"/>
              </a:rPr>
              <a:t>T</a:t>
            </a:r>
            <a:endParaRPr sz="1950" baseline="-1709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25137" y="100407"/>
            <a:ext cx="94480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27432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Supervised </a:t>
            </a:r>
            <a:r>
              <a:rPr sz="3200" spc="-5" dirty="0"/>
              <a:t>Learning </a:t>
            </a:r>
            <a:r>
              <a:rPr sz="3200" dirty="0"/>
              <a:t> </a:t>
            </a:r>
            <a:r>
              <a:rPr sz="3200" spc="-25" dirty="0"/>
              <a:t>(Parameter</a:t>
            </a:r>
            <a:r>
              <a:rPr sz="3200" spc="-95" dirty="0"/>
              <a:t> </a:t>
            </a:r>
            <a:r>
              <a:rPr sz="3200" spc="-10" dirty="0"/>
              <a:t>Estimation)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436" y="1519011"/>
            <a:ext cx="7620634" cy="2256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As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in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logistic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regression,</a:t>
            </a:r>
            <a:r>
              <a:rPr sz="2800" spc="3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use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L-BFGS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optimization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procedure,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set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λ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weights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maximize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CLL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the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supervised</a:t>
            </a:r>
            <a:r>
              <a:rPr sz="2800" spc="4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training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data.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See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paper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details.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20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1" y="76961"/>
            <a:ext cx="8991600" cy="836930"/>
          </a:xfrm>
          <a:custGeom>
            <a:avLst/>
            <a:gdLst/>
            <a:ahLst/>
            <a:cxnLst/>
            <a:rect l="l" t="t" r="r" b="b"/>
            <a:pathLst>
              <a:path w="8991600" h="836930">
                <a:moveTo>
                  <a:pt x="0" y="836676"/>
                </a:moveTo>
                <a:lnTo>
                  <a:pt x="8991600" y="836676"/>
                </a:lnTo>
                <a:lnTo>
                  <a:pt x="89916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>
              <a:latin typeface="Comic Sans MS" panose="030F07020303020202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437" y="275081"/>
            <a:ext cx="823112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2255" marR="5080" indent="-63881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Sequence</a:t>
            </a:r>
            <a:r>
              <a:rPr spc="-75" dirty="0"/>
              <a:t> </a:t>
            </a:r>
            <a:r>
              <a:rPr spc="-40" dirty="0"/>
              <a:t>Tagging </a:t>
            </a:r>
            <a:r>
              <a:rPr spc="-800" dirty="0"/>
              <a:t> </a:t>
            </a:r>
            <a:r>
              <a:rPr spc="-15" dirty="0"/>
              <a:t>(Inference)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40" y="1381709"/>
            <a:ext cx="7232650" cy="3118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58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800" spc="-30" dirty="0">
                <a:latin typeface="Comic Sans MS" panose="030F0702030302020204" pitchFamily="66" charset="0"/>
                <a:cs typeface="Calibri"/>
              </a:rPr>
              <a:t>Variant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Viterbi</a:t>
            </a:r>
            <a:r>
              <a:rPr sz="2800" spc="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algorithm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can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be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used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to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efficiently,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O(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TN</a:t>
            </a:r>
            <a:r>
              <a:rPr sz="2775" spc="-7" baseline="25525" dirty="0">
                <a:latin typeface="Comic Sans MS" panose="030F0702030302020204" pitchFamily="66" charset="0"/>
                <a:cs typeface="Calibri"/>
              </a:rPr>
              <a:t>2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),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 determine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the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globally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most </a:t>
            </a:r>
            <a:r>
              <a:rPr sz="2800" spc="-6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probable</a:t>
            </a:r>
            <a:r>
              <a:rPr sz="2800" spc="1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label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a</a:t>
            </a:r>
            <a:r>
              <a:rPr sz="2800" spc="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30" dirty="0">
                <a:latin typeface="Comic Sans MS" panose="030F0702030302020204" pitchFamily="66" charset="0"/>
                <a:cs typeface="Calibri"/>
              </a:rPr>
              <a:t>token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sequence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using</a:t>
            </a:r>
            <a:r>
              <a:rPr sz="2800" spc="3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a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given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log-linear model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of the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conditional</a:t>
            </a:r>
            <a:r>
              <a:rPr sz="2800" spc="2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probability</a:t>
            </a:r>
            <a:r>
              <a:rPr sz="2800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dirty="0">
                <a:latin typeface="Comic Sans MS" panose="030F0702030302020204" pitchFamily="66" charset="0"/>
                <a:cs typeface="Calibri"/>
              </a:rPr>
              <a:t>P(</a:t>
            </a:r>
            <a:r>
              <a:rPr sz="2800" i="1" dirty="0">
                <a:latin typeface="Comic Sans MS" panose="030F0702030302020204" pitchFamily="66" charset="0"/>
                <a:cs typeface="Calibri"/>
              </a:rPr>
              <a:t>Y</a:t>
            </a:r>
            <a:r>
              <a:rPr sz="2800" i="1" spc="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| </a:t>
            </a:r>
            <a:r>
              <a:rPr sz="2800" i="1" spc="-5" dirty="0">
                <a:latin typeface="Comic Sans MS" panose="030F0702030302020204" pitchFamily="66" charset="0"/>
                <a:cs typeface="Calibri"/>
              </a:rPr>
              <a:t>X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).</a:t>
            </a:r>
            <a:endParaRPr sz="2800" dirty="0">
              <a:latin typeface="Comic Sans MS" panose="030F0702030302020204" pitchFamily="66" charset="0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Comic Sans MS" panose="030F0702030302020204" pitchFamily="66" charset="0"/>
                <a:cs typeface="Calibri"/>
              </a:rPr>
              <a:t>See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0" dirty="0">
                <a:latin typeface="Comic Sans MS" panose="030F0702030302020204" pitchFamily="66" charset="0"/>
                <a:cs typeface="Calibri"/>
              </a:rPr>
              <a:t>paper</a:t>
            </a:r>
            <a:r>
              <a:rPr sz="2800" spc="-5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25" dirty="0">
                <a:latin typeface="Comic Sans MS" panose="030F0702030302020204" pitchFamily="66" charset="0"/>
                <a:cs typeface="Calibri"/>
              </a:rPr>
              <a:t>for</a:t>
            </a:r>
            <a:r>
              <a:rPr sz="2800" spc="-20" dirty="0">
                <a:latin typeface="Comic Sans MS" panose="030F0702030302020204" pitchFamily="66" charset="0"/>
                <a:cs typeface="Calibri"/>
              </a:rPr>
              <a:t> </a:t>
            </a:r>
            <a:r>
              <a:rPr sz="2800" spc="-15" dirty="0">
                <a:latin typeface="Comic Sans MS" panose="030F0702030302020204" pitchFamily="66" charset="0"/>
                <a:cs typeface="Calibri"/>
              </a:rPr>
              <a:t>details.</a:t>
            </a:r>
            <a:endParaRPr sz="2800" dirty="0">
              <a:latin typeface="Comic Sans MS" panose="030F0702030302020204" pitchFamily="66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1321" y="6426809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omic Sans MS" panose="030F0702030302020204" pitchFamily="66" charset="0"/>
                <a:cs typeface="Calibri"/>
              </a:rPr>
              <a:t>21</a:t>
            </a:r>
            <a:endParaRPr sz="1200" dirty="0">
              <a:latin typeface="Comic Sans MS" panose="030F0702030302020204" pitchFamily="66" charset="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7432</Words>
  <Application>Microsoft Office PowerPoint</Application>
  <PresentationFormat>On-screen Show (4:3)</PresentationFormat>
  <Paragraphs>1238</Paragraphs>
  <Slides>111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1" baseType="lpstr"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Wingdings</vt:lpstr>
      <vt:lpstr>Wingdings 2</vt:lpstr>
      <vt:lpstr>Office Theme</vt:lpstr>
      <vt:lpstr> POS Tagging</vt:lpstr>
      <vt:lpstr>Parts of speech</vt:lpstr>
      <vt:lpstr>English parts of speech</vt:lpstr>
      <vt:lpstr>Open vs. Closed classes</vt:lpstr>
      <vt:lpstr>Closed vs. Open Class</vt:lpstr>
      <vt:lpstr>Open class (lexical) words</vt:lpstr>
      <vt:lpstr>Part Of Speech Tagging</vt:lpstr>
      <vt:lpstr>UDEP POS tags</vt:lpstr>
      <vt:lpstr>Ambiguity in POS Tagging</vt:lpstr>
      <vt:lpstr>POS Tagging task</vt:lpstr>
      <vt:lpstr>Ambiguity in POS tagging</vt:lpstr>
      <vt:lpstr>Constituency</vt:lpstr>
      <vt:lpstr>Constituency</vt:lpstr>
      <vt:lpstr>Constituency</vt:lpstr>
      <vt:lpstr>POS Tagging Approaches</vt:lpstr>
      <vt:lpstr>Sequence Modelling  HMM</vt:lpstr>
      <vt:lpstr>Sequence Labeling Problem</vt:lpstr>
      <vt:lpstr>Information Extraction</vt:lpstr>
      <vt:lpstr>Semantic Role Labeling</vt:lpstr>
      <vt:lpstr>Bioinformatics</vt:lpstr>
      <vt:lpstr>Problems with Sequence Labeling as  Classification</vt:lpstr>
      <vt:lpstr>Probabilistic Sequence Models</vt:lpstr>
      <vt:lpstr>Markov Model / Markov Chain</vt:lpstr>
      <vt:lpstr>Sample Markov Model for POS</vt:lpstr>
      <vt:lpstr>Sample Markov Model for POS</vt:lpstr>
      <vt:lpstr>Hidden Markov Model</vt:lpstr>
      <vt:lpstr>Sample HMM for POS</vt:lpstr>
      <vt:lpstr>Definition of an HMM</vt:lpstr>
      <vt:lpstr>HMM Generation Procedure</vt:lpstr>
      <vt:lpstr>Sample HMM Generation</vt:lpstr>
      <vt:lpstr>Three Useful HMM Tasks</vt:lpstr>
      <vt:lpstr>HMM: Observation Likelihood</vt:lpstr>
      <vt:lpstr>Sequence Classification</vt:lpstr>
      <vt:lpstr>Most Likely Sequence</vt:lpstr>
      <vt:lpstr>HMM: Observation Likelihood  Efficient Solution</vt:lpstr>
      <vt:lpstr>Forward Trellis</vt:lpstr>
      <vt:lpstr>Forward Probabilities</vt:lpstr>
      <vt:lpstr>Forward Step</vt:lpstr>
      <vt:lpstr>Computing the Forward Probabilities</vt:lpstr>
      <vt:lpstr>t ( j)  P(o1,o2 ,...ot , qt  sj  | )</vt:lpstr>
      <vt:lpstr>Forward Computational Complexity</vt:lpstr>
      <vt:lpstr>2. Most Likely State Sequence (Decoding)</vt:lpstr>
      <vt:lpstr>Most Likely State Sequence</vt:lpstr>
      <vt:lpstr>Most Likely State Sequence</vt:lpstr>
      <vt:lpstr>Most Likely State Sequence</vt:lpstr>
      <vt:lpstr>Most Likely State Sequence</vt:lpstr>
      <vt:lpstr>Most Likely State Sequence</vt:lpstr>
      <vt:lpstr>Most Likely State Sequence</vt:lpstr>
      <vt:lpstr>Viterbi Scores</vt:lpstr>
      <vt:lpstr>Computing the Viterbi Scores</vt:lpstr>
      <vt:lpstr>Computing the Viterbi Backpointers</vt:lpstr>
      <vt:lpstr>Viterbi Backpointers</vt:lpstr>
      <vt:lpstr>Viterbi Backtrace</vt:lpstr>
      <vt:lpstr>HMM Learning</vt:lpstr>
      <vt:lpstr>Supervised HMM Training</vt:lpstr>
      <vt:lpstr>Supervised Parameter Estimation</vt:lpstr>
      <vt:lpstr>Learning and Using HMM Taggers</vt:lpstr>
      <vt:lpstr>Evaluating Taggers</vt:lpstr>
      <vt:lpstr>Unsupervised  Maximum Likelihood Training</vt:lpstr>
      <vt:lpstr>Maximum Likelihood Training</vt:lpstr>
      <vt:lpstr>Bayes Theorem</vt:lpstr>
      <vt:lpstr>PowerPoint Presentation</vt:lpstr>
      <vt:lpstr>PowerPoint Presentation</vt:lpstr>
      <vt:lpstr>EM Algorithm</vt:lpstr>
      <vt:lpstr>EM</vt:lpstr>
      <vt:lpstr>EM</vt:lpstr>
      <vt:lpstr>EM</vt:lpstr>
      <vt:lpstr>EM</vt:lpstr>
      <vt:lpstr>Sketch of Baum-Welch (EM) Algorithm  for Training HMMs</vt:lpstr>
      <vt:lpstr>EM Properties</vt:lpstr>
      <vt:lpstr>Semi-Supervised Learning</vt:lpstr>
      <vt:lpstr>Semi-Supervised EM</vt:lpstr>
      <vt:lpstr>Semi-Supervised EM</vt:lpstr>
      <vt:lpstr>Semi-Supervised EM</vt:lpstr>
      <vt:lpstr>Semi-Supervised EM</vt:lpstr>
      <vt:lpstr>Semi-Supervised EM</vt:lpstr>
      <vt:lpstr>Semi-Supervised Results</vt:lpstr>
      <vt:lpstr>PowerPoint Presentation</vt:lpstr>
      <vt:lpstr>Conditional Random Field  CRF</vt:lpstr>
      <vt:lpstr>Hidden Markov Model</vt:lpstr>
      <vt:lpstr>Discriminative Vs. Generative</vt:lpstr>
      <vt:lpstr>PowerPoint Presentation</vt:lpstr>
      <vt:lpstr>Graphical Models</vt:lpstr>
      <vt:lpstr>Bayesian Networks</vt:lpstr>
      <vt:lpstr>Conditional Probability Tables</vt:lpstr>
      <vt:lpstr>Joint Distributions for Bayes Nets</vt:lpstr>
      <vt:lpstr>Naïve Bayes as a Bayes Net</vt:lpstr>
      <vt:lpstr>Markov Networks</vt:lpstr>
      <vt:lpstr>Distribution for a Markov Network</vt:lpstr>
      <vt:lpstr>Sample Markov Network</vt:lpstr>
      <vt:lpstr>Sequence prediction</vt:lpstr>
      <vt:lpstr>..</vt:lpstr>
      <vt:lpstr>Simple Linear Chain CRF Features</vt:lpstr>
      <vt:lpstr>Conditional Distribution for  Linear Chain CRF</vt:lpstr>
      <vt:lpstr>Adding Token Features to a CRF</vt:lpstr>
      <vt:lpstr>Features in POS Tagging</vt:lpstr>
      <vt:lpstr>PowerPoint Presentation</vt:lpstr>
      <vt:lpstr>Supervised Learning  (Parameter Estimation)</vt:lpstr>
      <vt:lpstr>Sequence Tagging  (Inference)</vt:lpstr>
      <vt:lpstr>Skip-Chain CRFs</vt:lpstr>
      <vt:lpstr>CRF Results</vt:lpstr>
      <vt:lpstr>CRF Summary</vt:lpstr>
      <vt:lpstr>State of the art - POS</vt:lpstr>
      <vt:lpstr>State of the art - POS</vt:lpstr>
      <vt:lpstr>State of the art - POS</vt:lpstr>
      <vt:lpstr>State of the art - POS</vt:lpstr>
      <vt:lpstr>CRF Features - POS</vt:lpstr>
      <vt:lpstr>CRF Features - POS</vt:lpstr>
      <vt:lpstr>CRF Features - POS</vt:lpstr>
      <vt:lpstr>CRF Features - POS</vt:lpstr>
      <vt:lpstr>CRF Features - POS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Introduction</dc:title>
  <dc:creator>Sudeshna Sarkar</dc:creator>
  <cp:lastModifiedBy>Dr. Tapas Kumar Mishra</cp:lastModifiedBy>
  <cp:revision>10</cp:revision>
  <dcterms:created xsi:type="dcterms:W3CDTF">2022-02-14T04:34:02Z</dcterms:created>
  <dcterms:modified xsi:type="dcterms:W3CDTF">2023-02-13T05:35:24Z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2022-02-14T00:00:00Z</vt:filetime>
  </property>
</Properties>
</file>