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95" r:id="rId21"/>
    <p:sldId id="298" r:id="rId22"/>
    <p:sldId id="299" r:id="rId23"/>
    <p:sldId id="300" r:id="rId24"/>
    <p:sldId id="301" r:id="rId25"/>
    <p:sldId id="302" r:id="rId26"/>
    <p:sldId id="303" r:id="rId27"/>
    <p:sldId id="296" r:id="rId28"/>
    <p:sldId id="297" r:id="rId29"/>
    <p:sldId id="304" r:id="rId30"/>
    <p:sldId id="305" r:id="rId31"/>
    <p:sldId id="273" r:id="rId32"/>
    <p:sldId id="274" r:id="rId33"/>
    <p:sldId id="275" r:id="rId34"/>
    <p:sldId id="276" r:id="rId35"/>
    <p:sldId id="27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4DAFB-712A-4EA2-8CC8-B59FA75722CE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019B-4684-4484-949B-8E356ABB0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108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4DAFB-712A-4EA2-8CC8-B59FA75722CE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019B-4684-4484-949B-8E356ABB0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480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4DAFB-712A-4EA2-8CC8-B59FA75722CE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019B-4684-4484-949B-8E356ABB0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67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4DAFB-712A-4EA2-8CC8-B59FA75722CE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019B-4684-4484-949B-8E356ABB0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583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4DAFB-712A-4EA2-8CC8-B59FA75722CE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019B-4684-4484-949B-8E356ABB0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31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4DAFB-712A-4EA2-8CC8-B59FA75722CE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019B-4684-4484-949B-8E356ABB0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73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4DAFB-712A-4EA2-8CC8-B59FA75722CE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019B-4684-4484-949B-8E356ABB0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81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4DAFB-712A-4EA2-8CC8-B59FA75722CE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019B-4684-4484-949B-8E356ABB0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72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4DAFB-712A-4EA2-8CC8-B59FA75722CE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019B-4684-4484-949B-8E356ABB0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55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4DAFB-712A-4EA2-8CC8-B59FA75722CE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019B-4684-4484-949B-8E356ABB0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16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4DAFB-712A-4EA2-8CC8-B59FA75722CE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019B-4684-4484-949B-8E356ABB0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486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4DAFB-712A-4EA2-8CC8-B59FA75722CE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F019B-4684-4484-949B-8E356ABB0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5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regexr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Comic Sans MS" panose="030F0702030302020204" pitchFamily="66" charset="0"/>
              </a:rPr>
              <a:t>Introduction, Basic Text Processing, Edit Distance</a:t>
            </a:r>
            <a:br>
              <a:rPr lang="en-IN" dirty="0">
                <a:latin typeface="Comic Sans MS" panose="030F0702030302020204" pitchFamily="66" charset="0"/>
              </a:rPr>
            </a:br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88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Text Processing 2. Word Tokenization</a:t>
            </a:r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Every  NLP  task  needs  to  do  text   normalization:    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1.  Segmenting/tokenizing  words  in  running  text  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2.  Normalizing  word  formats  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3.  Segmenting  sentences  in  running  text </a:t>
            </a:r>
            <a:br>
              <a:rPr lang="en-US" dirty="0">
                <a:latin typeface="Comic Sans MS" panose="030F0702030302020204" pitchFamily="66" charset="0"/>
              </a:rPr>
            </a:b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IN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664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Words</a:t>
            </a:r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Lemma: same  stem,  part  of  speech,  rough  word  sense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cat  and  cats  =  same  lemma </a:t>
            </a:r>
          </a:p>
          <a:p>
            <a:r>
              <a:rPr lang="en-US" dirty="0" err="1">
                <a:latin typeface="Comic Sans MS" panose="030F0702030302020204" pitchFamily="66" charset="0"/>
              </a:rPr>
              <a:t>Wordform</a:t>
            </a:r>
            <a:r>
              <a:rPr lang="en-US" dirty="0">
                <a:latin typeface="Comic Sans MS" panose="030F0702030302020204" pitchFamily="66" charset="0"/>
              </a:rPr>
              <a:t>: the  full  inflected  surface  form </a:t>
            </a:r>
            <a:r>
              <a:rPr lang="en-US" dirty="0"/>
              <a:t>  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cat  and  cats  =  different </a:t>
            </a:r>
            <a:r>
              <a:rPr lang="en-US" dirty="0" err="1">
                <a:latin typeface="Comic Sans MS" panose="030F0702030302020204" pitchFamily="66" charset="0"/>
              </a:rPr>
              <a:t>wordforms</a:t>
            </a:r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Type: </a:t>
            </a:r>
            <a:r>
              <a:rPr lang="en-US" dirty="0"/>
              <a:t> </a:t>
            </a:r>
            <a:r>
              <a:rPr lang="en-US" dirty="0">
                <a:latin typeface="Comic Sans MS" panose="030F0702030302020204" pitchFamily="66" charset="0"/>
              </a:rPr>
              <a:t>an  element  of  the  vocabulary. </a:t>
            </a:r>
          </a:p>
          <a:p>
            <a:r>
              <a:rPr lang="en-US" dirty="0">
                <a:latin typeface="Comic Sans MS" panose="030F0702030302020204" pitchFamily="66" charset="0"/>
              </a:rPr>
              <a:t>Token: an  instance  of  that  type  in  running  text </a:t>
            </a:r>
            <a:br>
              <a:rPr lang="en-US" dirty="0"/>
            </a:br>
            <a:br>
              <a:rPr lang="en-US" dirty="0">
                <a:latin typeface="Comic Sans MS" panose="030F0702030302020204" pitchFamily="66" charset="0"/>
              </a:rPr>
            </a:b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mic Sans MS" panose="030F0702030302020204" pitchFamily="66" charset="0"/>
              </a:rPr>
              <a:t>they  lay  back  on  the  San  Francisco  grass  and  looked  at  the  stars  and  their </a:t>
            </a:r>
            <a:r>
              <a:rPr lang="en-US" dirty="0"/>
              <a:t>  </a:t>
            </a:r>
            <a:br>
              <a:rPr lang="en-US" dirty="0"/>
            </a:br>
            <a:r>
              <a:rPr lang="en-US" dirty="0">
                <a:latin typeface="Comic Sans MS" panose="030F0702030302020204" pitchFamily="66" charset="0"/>
              </a:rPr>
              <a:t>15 tokens (or 14),</a:t>
            </a: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13 types</a:t>
            </a:r>
            <a:endParaRPr lang="en-IN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874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029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omic Sans MS" panose="030F0702030302020204" pitchFamily="66" charset="0"/>
              </a:rPr>
              <a:t>Tokenization in Linux</a:t>
            </a:r>
            <a:endParaRPr lang="en-IN" sz="3600" dirty="0">
              <a:latin typeface="Comic Sans MS" panose="030F0702030302020204" pitchFamily="66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1413" y="1761820"/>
            <a:ext cx="954405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390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029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Comic Sans MS" panose="030F0702030302020204" pitchFamily="66" charset="0"/>
              </a:rPr>
              <a:t>The  first  step:  tokenizing  </a:t>
            </a:r>
            <a:r>
              <a:rPr lang="en-IN" sz="3600" dirty="0">
                <a:latin typeface="Comic Sans MS" panose="030F0702030302020204" pitchFamily="66" charset="0"/>
              </a:rPr>
              <a:t> </a:t>
            </a:r>
            <a:br>
              <a:rPr lang="en-IN" sz="3600" dirty="0">
                <a:latin typeface="Comic Sans MS" panose="030F0702030302020204" pitchFamily="66" charset="0"/>
              </a:rPr>
            </a:br>
            <a:endParaRPr lang="en-IN" sz="3600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7648"/>
            <a:ext cx="833181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865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029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Comic Sans MS" panose="030F0702030302020204" pitchFamily="66" charset="0"/>
              </a:rPr>
              <a:t>The  second  step:  sorting  </a:t>
            </a:r>
            <a:r>
              <a:rPr lang="en-IN" sz="3600" dirty="0">
                <a:latin typeface="Comic Sans MS" panose="030F0702030302020204" pitchFamily="66" charset="0"/>
              </a:rPr>
              <a:t> </a:t>
            </a:r>
            <a:br>
              <a:rPr lang="en-IN" sz="3600" dirty="0">
                <a:latin typeface="Comic Sans MS" panose="030F0702030302020204" pitchFamily="66" charset="0"/>
              </a:rPr>
            </a:br>
            <a:endParaRPr lang="en-IN" sz="3600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9" y="1608992"/>
            <a:ext cx="79343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66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029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Comic Sans MS" panose="030F0702030302020204" pitchFamily="66" charset="0"/>
              </a:rPr>
              <a:t>The  third  step:  counting  </a:t>
            </a:r>
            <a:r>
              <a:rPr lang="en-IN" sz="3600" dirty="0">
                <a:latin typeface="Comic Sans MS" panose="030F0702030302020204" pitchFamily="66" charset="0"/>
              </a:rPr>
              <a:t> </a:t>
            </a:r>
            <a:br>
              <a:rPr lang="en-IN" sz="3600" dirty="0">
                <a:latin typeface="Comic Sans MS" panose="030F0702030302020204" pitchFamily="66" charset="0"/>
              </a:rPr>
            </a:br>
            <a:endParaRPr lang="en-IN" sz="3600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3375"/>
            <a:ext cx="96107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013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029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Comic Sans MS" panose="030F0702030302020204" pitchFamily="66" charset="0"/>
              </a:rPr>
              <a:t>Tokenization issues  </a:t>
            </a:r>
            <a:r>
              <a:rPr lang="en-IN" sz="3600" dirty="0">
                <a:latin typeface="Comic Sans MS" panose="030F0702030302020204" pitchFamily="66" charset="0"/>
              </a:rPr>
              <a:t> </a:t>
            </a:r>
            <a:br>
              <a:rPr lang="en-IN" sz="3600" dirty="0">
                <a:latin typeface="Comic Sans MS" panose="030F0702030302020204" pitchFamily="66" charset="0"/>
              </a:rPr>
            </a:br>
            <a:endParaRPr lang="en-IN" sz="3600" dirty="0"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444" y="1077119"/>
            <a:ext cx="9534525" cy="29241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78169" y="4809392"/>
            <a:ext cx="80097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Language issues: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Chinese and </a:t>
            </a:r>
            <a:r>
              <a:rPr lang="en-US" dirty="0" err="1">
                <a:latin typeface="Comic Sans MS" panose="030F0702030302020204" pitchFamily="66" charset="0"/>
              </a:rPr>
              <a:t>Japanses</a:t>
            </a:r>
            <a:r>
              <a:rPr lang="en-US" dirty="0">
                <a:latin typeface="Comic Sans MS" panose="030F0702030302020204" pitchFamily="66" charset="0"/>
              </a:rPr>
              <a:t> words are not separated by spaces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Use maximum matching to find out tokens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Doesn’t  generally  work  in  English! - </a:t>
            </a:r>
            <a:r>
              <a:rPr lang="en-US" dirty="0" err="1">
                <a:latin typeface="Comic Sans MS" panose="030F0702030302020204" pitchFamily="66" charset="0"/>
              </a:rPr>
              <a:t>Thetabledownthere</a:t>
            </a:r>
            <a:br>
              <a:rPr lang="en-US" dirty="0">
                <a:latin typeface="Comic Sans MS" panose="030F0702030302020204" pitchFamily="66" charset="0"/>
              </a:rPr>
            </a:br>
            <a:endParaRPr lang="en-IN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86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029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Comic Sans MS" panose="030F0702030302020204" pitchFamily="66" charset="0"/>
              </a:rPr>
              <a:t>Modern Tokenizers: BPE, </a:t>
            </a:r>
            <a:r>
              <a:rPr lang="en-IN" b="1" dirty="0" err="1">
                <a:latin typeface="Comic Sans MS" panose="030F0702030302020204" pitchFamily="66" charset="0"/>
              </a:rPr>
              <a:t>Wordpiece</a:t>
            </a:r>
            <a:r>
              <a:rPr lang="en-IN" b="1" dirty="0">
                <a:latin typeface="Comic Sans MS" panose="030F0702030302020204" pitchFamily="66" charset="0"/>
              </a:rPr>
              <a:t>  </a:t>
            </a:r>
            <a:r>
              <a:rPr lang="en-IN" sz="3600" dirty="0">
                <a:latin typeface="Comic Sans MS" panose="030F0702030302020204" pitchFamily="66" charset="0"/>
              </a:rPr>
              <a:t> </a:t>
            </a:r>
            <a:br>
              <a:rPr lang="en-IN" sz="3600" dirty="0">
                <a:latin typeface="Comic Sans MS" panose="030F0702030302020204" pitchFamily="66" charset="0"/>
              </a:rPr>
            </a:br>
            <a:endParaRPr lang="en-IN" sz="3600" dirty="0">
              <a:latin typeface="Comic Sans MS" panose="030F0702030302020204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28D501-1FA9-44C5-A440-0D6839B9F8FA}"/>
              </a:ext>
            </a:extLst>
          </p:cNvPr>
          <p:cNvSpPr txBox="1"/>
          <p:nvPr/>
        </p:nvSpPr>
        <p:spPr>
          <a:xfrm>
            <a:off x="1278384" y="1402672"/>
            <a:ext cx="91262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Word Tokenizers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Character Tokenizers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FF0000"/>
                </a:solidFill>
              </a:rPr>
              <a:t>Sub-word Tokenizers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932E5E-6935-4419-94CA-9970F4CD7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224" y="2855166"/>
            <a:ext cx="8529885" cy="342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044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029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Comic Sans MS" panose="030F0702030302020204" pitchFamily="66" charset="0"/>
              </a:rPr>
              <a:t>Modern Tokenizers: BPE, </a:t>
            </a:r>
            <a:r>
              <a:rPr lang="en-IN" b="1" dirty="0" err="1">
                <a:latin typeface="Comic Sans MS" panose="030F0702030302020204" pitchFamily="66" charset="0"/>
              </a:rPr>
              <a:t>Wordpiece</a:t>
            </a:r>
            <a:r>
              <a:rPr lang="en-IN" b="1" dirty="0">
                <a:latin typeface="Comic Sans MS" panose="030F0702030302020204" pitchFamily="66" charset="0"/>
              </a:rPr>
              <a:t>  </a:t>
            </a:r>
            <a:r>
              <a:rPr lang="en-IN" sz="3600" dirty="0">
                <a:latin typeface="Comic Sans MS" panose="030F0702030302020204" pitchFamily="66" charset="0"/>
              </a:rPr>
              <a:t> </a:t>
            </a:r>
            <a:br>
              <a:rPr lang="en-IN" sz="3600" dirty="0">
                <a:latin typeface="Comic Sans MS" panose="030F0702030302020204" pitchFamily="66" charset="0"/>
              </a:rPr>
            </a:br>
            <a:endParaRPr lang="en-IN" sz="3600" dirty="0">
              <a:latin typeface="Comic Sans MS" panose="030F0702030302020204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43A547-A64E-4B48-85A8-9B038BE68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956" y="877078"/>
            <a:ext cx="9320088" cy="59809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EB0948-18B5-4F18-92F6-45DD6BA04123}"/>
              </a:ext>
            </a:extLst>
          </p:cNvPr>
          <p:cNvSpPr txBox="1"/>
          <p:nvPr/>
        </p:nvSpPr>
        <p:spPr>
          <a:xfrm>
            <a:off x="4946333" y="6587136"/>
            <a:ext cx="7431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i="1" u="none" strike="noStrike" baseline="0" dirty="0">
                <a:solidFill>
                  <a:srgbClr val="000000"/>
                </a:solidFill>
                <a:latin typeface="QSFKLN+Times-Italic"/>
              </a:rPr>
              <a:t>Example from https://huggingface.co/transformers/tokenizer_summary.html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2706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029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Comic Sans MS" panose="030F0702030302020204" pitchFamily="66" charset="0"/>
              </a:rPr>
              <a:t>Modern Tokenizers: BPE, </a:t>
            </a:r>
            <a:r>
              <a:rPr lang="en-IN" b="1" dirty="0" err="1">
                <a:latin typeface="Comic Sans MS" panose="030F0702030302020204" pitchFamily="66" charset="0"/>
              </a:rPr>
              <a:t>Wordpiece</a:t>
            </a:r>
            <a:r>
              <a:rPr lang="en-IN" b="1" dirty="0">
                <a:latin typeface="Comic Sans MS" panose="030F0702030302020204" pitchFamily="66" charset="0"/>
              </a:rPr>
              <a:t>  </a:t>
            </a:r>
            <a:r>
              <a:rPr lang="en-IN" sz="3600" dirty="0">
                <a:latin typeface="Comic Sans MS" panose="030F0702030302020204" pitchFamily="66" charset="0"/>
              </a:rPr>
              <a:t> </a:t>
            </a:r>
            <a:br>
              <a:rPr lang="en-IN" sz="3600" dirty="0">
                <a:latin typeface="Comic Sans MS" panose="030F0702030302020204" pitchFamily="66" charset="0"/>
              </a:rPr>
            </a:br>
            <a:endParaRPr lang="en-IN" sz="3600" dirty="0">
              <a:latin typeface="Comic Sans MS" panose="030F0702030302020204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EB0948-18B5-4F18-92F6-45DD6BA04123}"/>
              </a:ext>
            </a:extLst>
          </p:cNvPr>
          <p:cNvSpPr txBox="1"/>
          <p:nvPr/>
        </p:nvSpPr>
        <p:spPr>
          <a:xfrm>
            <a:off x="4760927" y="6577805"/>
            <a:ext cx="7431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i="1" u="none" strike="noStrike" baseline="0" dirty="0">
                <a:solidFill>
                  <a:srgbClr val="000000"/>
                </a:solidFill>
                <a:latin typeface="QSFKLN+Times-Italic"/>
              </a:rPr>
              <a:t>Example from https://huggingface.co/transformers/tokenizer_summary.html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15D6D5-C50A-4E68-9412-062179C3B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043" y="811762"/>
            <a:ext cx="9997914" cy="568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162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Probability recap</a:t>
            </a:r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500" y="-76200"/>
            <a:ext cx="12573000" cy="70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746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029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Comic Sans MS" panose="030F0702030302020204" pitchFamily="66" charset="0"/>
              </a:rPr>
              <a:t>Modern Tokenizers: BPE, </a:t>
            </a:r>
            <a:r>
              <a:rPr lang="en-IN" b="1" dirty="0" err="1">
                <a:latin typeface="Comic Sans MS" panose="030F0702030302020204" pitchFamily="66" charset="0"/>
              </a:rPr>
              <a:t>Wordpiece</a:t>
            </a:r>
            <a:r>
              <a:rPr lang="en-IN" b="1" dirty="0">
                <a:latin typeface="Comic Sans MS" panose="030F0702030302020204" pitchFamily="66" charset="0"/>
              </a:rPr>
              <a:t>  </a:t>
            </a:r>
            <a:r>
              <a:rPr lang="en-IN" sz="3600" dirty="0">
                <a:latin typeface="Comic Sans MS" panose="030F0702030302020204" pitchFamily="66" charset="0"/>
              </a:rPr>
              <a:t> </a:t>
            </a:r>
            <a:br>
              <a:rPr lang="en-IN" sz="3600" dirty="0">
                <a:latin typeface="Comic Sans MS" panose="030F0702030302020204" pitchFamily="66" charset="0"/>
              </a:rPr>
            </a:br>
            <a:endParaRPr lang="en-IN" sz="3600" dirty="0">
              <a:latin typeface="Comic Sans MS" panose="030F0702030302020204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EB0948-18B5-4F18-92F6-45DD6BA04123}"/>
              </a:ext>
            </a:extLst>
          </p:cNvPr>
          <p:cNvSpPr txBox="1"/>
          <p:nvPr/>
        </p:nvSpPr>
        <p:spPr>
          <a:xfrm>
            <a:off x="4760927" y="6577805"/>
            <a:ext cx="7431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i="1" u="none" strike="noStrike" baseline="0" dirty="0">
                <a:solidFill>
                  <a:srgbClr val="000000"/>
                </a:solidFill>
                <a:latin typeface="QSFKLN+Times-Italic"/>
              </a:rPr>
              <a:t>Example from https://huggingface.co/transformers/tokenizer_summary.html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87CDF8-ABD6-4689-8E83-F154F0C07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49" y="727788"/>
            <a:ext cx="10429301" cy="566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265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029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Comic Sans MS" panose="030F0702030302020204" pitchFamily="66" charset="0"/>
              </a:rPr>
              <a:t>Modern Tokenizers: BPE, </a:t>
            </a:r>
            <a:r>
              <a:rPr lang="en-IN" b="1" dirty="0" err="1">
                <a:latin typeface="Comic Sans MS" panose="030F0702030302020204" pitchFamily="66" charset="0"/>
              </a:rPr>
              <a:t>Wordpiece</a:t>
            </a:r>
            <a:r>
              <a:rPr lang="en-IN" b="1" dirty="0">
                <a:latin typeface="Comic Sans MS" panose="030F0702030302020204" pitchFamily="66" charset="0"/>
              </a:rPr>
              <a:t>  </a:t>
            </a:r>
            <a:r>
              <a:rPr lang="en-IN" sz="3600" dirty="0">
                <a:latin typeface="Comic Sans MS" panose="030F0702030302020204" pitchFamily="66" charset="0"/>
              </a:rPr>
              <a:t> </a:t>
            </a:r>
            <a:br>
              <a:rPr lang="en-IN" sz="3600" dirty="0">
                <a:latin typeface="Comic Sans MS" panose="030F0702030302020204" pitchFamily="66" charset="0"/>
              </a:rPr>
            </a:br>
            <a:endParaRPr lang="en-IN" sz="3600" dirty="0">
              <a:latin typeface="Comic Sans MS" panose="030F0702030302020204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B1B2DA-2C05-4896-BDCE-0DACCA650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960" y="1045028"/>
            <a:ext cx="9354080" cy="581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371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029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Comic Sans MS" panose="030F0702030302020204" pitchFamily="66" charset="0"/>
              </a:rPr>
              <a:t>Modern Tokenizers: BPE, </a:t>
            </a:r>
            <a:r>
              <a:rPr lang="en-IN" b="1" dirty="0" err="1">
                <a:latin typeface="Comic Sans MS" panose="030F0702030302020204" pitchFamily="66" charset="0"/>
              </a:rPr>
              <a:t>Wordpiece</a:t>
            </a:r>
            <a:r>
              <a:rPr lang="en-IN" b="1" dirty="0">
                <a:latin typeface="Comic Sans MS" panose="030F0702030302020204" pitchFamily="66" charset="0"/>
              </a:rPr>
              <a:t>  </a:t>
            </a:r>
            <a:r>
              <a:rPr lang="en-IN" sz="3600" dirty="0">
                <a:latin typeface="Comic Sans MS" panose="030F0702030302020204" pitchFamily="66" charset="0"/>
              </a:rPr>
              <a:t> </a:t>
            </a:r>
            <a:br>
              <a:rPr lang="en-IN" sz="3600" dirty="0">
                <a:latin typeface="Comic Sans MS" panose="030F0702030302020204" pitchFamily="66" charset="0"/>
              </a:rPr>
            </a:br>
            <a:endParaRPr lang="en-IN" sz="3600" dirty="0">
              <a:latin typeface="Comic Sans MS" panose="030F0702030302020204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BAAC91-60CF-4BF0-9EB8-34F7AD3F2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55" y="839754"/>
            <a:ext cx="10059689" cy="601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228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029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Comic Sans MS" panose="030F0702030302020204" pitchFamily="66" charset="0"/>
              </a:rPr>
              <a:t>Modern Tokenizers: BPE, </a:t>
            </a:r>
            <a:r>
              <a:rPr lang="en-IN" b="1" dirty="0" err="1">
                <a:latin typeface="Comic Sans MS" panose="030F0702030302020204" pitchFamily="66" charset="0"/>
              </a:rPr>
              <a:t>Wordpiece</a:t>
            </a:r>
            <a:r>
              <a:rPr lang="en-IN" b="1" dirty="0">
                <a:latin typeface="Comic Sans MS" panose="030F0702030302020204" pitchFamily="66" charset="0"/>
              </a:rPr>
              <a:t>  </a:t>
            </a:r>
            <a:r>
              <a:rPr lang="en-IN" sz="3600" dirty="0">
                <a:latin typeface="Comic Sans MS" panose="030F0702030302020204" pitchFamily="66" charset="0"/>
              </a:rPr>
              <a:t> </a:t>
            </a:r>
            <a:br>
              <a:rPr lang="en-IN" sz="3600" dirty="0">
                <a:latin typeface="Comic Sans MS" panose="030F0702030302020204" pitchFamily="66" charset="0"/>
              </a:rPr>
            </a:br>
            <a:endParaRPr lang="en-IN" sz="3600" dirty="0">
              <a:latin typeface="Comic Sans MS" panose="030F0702030302020204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244672-0435-4ECA-91BB-29E9F5EED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542" y="877078"/>
            <a:ext cx="9910916" cy="567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5149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029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Comic Sans MS" panose="030F0702030302020204" pitchFamily="66" charset="0"/>
              </a:rPr>
              <a:t>Modern Tokenizers: BPE, </a:t>
            </a:r>
            <a:r>
              <a:rPr lang="en-IN" b="1" dirty="0" err="1">
                <a:latin typeface="Comic Sans MS" panose="030F0702030302020204" pitchFamily="66" charset="0"/>
              </a:rPr>
              <a:t>Wordpiece</a:t>
            </a:r>
            <a:r>
              <a:rPr lang="en-IN" b="1" dirty="0">
                <a:latin typeface="Comic Sans MS" panose="030F0702030302020204" pitchFamily="66" charset="0"/>
              </a:rPr>
              <a:t>  </a:t>
            </a:r>
            <a:r>
              <a:rPr lang="en-IN" sz="3600" dirty="0">
                <a:latin typeface="Comic Sans MS" panose="030F0702030302020204" pitchFamily="66" charset="0"/>
              </a:rPr>
              <a:t> </a:t>
            </a:r>
            <a:br>
              <a:rPr lang="en-IN" sz="3600" dirty="0">
                <a:latin typeface="Comic Sans MS" panose="030F0702030302020204" pitchFamily="66" charset="0"/>
              </a:rPr>
            </a:br>
            <a:endParaRPr lang="en-IN" sz="3600" dirty="0">
              <a:latin typeface="Comic Sans MS" panose="030F0702030302020204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2B51A5-DEF3-42A5-92A5-CBFB2ADF4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877" y="1595284"/>
            <a:ext cx="9950245" cy="366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1763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029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Comic Sans MS" panose="030F0702030302020204" pitchFamily="66" charset="0"/>
              </a:rPr>
              <a:t>Modern Tokenizers: BPE, </a:t>
            </a:r>
            <a:r>
              <a:rPr lang="en-IN" b="1" dirty="0" err="1">
                <a:latin typeface="Comic Sans MS" panose="030F0702030302020204" pitchFamily="66" charset="0"/>
              </a:rPr>
              <a:t>Wordpiece</a:t>
            </a:r>
            <a:r>
              <a:rPr lang="en-IN" b="1" dirty="0">
                <a:latin typeface="Comic Sans MS" panose="030F0702030302020204" pitchFamily="66" charset="0"/>
              </a:rPr>
              <a:t>  </a:t>
            </a:r>
            <a:r>
              <a:rPr lang="en-IN" sz="3600" dirty="0">
                <a:latin typeface="Comic Sans MS" panose="030F0702030302020204" pitchFamily="66" charset="0"/>
              </a:rPr>
              <a:t> </a:t>
            </a:r>
            <a:br>
              <a:rPr lang="en-IN" sz="3600" dirty="0">
                <a:latin typeface="Comic Sans MS" panose="030F0702030302020204" pitchFamily="66" charset="0"/>
              </a:rPr>
            </a:br>
            <a:endParaRPr lang="en-IN" sz="3600" dirty="0">
              <a:latin typeface="Comic Sans MS" panose="030F0702030302020204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826F86-8667-4341-BE7E-A9A77BD76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206" y="811762"/>
            <a:ext cx="8499587" cy="604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66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029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Comic Sans MS" panose="030F0702030302020204" pitchFamily="66" charset="0"/>
              </a:rPr>
              <a:t>Modern Tokenizers: BPE, </a:t>
            </a:r>
            <a:r>
              <a:rPr lang="en-IN" b="1" dirty="0" err="1">
                <a:latin typeface="Comic Sans MS" panose="030F0702030302020204" pitchFamily="66" charset="0"/>
              </a:rPr>
              <a:t>Wordpiece</a:t>
            </a:r>
            <a:r>
              <a:rPr lang="en-IN" b="1" dirty="0">
                <a:latin typeface="Comic Sans MS" panose="030F0702030302020204" pitchFamily="66" charset="0"/>
              </a:rPr>
              <a:t>  </a:t>
            </a:r>
            <a:r>
              <a:rPr lang="en-IN" sz="3600" dirty="0">
                <a:latin typeface="Comic Sans MS" panose="030F0702030302020204" pitchFamily="66" charset="0"/>
              </a:rPr>
              <a:t> </a:t>
            </a:r>
            <a:br>
              <a:rPr lang="en-IN" sz="3600" dirty="0">
                <a:latin typeface="Comic Sans MS" panose="030F0702030302020204" pitchFamily="66" charset="0"/>
              </a:rPr>
            </a:br>
            <a:endParaRPr lang="en-IN" sz="3600" dirty="0">
              <a:latin typeface="Comic Sans MS" panose="030F0702030302020204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37FF19-2E94-4E0D-8A8D-7C33BD6D6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871" y="967154"/>
            <a:ext cx="9832258" cy="582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2068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029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Comic Sans MS" panose="030F0702030302020204" pitchFamily="66" charset="0"/>
              </a:rPr>
              <a:t>Modern Tokenizers: BPE, </a:t>
            </a:r>
            <a:r>
              <a:rPr lang="en-IN" b="1" dirty="0" err="1">
                <a:latin typeface="Comic Sans MS" panose="030F0702030302020204" pitchFamily="66" charset="0"/>
              </a:rPr>
              <a:t>Wordpiece</a:t>
            </a:r>
            <a:r>
              <a:rPr lang="en-IN" b="1" dirty="0">
                <a:latin typeface="Comic Sans MS" panose="030F0702030302020204" pitchFamily="66" charset="0"/>
              </a:rPr>
              <a:t>  </a:t>
            </a:r>
            <a:r>
              <a:rPr lang="en-IN" sz="3600" dirty="0">
                <a:latin typeface="Comic Sans MS" panose="030F0702030302020204" pitchFamily="66" charset="0"/>
              </a:rPr>
              <a:t> </a:t>
            </a:r>
            <a:br>
              <a:rPr lang="en-IN" sz="3600" dirty="0">
                <a:latin typeface="Comic Sans MS" panose="030F0702030302020204" pitchFamily="66" charset="0"/>
              </a:rPr>
            </a:br>
            <a:endParaRPr lang="en-IN" sz="3600" dirty="0">
              <a:latin typeface="Comic Sans MS" panose="030F0702030302020204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9BB1C4-8EDC-4BD3-9500-60ECAD6DB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890" y="774441"/>
            <a:ext cx="10186219" cy="605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1041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25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omic Sans MS" panose="030F0702030302020204" pitchFamily="66" charset="0"/>
              </a:rPr>
              <a:t>Text Processing 3. Normalization &amp; Stemming</a:t>
            </a:r>
            <a:endParaRPr lang="en-IN" sz="3600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We  implicitly  define  equivalence  classes  of  terms   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deleting  periods  in  a  term: U.S.A  and USA</a:t>
            </a:r>
          </a:p>
          <a:p>
            <a:pPr lvl="1"/>
            <a:r>
              <a:rPr lang="en-IN" dirty="0">
                <a:latin typeface="Comic Sans MS" panose="030F0702030302020204" pitchFamily="66" charset="0"/>
              </a:rPr>
              <a:t>asymmetric  expansion : window  </a:t>
            </a:r>
            <a:r>
              <a:rPr lang="en-IN" dirty="0">
                <a:latin typeface="Comic Sans MS" panose="030F0702030302020204" pitchFamily="66" charset="0"/>
                <a:sym typeface="Wingdings" panose="05000000000000000000" pitchFamily="2" charset="2"/>
              </a:rPr>
              <a:t> window, windows, Windows</a:t>
            </a:r>
          </a:p>
          <a:p>
            <a:pPr marL="457200" lvl="1" indent="0">
              <a:buNone/>
            </a:pPr>
            <a:r>
              <a:rPr lang="en-IN" dirty="0">
                <a:latin typeface="Comic Sans MS" panose="030F0702030302020204" pitchFamily="66" charset="0"/>
                <a:sym typeface="Wingdings" panose="05000000000000000000" pitchFamily="2" charset="2"/>
              </a:rPr>
              <a:t>				 Windows  Windows</a:t>
            </a:r>
          </a:p>
          <a:p>
            <a:pPr marL="457200" lvl="1" indent="0">
              <a:buNone/>
            </a:pPr>
            <a:endParaRPr lang="en-IN" dirty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r>
              <a:rPr lang="en-IN" dirty="0">
                <a:latin typeface="Comic Sans MS" panose="030F0702030302020204" pitchFamily="66" charset="0"/>
                <a:sym typeface="Wingdings" panose="05000000000000000000" pitchFamily="2" charset="2"/>
              </a:rPr>
              <a:t>Case folding: convert every letter to lowercase</a:t>
            </a:r>
          </a:p>
          <a:p>
            <a:pPr lvl="1"/>
            <a:r>
              <a:rPr lang="en-IN" dirty="0">
                <a:latin typeface="Comic Sans MS" panose="030F0702030302020204" pitchFamily="66" charset="0"/>
                <a:sym typeface="Wingdings" panose="05000000000000000000" pitchFamily="2" charset="2"/>
              </a:rPr>
              <a:t>Exception: uppercase in the middle of sentence – General Motors, SAIL</a:t>
            </a:r>
          </a:p>
          <a:p>
            <a:pPr lvl="1"/>
            <a:r>
              <a:rPr lang="en-IN" dirty="0">
                <a:latin typeface="Comic Sans MS" panose="030F0702030302020204" pitchFamily="66" charset="0"/>
                <a:sym typeface="Wingdings" panose="05000000000000000000" pitchFamily="2" charset="2"/>
              </a:rPr>
              <a:t>For MT, Sentiment analysis </a:t>
            </a:r>
            <a:r>
              <a:rPr lang="en-IN" dirty="0" err="1">
                <a:latin typeface="Comic Sans MS" panose="030F0702030302020204" pitchFamily="66" charset="0"/>
                <a:sym typeface="Wingdings" panose="05000000000000000000" pitchFamily="2" charset="2"/>
              </a:rPr>
              <a:t>etc</a:t>
            </a:r>
            <a:r>
              <a:rPr lang="en-IN" dirty="0">
                <a:latin typeface="Comic Sans MS" panose="030F0702030302020204" pitchFamily="66" charset="0"/>
                <a:sym typeface="Wingdings" panose="05000000000000000000" pitchFamily="2" charset="2"/>
              </a:rPr>
              <a:t>, case may be useful (US vs us) </a:t>
            </a:r>
            <a:br>
              <a:rPr lang="en-IN" dirty="0">
                <a:latin typeface="Comic Sans MS" panose="030F0702030302020204" pitchFamily="66" charset="0"/>
              </a:rPr>
            </a:b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 </a:t>
            </a:r>
            <a:br>
              <a:rPr lang="en-US" dirty="0">
                <a:latin typeface="Comic Sans MS" panose="030F0702030302020204" pitchFamily="66" charset="0"/>
              </a:rPr>
            </a:b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IN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1879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25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Comic Sans MS" panose="030F0702030302020204" pitchFamily="66" charset="0"/>
              </a:rPr>
              <a:t>Lemmatization  </a:t>
            </a:r>
            <a:r>
              <a:rPr lang="en-IN" sz="3600" dirty="0">
                <a:latin typeface="Comic Sans MS" panose="030F0702030302020204" pitchFamily="66" charset="0"/>
              </a:rPr>
              <a:t> </a:t>
            </a:r>
            <a:br>
              <a:rPr lang="en-IN" sz="3600" dirty="0">
                <a:latin typeface="Comic Sans MS" panose="030F0702030302020204" pitchFamily="66" charset="0"/>
              </a:rPr>
            </a:br>
            <a:endParaRPr lang="en-IN" sz="3600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Reduce  inflections  or  variant  forms  to  base  form 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•  </a:t>
            </a:r>
            <a:r>
              <a:rPr lang="en-US" i="1" dirty="0">
                <a:latin typeface="Comic Sans MS" panose="030F0702030302020204" pitchFamily="66" charset="0"/>
              </a:rPr>
              <a:t>am,  are, is  </a:t>
            </a:r>
            <a:r>
              <a:rPr lang="en-US" dirty="0">
                <a:latin typeface="Comic Sans MS" panose="030F0702030302020204" pitchFamily="66" charset="0"/>
              </a:rPr>
              <a:t>→ </a:t>
            </a:r>
            <a:r>
              <a:rPr lang="en-US" i="1" dirty="0">
                <a:latin typeface="Comic Sans MS" panose="030F0702030302020204" pitchFamily="66" charset="0"/>
              </a:rPr>
              <a:t>be</a:t>
            </a:r>
            <a:br>
              <a:rPr lang="en-US" i="1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•  </a:t>
            </a:r>
            <a:r>
              <a:rPr lang="en-US" i="1" dirty="0">
                <a:latin typeface="Comic Sans MS" panose="030F0702030302020204" pitchFamily="66" charset="0"/>
              </a:rPr>
              <a:t>car,  cars,  car's</a:t>
            </a:r>
            <a:r>
              <a:rPr lang="en-US" dirty="0">
                <a:latin typeface="Comic Sans MS" panose="030F0702030302020204" pitchFamily="66" charset="0"/>
              </a:rPr>
              <a:t>,  </a:t>
            </a:r>
            <a:r>
              <a:rPr lang="en-US" i="1" dirty="0">
                <a:latin typeface="Comic Sans MS" panose="030F0702030302020204" pitchFamily="66" charset="0"/>
              </a:rPr>
              <a:t>cars' </a:t>
            </a:r>
            <a:r>
              <a:rPr lang="en-US" dirty="0">
                <a:latin typeface="Comic Sans MS" panose="030F0702030302020204" pitchFamily="66" charset="0"/>
              </a:rPr>
              <a:t>→ </a:t>
            </a:r>
            <a:r>
              <a:rPr lang="en-US" i="1" dirty="0">
                <a:latin typeface="Comic Sans MS" panose="030F0702030302020204" pitchFamily="66" charset="0"/>
              </a:rPr>
              <a:t>car  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endParaRPr lang="en-IN" dirty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r>
              <a:rPr lang="en-US" sz="2400" i="1" dirty="0">
                <a:latin typeface="Comic Sans MS" panose="030F0702030302020204" pitchFamily="66" charset="0"/>
              </a:rPr>
              <a:t>the  boy's  cars  are  different  colors </a:t>
            </a:r>
            <a:r>
              <a:rPr lang="en-US" sz="2400" dirty="0">
                <a:latin typeface="Comic Sans MS" panose="030F0702030302020204" pitchFamily="66" charset="0"/>
              </a:rPr>
              <a:t>→ </a:t>
            </a:r>
            <a:r>
              <a:rPr lang="en-US" sz="2400" i="1" dirty="0">
                <a:latin typeface="Comic Sans MS" panose="030F0702030302020204" pitchFamily="66" charset="0"/>
              </a:rPr>
              <a:t>the  boy  car  be  different  color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have  to  find  correct  dictionary  headword  form </a:t>
            </a:r>
            <a:br>
              <a:rPr lang="en-US" dirty="0">
                <a:latin typeface="Comic Sans MS" panose="030F0702030302020204" pitchFamily="66" charset="0"/>
              </a:rPr>
            </a:br>
            <a:br>
              <a:rPr lang="en-US" dirty="0">
                <a:latin typeface="Comic Sans MS" panose="030F0702030302020204" pitchFamily="66" charset="0"/>
              </a:rPr>
            </a:b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IN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296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Text Processing 1. Regular expression</a:t>
            </a:r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A  formal  language  for  specifying  text  strings   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How  can  we  search  for  any  of  these? </a:t>
            </a:r>
            <a:br>
              <a:rPr lang="en-US" dirty="0">
                <a:latin typeface="Comic Sans MS" panose="030F0702030302020204" pitchFamily="66" charset="0"/>
              </a:rPr>
            </a:br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Apple</a:t>
            </a:r>
          </a:p>
          <a:p>
            <a:r>
              <a:rPr lang="en-US" dirty="0">
                <a:latin typeface="Comic Sans MS" panose="030F0702030302020204" pitchFamily="66" charset="0"/>
              </a:rPr>
              <a:t>apple</a:t>
            </a:r>
          </a:p>
          <a:p>
            <a:r>
              <a:rPr lang="en-US" dirty="0">
                <a:latin typeface="Comic Sans MS" panose="030F0702030302020204" pitchFamily="66" charset="0"/>
              </a:rPr>
              <a:t>Apples</a:t>
            </a:r>
          </a:p>
          <a:p>
            <a:r>
              <a:rPr lang="en-US" dirty="0">
                <a:latin typeface="Comic Sans MS" panose="030F0702030302020204" pitchFamily="66" charset="0"/>
              </a:rPr>
              <a:t>apples</a:t>
            </a:r>
          </a:p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IN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357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25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Comic Sans MS" panose="030F0702030302020204" pitchFamily="66" charset="0"/>
              </a:rPr>
              <a:t>Morphemes</a:t>
            </a:r>
            <a:r>
              <a:rPr lang="en-IN" dirty="0"/>
              <a:t> </a:t>
            </a:r>
            <a:br>
              <a:rPr lang="en-IN" dirty="0"/>
            </a:br>
            <a:endParaRPr lang="en-IN" sz="3600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•  The  small  meaningful  units  that  make  up  words  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	•  </a:t>
            </a:r>
            <a:r>
              <a:rPr lang="en-US" b="1" dirty="0">
                <a:latin typeface="Comic Sans MS" panose="030F0702030302020204" pitchFamily="66" charset="0"/>
              </a:rPr>
              <a:t>Stems</a:t>
            </a:r>
            <a:r>
              <a:rPr lang="en-US" dirty="0">
                <a:latin typeface="Comic Sans MS" panose="030F0702030302020204" pitchFamily="66" charset="0"/>
              </a:rPr>
              <a:t>:  The  core  meaning-­‐bearing  units  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	•  </a:t>
            </a:r>
            <a:r>
              <a:rPr lang="en-US" b="1" dirty="0">
                <a:latin typeface="Comic Sans MS" panose="030F0702030302020204" pitchFamily="66" charset="0"/>
              </a:rPr>
              <a:t>Affixes</a:t>
            </a:r>
            <a:r>
              <a:rPr lang="en-US" dirty="0">
                <a:latin typeface="Comic Sans MS" panose="030F0702030302020204" pitchFamily="66" charset="0"/>
              </a:rPr>
              <a:t>:  Bits  and  pieces  that  adhere  to  stems  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		•  Often  with  grammatical  functions   </a:t>
            </a:r>
            <a:br>
              <a:rPr lang="en-US" dirty="0">
                <a:latin typeface="Comic Sans MS" panose="030F0702030302020204" pitchFamily="66" charset="0"/>
              </a:rPr>
            </a:br>
            <a:endParaRPr lang="en-IN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0192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25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Comic Sans MS" panose="030F0702030302020204" pitchFamily="66" charset="0"/>
              </a:rPr>
              <a:t>Stemming</a:t>
            </a:r>
            <a:br>
              <a:rPr lang="en-IN" dirty="0"/>
            </a:br>
            <a:endParaRPr lang="en-IN" sz="3600" dirty="0">
              <a:latin typeface="Comic Sans MS" panose="030F0702030302020204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67887"/>
            <a:ext cx="91249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2606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25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Comic Sans MS" panose="030F0702030302020204" pitchFamily="66" charset="0"/>
              </a:rPr>
              <a:t>Porters Stemmer</a:t>
            </a:r>
            <a:br>
              <a:rPr lang="en-IN" dirty="0"/>
            </a:br>
            <a:endParaRPr lang="en-IN" sz="3600" dirty="0">
              <a:latin typeface="Comic Sans MS" panose="030F0702030302020204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172" y="907805"/>
            <a:ext cx="9496425" cy="3371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719" y="5017476"/>
            <a:ext cx="72771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104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Regular expression: Disjunction</a:t>
            </a:r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92260"/>
          </a:xfrm>
        </p:spPr>
        <p:txBody>
          <a:bodyPr>
            <a:normAutofit fontScale="77500" lnSpcReduction="20000"/>
          </a:bodyPr>
          <a:lstStyle/>
          <a:p>
            <a:r>
              <a:rPr lang="en-IN" dirty="0">
                <a:latin typeface="Comic Sans MS" panose="030F0702030302020204" pitchFamily="66" charset="0"/>
              </a:rPr>
              <a:t>Letters  inside  square  brackets  [] </a:t>
            </a:r>
            <a:r>
              <a:rPr lang="en-IN" dirty="0"/>
              <a:t>  </a:t>
            </a:r>
            <a:br>
              <a:rPr lang="en-IN" dirty="0"/>
            </a:b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983929"/>
              </p:ext>
            </p:extLst>
          </p:nvPr>
        </p:nvGraphicFramePr>
        <p:xfrm>
          <a:off x="1794608" y="2097528"/>
          <a:ext cx="5418666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1545708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80030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Patterns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951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[Aa]</a:t>
                      </a:r>
                      <a:r>
                        <a:rPr lang="en-US" dirty="0" err="1"/>
                        <a:t>pple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Apple, apple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835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[1234567890]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 digit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10497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58361" y="3616888"/>
            <a:ext cx="5920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702030302020204" pitchFamily="66" charset="0"/>
              </a:rPr>
              <a:t>Ranges</a:t>
            </a:r>
            <a:endParaRPr lang="en-IN" sz="2400" dirty="0">
              <a:latin typeface="Comic Sans MS" panose="030F0702030302020204" pitchFamily="66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693800"/>
              </p:ext>
            </p:extLst>
          </p:nvPr>
        </p:nvGraphicFramePr>
        <p:xfrm>
          <a:off x="1718408" y="4299973"/>
          <a:ext cx="8726853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08951">
                  <a:extLst>
                    <a:ext uri="{9D8B030D-6E8A-4147-A177-3AD203B41FA5}">
                      <a16:colId xmlns:a16="http://schemas.microsoft.com/office/drawing/2014/main" val="1154570835"/>
                    </a:ext>
                  </a:extLst>
                </a:gridCol>
                <a:gridCol w="2908951">
                  <a:extLst>
                    <a:ext uri="{9D8B030D-6E8A-4147-A177-3AD203B41FA5}">
                      <a16:colId xmlns:a16="http://schemas.microsoft.com/office/drawing/2014/main" val="580030735"/>
                    </a:ext>
                  </a:extLst>
                </a:gridCol>
                <a:gridCol w="2908951">
                  <a:extLst>
                    <a:ext uri="{9D8B030D-6E8A-4147-A177-3AD203B41FA5}">
                      <a16:colId xmlns:a16="http://schemas.microsoft.com/office/drawing/2014/main" val="42775536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Patterns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951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[A-Z]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 upper case letter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u="sng" dirty="0">
                          <a:solidFill>
                            <a:srgbClr val="FF0000"/>
                          </a:solidFill>
                        </a:rPr>
                        <a:t>I</a:t>
                      </a:r>
                      <a:r>
                        <a:rPr lang="en-US" dirty="0"/>
                        <a:t> am going.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835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[a-z]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 lower case letter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rgbClr val="FF0000"/>
                          </a:solidFill>
                        </a:rPr>
                        <a:t>w</a:t>
                      </a:r>
                      <a:r>
                        <a:rPr lang="en-US" dirty="0"/>
                        <a:t>hat are you doing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104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[0-9]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 digit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Chapter </a:t>
                      </a:r>
                      <a:r>
                        <a:rPr lang="en-US" u="sng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dirty="0"/>
                        <a:t>:</a:t>
                      </a:r>
                      <a:r>
                        <a:rPr lang="en-US" baseline="0" dirty="0"/>
                        <a:t>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213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0505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716" y="100806"/>
            <a:ext cx="10515600" cy="7344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omic Sans MS" panose="030F0702030302020204" pitchFamily="66" charset="0"/>
              </a:rPr>
              <a:t>Regular expression: Negation in Disjunction</a:t>
            </a:r>
            <a:endParaRPr lang="en-IN" sz="3600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034" y="1059254"/>
            <a:ext cx="10515600" cy="592260"/>
          </a:xfrm>
        </p:spPr>
        <p:txBody>
          <a:bodyPr>
            <a:normAutofit fontScale="77500" lnSpcReduction="20000"/>
          </a:bodyPr>
          <a:lstStyle/>
          <a:p>
            <a:r>
              <a:rPr lang="en-IN" dirty="0">
                <a:latin typeface="Comic Sans MS" panose="030F0702030302020204" pitchFamily="66" charset="0"/>
              </a:rPr>
              <a:t>Negations [^</a:t>
            </a:r>
            <a:r>
              <a:rPr lang="en-IN" dirty="0" err="1">
                <a:latin typeface="Comic Sans MS" panose="030F0702030302020204" pitchFamily="66" charset="0"/>
              </a:rPr>
              <a:t>Ss</a:t>
            </a:r>
            <a:r>
              <a:rPr lang="en-IN" dirty="0">
                <a:latin typeface="Comic Sans MS" panose="030F0702030302020204" pitchFamily="66" charset="0"/>
              </a:rPr>
              <a:t>] : carat means negation if used as 1</a:t>
            </a:r>
            <a:r>
              <a:rPr lang="en-IN" baseline="30000" dirty="0">
                <a:latin typeface="Comic Sans MS" panose="030F0702030302020204" pitchFamily="66" charset="0"/>
              </a:rPr>
              <a:t>st</a:t>
            </a:r>
            <a:r>
              <a:rPr lang="en-IN" dirty="0">
                <a:latin typeface="Comic Sans MS" panose="030F0702030302020204" pitchFamily="66" charset="0"/>
              </a:rPr>
              <a:t> char inside []</a:t>
            </a:r>
            <a:r>
              <a:rPr lang="en-IN" dirty="0"/>
              <a:t>  </a:t>
            </a:r>
            <a:br>
              <a:rPr lang="en-IN" dirty="0"/>
            </a:b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763532"/>
              </p:ext>
            </p:extLst>
          </p:nvPr>
        </p:nvGraphicFramePr>
        <p:xfrm>
          <a:off x="1155700" y="2603057"/>
          <a:ext cx="8726853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08951">
                  <a:extLst>
                    <a:ext uri="{9D8B030D-6E8A-4147-A177-3AD203B41FA5}">
                      <a16:colId xmlns:a16="http://schemas.microsoft.com/office/drawing/2014/main" val="1154570835"/>
                    </a:ext>
                  </a:extLst>
                </a:gridCol>
                <a:gridCol w="2908951">
                  <a:extLst>
                    <a:ext uri="{9D8B030D-6E8A-4147-A177-3AD203B41FA5}">
                      <a16:colId xmlns:a16="http://schemas.microsoft.com/office/drawing/2014/main" val="580030735"/>
                    </a:ext>
                  </a:extLst>
                </a:gridCol>
                <a:gridCol w="2908951">
                  <a:extLst>
                    <a:ext uri="{9D8B030D-6E8A-4147-A177-3AD203B41FA5}">
                      <a16:colId xmlns:a16="http://schemas.microsoft.com/office/drawing/2014/main" val="42775536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Patterns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951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[^A-Z]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an upper case letter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="1" u="sng" dirty="0" err="1">
                          <a:solidFill>
                            <a:srgbClr val="C00000"/>
                          </a:solidFill>
                        </a:rPr>
                        <a:t>n</a:t>
                      </a:r>
                      <a:r>
                        <a:rPr lang="en-US" b="0" u="none" dirty="0" err="1">
                          <a:solidFill>
                            <a:schemeClr val="tx1"/>
                          </a:solidFill>
                        </a:rPr>
                        <a:t>ot</a:t>
                      </a:r>
                      <a:r>
                        <a:rPr lang="en-US" dirty="0"/>
                        <a:t> am going.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835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[^</a:t>
                      </a:r>
                      <a:r>
                        <a:rPr lang="en-US" dirty="0" err="1"/>
                        <a:t>aA</a:t>
                      </a:r>
                      <a:r>
                        <a:rPr lang="en-US" dirty="0"/>
                        <a:t>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 or 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rgbClr val="FF0000"/>
                          </a:solidFill>
                        </a:rPr>
                        <a:t>w</a:t>
                      </a:r>
                      <a:r>
                        <a:rPr lang="en-US" dirty="0"/>
                        <a:t>hat are you doing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104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[^e^]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Neither e nor ^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r>
                        <a:rPr lang="en-US" u="sng" dirty="0">
                          <a:solidFill>
                            <a:srgbClr val="C00000"/>
                          </a:solidFill>
                        </a:rPr>
                        <a:t>l</a:t>
                      </a:r>
                      <a:r>
                        <a:rPr lang="en-US" dirty="0"/>
                        <a:t>even.</a:t>
                      </a:r>
                      <a:r>
                        <a:rPr lang="en-US" baseline="0" dirty="0"/>
                        <a:t> ^</a:t>
                      </a:r>
                      <a:r>
                        <a:rPr lang="en-US" u="sng" baseline="0" dirty="0">
                          <a:solidFill>
                            <a:srgbClr val="C00000"/>
                          </a:solidFill>
                        </a:rPr>
                        <a:t>g</a:t>
                      </a:r>
                      <a:r>
                        <a:rPr lang="en-US" baseline="0" dirty="0"/>
                        <a:t>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213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a^b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Pattern a carat 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 </a:t>
                      </a:r>
                      <a:r>
                        <a:rPr lang="en-US" u="sng" dirty="0" err="1">
                          <a:solidFill>
                            <a:srgbClr val="C00000"/>
                          </a:solidFill>
                        </a:rPr>
                        <a:t>a^b</a:t>
                      </a:r>
                      <a:endParaRPr lang="en-IN" u="sn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789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772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Regular expression: More Disjunction</a:t>
            </a:r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92260"/>
          </a:xfrm>
        </p:spPr>
        <p:txBody>
          <a:bodyPr>
            <a:normAutofit fontScale="77500" lnSpcReduction="20000"/>
          </a:bodyPr>
          <a:lstStyle/>
          <a:p>
            <a:r>
              <a:rPr lang="en-IN" dirty="0">
                <a:latin typeface="Comic Sans MS" panose="030F0702030302020204" pitchFamily="66" charset="0"/>
              </a:rPr>
              <a:t>Pipe | is used for disjunction.</a:t>
            </a:r>
            <a:r>
              <a:rPr lang="en-IN" dirty="0"/>
              <a:t>  </a:t>
            </a:r>
            <a:br>
              <a:rPr lang="en-IN" dirty="0"/>
            </a:b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855459"/>
              </p:ext>
            </p:extLst>
          </p:nvPr>
        </p:nvGraphicFramePr>
        <p:xfrm>
          <a:off x="1718408" y="2282948"/>
          <a:ext cx="5418666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1545708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80030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Patterns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951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apple|banana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apple, banana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835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1|2|3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=[1-3]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104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</a:t>
                      </a:r>
                      <a:r>
                        <a:rPr lang="en-US" dirty="0" err="1"/>
                        <a:t>aA</a:t>
                      </a:r>
                      <a:r>
                        <a:rPr lang="en-US" dirty="0"/>
                        <a:t>]</a:t>
                      </a:r>
                      <a:r>
                        <a:rPr lang="en-US" dirty="0" err="1"/>
                        <a:t>pple</a:t>
                      </a:r>
                      <a:r>
                        <a:rPr lang="en-US" dirty="0"/>
                        <a:t>|[</a:t>
                      </a:r>
                      <a:r>
                        <a:rPr lang="en-US" dirty="0" err="1"/>
                        <a:t>bB</a:t>
                      </a:r>
                      <a:r>
                        <a:rPr lang="en-US" dirty="0"/>
                        <a:t>]</a:t>
                      </a:r>
                      <a:r>
                        <a:rPr lang="en-US" dirty="0" err="1"/>
                        <a:t>anana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137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8699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Regular expression: * + ? .</a:t>
            </a:r>
            <a:endParaRPr lang="en-IN" dirty="0">
              <a:latin typeface="Comic Sans MS" panose="030F0702030302020204" pitchFamily="66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485847"/>
              </p:ext>
            </p:extLst>
          </p:nvPr>
        </p:nvGraphicFramePr>
        <p:xfrm>
          <a:off x="1718408" y="2282948"/>
          <a:ext cx="7953129" cy="3210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51043">
                  <a:extLst>
                    <a:ext uri="{9D8B030D-6E8A-4147-A177-3AD203B41FA5}">
                      <a16:colId xmlns:a16="http://schemas.microsoft.com/office/drawing/2014/main" val="1154570835"/>
                    </a:ext>
                  </a:extLst>
                </a:gridCol>
                <a:gridCol w="2651043">
                  <a:extLst>
                    <a:ext uri="{9D8B030D-6E8A-4147-A177-3AD203B41FA5}">
                      <a16:colId xmlns:a16="http://schemas.microsoft.com/office/drawing/2014/main" val="580030735"/>
                    </a:ext>
                  </a:extLst>
                </a:gridCol>
                <a:gridCol w="2651043">
                  <a:extLst>
                    <a:ext uri="{9D8B030D-6E8A-4147-A177-3AD203B41FA5}">
                      <a16:colId xmlns:a16="http://schemas.microsoft.com/office/drawing/2014/main" val="1907153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Patterns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951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oo</a:t>
                      </a:r>
                      <a:r>
                        <a:rPr lang="en-US" dirty="0"/>
                        <a:t>*h!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Zero or more of the previous character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oh!, ooh!, </a:t>
                      </a:r>
                      <a:r>
                        <a:rPr lang="en-US" dirty="0" err="1"/>
                        <a:t>oooh</a:t>
                      </a:r>
                      <a:r>
                        <a:rPr lang="en-US" dirty="0"/>
                        <a:t>!,..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835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oo+h</a:t>
                      </a:r>
                      <a:r>
                        <a:rPr lang="en-US" dirty="0"/>
                        <a:t>!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or more of the previous character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ooh!, </a:t>
                      </a:r>
                      <a:r>
                        <a:rPr lang="en-US" dirty="0" err="1"/>
                        <a:t>oooh</a:t>
                      </a:r>
                      <a:r>
                        <a:rPr lang="en-US" dirty="0"/>
                        <a:t>!,…; does not match oh!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104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colou?r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Zero or one of the previous character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colour</a:t>
                      </a:r>
                      <a:r>
                        <a:rPr lang="en-US" dirty="0"/>
                        <a:t>, color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137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col.r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 character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color, </a:t>
                      </a:r>
                      <a:r>
                        <a:rPr lang="en-US" dirty="0" err="1"/>
                        <a:t>coler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colar,colwr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943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3020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Regular expression: Anchor ^ $</a:t>
            </a:r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92260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^ matches the beginning of a sentence, $ matches the end of a text.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411628"/>
              </p:ext>
            </p:extLst>
          </p:nvPr>
        </p:nvGraphicFramePr>
        <p:xfrm>
          <a:off x="2105270" y="3135801"/>
          <a:ext cx="5418666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1545708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80030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Patterns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951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^[A-Z]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u="sng" dirty="0" err="1">
                          <a:solidFill>
                            <a:srgbClr val="C00000"/>
                          </a:solidFill>
                        </a:rPr>
                        <a:t>G</a:t>
                      </a:r>
                      <a:r>
                        <a:rPr lang="en-US" dirty="0" err="1"/>
                        <a:t>pple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835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^[^a-</a:t>
                      </a:r>
                      <a:r>
                        <a:rPr lang="en-US" dirty="0" err="1"/>
                        <a:t>zA</a:t>
                      </a:r>
                      <a:r>
                        <a:rPr lang="en-US" dirty="0"/>
                        <a:t>-Z]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u="sng" dirty="0">
                          <a:solidFill>
                            <a:srgbClr val="C00000"/>
                          </a:solidFill>
                        </a:rPr>
                        <a:t>1 </a:t>
                      </a:r>
                      <a:r>
                        <a:rPr lang="en-US" dirty="0"/>
                        <a:t>              </a:t>
                      </a:r>
                      <a:r>
                        <a:rPr lang="en-US" b="1" u="sng" dirty="0">
                          <a:solidFill>
                            <a:srgbClr val="C00000"/>
                          </a:solidFill>
                        </a:rPr>
                        <a:t>“</a:t>
                      </a:r>
                      <a:r>
                        <a:rPr lang="en-US" dirty="0"/>
                        <a:t>hi”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104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\.$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</a:t>
                      </a:r>
                      <a:r>
                        <a:rPr lang="en-US" i="0" u="sng" dirty="0">
                          <a:solidFill>
                            <a:srgbClr val="C00000"/>
                          </a:solidFill>
                        </a:rPr>
                        <a:t>.</a:t>
                      </a:r>
                      <a:endParaRPr lang="en-IN" i="0" u="sn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137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.$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end</a:t>
                      </a:r>
                      <a:r>
                        <a:rPr lang="en-US" u="sng" dirty="0">
                          <a:solidFill>
                            <a:srgbClr val="C00000"/>
                          </a:solidFill>
                        </a:rPr>
                        <a:t>.</a:t>
                      </a:r>
                      <a:r>
                        <a:rPr lang="en-US" u="none" dirty="0">
                          <a:solidFill>
                            <a:schemeClr val="bg1"/>
                          </a:solidFill>
                        </a:rPr>
                        <a:t>             </a:t>
                      </a:r>
                      <a:r>
                        <a:rPr lang="en-US" u="none" dirty="0">
                          <a:solidFill>
                            <a:schemeClr val="tx1"/>
                          </a:solidFill>
                        </a:rPr>
                        <a:t>end</a:t>
                      </a:r>
                      <a:r>
                        <a:rPr lang="en-US" u="sng" dirty="0">
                          <a:solidFill>
                            <a:srgbClr val="C00000"/>
                          </a:solidFill>
                        </a:rPr>
                        <a:t>!</a:t>
                      </a:r>
                      <a:endParaRPr lang="en-IN" u="sn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869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5379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Regular expression: examples</a:t>
            </a:r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92260"/>
          </a:xfrm>
        </p:spPr>
        <p:txBody>
          <a:bodyPr>
            <a:norm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Find all occurrences of word ‘the’ in the text.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68853"/>
              </p:ext>
            </p:extLst>
          </p:nvPr>
        </p:nvGraphicFramePr>
        <p:xfrm>
          <a:off x="2034931" y="2681411"/>
          <a:ext cx="6396892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198446">
                  <a:extLst>
                    <a:ext uri="{9D8B030D-6E8A-4147-A177-3AD203B41FA5}">
                      <a16:colId xmlns:a16="http://schemas.microsoft.com/office/drawing/2014/main" val="1154570835"/>
                    </a:ext>
                  </a:extLst>
                </a:gridCol>
                <a:gridCol w="3198446">
                  <a:extLst>
                    <a:ext uri="{9D8B030D-6E8A-4147-A177-3AD203B41FA5}">
                      <a16:colId xmlns:a16="http://schemas.microsoft.com/office/drawing/2014/main" val="580030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Patterns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951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misses capitalized examples</a:t>
                      </a:r>
                      <a:endParaRPr lang="en-IN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835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</a:t>
                      </a:r>
                      <a:r>
                        <a:rPr lang="en-US" dirty="0" err="1"/>
                        <a:t>tT</a:t>
                      </a:r>
                      <a:r>
                        <a:rPr lang="en-US" dirty="0"/>
                        <a:t>]he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Incorrectly</a:t>
                      </a:r>
                      <a:r>
                        <a:rPr lang="en-US" baseline="0" dirty="0"/>
                        <a:t> captures other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104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[^a-</a:t>
                      </a:r>
                      <a:r>
                        <a:rPr lang="en-US" dirty="0" err="1"/>
                        <a:t>zA</a:t>
                      </a:r>
                      <a:r>
                        <a:rPr lang="en-US" dirty="0"/>
                        <a:t>-Z][</a:t>
                      </a:r>
                      <a:r>
                        <a:rPr lang="en-US" dirty="0" err="1"/>
                        <a:t>tT</a:t>
                      </a:r>
                      <a:r>
                        <a:rPr lang="en-US" dirty="0"/>
                        <a:t>]he[^a-</a:t>
                      </a:r>
                      <a:r>
                        <a:rPr lang="en-US" dirty="0" err="1"/>
                        <a:t>zA</a:t>
                      </a:r>
                      <a:r>
                        <a:rPr lang="en-US" dirty="0"/>
                        <a:t>-Z]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u="none" dirty="0">
                          <a:solidFill>
                            <a:schemeClr val="tx1"/>
                          </a:solidFill>
                        </a:rPr>
                        <a:t>correct.</a:t>
                      </a:r>
                      <a:endParaRPr lang="en-IN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1379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89185" y="5161085"/>
            <a:ext cx="8845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Visit </a:t>
            </a:r>
            <a:r>
              <a:rPr lang="en-US" dirty="0">
                <a:latin typeface="Comic Sans MS" panose="030F0702030302020204" pitchFamily="66" charset="0"/>
                <a:hlinkClick r:id="rId2"/>
              </a:rPr>
              <a:t>https://regexr.com/</a:t>
            </a:r>
            <a:r>
              <a:rPr lang="en-US" dirty="0">
                <a:latin typeface="Comic Sans MS" panose="030F0702030302020204" pitchFamily="66" charset="0"/>
              </a:rPr>
              <a:t> to test all these regular expressions type.</a:t>
            </a:r>
            <a:endParaRPr lang="en-IN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4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D51B6848CC7347AC4EC080CE94967E" ma:contentTypeVersion="2" ma:contentTypeDescription="Create a new document." ma:contentTypeScope="" ma:versionID="2ac5966294f5085cc6f74a40373edae3">
  <xsd:schema xmlns:xsd="http://www.w3.org/2001/XMLSchema" xmlns:xs="http://www.w3.org/2001/XMLSchema" xmlns:p="http://schemas.microsoft.com/office/2006/metadata/properties" xmlns:ns2="da92fca4-370a-43fc-ad72-b4959a3bf409" targetNamespace="http://schemas.microsoft.com/office/2006/metadata/properties" ma:root="true" ma:fieldsID="08535ba157a52d23b0abe610756516c3" ns2:_="">
    <xsd:import namespace="da92fca4-370a-43fc-ad72-b4959a3bf40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92fca4-370a-43fc-ad72-b4959a3bf4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6C5FDF3-BF36-4DD0-ACAA-0BF91161EB9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F1544E4-FDD7-47AB-ABCF-C2D7EE5BFD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17806CF-9CC1-4206-B34A-7994C86B38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a92fca4-370a-43fc-ad72-b4959a3bf4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850</Words>
  <Application>Microsoft Office PowerPoint</Application>
  <PresentationFormat>Widescreen</PresentationFormat>
  <Paragraphs>146</Paragraphs>
  <Slides>32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Comic Sans MS</vt:lpstr>
      <vt:lpstr>QSFKLN+Times-Italic</vt:lpstr>
      <vt:lpstr>Office Theme</vt:lpstr>
      <vt:lpstr>Introduction, Basic Text Processing, Edit Distance </vt:lpstr>
      <vt:lpstr>Probability recap</vt:lpstr>
      <vt:lpstr>Text Processing 1. Regular expression</vt:lpstr>
      <vt:lpstr>Regular expression: Disjunction</vt:lpstr>
      <vt:lpstr>Regular expression: Negation in Disjunction</vt:lpstr>
      <vt:lpstr>Regular expression: More Disjunction</vt:lpstr>
      <vt:lpstr>Regular expression: * + ? .</vt:lpstr>
      <vt:lpstr>Regular expression: Anchor ^ $</vt:lpstr>
      <vt:lpstr>Regular expression: examples</vt:lpstr>
      <vt:lpstr>Text Processing 2. Word Tokenization</vt:lpstr>
      <vt:lpstr>Words</vt:lpstr>
      <vt:lpstr>Tokenization in Linux</vt:lpstr>
      <vt:lpstr>The  first  step:  tokenizing    </vt:lpstr>
      <vt:lpstr>The  second  step:  sorting    </vt:lpstr>
      <vt:lpstr>The  third  step:  counting    </vt:lpstr>
      <vt:lpstr>Tokenization issues    </vt:lpstr>
      <vt:lpstr>Modern Tokenizers: BPE, Wordpiece    </vt:lpstr>
      <vt:lpstr>Modern Tokenizers: BPE, Wordpiece    </vt:lpstr>
      <vt:lpstr>Modern Tokenizers: BPE, Wordpiece    </vt:lpstr>
      <vt:lpstr>Modern Tokenizers: BPE, Wordpiece    </vt:lpstr>
      <vt:lpstr>Modern Tokenizers: BPE, Wordpiece    </vt:lpstr>
      <vt:lpstr>Modern Tokenizers: BPE, Wordpiece    </vt:lpstr>
      <vt:lpstr>Modern Tokenizers: BPE, Wordpiece    </vt:lpstr>
      <vt:lpstr>Modern Tokenizers: BPE, Wordpiece    </vt:lpstr>
      <vt:lpstr>Modern Tokenizers: BPE, Wordpiece    </vt:lpstr>
      <vt:lpstr>Modern Tokenizers: BPE, Wordpiece    </vt:lpstr>
      <vt:lpstr>Modern Tokenizers: BPE, Wordpiece    </vt:lpstr>
      <vt:lpstr>Text Processing 3. Normalization &amp; Stemming</vt:lpstr>
      <vt:lpstr>Lemmatization    </vt:lpstr>
      <vt:lpstr>Morphemes  </vt:lpstr>
      <vt:lpstr>Stemming </vt:lpstr>
      <vt:lpstr>Porters Stemmer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Mathematical Preliminaries </dc:title>
  <dc:creator>Admin</dc:creator>
  <cp:lastModifiedBy>Dr. Tapas Kumar Mishra</cp:lastModifiedBy>
  <cp:revision>22</cp:revision>
  <dcterms:created xsi:type="dcterms:W3CDTF">2021-08-31T14:20:46Z</dcterms:created>
  <dcterms:modified xsi:type="dcterms:W3CDTF">2023-01-07T13:03:33Z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0x01010044D51B6848CC7347AC4EC080CE94967E</vt:lpwstr>
  </property>
</Properties>
</file>