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ED75-DAAC-4038-ADA1-8A794811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F9C3-273A-439C-8BFC-33D400736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7C55-70CC-40B4-8436-D91A1E4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A14E1-FDCE-4D75-A7C3-7A8E0118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761-BC8F-4C8D-B1F7-C7D1F1C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C54F-4298-484B-B7E5-E3143DEB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DA1F-2021-4317-BF49-72DFD050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4369-AB7B-41FF-B01A-1BF154FF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AB9D-3C3C-4D5F-98ED-174EA3AE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092F-AC07-4468-9DA6-7B663712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206AA-4B94-40C4-90BB-DA6B2BAA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2E921-C436-45BA-A28C-76748A62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A3F3-D4A3-46B2-9293-EEC6CE63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471F-1B2C-43CC-BA27-223CF05E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CCF0-6AE3-4A04-9D1C-FC9CB123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C282-41F8-48C9-898C-178EE04D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CBF7-3581-4F7C-9E5F-1EDDEF4B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FDE9-6949-49AE-827A-FE501BB4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916D-C161-42B5-84A0-ABA56C2E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32ED-6A46-4D7C-8AFF-9121F8A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5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BF3C-501F-4454-8719-9D634880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3561-7B13-43F7-B6E2-674EAA3B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5D99-B510-4F6E-9A50-9B981BC4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5B1A-E662-47EF-ADCD-F7FB02B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DA51-8124-480B-8A88-87F850C4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8F0F-1FE0-40BE-A461-4B5C5560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236A-5954-4A80-AD49-6BA707EC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0AD5-F9C0-4D86-BDE6-810DADCA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187D-9F82-4594-938B-1AF0344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3D36-5994-412E-BBF4-0C1717F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E809D-0BF7-4217-BFAD-15AD2E75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D1B-0CE4-4CE4-81C3-B99E8B0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FBCC-4127-4851-9A2C-F701EE78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4EBB-16AE-4352-8A2A-B74ADAC0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73AE7-5A3D-4210-BC7D-B3D0F63C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F66F3-7FC2-4952-B47B-A51A61A96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FA4F-31E8-4CF3-A23F-59E07AA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BA8FD-534D-4E72-8955-72B6954E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79E81-5A41-424C-81FF-E0D86854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5800-F85A-4AA3-85E6-9E6A75D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86763-F791-48D4-B815-6E3C3ED0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7C77-4296-4DE6-AAED-FB8F1DD7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360CC-5D96-4C3F-B863-8523A4E7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C9E4D-6B6A-4179-80C7-CAF2AEA6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9A082-5353-48AA-9D53-A642F84B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3C90A-7150-4D49-8CA4-B85568A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80AA-C1C0-4BFA-9731-C463E908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F9F1-D263-4C2D-9EFB-5CB6389C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71195-B928-49D0-9910-FA7FEF6B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E56D1-E890-4F65-8A07-F93E150F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F17BE-B416-4288-8009-E4157798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DFE5-99D4-4617-9B06-BEC55CC8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57D5-D135-4FA0-9512-D9980A1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D9641-998D-4767-8C0F-E1736901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79868-77B1-464A-9BD8-84937E50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25F7-8BB1-4649-9CF6-3BA32181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BB606-5337-4376-879B-B4B66BAD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E2C-E8AF-46D2-940D-24ECF57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C7DF6-14AB-4FD0-8751-7DF7221C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C9BDE-0F08-44B6-AFC6-CCDFF491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DF44-A600-4041-80FE-F52A3828D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2F7-6B98-46EA-B020-F2784842D11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D7C9-8E57-482F-9680-3455A8C0B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9D05-6FFA-4B57-BA60-CD0DAD49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00DB-94CE-458D-83C6-BB10B5CC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361" y="268629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mic Sans MS" panose="030F0702030302020204" pitchFamily="66" charset="0"/>
              </a:rPr>
              <a:t>Minimum  Edit  Distance  </a:t>
            </a:r>
            <a:r>
              <a:rPr lang="en-IN" dirty="0">
                <a:latin typeface="Comic Sans MS" panose="030F0702030302020204" pitchFamily="66" charset="0"/>
              </a:rPr>
              <a:t> </a:t>
            </a:r>
            <a:br>
              <a:rPr lang="en-IN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5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Edit distance table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31" y="1454394"/>
            <a:ext cx="9241815" cy="4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9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Edit distance table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1590675"/>
            <a:ext cx="9319846" cy="45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7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Computing  alignments  </a:t>
            </a:r>
            <a:r>
              <a:rPr lang="en-IN" dirty="0">
                <a:latin typeface="Comic Sans MS" panose="030F0702030302020204" pitchFamily="66" charset="0"/>
              </a:rPr>
              <a:t> </a:t>
            </a:r>
            <a:br>
              <a:rPr lang="en-IN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825625"/>
            <a:ext cx="111838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Edit  distance  isn’t  sufficient: we  often  need  to  </a:t>
            </a:r>
            <a:r>
              <a:rPr lang="en-US" b="1" dirty="0">
                <a:latin typeface="Comic Sans MS" panose="030F0702030302020204" pitchFamily="66" charset="0"/>
              </a:rPr>
              <a:t>align</a:t>
            </a:r>
            <a:r>
              <a:rPr lang="en-US" dirty="0">
                <a:latin typeface="Comic Sans MS" panose="030F0702030302020204" pitchFamily="66" charset="0"/>
              </a:rPr>
              <a:t>  each  character  of  the  two  strings  to  each  other. 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We  do  this  by  keeping  a  “</a:t>
            </a:r>
            <a:r>
              <a:rPr lang="en-US" sz="2400" dirty="0" err="1">
                <a:latin typeface="Comic Sans MS" panose="030F0702030302020204" pitchFamily="66" charset="0"/>
              </a:rPr>
              <a:t>backtrace</a:t>
            </a:r>
            <a:r>
              <a:rPr lang="en-US" sz="2400" dirty="0">
                <a:latin typeface="Comic Sans MS" panose="030F0702030302020204" pitchFamily="66" charset="0"/>
              </a:rPr>
              <a:t>”. </a:t>
            </a:r>
            <a:r>
              <a:rPr lang="en-US" dirty="0">
                <a:latin typeface="Comic Sans MS" panose="030F0702030302020204" pitchFamily="66" charset="0"/>
              </a:rPr>
              <a:t> 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Every  time  we  enter  a  cell,  remember  where  we  came  from. 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•  When  we  reach  the  end, trace  back  the  path  from  the  upper  right  corner  to  read  off  the  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   alignment   </a:t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9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MED with BACKTRACE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3" y="1858841"/>
            <a:ext cx="8839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MED+BACKTRACE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71" y="1458057"/>
            <a:ext cx="9048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Distance Matrix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81" y="1466483"/>
            <a:ext cx="8724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Performance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52" y="1558802"/>
            <a:ext cx="4591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Weighted MED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54" y="2153790"/>
            <a:ext cx="7467600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1262" y="1169378"/>
            <a:ext cx="929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errors are more frequent than others.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825" y="1650464"/>
            <a:ext cx="485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Confusion  matrix  for  spelling  errors 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4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Weighted MED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91" y="1350718"/>
            <a:ext cx="7858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How similar are two strings?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5" y="1663211"/>
            <a:ext cx="9686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Edit Distance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10"/>
            <a:ext cx="10515600" cy="2632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  The  minimum edit distance between two strings is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minimum number of edits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Insertion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Substitution</a:t>
            </a:r>
          </a:p>
          <a:p>
            <a:pPr marL="1371600" lvl="3" indent="0">
              <a:buNone/>
            </a:pP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needed to transform one to other.</a:t>
            </a:r>
            <a:r>
              <a:rPr lang="en-US" dirty="0">
                <a:latin typeface="Comic Sans MS" panose="030F0702030302020204" pitchFamily="66" charset="0"/>
              </a:rPr>
              <a:t>		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246" y="4290646"/>
            <a:ext cx="68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Two strings and their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alignment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62" y="4947138"/>
            <a:ext cx="5046784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Minimum edit distance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73" y="1068998"/>
            <a:ext cx="46767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4546" y="3938954"/>
            <a:ext cx="7807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 each  operation  has  cost  of  1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•  Distance  between  these  is  5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If  substitutions  cost  is 2  (</a:t>
            </a:r>
            <a:r>
              <a:rPr lang="en-US" dirty="0" err="1">
                <a:latin typeface="Comic Sans MS" panose="030F0702030302020204" pitchFamily="66" charset="0"/>
              </a:rPr>
              <a:t>Levenshtein</a:t>
            </a:r>
            <a:r>
              <a:rPr lang="en-US" dirty="0">
                <a:latin typeface="Comic Sans MS" panose="030F0702030302020204" pitchFamily="66" charset="0"/>
              </a:rPr>
              <a:t>)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•  Distance  between  them  is  8  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5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mic Sans MS" panose="030F0702030302020204" pitchFamily="66" charset="0"/>
              </a:rPr>
              <a:t>MED app1: Alignment  in  Computational  Biology</a:t>
            </a:r>
            <a:r>
              <a:rPr lang="en-IN" sz="3200" dirty="0">
                <a:latin typeface="Comic Sans MS" panose="030F0702030302020204" pitchFamily="66" charset="0"/>
              </a:rPr>
              <a:t> </a:t>
            </a:r>
            <a:br>
              <a:rPr lang="en-IN" sz="3200" dirty="0">
                <a:latin typeface="Comic Sans MS" panose="030F0702030302020204" pitchFamily="66" charset="0"/>
              </a:rPr>
            </a:br>
            <a:r>
              <a:rPr lang="en-IN" sz="3200" dirty="0">
                <a:latin typeface="Comic Sans MS" panose="030F0702030302020204" pitchFamily="66" charset="0"/>
              </a:rPr>
              <a:t> </a:t>
            </a:r>
            <a:br>
              <a:rPr lang="en-IN" sz="3200" dirty="0">
                <a:latin typeface="Comic Sans MS" panose="030F0702030302020204" pitchFamily="66" charset="0"/>
              </a:rPr>
            </a:br>
            <a:endParaRPr lang="en-IN" sz="32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62100"/>
            <a:ext cx="8315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mic Sans MS" panose="030F0702030302020204" pitchFamily="66" charset="0"/>
              </a:rPr>
              <a:t>MED app2: In NLP</a:t>
            </a:r>
            <a:br>
              <a:rPr lang="en-IN" sz="3200" dirty="0">
                <a:latin typeface="Comic Sans MS" panose="030F0702030302020204" pitchFamily="66" charset="0"/>
              </a:rPr>
            </a:br>
            <a:r>
              <a:rPr lang="en-IN" sz="3200" dirty="0">
                <a:latin typeface="Comic Sans MS" panose="030F0702030302020204" pitchFamily="66" charset="0"/>
              </a:rPr>
              <a:t> </a:t>
            </a:r>
            <a:br>
              <a:rPr lang="en-IN" sz="3200" dirty="0">
                <a:latin typeface="Comic Sans MS" panose="030F0702030302020204" pitchFamily="66" charset="0"/>
              </a:rPr>
            </a:b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Evaluating  Machine  Translation  and  speech  recognition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b="1" dirty="0">
                <a:latin typeface="Comic Sans MS" panose="030F0702030302020204" pitchFamily="66" charset="0"/>
              </a:rPr>
              <a:t>R </a:t>
            </a:r>
            <a:r>
              <a:rPr lang="en-US" sz="2400" dirty="0">
                <a:latin typeface="Comic Sans MS" panose="030F0702030302020204" pitchFamily="66" charset="0"/>
              </a:rPr>
              <a:t>Spokesman confirms senior government adviser was shot!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b="1" dirty="0">
                <a:latin typeface="Comic Sans MS" panose="030F0702030302020204" pitchFamily="66" charset="0"/>
              </a:rPr>
              <a:t>H </a:t>
            </a:r>
            <a:r>
              <a:rPr lang="en-US" sz="2400" dirty="0">
                <a:latin typeface="Comic Sans MS" panose="030F0702030302020204" pitchFamily="66" charset="0"/>
              </a:rPr>
              <a:t>Spokesman said the senior 	    	     adviser was shot dead!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    S    I                D                                 I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Named  Entity  Extraction  and  Entity  Coreference 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9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MED computation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69" y="1169377"/>
            <a:ext cx="10515600" cy="5249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For  two  strings  </a:t>
            </a:r>
            <a:b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•  X  of  length  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n</a:t>
            </a:r>
            <a:b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•  Y  of  length  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m</a:t>
            </a:r>
            <a:b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 D(</a:t>
            </a:r>
            <a:r>
              <a:rPr lang="en-US" sz="3200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sz="3200" i="1" dirty="0">
                <a:solidFill>
                  <a:srgbClr val="000000"/>
                </a:solidFill>
                <a:latin typeface="Comic Sans MS" panose="030F0702030302020204" pitchFamily="66" charset="0"/>
              </a:rPr>
              <a:t>, j</a:t>
            </a:r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): 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 edit  distance  between  X[1..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]  and  Y[1..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]    </a:t>
            </a:r>
            <a:b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X[1..i]: the  first  </a:t>
            </a:r>
            <a:r>
              <a:rPr lang="en-US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 characters  of  X  and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Y[1..j]: the  first  </a:t>
            </a:r>
            <a:r>
              <a:rPr lang="en-US" i="1" dirty="0">
                <a:solidFill>
                  <a:srgbClr val="000000"/>
                </a:solidFill>
                <a:latin typeface="Comic Sans MS" panose="030F0702030302020204" pitchFamily="66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 characters  of  Y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•  The  edit  distance  between  X  and  Y  is  thus  D(</a:t>
            </a:r>
            <a:r>
              <a:rPr lang="en-US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n,m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) 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Dynamic  programming</a:t>
            </a:r>
            <a:r>
              <a:rPr lang="en-US" dirty="0">
                <a:latin typeface="Comic Sans MS" panose="030F0702030302020204" pitchFamily="66" charset="0"/>
              </a:rPr>
              <a:t>:  A  tabular  computation  of  D(</a:t>
            </a:r>
            <a:r>
              <a:rPr lang="en-US" i="1" dirty="0" err="1">
                <a:latin typeface="Comic Sans MS" panose="030F0702030302020204" pitchFamily="66" charset="0"/>
              </a:rPr>
              <a:t>n,m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1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MED computation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3488"/>
            <a:ext cx="9922851" cy="52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Edit distance table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4" y="1466483"/>
            <a:ext cx="9304827" cy="44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1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Minimum  Edit  Distance    </vt:lpstr>
      <vt:lpstr>How similar are two strings?  </vt:lpstr>
      <vt:lpstr>Edit Distance</vt:lpstr>
      <vt:lpstr>Minimum edit distance  </vt:lpstr>
      <vt:lpstr>MED app1: Alignment  in  Computational  Biology    </vt:lpstr>
      <vt:lpstr>MED app2: In NLP   </vt:lpstr>
      <vt:lpstr>MED computation  </vt:lpstr>
      <vt:lpstr>MED computation  </vt:lpstr>
      <vt:lpstr>Edit distance table </vt:lpstr>
      <vt:lpstr>Edit distance table </vt:lpstr>
      <vt:lpstr>Edit distance table </vt:lpstr>
      <vt:lpstr>Computing  alignments    </vt:lpstr>
      <vt:lpstr>MED with BACKTRACE  </vt:lpstr>
      <vt:lpstr>MED+BACKTRACE  </vt:lpstr>
      <vt:lpstr>Distance Matrix  </vt:lpstr>
      <vt:lpstr>Performance  </vt:lpstr>
      <vt:lpstr>Weighted MED  </vt:lpstr>
      <vt:lpstr>Weighted MED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Tapas Kumar Mishra</dc:creator>
  <cp:lastModifiedBy>Dr. Tapas Kumar Mishra</cp:lastModifiedBy>
  <cp:revision>2</cp:revision>
  <dcterms:created xsi:type="dcterms:W3CDTF">2022-01-11T05:26:26Z</dcterms:created>
  <dcterms:modified xsi:type="dcterms:W3CDTF">2022-01-17T05:05:27Z</dcterms:modified>
</cp:coreProperties>
</file>