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2" r:id="rId5"/>
    <p:sldId id="265" r:id="rId6"/>
    <p:sldId id="266" r:id="rId7"/>
    <p:sldId id="270" r:id="rId8"/>
    <p:sldId id="282" r:id="rId9"/>
    <p:sldId id="283" r:id="rId10"/>
    <p:sldId id="285" r:id="rId11"/>
    <p:sldId id="293" r:id="rId12"/>
    <p:sldId id="302" r:id="rId13"/>
    <p:sldId id="305" r:id="rId14"/>
    <p:sldId id="306" r:id="rId15"/>
    <p:sldId id="315" r:id="rId16"/>
    <p:sldId id="319" r:id="rId17"/>
    <p:sldId id="324" r:id="rId18"/>
    <p:sldId id="329" r:id="rId19"/>
    <p:sldId id="330" r:id="rId20"/>
    <p:sldId id="332" r:id="rId21"/>
    <p:sldId id="333" r:id="rId22"/>
    <p:sldId id="335" r:id="rId23"/>
    <p:sldId id="337" r:id="rId24"/>
    <p:sldId id="339" r:id="rId25"/>
    <p:sldId id="341" r:id="rId26"/>
    <p:sldId id="343" r:id="rId27"/>
    <p:sldId id="345" r:id="rId28"/>
    <p:sldId id="346" r:id="rId29"/>
    <p:sldId id="349" r:id="rId30"/>
    <p:sldId id="350" r:id="rId31"/>
    <p:sldId id="352" r:id="rId32"/>
    <p:sldId id="356" r:id="rId33"/>
    <p:sldId id="363" r:id="rId34"/>
    <p:sldId id="370" r:id="rId35"/>
    <p:sldId id="372" r:id="rId36"/>
    <p:sldId id="373" r:id="rId37"/>
    <p:sldId id="379" r:id="rId38"/>
    <p:sldId id="380" r:id="rId39"/>
    <p:sldId id="385" r:id="rId40"/>
    <p:sldId id="389" r:id="rId41"/>
    <p:sldId id="394" r:id="rId42"/>
    <p:sldId id="396" r:id="rId43"/>
    <p:sldId id="400" r:id="rId44"/>
    <p:sldId id="405" r:id="rId45"/>
    <p:sldId id="415" r:id="rId46"/>
    <p:sldId id="421" r:id="rId47"/>
    <p:sldId id="426" r:id="rId4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9125"/>
            <a:ext cx="18056264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IN" spc="15" smtClean="0"/>
              <a:pPr marL="38100">
                <a:spcBef>
                  <a:spcPts val="95"/>
                </a:spcBef>
              </a:pPr>
              <a:t>‹#›</a:t>
            </a:fld>
            <a:endParaRPr lang="en-IN"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IN" spc="15" smtClean="0"/>
              <a:pPr marL="38100">
                <a:spcBef>
                  <a:spcPts val="95"/>
                </a:spcBef>
              </a:pPr>
              <a:t>‹#›</a:t>
            </a:fld>
            <a:endParaRPr lang="en-IN"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IN" spc="15" smtClean="0"/>
              <a:pPr marL="38100">
                <a:spcBef>
                  <a:spcPts val="95"/>
                </a:spcBef>
              </a:pPr>
              <a:t>‹#›</a:t>
            </a:fld>
            <a:endParaRPr lang="en-IN"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IN" spc="15" smtClean="0"/>
              <a:pPr marL="38100">
                <a:spcBef>
                  <a:spcPts val="95"/>
                </a:spcBef>
              </a:pPr>
              <a:t>‹#›</a:t>
            </a:fld>
            <a:endParaRPr lang="en-IN"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IN" spc="15" smtClean="0"/>
              <a:pPr marL="38100">
                <a:spcBef>
                  <a:spcPts val="95"/>
                </a:spcBef>
              </a:pPr>
              <a:t>‹#›</a:t>
            </a:fld>
            <a:endParaRPr lang="en-IN"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7705725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7571" y="4153169"/>
            <a:ext cx="9697085" cy="549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553973" y="10801643"/>
            <a:ext cx="299084" cy="669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Comic Sans MS" panose="030F0702030302020204" pitchFamily="66" charset="0"/>
                <a:cs typeface="Arial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IN" spc="15" smtClean="0"/>
              <a:pPr marL="38100">
                <a:spcBef>
                  <a:spcPts val="95"/>
                </a:spcBef>
              </a:pPr>
              <a:t>‹#›</a:t>
            </a:fld>
            <a:endParaRPr lang="en-IN"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13050" y="3749675"/>
            <a:ext cx="17418050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4375"/>
              </a:spcBef>
            </a:pPr>
            <a:r>
              <a:rPr sz="5000" b="1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Syntactic</a:t>
            </a:r>
            <a:r>
              <a:rPr sz="5000" b="1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00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parsing</a:t>
            </a:r>
            <a:r>
              <a:rPr sz="5000" b="1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000" b="1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and </a:t>
            </a:r>
            <a:r>
              <a:rPr sz="5000" b="1" spc="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context-free</a:t>
            </a:r>
            <a:r>
              <a:rPr sz="5000" b="1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000" b="1" spc="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grammars</a:t>
            </a:r>
            <a:endParaRPr sz="50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31362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2283198"/>
            <a:ext cx="15377160" cy="2507097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3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process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predicting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syntactic </a:t>
            </a:r>
            <a:r>
              <a:rPr sz="3950" b="1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representations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05" dirty="0">
                <a:latin typeface="Comic Sans MS" panose="030F0702030302020204" pitchFamily="66" charset="0"/>
                <a:cs typeface="Arial"/>
              </a:rPr>
              <a:t>Different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types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syntactic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representations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are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possible,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for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example: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069" y="4783053"/>
            <a:ext cx="5757165" cy="4490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5861" y="9747705"/>
            <a:ext cx="10532989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constituency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(aka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phrase-structure)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01856" y="9747705"/>
            <a:ext cx="5889394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dependency</a:t>
            </a:r>
            <a:r>
              <a:rPr sz="3950" b="1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2329" y="8056681"/>
            <a:ext cx="775335" cy="10759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125" dirty="0">
                <a:latin typeface="Comic Sans MS" panose="030F0702030302020204" pitchFamily="66" charset="0"/>
                <a:cs typeface="Arial"/>
              </a:rPr>
              <a:t>r</a:t>
            </a:r>
            <a:r>
              <a:rPr sz="3450" spc="25" dirty="0">
                <a:latin typeface="Comic Sans MS" panose="030F0702030302020204" pitchFamily="66" charset="0"/>
                <a:cs typeface="Arial"/>
              </a:rPr>
              <a:t>oot</a:t>
            </a:r>
            <a:endParaRPr sz="34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81315" y="6400529"/>
            <a:ext cx="5459095" cy="1753870"/>
            <a:chOff x="10181315" y="6400529"/>
            <a:chExt cx="5459095" cy="1753870"/>
          </a:xfrm>
        </p:grpSpPr>
        <p:sp>
          <p:nvSpPr>
            <p:cNvPr id="9" name="object 9"/>
            <p:cNvSpPr/>
            <p:nvPr/>
          </p:nvSpPr>
          <p:spPr>
            <a:xfrm>
              <a:off x="12149767" y="7663515"/>
              <a:ext cx="1826260" cy="387350"/>
            </a:xfrm>
            <a:custGeom>
              <a:avLst/>
              <a:gdLst/>
              <a:ahLst/>
              <a:cxnLst/>
              <a:rect l="l" t="t" r="r" b="b"/>
              <a:pathLst>
                <a:path w="1826259" h="387350">
                  <a:moveTo>
                    <a:pt x="0" y="317138"/>
                  </a:moveTo>
                  <a:lnTo>
                    <a:pt x="55853" y="277317"/>
                  </a:lnTo>
                  <a:lnTo>
                    <a:pt x="99207" y="248589"/>
                  </a:lnTo>
                  <a:lnTo>
                    <a:pt x="142552" y="221431"/>
                  </a:lnTo>
                  <a:lnTo>
                    <a:pt x="185889" y="195843"/>
                  </a:lnTo>
                  <a:lnTo>
                    <a:pt x="229217" y="171825"/>
                  </a:lnTo>
                  <a:lnTo>
                    <a:pt x="272536" y="149378"/>
                  </a:lnTo>
                  <a:lnTo>
                    <a:pt x="315846" y="128502"/>
                  </a:lnTo>
                  <a:lnTo>
                    <a:pt x="359147" y="109195"/>
                  </a:lnTo>
                  <a:lnTo>
                    <a:pt x="402439" y="91459"/>
                  </a:lnTo>
                  <a:lnTo>
                    <a:pt x="445723" y="75293"/>
                  </a:lnTo>
                  <a:lnTo>
                    <a:pt x="488997" y="60697"/>
                  </a:lnTo>
                  <a:lnTo>
                    <a:pt x="532263" y="47672"/>
                  </a:lnTo>
                  <a:lnTo>
                    <a:pt x="575520" y="36217"/>
                  </a:lnTo>
                  <a:lnTo>
                    <a:pt x="618768" y="26332"/>
                  </a:lnTo>
                  <a:lnTo>
                    <a:pt x="662007" y="18018"/>
                  </a:lnTo>
                  <a:lnTo>
                    <a:pt x="705238" y="11273"/>
                  </a:lnTo>
                  <a:lnTo>
                    <a:pt x="748459" y="6099"/>
                  </a:lnTo>
                  <a:lnTo>
                    <a:pt x="791672" y="2496"/>
                  </a:lnTo>
                  <a:lnTo>
                    <a:pt x="834876" y="463"/>
                  </a:lnTo>
                  <a:lnTo>
                    <a:pt x="878071" y="0"/>
                  </a:lnTo>
                  <a:lnTo>
                    <a:pt x="921257" y="1107"/>
                  </a:lnTo>
                  <a:lnTo>
                    <a:pt x="964435" y="3784"/>
                  </a:lnTo>
                  <a:lnTo>
                    <a:pt x="1007604" y="8032"/>
                  </a:lnTo>
                  <a:lnTo>
                    <a:pt x="1050763" y="13850"/>
                  </a:lnTo>
                  <a:lnTo>
                    <a:pt x="1093914" y="21239"/>
                  </a:lnTo>
                  <a:lnTo>
                    <a:pt x="1137056" y="30197"/>
                  </a:lnTo>
                  <a:lnTo>
                    <a:pt x="1180190" y="40726"/>
                  </a:lnTo>
                  <a:lnTo>
                    <a:pt x="1223314" y="52825"/>
                  </a:lnTo>
                  <a:lnTo>
                    <a:pt x="1266430" y="66495"/>
                  </a:lnTo>
                  <a:lnTo>
                    <a:pt x="1309537" y="81735"/>
                  </a:lnTo>
                  <a:lnTo>
                    <a:pt x="1352635" y="98545"/>
                  </a:lnTo>
                  <a:lnTo>
                    <a:pt x="1395724" y="116925"/>
                  </a:lnTo>
                  <a:lnTo>
                    <a:pt x="1438804" y="136876"/>
                  </a:lnTo>
                  <a:lnTo>
                    <a:pt x="1481876" y="158397"/>
                  </a:lnTo>
                  <a:lnTo>
                    <a:pt x="1524938" y="181488"/>
                  </a:lnTo>
                  <a:lnTo>
                    <a:pt x="1567992" y="206149"/>
                  </a:lnTo>
                  <a:lnTo>
                    <a:pt x="1611037" y="232381"/>
                  </a:lnTo>
                  <a:lnTo>
                    <a:pt x="1654074" y="260183"/>
                  </a:lnTo>
                  <a:lnTo>
                    <a:pt x="1697101" y="289555"/>
                  </a:lnTo>
                  <a:lnTo>
                    <a:pt x="1740120" y="320498"/>
                  </a:lnTo>
                  <a:lnTo>
                    <a:pt x="1783130" y="353010"/>
                  </a:lnTo>
                  <a:lnTo>
                    <a:pt x="1826131" y="387093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52344" y="7916174"/>
              <a:ext cx="152400" cy="139065"/>
            </a:xfrm>
            <a:custGeom>
              <a:avLst/>
              <a:gdLst/>
              <a:ahLst/>
              <a:cxnLst/>
              <a:rect l="l" t="t" r="r" b="b"/>
              <a:pathLst>
                <a:path w="152400" h="139065">
                  <a:moveTo>
                    <a:pt x="68008" y="0"/>
                  </a:moveTo>
                  <a:lnTo>
                    <a:pt x="0" y="138758"/>
                  </a:lnTo>
                  <a:lnTo>
                    <a:pt x="151806" y="109912"/>
                  </a:lnTo>
                  <a:lnTo>
                    <a:pt x="68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78225" y="7778429"/>
              <a:ext cx="1426845" cy="315595"/>
            </a:xfrm>
            <a:custGeom>
              <a:avLst/>
              <a:gdLst/>
              <a:ahLst/>
              <a:cxnLst/>
              <a:rect l="l" t="t" r="r" b="b"/>
              <a:pathLst>
                <a:path w="1426844" h="315595">
                  <a:moveTo>
                    <a:pt x="0" y="292038"/>
                  </a:moveTo>
                  <a:lnTo>
                    <a:pt x="51309" y="248295"/>
                  </a:lnTo>
                  <a:lnTo>
                    <a:pt x="91215" y="217297"/>
                  </a:lnTo>
                  <a:lnTo>
                    <a:pt x="131232" y="188363"/>
                  </a:lnTo>
                  <a:lnTo>
                    <a:pt x="171360" y="161493"/>
                  </a:lnTo>
                  <a:lnTo>
                    <a:pt x="211598" y="136687"/>
                  </a:lnTo>
                  <a:lnTo>
                    <a:pt x="251947" y="113945"/>
                  </a:lnTo>
                  <a:lnTo>
                    <a:pt x="292407" y="93267"/>
                  </a:lnTo>
                  <a:lnTo>
                    <a:pt x="332978" y="74652"/>
                  </a:lnTo>
                  <a:lnTo>
                    <a:pt x="373659" y="58102"/>
                  </a:lnTo>
                  <a:lnTo>
                    <a:pt x="414452" y="43616"/>
                  </a:lnTo>
                  <a:lnTo>
                    <a:pt x="455355" y="31193"/>
                  </a:lnTo>
                  <a:lnTo>
                    <a:pt x="496368" y="20834"/>
                  </a:lnTo>
                  <a:lnTo>
                    <a:pt x="537493" y="12539"/>
                  </a:lnTo>
                  <a:lnTo>
                    <a:pt x="578728" y="6309"/>
                  </a:lnTo>
                  <a:lnTo>
                    <a:pt x="620074" y="2142"/>
                  </a:lnTo>
                  <a:lnTo>
                    <a:pt x="661531" y="39"/>
                  </a:lnTo>
                  <a:lnTo>
                    <a:pt x="703099" y="0"/>
                  </a:lnTo>
                  <a:lnTo>
                    <a:pt x="744777" y="2024"/>
                  </a:lnTo>
                  <a:lnTo>
                    <a:pt x="786566" y="6113"/>
                  </a:lnTo>
                  <a:lnTo>
                    <a:pt x="828466" y="12266"/>
                  </a:lnTo>
                  <a:lnTo>
                    <a:pt x="870477" y="20482"/>
                  </a:lnTo>
                  <a:lnTo>
                    <a:pt x="912599" y="30763"/>
                  </a:lnTo>
                  <a:lnTo>
                    <a:pt x="954831" y="43107"/>
                  </a:lnTo>
                  <a:lnTo>
                    <a:pt x="997174" y="57515"/>
                  </a:lnTo>
                  <a:lnTo>
                    <a:pt x="1039628" y="73987"/>
                  </a:lnTo>
                  <a:lnTo>
                    <a:pt x="1082192" y="92523"/>
                  </a:lnTo>
                  <a:lnTo>
                    <a:pt x="1124868" y="113123"/>
                  </a:lnTo>
                  <a:lnTo>
                    <a:pt x="1167654" y="135787"/>
                  </a:lnTo>
                  <a:lnTo>
                    <a:pt x="1210551" y="160515"/>
                  </a:lnTo>
                  <a:lnTo>
                    <a:pt x="1253559" y="187307"/>
                  </a:lnTo>
                  <a:lnTo>
                    <a:pt x="1296677" y="216162"/>
                  </a:lnTo>
                  <a:lnTo>
                    <a:pt x="1339907" y="247082"/>
                  </a:lnTo>
                  <a:lnTo>
                    <a:pt x="1383247" y="280065"/>
                  </a:lnTo>
                  <a:lnTo>
                    <a:pt x="1426697" y="31511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88411" y="8009122"/>
              <a:ext cx="148590" cy="144780"/>
            </a:xfrm>
            <a:custGeom>
              <a:avLst/>
              <a:gdLst/>
              <a:ahLst/>
              <a:cxnLst/>
              <a:rect l="l" t="t" r="r" b="b"/>
              <a:pathLst>
                <a:path w="148590" h="144779">
                  <a:moveTo>
                    <a:pt x="54333" y="0"/>
                  </a:moveTo>
                  <a:lnTo>
                    <a:pt x="0" y="144664"/>
                  </a:lnTo>
                  <a:lnTo>
                    <a:pt x="148330" y="101328"/>
                  </a:lnTo>
                  <a:lnTo>
                    <a:pt x="54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97190" y="6416404"/>
              <a:ext cx="5372100" cy="1670050"/>
            </a:xfrm>
            <a:custGeom>
              <a:avLst/>
              <a:gdLst/>
              <a:ahLst/>
              <a:cxnLst/>
              <a:rect l="l" t="t" r="r" b="b"/>
              <a:pathLst>
                <a:path w="5372100" h="1670050">
                  <a:moveTo>
                    <a:pt x="0" y="1669752"/>
                  </a:moveTo>
                  <a:lnTo>
                    <a:pt x="41163" y="1624769"/>
                  </a:lnTo>
                  <a:lnTo>
                    <a:pt x="82266" y="1580400"/>
                  </a:lnTo>
                  <a:lnTo>
                    <a:pt x="123307" y="1536646"/>
                  </a:lnTo>
                  <a:lnTo>
                    <a:pt x="164287" y="1493506"/>
                  </a:lnTo>
                  <a:lnTo>
                    <a:pt x="205206" y="1450980"/>
                  </a:lnTo>
                  <a:lnTo>
                    <a:pt x="246064" y="1409068"/>
                  </a:lnTo>
                  <a:lnTo>
                    <a:pt x="286861" y="1367771"/>
                  </a:lnTo>
                  <a:lnTo>
                    <a:pt x="327596" y="1327088"/>
                  </a:lnTo>
                  <a:lnTo>
                    <a:pt x="368271" y="1287018"/>
                  </a:lnTo>
                  <a:lnTo>
                    <a:pt x="408884" y="1247564"/>
                  </a:lnTo>
                  <a:lnTo>
                    <a:pt x="449436" y="1208723"/>
                  </a:lnTo>
                  <a:lnTo>
                    <a:pt x="489927" y="1170496"/>
                  </a:lnTo>
                  <a:lnTo>
                    <a:pt x="530357" y="1132884"/>
                  </a:lnTo>
                  <a:lnTo>
                    <a:pt x="570725" y="1095886"/>
                  </a:lnTo>
                  <a:lnTo>
                    <a:pt x="611033" y="1059502"/>
                  </a:lnTo>
                  <a:lnTo>
                    <a:pt x="651279" y="1023733"/>
                  </a:lnTo>
                  <a:lnTo>
                    <a:pt x="691465" y="988577"/>
                  </a:lnTo>
                  <a:lnTo>
                    <a:pt x="731589" y="954036"/>
                  </a:lnTo>
                  <a:lnTo>
                    <a:pt x="771652" y="920109"/>
                  </a:lnTo>
                  <a:lnTo>
                    <a:pt x="811653" y="886796"/>
                  </a:lnTo>
                  <a:lnTo>
                    <a:pt x="851594" y="854098"/>
                  </a:lnTo>
                  <a:lnTo>
                    <a:pt x="891474" y="822013"/>
                  </a:lnTo>
                  <a:lnTo>
                    <a:pt x="931292" y="790543"/>
                  </a:lnTo>
                  <a:lnTo>
                    <a:pt x="971049" y="759687"/>
                  </a:lnTo>
                  <a:lnTo>
                    <a:pt x="1010745" y="729445"/>
                  </a:lnTo>
                  <a:lnTo>
                    <a:pt x="1050380" y="699818"/>
                  </a:lnTo>
                  <a:lnTo>
                    <a:pt x="1089954" y="670804"/>
                  </a:lnTo>
                  <a:lnTo>
                    <a:pt x="1129466" y="642405"/>
                  </a:lnTo>
                  <a:lnTo>
                    <a:pt x="1168918" y="614620"/>
                  </a:lnTo>
                  <a:lnTo>
                    <a:pt x="1208308" y="587449"/>
                  </a:lnTo>
                  <a:lnTo>
                    <a:pt x="1247637" y="560893"/>
                  </a:lnTo>
                  <a:lnTo>
                    <a:pt x="1286905" y="534951"/>
                  </a:lnTo>
                  <a:lnTo>
                    <a:pt x="1326112" y="509622"/>
                  </a:lnTo>
                  <a:lnTo>
                    <a:pt x="1365258" y="484908"/>
                  </a:lnTo>
                  <a:lnTo>
                    <a:pt x="1404343" y="460809"/>
                  </a:lnTo>
                  <a:lnTo>
                    <a:pt x="1443366" y="437323"/>
                  </a:lnTo>
                  <a:lnTo>
                    <a:pt x="1482328" y="414452"/>
                  </a:lnTo>
                  <a:lnTo>
                    <a:pt x="1521230" y="392195"/>
                  </a:lnTo>
                  <a:lnTo>
                    <a:pt x="1560070" y="370552"/>
                  </a:lnTo>
                  <a:lnTo>
                    <a:pt x="1598848" y="349523"/>
                  </a:lnTo>
                  <a:lnTo>
                    <a:pt x="1637566" y="329109"/>
                  </a:lnTo>
                  <a:lnTo>
                    <a:pt x="1676223" y="309308"/>
                  </a:lnTo>
                  <a:lnTo>
                    <a:pt x="1714818" y="290122"/>
                  </a:lnTo>
                  <a:lnTo>
                    <a:pt x="1753352" y="271550"/>
                  </a:lnTo>
                  <a:lnTo>
                    <a:pt x="1791825" y="253593"/>
                  </a:lnTo>
                  <a:lnTo>
                    <a:pt x="1830237" y="236249"/>
                  </a:lnTo>
                  <a:lnTo>
                    <a:pt x="1868588" y="219520"/>
                  </a:lnTo>
                  <a:lnTo>
                    <a:pt x="1906878" y="203405"/>
                  </a:lnTo>
                  <a:lnTo>
                    <a:pt x="1945106" y="187904"/>
                  </a:lnTo>
                  <a:lnTo>
                    <a:pt x="1983274" y="173017"/>
                  </a:lnTo>
                  <a:lnTo>
                    <a:pt x="2021380" y="158745"/>
                  </a:lnTo>
                  <a:lnTo>
                    <a:pt x="2059425" y="145087"/>
                  </a:lnTo>
                  <a:lnTo>
                    <a:pt x="2097409" y="132043"/>
                  </a:lnTo>
                  <a:lnTo>
                    <a:pt x="2135332" y="119613"/>
                  </a:lnTo>
                  <a:lnTo>
                    <a:pt x="2173193" y="107797"/>
                  </a:lnTo>
                  <a:lnTo>
                    <a:pt x="2210994" y="96596"/>
                  </a:lnTo>
                  <a:lnTo>
                    <a:pt x="2248733" y="86009"/>
                  </a:lnTo>
                  <a:lnTo>
                    <a:pt x="2286411" y="76036"/>
                  </a:lnTo>
                  <a:lnTo>
                    <a:pt x="2324028" y="66677"/>
                  </a:lnTo>
                  <a:lnTo>
                    <a:pt x="2361584" y="57932"/>
                  </a:lnTo>
                  <a:lnTo>
                    <a:pt x="2399079" y="49802"/>
                  </a:lnTo>
                  <a:lnTo>
                    <a:pt x="2436513" y="42286"/>
                  </a:lnTo>
                  <a:lnTo>
                    <a:pt x="2511197" y="29096"/>
                  </a:lnTo>
                  <a:lnTo>
                    <a:pt x="2585636" y="18363"/>
                  </a:lnTo>
                  <a:lnTo>
                    <a:pt x="2659830" y="10087"/>
                  </a:lnTo>
                  <a:lnTo>
                    <a:pt x="2733780" y="4268"/>
                  </a:lnTo>
                  <a:lnTo>
                    <a:pt x="2807486" y="905"/>
                  </a:lnTo>
                  <a:lnTo>
                    <a:pt x="2880947" y="0"/>
                  </a:lnTo>
                  <a:lnTo>
                    <a:pt x="2917585" y="468"/>
                  </a:lnTo>
                  <a:lnTo>
                    <a:pt x="2990679" y="3248"/>
                  </a:lnTo>
                  <a:lnTo>
                    <a:pt x="3063528" y="8484"/>
                  </a:lnTo>
                  <a:lnTo>
                    <a:pt x="3136133" y="16177"/>
                  </a:lnTo>
                  <a:lnTo>
                    <a:pt x="3208493" y="26327"/>
                  </a:lnTo>
                  <a:lnTo>
                    <a:pt x="3280609" y="38934"/>
                  </a:lnTo>
                  <a:lnTo>
                    <a:pt x="3352480" y="53998"/>
                  </a:lnTo>
                  <a:lnTo>
                    <a:pt x="3424106" y="71518"/>
                  </a:lnTo>
                  <a:lnTo>
                    <a:pt x="3495488" y="91496"/>
                  </a:lnTo>
                  <a:lnTo>
                    <a:pt x="3566625" y="113930"/>
                  </a:lnTo>
                  <a:lnTo>
                    <a:pt x="3637518" y="138821"/>
                  </a:lnTo>
                  <a:lnTo>
                    <a:pt x="3708166" y="166169"/>
                  </a:lnTo>
                  <a:lnTo>
                    <a:pt x="3743398" y="180764"/>
                  </a:lnTo>
                  <a:lnTo>
                    <a:pt x="3778570" y="195973"/>
                  </a:lnTo>
                  <a:lnTo>
                    <a:pt x="3813680" y="211797"/>
                  </a:lnTo>
                  <a:lnTo>
                    <a:pt x="3848728" y="228235"/>
                  </a:lnTo>
                  <a:lnTo>
                    <a:pt x="3883716" y="245287"/>
                  </a:lnTo>
                  <a:lnTo>
                    <a:pt x="3918643" y="262953"/>
                  </a:lnTo>
                  <a:lnTo>
                    <a:pt x="3953508" y="281233"/>
                  </a:lnTo>
                  <a:lnTo>
                    <a:pt x="3988312" y="300128"/>
                  </a:lnTo>
                  <a:lnTo>
                    <a:pt x="4023055" y="319637"/>
                  </a:lnTo>
                  <a:lnTo>
                    <a:pt x="4057737" y="339760"/>
                  </a:lnTo>
                  <a:lnTo>
                    <a:pt x="4092358" y="360497"/>
                  </a:lnTo>
                  <a:lnTo>
                    <a:pt x="4126918" y="381849"/>
                  </a:lnTo>
                  <a:lnTo>
                    <a:pt x="4161416" y="403814"/>
                  </a:lnTo>
                  <a:lnTo>
                    <a:pt x="4195854" y="426394"/>
                  </a:lnTo>
                  <a:lnTo>
                    <a:pt x="4230230" y="449588"/>
                  </a:lnTo>
                  <a:lnTo>
                    <a:pt x="4264545" y="473397"/>
                  </a:lnTo>
                  <a:lnTo>
                    <a:pt x="4298799" y="497819"/>
                  </a:lnTo>
                  <a:lnTo>
                    <a:pt x="4332992" y="522856"/>
                  </a:lnTo>
                  <a:lnTo>
                    <a:pt x="4367124" y="548507"/>
                  </a:lnTo>
                  <a:lnTo>
                    <a:pt x="4401194" y="574772"/>
                  </a:lnTo>
                  <a:lnTo>
                    <a:pt x="4435203" y="601651"/>
                  </a:lnTo>
                  <a:lnTo>
                    <a:pt x="4469152" y="629145"/>
                  </a:lnTo>
                  <a:lnTo>
                    <a:pt x="4503039" y="657252"/>
                  </a:lnTo>
                  <a:lnTo>
                    <a:pt x="4536865" y="685974"/>
                  </a:lnTo>
                  <a:lnTo>
                    <a:pt x="4570629" y="715310"/>
                  </a:lnTo>
                  <a:lnTo>
                    <a:pt x="4604333" y="745261"/>
                  </a:lnTo>
                  <a:lnTo>
                    <a:pt x="4637975" y="775825"/>
                  </a:lnTo>
                  <a:lnTo>
                    <a:pt x="4671557" y="807004"/>
                  </a:lnTo>
                  <a:lnTo>
                    <a:pt x="4705077" y="838797"/>
                  </a:lnTo>
                  <a:lnTo>
                    <a:pt x="4738536" y="871204"/>
                  </a:lnTo>
                  <a:lnTo>
                    <a:pt x="4771934" y="904226"/>
                  </a:lnTo>
                  <a:lnTo>
                    <a:pt x="4805271" y="937861"/>
                  </a:lnTo>
                  <a:lnTo>
                    <a:pt x="4838546" y="972111"/>
                  </a:lnTo>
                  <a:lnTo>
                    <a:pt x="4871761" y="1006975"/>
                  </a:lnTo>
                  <a:lnTo>
                    <a:pt x="4904914" y="1042453"/>
                  </a:lnTo>
                  <a:lnTo>
                    <a:pt x="4938006" y="1078546"/>
                  </a:lnTo>
                  <a:lnTo>
                    <a:pt x="4971037" y="1115252"/>
                  </a:lnTo>
                  <a:lnTo>
                    <a:pt x="5004007" y="1152573"/>
                  </a:lnTo>
                  <a:lnTo>
                    <a:pt x="5036915" y="1190508"/>
                  </a:lnTo>
                  <a:lnTo>
                    <a:pt x="5069763" y="1229057"/>
                  </a:lnTo>
                  <a:lnTo>
                    <a:pt x="5102549" y="1268221"/>
                  </a:lnTo>
                  <a:lnTo>
                    <a:pt x="5135275" y="1307998"/>
                  </a:lnTo>
                  <a:lnTo>
                    <a:pt x="5167939" y="1348390"/>
                  </a:lnTo>
                  <a:lnTo>
                    <a:pt x="5200542" y="1389396"/>
                  </a:lnTo>
                  <a:lnTo>
                    <a:pt x="5233084" y="1431016"/>
                  </a:lnTo>
                  <a:lnTo>
                    <a:pt x="5265564" y="1473251"/>
                  </a:lnTo>
                  <a:lnTo>
                    <a:pt x="5297984" y="1516099"/>
                  </a:lnTo>
                  <a:lnTo>
                    <a:pt x="5330342" y="1559562"/>
                  </a:lnTo>
                  <a:lnTo>
                    <a:pt x="5362639" y="1603639"/>
                  </a:lnTo>
                  <a:lnTo>
                    <a:pt x="5371771" y="1616448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503569" y="7979946"/>
              <a:ext cx="136525" cy="153035"/>
            </a:xfrm>
            <a:custGeom>
              <a:avLst/>
              <a:gdLst/>
              <a:ahLst/>
              <a:cxnLst/>
              <a:rect l="l" t="t" r="r" b="b"/>
              <a:pathLst>
                <a:path w="136525" h="153034">
                  <a:moveTo>
                    <a:pt x="112541" y="0"/>
                  </a:moveTo>
                  <a:lnTo>
                    <a:pt x="0" y="80238"/>
                  </a:lnTo>
                  <a:lnTo>
                    <a:pt x="136508" y="152659"/>
                  </a:lnTo>
                  <a:lnTo>
                    <a:pt x="112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24336" y="7290875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20">
                  <a:moveTo>
                    <a:pt x="722072" y="0"/>
                  </a:moveTo>
                  <a:lnTo>
                    <a:pt x="232945" y="0"/>
                  </a:lnTo>
                  <a:lnTo>
                    <a:pt x="187032" y="167"/>
                  </a:lnTo>
                  <a:lnTo>
                    <a:pt x="120596" y="4513"/>
                  </a:lnTo>
                  <a:lnTo>
                    <a:pt x="69009" y="24787"/>
                  </a:lnTo>
                  <a:lnTo>
                    <a:pt x="24791" y="69003"/>
                  </a:lnTo>
                  <a:lnTo>
                    <a:pt x="5141" y="117140"/>
                  </a:lnTo>
                  <a:lnTo>
                    <a:pt x="376" y="174657"/>
                  </a:lnTo>
                  <a:lnTo>
                    <a:pt x="0" y="206977"/>
                  </a:lnTo>
                  <a:lnTo>
                    <a:pt x="376" y="239298"/>
                  </a:lnTo>
                  <a:lnTo>
                    <a:pt x="5141" y="296815"/>
                  </a:lnTo>
                  <a:lnTo>
                    <a:pt x="24791" y="344952"/>
                  </a:lnTo>
                  <a:lnTo>
                    <a:pt x="69009" y="389168"/>
                  </a:lnTo>
                  <a:lnTo>
                    <a:pt x="120596" y="409442"/>
                  </a:lnTo>
                  <a:lnTo>
                    <a:pt x="187032" y="413788"/>
                  </a:lnTo>
                  <a:lnTo>
                    <a:pt x="232945" y="413955"/>
                  </a:lnTo>
                  <a:lnTo>
                    <a:pt x="722072" y="413955"/>
                  </a:lnTo>
                  <a:lnTo>
                    <a:pt x="767983" y="413788"/>
                  </a:lnTo>
                  <a:lnTo>
                    <a:pt x="834417" y="409442"/>
                  </a:lnTo>
                  <a:lnTo>
                    <a:pt x="886008" y="389168"/>
                  </a:lnTo>
                  <a:lnTo>
                    <a:pt x="930226" y="344952"/>
                  </a:lnTo>
                  <a:lnTo>
                    <a:pt x="949870" y="296815"/>
                  </a:lnTo>
                  <a:lnTo>
                    <a:pt x="954631" y="239298"/>
                  </a:lnTo>
                  <a:lnTo>
                    <a:pt x="955007" y="206977"/>
                  </a:lnTo>
                  <a:lnTo>
                    <a:pt x="954631" y="174657"/>
                  </a:lnTo>
                  <a:lnTo>
                    <a:pt x="949870" y="117140"/>
                  </a:lnTo>
                  <a:lnTo>
                    <a:pt x="930226" y="69003"/>
                  </a:lnTo>
                  <a:lnTo>
                    <a:pt x="886008" y="24787"/>
                  </a:lnTo>
                  <a:lnTo>
                    <a:pt x="834417" y="4513"/>
                  </a:lnTo>
                  <a:lnTo>
                    <a:pt x="767983" y="167"/>
                  </a:lnTo>
                  <a:lnTo>
                    <a:pt x="72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24336" y="7290875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20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5708600" y="7006756"/>
            <a:ext cx="3628390" cy="1152525"/>
            <a:chOff x="15708600" y="7006756"/>
            <a:chExt cx="3628390" cy="1152525"/>
          </a:xfrm>
        </p:grpSpPr>
        <p:sp>
          <p:nvSpPr>
            <p:cNvPr id="18" name="object 18"/>
            <p:cNvSpPr/>
            <p:nvPr/>
          </p:nvSpPr>
          <p:spPr>
            <a:xfrm>
              <a:off x="17099813" y="7781547"/>
              <a:ext cx="1528445" cy="347345"/>
            </a:xfrm>
            <a:custGeom>
              <a:avLst/>
              <a:gdLst/>
              <a:ahLst/>
              <a:cxnLst/>
              <a:rect l="l" t="t" r="r" b="b"/>
              <a:pathLst>
                <a:path w="1528444" h="347345">
                  <a:moveTo>
                    <a:pt x="0" y="277842"/>
                  </a:moveTo>
                  <a:lnTo>
                    <a:pt x="55692" y="237230"/>
                  </a:lnTo>
                  <a:lnTo>
                    <a:pt x="98970" y="208222"/>
                  </a:lnTo>
                  <a:lnTo>
                    <a:pt x="142177" y="181104"/>
                  </a:lnTo>
                  <a:lnTo>
                    <a:pt x="185313" y="155877"/>
                  </a:lnTo>
                  <a:lnTo>
                    <a:pt x="228378" y="132541"/>
                  </a:lnTo>
                  <a:lnTo>
                    <a:pt x="271371" y="111096"/>
                  </a:lnTo>
                  <a:lnTo>
                    <a:pt x="314293" y="91542"/>
                  </a:lnTo>
                  <a:lnTo>
                    <a:pt x="357144" y="73879"/>
                  </a:lnTo>
                  <a:lnTo>
                    <a:pt x="399924" y="58107"/>
                  </a:lnTo>
                  <a:lnTo>
                    <a:pt x="442633" y="44225"/>
                  </a:lnTo>
                  <a:lnTo>
                    <a:pt x="485271" y="32234"/>
                  </a:lnTo>
                  <a:lnTo>
                    <a:pt x="527837" y="22135"/>
                  </a:lnTo>
                  <a:lnTo>
                    <a:pt x="570332" y="13926"/>
                  </a:lnTo>
                  <a:lnTo>
                    <a:pt x="612757" y="7608"/>
                  </a:lnTo>
                  <a:lnTo>
                    <a:pt x="655110" y="3181"/>
                  </a:lnTo>
                  <a:lnTo>
                    <a:pt x="697391" y="645"/>
                  </a:lnTo>
                  <a:lnTo>
                    <a:pt x="739602" y="0"/>
                  </a:lnTo>
                  <a:lnTo>
                    <a:pt x="781742" y="1245"/>
                  </a:lnTo>
                  <a:lnTo>
                    <a:pt x="823810" y="4382"/>
                  </a:lnTo>
                  <a:lnTo>
                    <a:pt x="865807" y="9409"/>
                  </a:lnTo>
                  <a:lnTo>
                    <a:pt x="907733" y="16327"/>
                  </a:lnTo>
                  <a:lnTo>
                    <a:pt x="949588" y="25136"/>
                  </a:lnTo>
                  <a:lnTo>
                    <a:pt x="991372" y="35836"/>
                  </a:lnTo>
                  <a:lnTo>
                    <a:pt x="1033085" y="48427"/>
                  </a:lnTo>
                  <a:lnTo>
                    <a:pt x="1074726" y="62908"/>
                  </a:lnTo>
                  <a:lnTo>
                    <a:pt x="1116297" y="79281"/>
                  </a:lnTo>
                  <a:lnTo>
                    <a:pt x="1157796" y="97544"/>
                  </a:lnTo>
                  <a:lnTo>
                    <a:pt x="1199224" y="117699"/>
                  </a:lnTo>
                  <a:lnTo>
                    <a:pt x="1240581" y="139744"/>
                  </a:lnTo>
                  <a:lnTo>
                    <a:pt x="1281867" y="163680"/>
                  </a:lnTo>
                  <a:lnTo>
                    <a:pt x="1323082" y="189507"/>
                  </a:lnTo>
                  <a:lnTo>
                    <a:pt x="1364226" y="217224"/>
                  </a:lnTo>
                  <a:lnTo>
                    <a:pt x="1405298" y="246833"/>
                  </a:lnTo>
                  <a:lnTo>
                    <a:pt x="1446299" y="278332"/>
                  </a:lnTo>
                  <a:lnTo>
                    <a:pt x="1487230" y="311723"/>
                  </a:lnTo>
                  <a:lnTo>
                    <a:pt x="1528089" y="347004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03535" y="7995366"/>
              <a:ext cx="151765" cy="140335"/>
            </a:xfrm>
            <a:custGeom>
              <a:avLst/>
              <a:gdLst/>
              <a:ahLst/>
              <a:cxnLst/>
              <a:rect l="l" t="t" r="r" b="b"/>
              <a:pathLst>
                <a:path w="151765" h="140334">
                  <a:moveTo>
                    <a:pt x="65893" y="0"/>
                  </a:moveTo>
                  <a:lnTo>
                    <a:pt x="0" y="139778"/>
                  </a:lnTo>
                  <a:lnTo>
                    <a:pt x="151356" y="108620"/>
                  </a:lnTo>
                  <a:lnTo>
                    <a:pt x="65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24307" y="7022462"/>
              <a:ext cx="3535679" cy="1111250"/>
            </a:xfrm>
            <a:custGeom>
              <a:avLst/>
              <a:gdLst/>
              <a:ahLst/>
              <a:cxnLst/>
              <a:rect l="l" t="t" r="r" b="b"/>
              <a:pathLst>
                <a:path w="3535680" h="1111250">
                  <a:moveTo>
                    <a:pt x="0" y="1110951"/>
                  </a:moveTo>
                  <a:lnTo>
                    <a:pt x="37309" y="1065995"/>
                  </a:lnTo>
                  <a:lnTo>
                    <a:pt x="74606" y="1021967"/>
                  </a:lnTo>
                  <a:lnTo>
                    <a:pt x="111891" y="978868"/>
                  </a:lnTo>
                  <a:lnTo>
                    <a:pt x="149163" y="936697"/>
                  </a:lnTo>
                  <a:lnTo>
                    <a:pt x="186423" y="895454"/>
                  </a:lnTo>
                  <a:lnTo>
                    <a:pt x="223671" y="855141"/>
                  </a:lnTo>
                  <a:lnTo>
                    <a:pt x="260907" y="815755"/>
                  </a:lnTo>
                  <a:lnTo>
                    <a:pt x="298131" y="777298"/>
                  </a:lnTo>
                  <a:lnTo>
                    <a:pt x="335342" y="739770"/>
                  </a:lnTo>
                  <a:lnTo>
                    <a:pt x="372541" y="703170"/>
                  </a:lnTo>
                  <a:lnTo>
                    <a:pt x="409727" y="667499"/>
                  </a:lnTo>
                  <a:lnTo>
                    <a:pt x="446902" y="632756"/>
                  </a:lnTo>
                  <a:lnTo>
                    <a:pt x="484064" y="598942"/>
                  </a:lnTo>
                  <a:lnTo>
                    <a:pt x="521214" y="566056"/>
                  </a:lnTo>
                  <a:lnTo>
                    <a:pt x="558351" y="534098"/>
                  </a:lnTo>
                  <a:lnTo>
                    <a:pt x="595477" y="503069"/>
                  </a:lnTo>
                  <a:lnTo>
                    <a:pt x="632590" y="472969"/>
                  </a:lnTo>
                  <a:lnTo>
                    <a:pt x="669690" y="443797"/>
                  </a:lnTo>
                  <a:lnTo>
                    <a:pt x="706779" y="415554"/>
                  </a:lnTo>
                  <a:lnTo>
                    <a:pt x="743855" y="388239"/>
                  </a:lnTo>
                  <a:lnTo>
                    <a:pt x="780919" y="361852"/>
                  </a:lnTo>
                  <a:lnTo>
                    <a:pt x="817971" y="336394"/>
                  </a:lnTo>
                  <a:lnTo>
                    <a:pt x="855010" y="311865"/>
                  </a:lnTo>
                  <a:lnTo>
                    <a:pt x="892037" y="288264"/>
                  </a:lnTo>
                  <a:lnTo>
                    <a:pt x="929052" y="265591"/>
                  </a:lnTo>
                  <a:lnTo>
                    <a:pt x="966055" y="243847"/>
                  </a:lnTo>
                  <a:lnTo>
                    <a:pt x="1003045" y="223032"/>
                  </a:lnTo>
                  <a:lnTo>
                    <a:pt x="1040024" y="203145"/>
                  </a:lnTo>
                  <a:lnTo>
                    <a:pt x="1076989" y="184186"/>
                  </a:lnTo>
                  <a:lnTo>
                    <a:pt x="1113943" y="166156"/>
                  </a:lnTo>
                  <a:lnTo>
                    <a:pt x="1150884" y="149055"/>
                  </a:lnTo>
                  <a:lnTo>
                    <a:pt x="1187813" y="132882"/>
                  </a:lnTo>
                  <a:lnTo>
                    <a:pt x="1224730" y="117637"/>
                  </a:lnTo>
                  <a:lnTo>
                    <a:pt x="1261635" y="103321"/>
                  </a:lnTo>
                  <a:lnTo>
                    <a:pt x="1298527" y="89934"/>
                  </a:lnTo>
                  <a:lnTo>
                    <a:pt x="1335407" y="77474"/>
                  </a:lnTo>
                  <a:lnTo>
                    <a:pt x="1372274" y="65944"/>
                  </a:lnTo>
                  <a:lnTo>
                    <a:pt x="1409130" y="55342"/>
                  </a:lnTo>
                  <a:lnTo>
                    <a:pt x="1482804" y="36923"/>
                  </a:lnTo>
                  <a:lnTo>
                    <a:pt x="1556429" y="22218"/>
                  </a:lnTo>
                  <a:lnTo>
                    <a:pt x="1630005" y="11228"/>
                  </a:lnTo>
                  <a:lnTo>
                    <a:pt x="1703532" y="3951"/>
                  </a:lnTo>
                  <a:lnTo>
                    <a:pt x="1777010" y="388"/>
                  </a:lnTo>
                  <a:lnTo>
                    <a:pt x="1813730" y="0"/>
                  </a:lnTo>
                  <a:lnTo>
                    <a:pt x="1850438" y="539"/>
                  </a:lnTo>
                  <a:lnTo>
                    <a:pt x="1923818" y="4404"/>
                  </a:lnTo>
                  <a:lnTo>
                    <a:pt x="1997149" y="11984"/>
                  </a:lnTo>
                  <a:lnTo>
                    <a:pt x="2070430" y="23277"/>
                  </a:lnTo>
                  <a:lnTo>
                    <a:pt x="2143663" y="38284"/>
                  </a:lnTo>
                  <a:lnTo>
                    <a:pt x="2216846" y="57005"/>
                  </a:lnTo>
                  <a:lnTo>
                    <a:pt x="2253419" y="67758"/>
                  </a:lnTo>
                  <a:lnTo>
                    <a:pt x="2289980" y="79440"/>
                  </a:lnTo>
                  <a:lnTo>
                    <a:pt x="2326529" y="92050"/>
                  </a:lnTo>
                  <a:lnTo>
                    <a:pt x="2363066" y="105589"/>
                  </a:lnTo>
                  <a:lnTo>
                    <a:pt x="2399590" y="120056"/>
                  </a:lnTo>
                  <a:lnTo>
                    <a:pt x="2436102" y="135452"/>
                  </a:lnTo>
                  <a:lnTo>
                    <a:pt x="2472602" y="151776"/>
                  </a:lnTo>
                  <a:lnTo>
                    <a:pt x="2509089" y="169029"/>
                  </a:lnTo>
                  <a:lnTo>
                    <a:pt x="2545564" y="187210"/>
                  </a:lnTo>
                  <a:lnTo>
                    <a:pt x="2582027" y="206319"/>
                  </a:lnTo>
                  <a:lnTo>
                    <a:pt x="2618478" y="226358"/>
                  </a:lnTo>
                  <a:lnTo>
                    <a:pt x="2654916" y="247324"/>
                  </a:lnTo>
                  <a:lnTo>
                    <a:pt x="2691342" y="269219"/>
                  </a:lnTo>
                  <a:lnTo>
                    <a:pt x="2727756" y="292043"/>
                  </a:lnTo>
                  <a:lnTo>
                    <a:pt x="2764158" y="315795"/>
                  </a:lnTo>
                  <a:lnTo>
                    <a:pt x="2800547" y="340476"/>
                  </a:lnTo>
                  <a:lnTo>
                    <a:pt x="2836924" y="366085"/>
                  </a:lnTo>
                  <a:lnTo>
                    <a:pt x="2873289" y="392623"/>
                  </a:lnTo>
                  <a:lnTo>
                    <a:pt x="2909641" y="420089"/>
                  </a:lnTo>
                  <a:lnTo>
                    <a:pt x="2945982" y="448483"/>
                  </a:lnTo>
                  <a:lnTo>
                    <a:pt x="2982309" y="477806"/>
                  </a:lnTo>
                  <a:lnTo>
                    <a:pt x="3018625" y="508058"/>
                  </a:lnTo>
                  <a:lnTo>
                    <a:pt x="3054929" y="539238"/>
                  </a:lnTo>
                  <a:lnTo>
                    <a:pt x="3091220" y="571347"/>
                  </a:lnTo>
                  <a:lnTo>
                    <a:pt x="3127499" y="604384"/>
                  </a:lnTo>
                  <a:lnTo>
                    <a:pt x="3163765" y="638349"/>
                  </a:lnTo>
                  <a:lnTo>
                    <a:pt x="3200020" y="673243"/>
                  </a:lnTo>
                  <a:lnTo>
                    <a:pt x="3236262" y="709066"/>
                  </a:lnTo>
                  <a:lnTo>
                    <a:pt x="3272492" y="745817"/>
                  </a:lnTo>
                  <a:lnTo>
                    <a:pt x="3308709" y="783497"/>
                  </a:lnTo>
                  <a:lnTo>
                    <a:pt x="3344915" y="822105"/>
                  </a:lnTo>
                  <a:lnTo>
                    <a:pt x="3381108" y="861641"/>
                  </a:lnTo>
                  <a:lnTo>
                    <a:pt x="3417288" y="902106"/>
                  </a:lnTo>
                  <a:lnTo>
                    <a:pt x="3453457" y="943500"/>
                  </a:lnTo>
                  <a:lnTo>
                    <a:pt x="3489613" y="985822"/>
                  </a:lnTo>
                  <a:lnTo>
                    <a:pt x="3525757" y="1029072"/>
                  </a:lnTo>
                  <a:lnTo>
                    <a:pt x="3535622" y="1041314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96253" y="8008185"/>
              <a:ext cx="140970" cy="151130"/>
            </a:xfrm>
            <a:custGeom>
              <a:avLst/>
              <a:gdLst/>
              <a:ahLst/>
              <a:cxnLst/>
              <a:rect l="l" t="t" r="r" b="b"/>
              <a:pathLst>
                <a:path w="140969" h="151129">
                  <a:moveTo>
                    <a:pt x="107630" y="0"/>
                  </a:moveTo>
                  <a:lnTo>
                    <a:pt x="0" y="86721"/>
                  </a:lnTo>
                  <a:lnTo>
                    <a:pt x="140540" y="150984"/>
                  </a:lnTo>
                  <a:lnTo>
                    <a:pt x="107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332572" y="7281992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20">
                  <a:moveTo>
                    <a:pt x="722061" y="0"/>
                  </a:moveTo>
                  <a:lnTo>
                    <a:pt x="232935" y="0"/>
                  </a:lnTo>
                  <a:lnTo>
                    <a:pt x="187023" y="167"/>
                  </a:lnTo>
                  <a:lnTo>
                    <a:pt x="120590" y="4513"/>
                  </a:lnTo>
                  <a:lnTo>
                    <a:pt x="68999" y="24786"/>
                  </a:lnTo>
                  <a:lnTo>
                    <a:pt x="24781" y="69003"/>
                  </a:lnTo>
                  <a:lnTo>
                    <a:pt x="5137" y="117140"/>
                  </a:lnTo>
                  <a:lnTo>
                    <a:pt x="376" y="174657"/>
                  </a:lnTo>
                  <a:lnTo>
                    <a:pt x="0" y="206977"/>
                  </a:lnTo>
                  <a:lnTo>
                    <a:pt x="376" y="239298"/>
                  </a:lnTo>
                  <a:lnTo>
                    <a:pt x="5137" y="296815"/>
                  </a:lnTo>
                  <a:lnTo>
                    <a:pt x="24781" y="344952"/>
                  </a:lnTo>
                  <a:lnTo>
                    <a:pt x="68999" y="389168"/>
                  </a:lnTo>
                  <a:lnTo>
                    <a:pt x="120590" y="409442"/>
                  </a:lnTo>
                  <a:lnTo>
                    <a:pt x="187023" y="413788"/>
                  </a:lnTo>
                  <a:lnTo>
                    <a:pt x="232935" y="413955"/>
                  </a:lnTo>
                  <a:lnTo>
                    <a:pt x="722061" y="413955"/>
                  </a:lnTo>
                  <a:lnTo>
                    <a:pt x="767974" y="413788"/>
                  </a:lnTo>
                  <a:lnTo>
                    <a:pt x="834411" y="409442"/>
                  </a:lnTo>
                  <a:lnTo>
                    <a:pt x="885998" y="389168"/>
                  </a:lnTo>
                  <a:lnTo>
                    <a:pt x="930215" y="344952"/>
                  </a:lnTo>
                  <a:lnTo>
                    <a:pt x="949865" y="296815"/>
                  </a:lnTo>
                  <a:lnTo>
                    <a:pt x="954631" y="239298"/>
                  </a:lnTo>
                  <a:lnTo>
                    <a:pt x="955007" y="206977"/>
                  </a:lnTo>
                  <a:lnTo>
                    <a:pt x="954631" y="174657"/>
                  </a:lnTo>
                  <a:lnTo>
                    <a:pt x="949865" y="117140"/>
                  </a:lnTo>
                  <a:lnTo>
                    <a:pt x="930215" y="69003"/>
                  </a:lnTo>
                  <a:lnTo>
                    <a:pt x="885998" y="24786"/>
                  </a:lnTo>
                  <a:lnTo>
                    <a:pt x="834411" y="4513"/>
                  </a:lnTo>
                  <a:lnTo>
                    <a:pt x="767974" y="167"/>
                  </a:lnTo>
                  <a:lnTo>
                    <a:pt x="722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32572" y="7281992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20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127591" y="7285922"/>
            <a:ext cx="752475" cy="769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30" dirty="0">
                <a:latin typeface="Comic Sans MS" panose="030F0702030302020204" pitchFamily="66" charset="0"/>
                <a:cs typeface="Arial"/>
              </a:rPr>
              <a:t>nsubj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503535" y="7178387"/>
            <a:ext cx="975994" cy="434975"/>
            <a:chOff x="12503535" y="7178387"/>
            <a:chExt cx="975994" cy="434975"/>
          </a:xfrm>
        </p:grpSpPr>
        <p:sp>
          <p:nvSpPr>
            <p:cNvPr id="26" name="object 26"/>
            <p:cNvSpPr/>
            <p:nvPr/>
          </p:nvSpPr>
          <p:spPr>
            <a:xfrm>
              <a:off x="12514006" y="7188858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20">
                  <a:moveTo>
                    <a:pt x="722061" y="0"/>
                  </a:moveTo>
                  <a:lnTo>
                    <a:pt x="232935" y="0"/>
                  </a:lnTo>
                  <a:lnTo>
                    <a:pt x="187022" y="167"/>
                  </a:lnTo>
                  <a:lnTo>
                    <a:pt x="120585" y="4513"/>
                  </a:lnTo>
                  <a:lnTo>
                    <a:pt x="68999" y="24787"/>
                  </a:lnTo>
                  <a:lnTo>
                    <a:pt x="24781" y="69003"/>
                  </a:lnTo>
                  <a:lnTo>
                    <a:pt x="5137" y="117140"/>
                  </a:lnTo>
                  <a:lnTo>
                    <a:pt x="376" y="174657"/>
                  </a:lnTo>
                  <a:lnTo>
                    <a:pt x="0" y="206977"/>
                  </a:lnTo>
                  <a:lnTo>
                    <a:pt x="376" y="239298"/>
                  </a:lnTo>
                  <a:lnTo>
                    <a:pt x="5137" y="296815"/>
                  </a:lnTo>
                  <a:lnTo>
                    <a:pt x="24781" y="344952"/>
                  </a:lnTo>
                  <a:lnTo>
                    <a:pt x="68999" y="389168"/>
                  </a:lnTo>
                  <a:lnTo>
                    <a:pt x="120585" y="409442"/>
                  </a:lnTo>
                  <a:lnTo>
                    <a:pt x="187022" y="413788"/>
                  </a:lnTo>
                  <a:lnTo>
                    <a:pt x="232935" y="413955"/>
                  </a:lnTo>
                  <a:lnTo>
                    <a:pt x="722061" y="413955"/>
                  </a:lnTo>
                  <a:lnTo>
                    <a:pt x="767974" y="413788"/>
                  </a:lnTo>
                  <a:lnTo>
                    <a:pt x="834411" y="409442"/>
                  </a:lnTo>
                  <a:lnTo>
                    <a:pt x="885998" y="389168"/>
                  </a:lnTo>
                  <a:lnTo>
                    <a:pt x="930215" y="344952"/>
                  </a:lnTo>
                  <a:lnTo>
                    <a:pt x="949865" y="296815"/>
                  </a:lnTo>
                  <a:lnTo>
                    <a:pt x="954631" y="239298"/>
                  </a:lnTo>
                  <a:lnTo>
                    <a:pt x="955007" y="206977"/>
                  </a:lnTo>
                  <a:lnTo>
                    <a:pt x="954631" y="174657"/>
                  </a:lnTo>
                  <a:lnTo>
                    <a:pt x="949865" y="117140"/>
                  </a:lnTo>
                  <a:lnTo>
                    <a:pt x="930215" y="69003"/>
                  </a:lnTo>
                  <a:lnTo>
                    <a:pt x="885998" y="24787"/>
                  </a:lnTo>
                  <a:lnTo>
                    <a:pt x="834411" y="4513"/>
                  </a:lnTo>
                  <a:lnTo>
                    <a:pt x="767974" y="167"/>
                  </a:lnTo>
                  <a:lnTo>
                    <a:pt x="722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14006" y="7188858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20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652129" y="7183905"/>
            <a:ext cx="6826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" dirty="0">
                <a:latin typeface="Comic Sans MS" panose="030F0702030302020204" pitchFamily="66" charset="0"/>
                <a:cs typeface="Arial"/>
              </a:rPr>
              <a:t>poss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4476" y="5923218"/>
            <a:ext cx="955040" cy="414020"/>
          </a:xfrm>
          <a:custGeom>
            <a:avLst/>
            <a:gdLst/>
            <a:ahLst/>
            <a:cxnLst/>
            <a:rect l="l" t="t" r="r" b="b"/>
            <a:pathLst>
              <a:path w="955040" h="414020">
                <a:moveTo>
                  <a:pt x="232944" y="0"/>
                </a:moveTo>
                <a:lnTo>
                  <a:pt x="722066" y="0"/>
                </a:lnTo>
                <a:lnTo>
                  <a:pt x="767980" y="167"/>
                </a:lnTo>
                <a:lnTo>
                  <a:pt x="834417" y="4513"/>
                </a:lnTo>
                <a:lnTo>
                  <a:pt x="886007" y="24787"/>
                </a:lnTo>
                <a:lnTo>
                  <a:pt x="930223" y="69003"/>
                </a:lnTo>
                <a:lnTo>
                  <a:pt x="949869" y="117140"/>
                </a:lnTo>
                <a:lnTo>
                  <a:pt x="954634" y="174657"/>
                </a:lnTo>
                <a:lnTo>
                  <a:pt x="955011" y="206977"/>
                </a:lnTo>
                <a:lnTo>
                  <a:pt x="954634" y="239298"/>
                </a:lnTo>
                <a:lnTo>
                  <a:pt x="949869" y="296815"/>
                </a:lnTo>
                <a:lnTo>
                  <a:pt x="930223" y="344952"/>
                </a:lnTo>
                <a:lnTo>
                  <a:pt x="886007" y="389168"/>
                </a:lnTo>
                <a:lnTo>
                  <a:pt x="834417" y="409442"/>
                </a:lnTo>
                <a:lnTo>
                  <a:pt x="767980" y="413788"/>
                </a:lnTo>
                <a:lnTo>
                  <a:pt x="722066" y="413956"/>
                </a:lnTo>
                <a:lnTo>
                  <a:pt x="232944" y="413956"/>
                </a:lnTo>
                <a:lnTo>
                  <a:pt x="187031" y="413788"/>
                </a:lnTo>
                <a:lnTo>
                  <a:pt x="120593" y="409442"/>
                </a:lnTo>
                <a:lnTo>
                  <a:pt x="69003" y="389168"/>
                </a:lnTo>
                <a:lnTo>
                  <a:pt x="24787" y="344952"/>
                </a:lnTo>
                <a:lnTo>
                  <a:pt x="5141" y="296815"/>
                </a:lnTo>
                <a:lnTo>
                  <a:pt x="376" y="239298"/>
                </a:lnTo>
                <a:lnTo>
                  <a:pt x="0" y="206977"/>
                </a:lnTo>
                <a:lnTo>
                  <a:pt x="376" y="174657"/>
                </a:lnTo>
                <a:lnTo>
                  <a:pt x="5141" y="117140"/>
                </a:lnTo>
                <a:lnTo>
                  <a:pt x="24787" y="69003"/>
                </a:lnTo>
                <a:lnTo>
                  <a:pt x="69003" y="24787"/>
                </a:lnTo>
                <a:lnTo>
                  <a:pt x="120593" y="4513"/>
                </a:lnTo>
                <a:lnTo>
                  <a:pt x="187031" y="167"/>
                </a:lnTo>
                <a:lnTo>
                  <a:pt x="232944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723268" y="5910590"/>
            <a:ext cx="561340" cy="769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85" dirty="0">
                <a:latin typeface="Comic Sans MS" panose="030F0702030302020204" pitchFamily="66" charset="0"/>
                <a:cs typeface="Arial"/>
              </a:rPr>
              <a:t>r</a:t>
            </a:r>
            <a:r>
              <a:rPr sz="2450" spc="25" dirty="0">
                <a:latin typeface="Comic Sans MS" panose="030F0702030302020204" pitchFamily="66" charset="0"/>
                <a:cs typeface="Arial"/>
              </a:rPr>
              <a:t>oot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046978" y="6531264"/>
            <a:ext cx="955040" cy="414020"/>
          </a:xfrm>
          <a:custGeom>
            <a:avLst/>
            <a:gdLst/>
            <a:ahLst/>
            <a:cxnLst/>
            <a:rect l="l" t="t" r="r" b="b"/>
            <a:pathLst>
              <a:path w="955040" h="414020">
                <a:moveTo>
                  <a:pt x="232944" y="0"/>
                </a:moveTo>
                <a:lnTo>
                  <a:pt x="722066" y="0"/>
                </a:lnTo>
                <a:lnTo>
                  <a:pt x="767980" y="167"/>
                </a:lnTo>
                <a:lnTo>
                  <a:pt x="834417" y="4513"/>
                </a:lnTo>
                <a:lnTo>
                  <a:pt x="886007" y="24787"/>
                </a:lnTo>
                <a:lnTo>
                  <a:pt x="930223" y="69003"/>
                </a:lnTo>
                <a:lnTo>
                  <a:pt x="949869" y="117140"/>
                </a:lnTo>
                <a:lnTo>
                  <a:pt x="954634" y="174657"/>
                </a:lnTo>
                <a:lnTo>
                  <a:pt x="955011" y="206977"/>
                </a:lnTo>
                <a:lnTo>
                  <a:pt x="954634" y="239298"/>
                </a:lnTo>
                <a:lnTo>
                  <a:pt x="949869" y="296815"/>
                </a:lnTo>
                <a:lnTo>
                  <a:pt x="930223" y="344952"/>
                </a:lnTo>
                <a:lnTo>
                  <a:pt x="886007" y="389168"/>
                </a:lnTo>
                <a:lnTo>
                  <a:pt x="834417" y="409442"/>
                </a:lnTo>
                <a:lnTo>
                  <a:pt x="767980" y="413788"/>
                </a:lnTo>
                <a:lnTo>
                  <a:pt x="722066" y="413956"/>
                </a:lnTo>
                <a:lnTo>
                  <a:pt x="232944" y="413956"/>
                </a:lnTo>
                <a:lnTo>
                  <a:pt x="187031" y="413788"/>
                </a:lnTo>
                <a:lnTo>
                  <a:pt x="120593" y="409442"/>
                </a:lnTo>
                <a:lnTo>
                  <a:pt x="69003" y="389168"/>
                </a:lnTo>
                <a:lnTo>
                  <a:pt x="24787" y="344952"/>
                </a:lnTo>
                <a:lnTo>
                  <a:pt x="5141" y="296815"/>
                </a:lnTo>
                <a:lnTo>
                  <a:pt x="376" y="239298"/>
                </a:lnTo>
                <a:lnTo>
                  <a:pt x="0" y="206977"/>
                </a:lnTo>
                <a:lnTo>
                  <a:pt x="376" y="174657"/>
                </a:lnTo>
                <a:lnTo>
                  <a:pt x="5141" y="117140"/>
                </a:lnTo>
                <a:lnTo>
                  <a:pt x="24787" y="69003"/>
                </a:lnTo>
                <a:lnTo>
                  <a:pt x="69003" y="24787"/>
                </a:lnTo>
                <a:lnTo>
                  <a:pt x="120593" y="4513"/>
                </a:lnTo>
                <a:lnTo>
                  <a:pt x="187031" y="167"/>
                </a:lnTo>
                <a:lnTo>
                  <a:pt x="232944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216973" y="6526312"/>
            <a:ext cx="619125" cy="769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Comic Sans MS" panose="030F0702030302020204" pitchFamily="66" charset="0"/>
                <a:cs typeface="Arial"/>
              </a:rPr>
              <a:t>dobj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10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550984" y="7269364"/>
            <a:ext cx="462280" cy="769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mic Sans MS" panose="030F0702030302020204" pitchFamily="66" charset="0"/>
                <a:cs typeface="Arial"/>
              </a:rPr>
              <a:t>det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55028" y="7903539"/>
            <a:ext cx="72390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950" spc="5" dirty="0">
                <a:latin typeface="Times New Roman"/>
                <a:cs typeface="Times New Roman"/>
              </a:rPr>
              <a:t>My</a:t>
            </a:r>
            <a:endParaRPr sz="3950" dirty="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464"/>
              </a:spcBef>
            </a:pPr>
            <a:r>
              <a:rPr sz="2950" spc="-70" dirty="0">
                <a:latin typeface="Comic Sans MS" panose="030F0702030302020204" pitchFamily="66" charset="0"/>
                <a:cs typeface="Arial"/>
              </a:rPr>
              <a:t>PN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2341" y="7903539"/>
            <a:ext cx="77978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950" dirty="0">
                <a:latin typeface="Times New Roman"/>
                <a:cs typeface="Times New Roman"/>
              </a:rPr>
              <a:t>dog</a:t>
            </a:r>
          </a:p>
          <a:p>
            <a:pPr marL="24765" algn="ctr">
              <a:lnSpc>
                <a:spcPct val="100000"/>
              </a:lnSpc>
              <a:spcBef>
                <a:spcPts val="464"/>
              </a:spcBef>
            </a:pPr>
            <a:r>
              <a:rPr sz="2950" spc="-45" dirty="0">
                <a:latin typeface="Comic Sans MS" panose="030F0702030302020204" pitchFamily="66" charset="0"/>
                <a:cs typeface="Arial"/>
              </a:rPr>
              <a:t>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290770" y="7903539"/>
            <a:ext cx="611505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950" spc="-5" dirty="0">
                <a:latin typeface="Times New Roman"/>
                <a:cs typeface="Times New Roman"/>
              </a:rPr>
              <a:t>ate</a:t>
            </a:r>
            <a:endParaRPr sz="395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464"/>
              </a:spcBef>
            </a:pPr>
            <a:r>
              <a:rPr sz="2950" spc="-210" dirty="0">
                <a:latin typeface="Comic Sans MS" panose="030F0702030302020204" pitchFamily="66" charset="0"/>
                <a:cs typeface="Arial"/>
              </a:rPr>
              <a:t>V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895413" y="7903539"/>
            <a:ext cx="269748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0775" algn="l"/>
              </a:tabLst>
            </a:pPr>
            <a:r>
              <a:rPr sz="3950" dirty="0">
                <a:latin typeface="Times New Roman"/>
                <a:cs typeface="Times New Roman"/>
              </a:rPr>
              <a:t>a	s</a:t>
            </a:r>
            <a:r>
              <a:rPr sz="3950" spc="-5" dirty="0">
                <a:latin typeface="Times New Roman"/>
                <a:cs typeface="Times New Roman"/>
              </a:rPr>
              <a:t>a</a:t>
            </a:r>
            <a:r>
              <a:rPr sz="3950" dirty="0">
                <a:latin typeface="Times New Roman"/>
                <a:cs typeface="Times New Roman"/>
              </a:rPr>
              <a:t>us</a:t>
            </a:r>
            <a:r>
              <a:rPr sz="3950" spc="-5" dirty="0">
                <a:latin typeface="Times New Roman"/>
                <a:cs typeface="Times New Roman"/>
              </a:rPr>
              <a:t>a</a:t>
            </a:r>
            <a:r>
              <a:rPr sz="3950" dirty="0">
                <a:latin typeface="Times New Roman"/>
                <a:cs typeface="Times New Roman"/>
              </a:rPr>
              <a:t>ge</a:t>
            </a:r>
          </a:p>
          <a:p>
            <a:pPr marL="12700">
              <a:lnSpc>
                <a:spcPct val="100000"/>
              </a:lnSpc>
              <a:spcBef>
                <a:spcPts val="464"/>
              </a:spcBef>
              <a:tabLst>
                <a:tab pos="1838960" algn="l"/>
              </a:tabLst>
            </a:pPr>
            <a:r>
              <a:rPr sz="2950" spc="-100" dirty="0">
                <a:latin typeface="Comic Sans MS" panose="030F0702030302020204" pitchFamily="66" charset="0"/>
                <a:cs typeface="Arial"/>
              </a:rPr>
              <a:t>D	</a:t>
            </a:r>
            <a:r>
              <a:rPr sz="2950" spc="-45" dirty="0">
                <a:latin typeface="Comic Sans MS" panose="030F0702030302020204" pitchFamily="66" charset="0"/>
                <a:cs typeface="Arial"/>
              </a:rPr>
              <a:t>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74447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Dependency</a:t>
            </a:r>
            <a:r>
              <a:rPr spc="-340" dirty="0"/>
              <a:t> </a:t>
            </a:r>
            <a:r>
              <a:rPr spc="-12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79373" y="10796932"/>
            <a:ext cx="235585" cy="46358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11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983" y="4709307"/>
            <a:ext cx="14827113" cy="6379952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Nodes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are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words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(along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with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part-of-speech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tags)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Directed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arcs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encode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syntactic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dependencies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between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words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8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Labels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are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types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relations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between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words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04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b="1" spc="-30" dirty="0">
                <a:latin typeface="Comic Sans MS" panose="030F0702030302020204" pitchFamily="66" charset="0"/>
                <a:cs typeface="Arial"/>
              </a:rPr>
              <a:t>poss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: </a:t>
            </a:r>
            <a:r>
              <a:rPr sz="3950" spc="-80" dirty="0">
                <a:latin typeface="Comic Sans MS" panose="030F0702030302020204" pitchFamily="66" charset="0"/>
                <a:cs typeface="Arial"/>
              </a:rPr>
              <a:t>possessive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04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b="1" dirty="0">
                <a:latin typeface="Comic Sans MS" panose="030F0702030302020204" pitchFamily="66" charset="0"/>
                <a:cs typeface="Arial"/>
              </a:rPr>
              <a:t>dobj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:</a:t>
            </a:r>
            <a:r>
              <a:rPr sz="395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direct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object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05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b="1" spc="-35" dirty="0">
                <a:latin typeface="Comic Sans MS" panose="030F0702030302020204" pitchFamily="66" charset="0"/>
                <a:cs typeface="Arial"/>
              </a:rPr>
              <a:t>nsubj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: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60" dirty="0">
                <a:latin typeface="Comic Sans MS" panose="030F0702030302020204" pitchFamily="66" charset="0"/>
                <a:cs typeface="Arial"/>
              </a:rPr>
              <a:t>(noun)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subject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2050"/>
              </a:spcBef>
            </a:pPr>
            <a:r>
              <a:rPr sz="3950" b="1" spc="40" dirty="0">
                <a:latin typeface="Comic Sans MS" panose="030F0702030302020204" pitchFamily="66" charset="0"/>
                <a:cs typeface="Arial"/>
              </a:rPr>
              <a:t>det</a:t>
            </a:r>
            <a:r>
              <a:rPr sz="3950" spc="40" dirty="0">
                <a:latin typeface="Comic Sans MS" panose="030F0702030302020204" pitchFamily="66" charset="0"/>
                <a:cs typeface="Arial"/>
              </a:rPr>
              <a:t>: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determiner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6649" y="3211540"/>
            <a:ext cx="1140837" cy="545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125" dirty="0">
                <a:latin typeface="Comic Sans MS" panose="030F0702030302020204" pitchFamily="66" charset="0"/>
                <a:cs typeface="Arial"/>
              </a:rPr>
              <a:t>r</a:t>
            </a:r>
            <a:r>
              <a:rPr sz="3450" spc="25" dirty="0">
                <a:latin typeface="Comic Sans MS" panose="030F0702030302020204" pitchFamily="66" charset="0"/>
                <a:cs typeface="Arial"/>
              </a:rPr>
              <a:t>oot</a:t>
            </a:r>
            <a:endParaRPr sz="34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61138" y="1555390"/>
            <a:ext cx="5459095" cy="1753870"/>
            <a:chOff x="9561138" y="1555390"/>
            <a:chExt cx="5459095" cy="1753870"/>
          </a:xfrm>
        </p:grpSpPr>
        <p:sp>
          <p:nvSpPr>
            <p:cNvPr id="7" name="object 7"/>
            <p:cNvSpPr/>
            <p:nvPr/>
          </p:nvSpPr>
          <p:spPr>
            <a:xfrm>
              <a:off x="11529587" y="2818375"/>
              <a:ext cx="1826260" cy="387350"/>
            </a:xfrm>
            <a:custGeom>
              <a:avLst/>
              <a:gdLst/>
              <a:ahLst/>
              <a:cxnLst/>
              <a:rect l="l" t="t" r="r" b="b"/>
              <a:pathLst>
                <a:path w="1826259" h="387350">
                  <a:moveTo>
                    <a:pt x="0" y="317138"/>
                  </a:moveTo>
                  <a:lnTo>
                    <a:pt x="55853" y="277317"/>
                  </a:lnTo>
                  <a:lnTo>
                    <a:pt x="99207" y="248589"/>
                  </a:lnTo>
                  <a:lnTo>
                    <a:pt x="142552" y="221431"/>
                  </a:lnTo>
                  <a:lnTo>
                    <a:pt x="185889" y="195843"/>
                  </a:lnTo>
                  <a:lnTo>
                    <a:pt x="229217" y="171825"/>
                  </a:lnTo>
                  <a:lnTo>
                    <a:pt x="272536" y="149378"/>
                  </a:lnTo>
                  <a:lnTo>
                    <a:pt x="315846" y="128502"/>
                  </a:lnTo>
                  <a:lnTo>
                    <a:pt x="359147" y="109195"/>
                  </a:lnTo>
                  <a:lnTo>
                    <a:pt x="402439" y="91459"/>
                  </a:lnTo>
                  <a:lnTo>
                    <a:pt x="445723" y="75293"/>
                  </a:lnTo>
                  <a:lnTo>
                    <a:pt x="488997" y="60697"/>
                  </a:lnTo>
                  <a:lnTo>
                    <a:pt x="532263" y="47672"/>
                  </a:lnTo>
                  <a:lnTo>
                    <a:pt x="575520" y="36217"/>
                  </a:lnTo>
                  <a:lnTo>
                    <a:pt x="618768" y="26332"/>
                  </a:lnTo>
                  <a:lnTo>
                    <a:pt x="662007" y="18018"/>
                  </a:lnTo>
                  <a:lnTo>
                    <a:pt x="705238" y="11273"/>
                  </a:lnTo>
                  <a:lnTo>
                    <a:pt x="748459" y="6099"/>
                  </a:lnTo>
                  <a:lnTo>
                    <a:pt x="791672" y="2496"/>
                  </a:lnTo>
                  <a:lnTo>
                    <a:pt x="834876" y="463"/>
                  </a:lnTo>
                  <a:lnTo>
                    <a:pt x="878071" y="0"/>
                  </a:lnTo>
                  <a:lnTo>
                    <a:pt x="921257" y="1107"/>
                  </a:lnTo>
                  <a:lnTo>
                    <a:pt x="964435" y="3784"/>
                  </a:lnTo>
                  <a:lnTo>
                    <a:pt x="1007604" y="8032"/>
                  </a:lnTo>
                  <a:lnTo>
                    <a:pt x="1050763" y="13850"/>
                  </a:lnTo>
                  <a:lnTo>
                    <a:pt x="1093914" y="21239"/>
                  </a:lnTo>
                  <a:lnTo>
                    <a:pt x="1137056" y="30197"/>
                  </a:lnTo>
                  <a:lnTo>
                    <a:pt x="1180190" y="40726"/>
                  </a:lnTo>
                  <a:lnTo>
                    <a:pt x="1223314" y="52825"/>
                  </a:lnTo>
                  <a:lnTo>
                    <a:pt x="1266430" y="66495"/>
                  </a:lnTo>
                  <a:lnTo>
                    <a:pt x="1309537" y="81735"/>
                  </a:lnTo>
                  <a:lnTo>
                    <a:pt x="1352635" y="98545"/>
                  </a:lnTo>
                  <a:lnTo>
                    <a:pt x="1395724" y="116925"/>
                  </a:lnTo>
                  <a:lnTo>
                    <a:pt x="1438804" y="136876"/>
                  </a:lnTo>
                  <a:lnTo>
                    <a:pt x="1481876" y="158397"/>
                  </a:lnTo>
                  <a:lnTo>
                    <a:pt x="1524938" y="181488"/>
                  </a:lnTo>
                  <a:lnTo>
                    <a:pt x="1567992" y="206149"/>
                  </a:lnTo>
                  <a:lnTo>
                    <a:pt x="1611037" y="232381"/>
                  </a:lnTo>
                  <a:lnTo>
                    <a:pt x="1654074" y="260183"/>
                  </a:lnTo>
                  <a:lnTo>
                    <a:pt x="1697101" y="289555"/>
                  </a:lnTo>
                  <a:lnTo>
                    <a:pt x="1740120" y="320498"/>
                  </a:lnTo>
                  <a:lnTo>
                    <a:pt x="1783130" y="353010"/>
                  </a:lnTo>
                  <a:lnTo>
                    <a:pt x="1826131" y="387093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2164" y="3071035"/>
              <a:ext cx="152400" cy="139065"/>
            </a:xfrm>
            <a:custGeom>
              <a:avLst/>
              <a:gdLst/>
              <a:ahLst/>
              <a:cxnLst/>
              <a:rect l="l" t="t" r="r" b="b"/>
              <a:pathLst>
                <a:path w="152400" h="139064">
                  <a:moveTo>
                    <a:pt x="68008" y="0"/>
                  </a:moveTo>
                  <a:lnTo>
                    <a:pt x="0" y="138758"/>
                  </a:lnTo>
                  <a:lnTo>
                    <a:pt x="151817" y="109912"/>
                  </a:lnTo>
                  <a:lnTo>
                    <a:pt x="68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58045" y="2933289"/>
              <a:ext cx="1426845" cy="315595"/>
            </a:xfrm>
            <a:custGeom>
              <a:avLst/>
              <a:gdLst/>
              <a:ahLst/>
              <a:cxnLst/>
              <a:rect l="l" t="t" r="r" b="b"/>
              <a:pathLst>
                <a:path w="1426844" h="315594">
                  <a:moveTo>
                    <a:pt x="0" y="292038"/>
                  </a:moveTo>
                  <a:lnTo>
                    <a:pt x="51309" y="248295"/>
                  </a:lnTo>
                  <a:lnTo>
                    <a:pt x="91215" y="217297"/>
                  </a:lnTo>
                  <a:lnTo>
                    <a:pt x="131232" y="188363"/>
                  </a:lnTo>
                  <a:lnTo>
                    <a:pt x="171360" y="161493"/>
                  </a:lnTo>
                  <a:lnTo>
                    <a:pt x="211598" y="136687"/>
                  </a:lnTo>
                  <a:lnTo>
                    <a:pt x="251947" y="113945"/>
                  </a:lnTo>
                  <a:lnTo>
                    <a:pt x="292407" y="93267"/>
                  </a:lnTo>
                  <a:lnTo>
                    <a:pt x="332978" y="74652"/>
                  </a:lnTo>
                  <a:lnTo>
                    <a:pt x="373659" y="58102"/>
                  </a:lnTo>
                  <a:lnTo>
                    <a:pt x="414452" y="43616"/>
                  </a:lnTo>
                  <a:lnTo>
                    <a:pt x="455355" y="31193"/>
                  </a:lnTo>
                  <a:lnTo>
                    <a:pt x="496368" y="20834"/>
                  </a:lnTo>
                  <a:lnTo>
                    <a:pt x="537493" y="12539"/>
                  </a:lnTo>
                  <a:lnTo>
                    <a:pt x="578728" y="6309"/>
                  </a:lnTo>
                  <a:lnTo>
                    <a:pt x="620074" y="2142"/>
                  </a:lnTo>
                  <a:lnTo>
                    <a:pt x="661531" y="39"/>
                  </a:lnTo>
                  <a:lnTo>
                    <a:pt x="703099" y="0"/>
                  </a:lnTo>
                  <a:lnTo>
                    <a:pt x="744777" y="2024"/>
                  </a:lnTo>
                  <a:lnTo>
                    <a:pt x="786566" y="6113"/>
                  </a:lnTo>
                  <a:lnTo>
                    <a:pt x="828466" y="12266"/>
                  </a:lnTo>
                  <a:lnTo>
                    <a:pt x="870477" y="20482"/>
                  </a:lnTo>
                  <a:lnTo>
                    <a:pt x="912599" y="30763"/>
                  </a:lnTo>
                  <a:lnTo>
                    <a:pt x="954831" y="43107"/>
                  </a:lnTo>
                  <a:lnTo>
                    <a:pt x="997174" y="57515"/>
                  </a:lnTo>
                  <a:lnTo>
                    <a:pt x="1039628" y="73987"/>
                  </a:lnTo>
                  <a:lnTo>
                    <a:pt x="1082192" y="92523"/>
                  </a:lnTo>
                  <a:lnTo>
                    <a:pt x="1124868" y="113123"/>
                  </a:lnTo>
                  <a:lnTo>
                    <a:pt x="1167654" y="135787"/>
                  </a:lnTo>
                  <a:lnTo>
                    <a:pt x="1210551" y="160515"/>
                  </a:lnTo>
                  <a:lnTo>
                    <a:pt x="1253559" y="187307"/>
                  </a:lnTo>
                  <a:lnTo>
                    <a:pt x="1296677" y="216162"/>
                  </a:lnTo>
                  <a:lnTo>
                    <a:pt x="1339907" y="247082"/>
                  </a:lnTo>
                  <a:lnTo>
                    <a:pt x="1383247" y="280065"/>
                  </a:lnTo>
                  <a:lnTo>
                    <a:pt x="1426697" y="31511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8231" y="3163983"/>
              <a:ext cx="148590" cy="144780"/>
            </a:xfrm>
            <a:custGeom>
              <a:avLst/>
              <a:gdLst/>
              <a:ahLst/>
              <a:cxnLst/>
              <a:rect l="l" t="t" r="r" b="b"/>
              <a:pathLst>
                <a:path w="148590" h="144779">
                  <a:moveTo>
                    <a:pt x="54333" y="0"/>
                  </a:moveTo>
                  <a:lnTo>
                    <a:pt x="0" y="144664"/>
                  </a:lnTo>
                  <a:lnTo>
                    <a:pt x="148330" y="101327"/>
                  </a:lnTo>
                  <a:lnTo>
                    <a:pt x="54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77013" y="1571265"/>
              <a:ext cx="5372100" cy="1670050"/>
            </a:xfrm>
            <a:custGeom>
              <a:avLst/>
              <a:gdLst/>
              <a:ahLst/>
              <a:cxnLst/>
              <a:rect l="l" t="t" r="r" b="b"/>
              <a:pathLst>
                <a:path w="5372100" h="1670050">
                  <a:moveTo>
                    <a:pt x="0" y="1669752"/>
                  </a:moveTo>
                  <a:lnTo>
                    <a:pt x="41163" y="1624769"/>
                  </a:lnTo>
                  <a:lnTo>
                    <a:pt x="82266" y="1580400"/>
                  </a:lnTo>
                  <a:lnTo>
                    <a:pt x="123307" y="1536646"/>
                  </a:lnTo>
                  <a:lnTo>
                    <a:pt x="164287" y="1493506"/>
                  </a:lnTo>
                  <a:lnTo>
                    <a:pt x="205206" y="1450980"/>
                  </a:lnTo>
                  <a:lnTo>
                    <a:pt x="246064" y="1409068"/>
                  </a:lnTo>
                  <a:lnTo>
                    <a:pt x="286861" y="1367771"/>
                  </a:lnTo>
                  <a:lnTo>
                    <a:pt x="327596" y="1327088"/>
                  </a:lnTo>
                  <a:lnTo>
                    <a:pt x="368271" y="1287018"/>
                  </a:lnTo>
                  <a:lnTo>
                    <a:pt x="408884" y="1247564"/>
                  </a:lnTo>
                  <a:lnTo>
                    <a:pt x="449436" y="1208723"/>
                  </a:lnTo>
                  <a:lnTo>
                    <a:pt x="489927" y="1170496"/>
                  </a:lnTo>
                  <a:lnTo>
                    <a:pt x="530357" y="1132884"/>
                  </a:lnTo>
                  <a:lnTo>
                    <a:pt x="570725" y="1095886"/>
                  </a:lnTo>
                  <a:lnTo>
                    <a:pt x="611033" y="1059502"/>
                  </a:lnTo>
                  <a:lnTo>
                    <a:pt x="651279" y="1023733"/>
                  </a:lnTo>
                  <a:lnTo>
                    <a:pt x="691465" y="988577"/>
                  </a:lnTo>
                  <a:lnTo>
                    <a:pt x="731589" y="954036"/>
                  </a:lnTo>
                  <a:lnTo>
                    <a:pt x="771652" y="920109"/>
                  </a:lnTo>
                  <a:lnTo>
                    <a:pt x="811653" y="886796"/>
                  </a:lnTo>
                  <a:lnTo>
                    <a:pt x="851594" y="854098"/>
                  </a:lnTo>
                  <a:lnTo>
                    <a:pt x="891474" y="822013"/>
                  </a:lnTo>
                  <a:lnTo>
                    <a:pt x="931292" y="790543"/>
                  </a:lnTo>
                  <a:lnTo>
                    <a:pt x="971049" y="759687"/>
                  </a:lnTo>
                  <a:lnTo>
                    <a:pt x="1010745" y="729445"/>
                  </a:lnTo>
                  <a:lnTo>
                    <a:pt x="1050380" y="699818"/>
                  </a:lnTo>
                  <a:lnTo>
                    <a:pt x="1089954" y="670804"/>
                  </a:lnTo>
                  <a:lnTo>
                    <a:pt x="1129466" y="642405"/>
                  </a:lnTo>
                  <a:lnTo>
                    <a:pt x="1168918" y="614620"/>
                  </a:lnTo>
                  <a:lnTo>
                    <a:pt x="1208308" y="587449"/>
                  </a:lnTo>
                  <a:lnTo>
                    <a:pt x="1247637" y="560893"/>
                  </a:lnTo>
                  <a:lnTo>
                    <a:pt x="1286905" y="534951"/>
                  </a:lnTo>
                  <a:lnTo>
                    <a:pt x="1326112" y="509622"/>
                  </a:lnTo>
                  <a:lnTo>
                    <a:pt x="1365258" y="484908"/>
                  </a:lnTo>
                  <a:lnTo>
                    <a:pt x="1404343" y="460809"/>
                  </a:lnTo>
                  <a:lnTo>
                    <a:pt x="1443366" y="437323"/>
                  </a:lnTo>
                  <a:lnTo>
                    <a:pt x="1482328" y="414452"/>
                  </a:lnTo>
                  <a:lnTo>
                    <a:pt x="1521230" y="392195"/>
                  </a:lnTo>
                  <a:lnTo>
                    <a:pt x="1560070" y="370552"/>
                  </a:lnTo>
                  <a:lnTo>
                    <a:pt x="1598848" y="349523"/>
                  </a:lnTo>
                  <a:lnTo>
                    <a:pt x="1637566" y="329109"/>
                  </a:lnTo>
                  <a:lnTo>
                    <a:pt x="1676223" y="309308"/>
                  </a:lnTo>
                  <a:lnTo>
                    <a:pt x="1714818" y="290122"/>
                  </a:lnTo>
                  <a:lnTo>
                    <a:pt x="1753352" y="271550"/>
                  </a:lnTo>
                  <a:lnTo>
                    <a:pt x="1791825" y="253593"/>
                  </a:lnTo>
                  <a:lnTo>
                    <a:pt x="1830237" y="236249"/>
                  </a:lnTo>
                  <a:lnTo>
                    <a:pt x="1868588" y="219520"/>
                  </a:lnTo>
                  <a:lnTo>
                    <a:pt x="1906878" y="203405"/>
                  </a:lnTo>
                  <a:lnTo>
                    <a:pt x="1945106" y="187904"/>
                  </a:lnTo>
                  <a:lnTo>
                    <a:pt x="1983274" y="173017"/>
                  </a:lnTo>
                  <a:lnTo>
                    <a:pt x="2021380" y="158745"/>
                  </a:lnTo>
                  <a:lnTo>
                    <a:pt x="2059425" y="145087"/>
                  </a:lnTo>
                  <a:lnTo>
                    <a:pt x="2097409" y="132043"/>
                  </a:lnTo>
                  <a:lnTo>
                    <a:pt x="2135332" y="119613"/>
                  </a:lnTo>
                  <a:lnTo>
                    <a:pt x="2173193" y="107797"/>
                  </a:lnTo>
                  <a:lnTo>
                    <a:pt x="2210994" y="96596"/>
                  </a:lnTo>
                  <a:lnTo>
                    <a:pt x="2248733" y="86009"/>
                  </a:lnTo>
                  <a:lnTo>
                    <a:pt x="2286411" y="76036"/>
                  </a:lnTo>
                  <a:lnTo>
                    <a:pt x="2324028" y="66677"/>
                  </a:lnTo>
                  <a:lnTo>
                    <a:pt x="2361584" y="57932"/>
                  </a:lnTo>
                  <a:lnTo>
                    <a:pt x="2399079" y="49802"/>
                  </a:lnTo>
                  <a:lnTo>
                    <a:pt x="2436513" y="42286"/>
                  </a:lnTo>
                  <a:lnTo>
                    <a:pt x="2511197" y="29096"/>
                  </a:lnTo>
                  <a:lnTo>
                    <a:pt x="2585636" y="18363"/>
                  </a:lnTo>
                  <a:lnTo>
                    <a:pt x="2659830" y="10087"/>
                  </a:lnTo>
                  <a:lnTo>
                    <a:pt x="2733780" y="4268"/>
                  </a:lnTo>
                  <a:lnTo>
                    <a:pt x="2807486" y="905"/>
                  </a:lnTo>
                  <a:lnTo>
                    <a:pt x="2880947" y="0"/>
                  </a:lnTo>
                  <a:lnTo>
                    <a:pt x="2917585" y="468"/>
                  </a:lnTo>
                  <a:lnTo>
                    <a:pt x="2990679" y="3248"/>
                  </a:lnTo>
                  <a:lnTo>
                    <a:pt x="3063528" y="8484"/>
                  </a:lnTo>
                  <a:lnTo>
                    <a:pt x="3136133" y="16177"/>
                  </a:lnTo>
                  <a:lnTo>
                    <a:pt x="3208493" y="26327"/>
                  </a:lnTo>
                  <a:lnTo>
                    <a:pt x="3280609" y="38934"/>
                  </a:lnTo>
                  <a:lnTo>
                    <a:pt x="3352480" y="53998"/>
                  </a:lnTo>
                  <a:lnTo>
                    <a:pt x="3424106" y="71518"/>
                  </a:lnTo>
                  <a:lnTo>
                    <a:pt x="3495488" y="91496"/>
                  </a:lnTo>
                  <a:lnTo>
                    <a:pt x="3566625" y="113930"/>
                  </a:lnTo>
                  <a:lnTo>
                    <a:pt x="3637518" y="138821"/>
                  </a:lnTo>
                  <a:lnTo>
                    <a:pt x="3708166" y="166169"/>
                  </a:lnTo>
                  <a:lnTo>
                    <a:pt x="3743398" y="180764"/>
                  </a:lnTo>
                  <a:lnTo>
                    <a:pt x="3778570" y="195973"/>
                  </a:lnTo>
                  <a:lnTo>
                    <a:pt x="3813680" y="211797"/>
                  </a:lnTo>
                  <a:lnTo>
                    <a:pt x="3848728" y="228235"/>
                  </a:lnTo>
                  <a:lnTo>
                    <a:pt x="3883716" y="245287"/>
                  </a:lnTo>
                  <a:lnTo>
                    <a:pt x="3918643" y="262953"/>
                  </a:lnTo>
                  <a:lnTo>
                    <a:pt x="3953508" y="281233"/>
                  </a:lnTo>
                  <a:lnTo>
                    <a:pt x="3988312" y="300128"/>
                  </a:lnTo>
                  <a:lnTo>
                    <a:pt x="4023055" y="319637"/>
                  </a:lnTo>
                  <a:lnTo>
                    <a:pt x="4057737" y="339760"/>
                  </a:lnTo>
                  <a:lnTo>
                    <a:pt x="4092358" y="360497"/>
                  </a:lnTo>
                  <a:lnTo>
                    <a:pt x="4126918" y="381849"/>
                  </a:lnTo>
                  <a:lnTo>
                    <a:pt x="4161416" y="403814"/>
                  </a:lnTo>
                  <a:lnTo>
                    <a:pt x="4195854" y="426394"/>
                  </a:lnTo>
                  <a:lnTo>
                    <a:pt x="4230230" y="449588"/>
                  </a:lnTo>
                  <a:lnTo>
                    <a:pt x="4264545" y="473397"/>
                  </a:lnTo>
                  <a:lnTo>
                    <a:pt x="4298799" y="497819"/>
                  </a:lnTo>
                  <a:lnTo>
                    <a:pt x="4332992" y="522856"/>
                  </a:lnTo>
                  <a:lnTo>
                    <a:pt x="4367124" y="548507"/>
                  </a:lnTo>
                  <a:lnTo>
                    <a:pt x="4401194" y="574772"/>
                  </a:lnTo>
                  <a:lnTo>
                    <a:pt x="4435203" y="601651"/>
                  </a:lnTo>
                  <a:lnTo>
                    <a:pt x="4469152" y="629145"/>
                  </a:lnTo>
                  <a:lnTo>
                    <a:pt x="4503039" y="657252"/>
                  </a:lnTo>
                  <a:lnTo>
                    <a:pt x="4536865" y="685974"/>
                  </a:lnTo>
                  <a:lnTo>
                    <a:pt x="4570629" y="715310"/>
                  </a:lnTo>
                  <a:lnTo>
                    <a:pt x="4604333" y="745261"/>
                  </a:lnTo>
                  <a:lnTo>
                    <a:pt x="4637975" y="775825"/>
                  </a:lnTo>
                  <a:lnTo>
                    <a:pt x="4671557" y="807004"/>
                  </a:lnTo>
                  <a:lnTo>
                    <a:pt x="4705077" y="838797"/>
                  </a:lnTo>
                  <a:lnTo>
                    <a:pt x="4738536" y="871204"/>
                  </a:lnTo>
                  <a:lnTo>
                    <a:pt x="4771934" y="904226"/>
                  </a:lnTo>
                  <a:lnTo>
                    <a:pt x="4805271" y="937861"/>
                  </a:lnTo>
                  <a:lnTo>
                    <a:pt x="4838546" y="972111"/>
                  </a:lnTo>
                  <a:lnTo>
                    <a:pt x="4871761" y="1006975"/>
                  </a:lnTo>
                  <a:lnTo>
                    <a:pt x="4904914" y="1042453"/>
                  </a:lnTo>
                  <a:lnTo>
                    <a:pt x="4938006" y="1078546"/>
                  </a:lnTo>
                  <a:lnTo>
                    <a:pt x="4971037" y="1115252"/>
                  </a:lnTo>
                  <a:lnTo>
                    <a:pt x="5004007" y="1152573"/>
                  </a:lnTo>
                  <a:lnTo>
                    <a:pt x="5036915" y="1190508"/>
                  </a:lnTo>
                  <a:lnTo>
                    <a:pt x="5069763" y="1229057"/>
                  </a:lnTo>
                  <a:lnTo>
                    <a:pt x="5102549" y="1268221"/>
                  </a:lnTo>
                  <a:lnTo>
                    <a:pt x="5135275" y="1307998"/>
                  </a:lnTo>
                  <a:lnTo>
                    <a:pt x="5167939" y="1348390"/>
                  </a:lnTo>
                  <a:lnTo>
                    <a:pt x="5200542" y="1389396"/>
                  </a:lnTo>
                  <a:lnTo>
                    <a:pt x="5233084" y="1431016"/>
                  </a:lnTo>
                  <a:lnTo>
                    <a:pt x="5265564" y="1473251"/>
                  </a:lnTo>
                  <a:lnTo>
                    <a:pt x="5297984" y="1516099"/>
                  </a:lnTo>
                  <a:lnTo>
                    <a:pt x="5330342" y="1559562"/>
                  </a:lnTo>
                  <a:lnTo>
                    <a:pt x="5362639" y="1603639"/>
                  </a:lnTo>
                  <a:lnTo>
                    <a:pt x="5371771" y="1616448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83400" y="3134807"/>
              <a:ext cx="136525" cy="153035"/>
            </a:xfrm>
            <a:custGeom>
              <a:avLst/>
              <a:gdLst/>
              <a:ahLst/>
              <a:cxnLst/>
              <a:rect l="l" t="t" r="r" b="b"/>
              <a:pathLst>
                <a:path w="136525" h="153035">
                  <a:moveTo>
                    <a:pt x="112541" y="0"/>
                  </a:moveTo>
                  <a:lnTo>
                    <a:pt x="0" y="80237"/>
                  </a:lnTo>
                  <a:lnTo>
                    <a:pt x="136508" y="152659"/>
                  </a:lnTo>
                  <a:lnTo>
                    <a:pt x="112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04157" y="2445735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722072" y="0"/>
                  </a:moveTo>
                  <a:lnTo>
                    <a:pt x="232945" y="0"/>
                  </a:lnTo>
                  <a:lnTo>
                    <a:pt x="187032" y="167"/>
                  </a:lnTo>
                  <a:lnTo>
                    <a:pt x="120596" y="4513"/>
                  </a:lnTo>
                  <a:lnTo>
                    <a:pt x="69009" y="24786"/>
                  </a:lnTo>
                  <a:lnTo>
                    <a:pt x="24791" y="69003"/>
                  </a:lnTo>
                  <a:lnTo>
                    <a:pt x="5141" y="117140"/>
                  </a:lnTo>
                  <a:lnTo>
                    <a:pt x="376" y="174657"/>
                  </a:lnTo>
                  <a:lnTo>
                    <a:pt x="0" y="206977"/>
                  </a:lnTo>
                  <a:lnTo>
                    <a:pt x="376" y="239298"/>
                  </a:lnTo>
                  <a:lnTo>
                    <a:pt x="5141" y="296815"/>
                  </a:lnTo>
                  <a:lnTo>
                    <a:pt x="24791" y="344951"/>
                  </a:lnTo>
                  <a:lnTo>
                    <a:pt x="69009" y="389168"/>
                  </a:lnTo>
                  <a:lnTo>
                    <a:pt x="120596" y="409442"/>
                  </a:lnTo>
                  <a:lnTo>
                    <a:pt x="187032" y="413788"/>
                  </a:lnTo>
                  <a:lnTo>
                    <a:pt x="232945" y="413955"/>
                  </a:lnTo>
                  <a:lnTo>
                    <a:pt x="722072" y="413955"/>
                  </a:lnTo>
                  <a:lnTo>
                    <a:pt x="767985" y="413788"/>
                  </a:lnTo>
                  <a:lnTo>
                    <a:pt x="834421" y="409442"/>
                  </a:lnTo>
                  <a:lnTo>
                    <a:pt x="886008" y="389168"/>
                  </a:lnTo>
                  <a:lnTo>
                    <a:pt x="930226" y="344951"/>
                  </a:lnTo>
                  <a:lnTo>
                    <a:pt x="949871" y="296815"/>
                  </a:lnTo>
                  <a:lnTo>
                    <a:pt x="954640" y="239298"/>
                  </a:lnTo>
                  <a:lnTo>
                    <a:pt x="955018" y="206977"/>
                  </a:lnTo>
                  <a:lnTo>
                    <a:pt x="954640" y="174657"/>
                  </a:lnTo>
                  <a:lnTo>
                    <a:pt x="949871" y="117140"/>
                  </a:lnTo>
                  <a:lnTo>
                    <a:pt x="930226" y="69003"/>
                  </a:lnTo>
                  <a:lnTo>
                    <a:pt x="886008" y="24786"/>
                  </a:lnTo>
                  <a:lnTo>
                    <a:pt x="834421" y="4513"/>
                  </a:lnTo>
                  <a:lnTo>
                    <a:pt x="805012" y="1337"/>
                  </a:lnTo>
                  <a:lnTo>
                    <a:pt x="767985" y="167"/>
                  </a:lnTo>
                  <a:lnTo>
                    <a:pt x="72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04157" y="2445735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088420" y="2161615"/>
            <a:ext cx="3628390" cy="1152525"/>
            <a:chOff x="15088420" y="2161615"/>
            <a:chExt cx="3628390" cy="1152525"/>
          </a:xfrm>
        </p:grpSpPr>
        <p:sp>
          <p:nvSpPr>
            <p:cNvPr id="16" name="object 16"/>
            <p:cNvSpPr/>
            <p:nvPr/>
          </p:nvSpPr>
          <p:spPr>
            <a:xfrm>
              <a:off x="16479632" y="2936407"/>
              <a:ext cx="1528445" cy="347345"/>
            </a:xfrm>
            <a:custGeom>
              <a:avLst/>
              <a:gdLst/>
              <a:ahLst/>
              <a:cxnLst/>
              <a:rect l="l" t="t" r="r" b="b"/>
              <a:pathLst>
                <a:path w="1528444" h="347345">
                  <a:moveTo>
                    <a:pt x="0" y="277842"/>
                  </a:moveTo>
                  <a:lnTo>
                    <a:pt x="55692" y="237230"/>
                  </a:lnTo>
                  <a:lnTo>
                    <a:pt x="98970" y="208222"/>
                  </a:lnTo>
                  <a:lnTo>
                    <a:pt x="142177" y="181104"/>
                  </a:lnTo>
                  <a:lnTo>
                    <a:pt x="185313" y="155877"/>
                  </a:lnTo>
                  <a:lnTo>
                    <a:pt x="228378" y="132541"/>
                  </a:lnTo>
                  <a:lnTo>
                    <a:pt x="271371" y="111096"/>
                  </a:lnTo>
                  <a:lnTo>
                    <a:pt x="314293" y="91542"/>
                  </a:lnTo>
                  <a:lnTo>
                    <a:pt x="357144" y="73879"/>
                  </a:lnTo>
                  <a:lnTo>
                    <a:pt x="399924" y="58107"/>
                  </a:lnTo>
                  <a:lnTo>
                    <a:pt x="442633" y="44225"/>
                  </a:lnTo>
                  <a:lnTo>
                    <a:pt x="485271" y="32234"/>
                  </a:lnTo>
                  <a:lnTo>
                    <a:pt x="527837" y="22135"/>
                  </a:lnTo>
                  <a:lnTo>
                    <a:pt x="570332" y="13926"/>
                  </a:lnTo>
                  <a:lnTo>
                    <a:pt x="612757" y="7608"/>
                  </a:lnTo>
                  <a:lnTo>
                    <a:pt x="655110" y="3181"/>
                  </a:lnTo>
                  <a:lnTo>
                    <a:pt x="697391" y="645"/>
                  </a:lnTo>
                  <a:lnTo>
                    <a:pt x="739602" y="0"/>
                  </a:lnTo>
                  <a:lnTo>
                    <a:pt x="781742" y="1245"/>
                  </a:lnTo>
                  <a:lnTo>
                    <a:pt x="823810" y="4382"/>
                  </a:lnTo>
                  <a:lnTo>
                    <a:pt x="865807" y="9409"/>
                  </a:lnTo>
                  <a:lnTo>
                    <a:pt x="907733" y="16327"/>
                  </a:lnTo>
                  <a:lnTo>
                    <a:pt x="949588" y="25136"/>
                  </a:lnTo>
                  <a:lnTo>
                    <a:pt x="991372" y="35836"/>
                  </a:lnTo>
                  <a:lnTo>
                    <a:pt x="1033085" y="48427"/>
                  </a:lnTo>
                  <a:lnTo>
                    <a:pt x="1074726" y="62908"/>
                  </a:lnTo>
                  <a:lnTo>
                    <a:pt x="1116297" y="79281"/>
                  </a:lnTo>
                  <a:lnTo>
                    <a:pt x="1157796" y="97544"/>
                  </a:lnTo>
                  <a:lnTo>
                    <a:pt x="1199224" y="117699"/>
                  </a:lnTo>
                  <a:lnTo>
                    <a:pt x="1240581" y="139744"/>
                  </a:lnTo>
                  <a:lnTo>
                    <a:pt x="1281867" y="163680"/>
                  </a:lnTo>
                  <a:lnTo>
                    <a:pt x="1323082" y="189507"/>
                  </a:lnTo>
                  <a:lnTo>
                    <a:pt x="1364226" y="217224"/>
                  </a:lnTo>
                  <a:lnTo>
                    <a:pt x="1405298" y="246833"/>
                  </a:lnTo>
                  <a:lnTo>
                    <a:pt x="1446299" y="278332"/>
                  </a:lnTo>
                  <a:lnTo>
                    <a:pt x="1487230" y="311723"/>
                  </a:lnTo>
                  <a:lnTo>
                    <a:pt x="1528089" y="347004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83354" y="3150226"/>
              <a:ext cx="151765" cy="140335"/>
            </a:xfrm>
            <a:custGeom>
              <a:avLst/>
              <a:gdLst/>
              <a:ahLst/>
              <a:cxnLst/>
              <a:rect l="l" t="t" r="r" b="b"/>
              <a:pathLst>
                <a:path w="151765" h="140335">
                  <a:moveTo>
                    <a:pt x="65893" y="0"/>
                  </a:moveTo>
                  <a:lnTo>
                    <a:pt x="0" y="139780"/>
                  </a:lnTo>
                  <a:lnTo>
                    <a:pt x="151356" y="108621"/>
                  </a:lnTo>
                  <a:lnTo>
                    <a:pt x="65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04126" y="2177322"/>
              <a:ext cx="3535679" cy="1111250"/>
            </a:xfrm>
            <a:custGeom>
              <a:avLst/>
              <a:gdLst/>
              <a:ahLst/>
              <a:cxnLst/>
              <a:rect l="l" t="t" r="r" b="b"/>
              <a:pathLst>
                <a:path w="3535680" h="1111250">
                  <a:moveTo>
                    <a:pt x="0" y="1110951"/>
                  </a:moveTo>
                  <a:lnTo>
                    <a:pt x="37309" y="1065995"/>
                  </a:lnTo>
                  <a:lnTo>
                    <a:pt x="74606" y="1021967"/>
                  </a:lnTo>
                  <a:lnTo>
                    <a:pt x="111891" y="978868"/>
                  </a:lnTo>
                  <a:lnTo>
                    <a:pt x="149163" y="936697"/>
                  </a:lnTo>
                  <a:lnTo>
                    <a:pt x="186423" y="895454"/>
                  </a:lnTo>
                  <a:lnTo>
                    <a:pt x="223671" y="855141"/>
                  </a:lnTo>
                  <a:lnTo>
                    <a:pt x="260907" y="815755"/>
                  </a:lnTo>
                  <a:lnTo>
                    <a:pt x="298131" y="777298"/>
                  </a:lnTo>
                  <a:lnTo>
                    <a:pt x="335342" y="739770"/>
                  </a:lnTo>
                  <a:lnTo>
                    <a:pt x="372541" y="703170"/>
                  </a:lnTo>
                  <a:lnTo>
                    <a:pt x="409727" y="667499"/>
                  </a:lnTo>
                  <a:lnTo>
                    <a:pt x="446902" y="632756"/>
                  </a:lnTo>
                  <a:lnTo>
                    <a:pt x="484064" y="598942"/>
                  </a:lnTo>
                  <a:lnTo>
                    <a:pt x="521214" y="566056"/>
                  </a:lnTo>
                  <a:lnTo>
                    <a:pt x="558351" y="534098"/>
                  </a:lnTo>
                  <a:lnTo>
                    <a:pt x="595477" y="503069"/>
                  </a:lnTo>
                  <a:lnTo>
                    <a:pt x="632590" y="472969"/>
                  </a:lnTo>
                  <a:lnTo>
                    <a:pt x="669690" y="443797"/>
                  </a:lnTo>
                  <a:lnTo>
                    <a:pt x="706779" y="415554"/>
                  </a:lnTo>
                  <a:lnTo>
                    <a:pt x="743855" y="388239"/>
                  </a:lnTo>
                  <a:lnTo>
                    <a:pt x="780919" y="361852"/>
                  </a:lnTo>
                  <a:lnTo>
                    <a:pt x="817971" y="336394"/>
                  </a:lnTo>
                  <a:lnTo>
                    <a:pt x="855010" y="311865"/>
                  </a:lnTo>
                  <a:lnTo>
                    <a:pt x="892037" y="288264"/>
                  </a:lnTo>
                  <a:lnTo>
                    <a:pt x="929052" y="265591"/>
                  </a:lnTo>
                  <a:lnTo>
                    <a:pt x="966055" y="243847"/>
                  </a:lnTo>
                  <a:lnTo>
                    <a:pt x="1003045" y="223032"/>
                  </a:lnTo>
                  <a:lnTo>
                    <a:pt x="1040024" y="203145"/>
                  </a:lnTo>
                  <a:lnTo>
                    <a:pt x="1076989" y="184186"/>
                  </a:lnTo>
                  <a:lnTo>
                    <a:pt x="1113943" y="166156"/>
                  </a:lnTo>
                  <a:lnTo>
                    <a:pt x="1150884" y="149055"/>
                  </a:lnTo>
                  <a:lnTo>
                    <a:pt x="1187813" y="132882"/>
                  </a:lnTo>
                  <a:lnTo>
                    <a:pt x="1224730" y="117637"/>
                  </a:lnTo>
                  <a:lnTo>
                    <a:pt x="1261635" y="103321"/>
                  </a:lnTo>
                  <a:lnTo>
                    <a:pt x="1298527" y="89934"/>
                  </a:lnTo>
                  <a:lnTo>
                    <a:pt x="1335407" y="77474"/>
                  </a:lnTo>
                  <a:lnTo>
                    <a:pt x="1372274" y="65944"/>
                  </a:lnTo>
                  <a:lnTo>
                    <a:pt x="1409130" y="55342"/>
                  </a:lnTo>
                  <a:lnTo>
                    <a:pt x="1482804" y="36923"/>
                  </a:lnTo>
                  <a:lnTo>
                    <a:pt x="1556429" y="22218"/>
                  </a:lnTo>
                  <a:lnTo>
                    <a:pt x="1630005" y="11228"/>
                  </a:lnTo>
                  <a:lnTo>
                    <a:pt x="1703532" y="3951"/>
                  </a:lnTo>
                  <a:lnTo>
                    <a:pt x="1777010" y="388"/>
                  </a:lnTo>
                  <a:lnTo>
                    <a:pt x="1813730" y="0"/>
                  </a:lnTo>
                  <a:lnTo>
                    <a:pt x="1850438" y="539"/>
                  </a:lnTo>
                  <a:lnTo>
                    <a:pt x="1923818" y="4404"/>
                  </a:lnTo>
                  <a:lnTo>
                    <a:pt x="1997149" y="11984"/>
                  </a:lnTo>
                  <a:lnTo>
                    <a:pt x="2070430" y="23277"/>
                  </a:lnTo>
                  <a:lnTo>
                    <a:pt x="2143663" y="38284"/>
                  </a:lnTo>
                  <a:lnTo>
                    <a:pt x="2216846" y="57005"/>
                  </a:lnTo>
                  <a:lnTo>
                    <a:pt x="2253419" y="67758"/>
                  </a:lnTo>
                  <a:lnTo>
                    <a:pt x="2289980" y="79440"/>
                  </a:lnTo>
                  <a:lnTo>
                    <a:pt x="2326529" y="92050"/>
                  </a:lnTo>
                  <a:lnTo>
                    <a:pt x="2363066" y="105589"/>
                  </a:lnTo>
                  <a:lnTo>
                    <a:pt x="2399590" y="120056"/>
                  </a:lnTo>
                  <a:lnTo>
                    <a:pt x="2436102" y="135452"/>
                  </a:lnTo>
                  <a:lnTo>
                    <a:pt x="2472602" y="151776"/>
                  </a:lnTo>
                  <a:lnTo>
                    <a:pt x="2509089" y="169029"/>
                  </a:lnTo>
                  <a:lnTo>
                    <a:pt x="2545564" y="187210"/>
                  </a:lnTo>
                  <a:lnTo>
                    <a:pt x="2582027" y="206319"/>
                  </a:lnTo>
                  <a:lnTo>
                    <a:pt x="2618478" y="226358"/>
                  </a:lnTo>
                  <a:lnTo>
                    <a:pt x="2654916" y="247324"/>
                  </a:lnTo>
                  <a:lnTo>
                    <a:pt x="2691342" y="269219"/>
                  </a:lnTo>
                  <a:lnTo>
                    <a:pt x="2727756" y="292043"/>
                  </a:lnTo>
                  <a:lnTo>
                    <a:pt x="2764158" y="315795"/>
                  </a:lnTo>
                  <a:lnTo>
                    <a:pt x="2800547" y="340476"/>
                  </a:lnTo>
                  <a:lnTo>
                    <a:pt x="2836924" y="366085"/>
                  </a:lnTo>
                  <a:lnTo>
                    <a:pt x="2873289" y="392623"/>
                  </a:lnTo>
                  <a:lnTo>
                    <a:pt x="2909641" y="420089"/>
                  </a:lnTo>
                  <a:lnTo>
                    <a:pt x="2945982" y="448483"/>
                  </a:lnTo>
                  <a:lnTo>
                    <a:pt x="2982309" y="477806"/>
                  </a:lnTo>
                  <a:lnTo>
                    <a:pt x="3018625" y="508058"/>
                  </a:lnTo>
                  <a:lnTo>
                    <a:pt x="3054929" y="539238"/>
                  </a:lnTo>
                  <a:lnTo>
                    <a:pt x="3091220" y="571347"/>
                  </a:lnTo>
                  <a:lnTo>
                    <a:pt x="3127499" y="604384"/>
                  </a:lnTo>
                  <a:lnTo>
                    <a:pt x="3163765" y="638349"/>
                  </a:lnTo>
                  <a:lnTo>
                    <a:pt x="3200020" y="673243"/>
                  </a:lnTo>
                  <a:lnTo>
                    <a:pt x="3236262" y="709066"/>
                  </a:lnTo>
                  <a:lnTo>
                    <a:pt x="3272492" y="745817"/>
                  </a:lnTo>
                  <a:lnTo>
                    <a:pt x="3308709" y="783497"/>
                  </a:lnTo>
                  <a:lnTo>
                    <a:pt x="3344915" y="822105"/>
                  </a:lnTo>
                  <a:lnTo>
                    <a:pt x="3381108" y="861641"/>
                  </a:lnTo>
                  <a:lnTo>
                    <a:pt x="3417288" y="902106"/>
                  </a:lnTo>
                  <a:lnTo>
                    <a:pt x="3453457" y="943500"/>
                  </a:lnTo>
                  <a:lnTo>
                    <a:pt x="3489613" y="985822"/>
                  </a:lnTo>
                  <a:lnTo>
                    <a:pt x="3525757" y="1029072"/>
                  </a:lnTo>
                  <a:lnTo>
                    <a:pt x="3535622" y="1041314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76083" y="3163046"/>
              <a:ext cx="140970" cy="151130"/>
            </a:xfrm>
            <a:custGeom>
              <a:avLst/>
              <a:gdLst/>
              <a:ahLst/>
              <a:cxnLst/>
              <a:rect l="l" t="t" r="r" b="b"/>
              <a:pathLst>
                <a:path w="140969" h="151129">
                  <a:moveTo>
                    <a:pt x="107619" y="0"/>
                  </a:moveTo>
                  <a:lnTo>
                    <a:pt x="0" y="86721"/>
                  </a:lnTo>
                  <a:lnTo>
                    <a:pt x="140529" y="150984"/>
                  </a:lnTo>
                  <a:lnTo>
                    <a:pt x="10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12391" y="2436852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722061" y="0"/>
                  </a:moveTo>
                  <a:lnTo>
                    <a:pt x="232945" y="0"/>
                  </a:lnTo>
                  <a:lnTo>
                    <a:pt x="187028" y="167"/>
                  </a:lnTo>
                  <a:lnTo>
                    <a:pt x="120590" y="4513"/>
                  </a:lnTo>
                  <a:lnTo>
                    <a:pt x="68999" y="24787"/>
                  </a:lnTo>
                  <a:lnTo>
                    <a:pt x="24781" y="69004"/>
                  </a:lnTo>
                  <a:lnTo>
                    <a:pt x="5137" y="117140"/>
                  </a:lnTo>
                  <a:lnTo>
                    <a:pt x="376" y="174657"/>
                  </a:lnTo>
                  <a:lnTo>
                    <a:pt x="0" y="206977"/>
                  </a:lnTo>
                  <a:lnTo>
                    <a:pt x="376" y="239298"/>
                  </a:lnTo>
                  <a:lnTo>
                    <a:pt x="5137" y="296815"/>
                  </a:lnTo>
                  <a:lnTo>
                    <a:pt x="24781" y="344952"/>
                  </a:lnTo>
                  <a:lnTo>
                    <a:pt x="68999" y="389169"/>
                  </a:lnTo>
                  <a:lnTo>
                    <a:pt x="120590" y="409443"/>
                  </a:lnTo>
                  <a:lnTo>
                    <a:pt x="187028" y="413788"/>
                  </a:lnTo>
                  <a:lnTo>
                    <a:pt x="232945" y="413955"/>
                  </a:lnTo>
                  <a:lnTo>
                    <a:pt x="722061" y="413955"/>
                  </a:lnTo>
                  <a:lnTo>
                    <a:pt x="767974" y="413788"/>
                  </a:lnTo>
                  <a:lnTo>
                    <a:pt x="834415" y="409443"/>
                  </a:lnTo>
                  <a:lnTo>
                    <a:pt x="886008" y="389169"/>
                  </a:lnTo>
                  <a:lnTo>
                    <a:pt x="930221" y="344952"/>
                  </a:lnTo>
                  <a:lnTo>
                    <a:pt x="949865" y="296815"/>
                  </a:lnTo>
                  <a:lnTo>
                    <a:pt x="954631" y="239298"/>
                  </a:lnTo>
                  <a:lnTo>
                    <a:pt x="955007" y="206977"/>
                  </a:lnTo>
                  <a:lnTo>
                    <a:pt x="954631" y="174657"/>
                  </a:lnTo>
                  <a:lnTo>
                    <a:pt x="949865" y="117140"/>
                  </a:lnTo>
                  <a:lnTo>
                    <a:pt x="930221" y="69004"/>
                  </a:lnTo>
                  <a:lnTo>
                    <a:pt x="886008" y="24787"/>
                  </a:lnTo>
                  <a:lnTo>
                    <a:pt x="834415" y="4513"/>
                  </a:lnTo>
                  <a:lnTo>
                    <a:pt x="805002" y="1337"/>
                  </a:lnTo>
                  <a:lnTo>
                    <a:pt x="767974" y="167"/>
                  </a:lnTo>
                  <a:lnTo>
                    <a:pt x="722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12391" y="2436852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507412" y="2440782"/>
            <a:ext cx="888833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30" dirty="0">
                <a:latin typeface="Comic Sans MS" panose="030F0702030302020204" pitchFamily="66" charset="0"/>
                <a:cs typeface="Arial"/>
              </a:rPr>
              <a:t>nsubj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883355" y="2333247"/>
            <a:ext cx="975994" cy="434975"/>
            <a:chOff x="11883355" y="2333247"/>
            <a:chExt cx="975994" cy="434975"/>
          </a:xfrm>
        </p:grpSpPr>
        <p:sp>
          <p:nvSpPr>
            <p:cNvPr id="24" name="object 24"/>
            <p:cNvSpPr/>
            <p:nvPr/>
          </p:nvSpPr>
          <p:spPr>
            <a:xfrm>
              <a:off x="11893826" y="2343718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722061" y="0"/>
                  </a:moveTo>
                  <a:lnTo>
                    <a:pt x="232945" y="0"/>
                  </a:lnTo>
                  <a:lnTo>
                    <a:pt x="187028" y="167"/>
                  </a:lnTo>
                  <a:lnTo>
                    <a:pt x="120590" y="4513"/>
                  </a:lnTo>
                  <a:lnTo>
                    <a:pt x="68999" y="24787"/>
                  </a:lnTo>
                  <a:lnTo>
                    <a:pt x="24781" y="69004"/>
                  </a:lnTo>
                  <a:lnTo>
                    <a:pt x="5137" y="117141"/>
                  </a:lnTo>
                  <a:lnTo>
                    <a:pt x="376" y="174658"/>
                  </a:lnTo>
                  <a:lnTo>
                    <a:pt x="0" y="206979"/>
                  </a:lnTo>
                  <a:lnTo>
                    <a:pt x="376" y="239299"/>
                  </a:lnTo>
                  <a:lnTo>
                    <a:pt x="5137" y="296816"/>
                  </a:lnTo>
                  <a:lnTo>
                    <a:pt x="24781" y="344952"/>
                  </a:lnTo>
                  <a:lnTo>
                    <a:pt x="68999" y="389169"/>
                  </a:lnTo>
                  <a:lnTo>
                    <a:pt x="120590" y="409443"/>
                  </a:lnTo>
                  <a:lnTo>
                    <a:pt x="187028" y="413789"/>
                  </a:lnTo>
                  <a:lnTo>
                    <a:pt x="232945" y="413957"/>
                  </a:lnTo>
                  <a:lnTo>
                    <a:pt x="722061" y="413957"/>
                  </a:lnTo>
                  <a:lnTo>
                    <a:pt x="767974" y="413789"/>
                  </a:lnTo>
                  <a:lnTo>
                    <a:pt x="834415" y="409443"/>
                  </a:lnTo>
                  <a:lnTo>
                    <a:pt x="886008" y="389169"/>
                  </a:lnTo>
                  <a:lnTo>
                    <a:pt x="930221" y="344952"/>
                  </a:lnTo>
                  <a:lnTo>
                    <a:pt x="949865" y="296816"/>
                  </a:lnTo>
                  <a:lnTo>
                    <a:pt x="954631" y="239299"/>
                  </a:lnTo>
                  <a:lnTo>
                    <a:pt x="955007" y="206979"/>
                  </a:lnTo>
                  <a:lnTo>
                    <a:pt x="954631" y="174658"/>
                  </a:lnTo>
                  <a:lnTo>
                    <a:pt x="949865" y="117141"/>
                  </a:lnTo>
                  <a:lnTo>
                    <a:pt x="930221" y="69004"/>
                  </a:lnTo>
                  <a:lnTo>
                    <a:pt x="886008" y="24787"/>
                  </a:lnTo>
                  <a:lnTo>
                    <a:pt x="834415" y="4513"/>
                  </a:lnTo>
                  <a:lnTo>
                    <a:pt x="805002" y="1337"/>
                  </a:lnTo>
                  <a:lnTo>
                    <a:pt x="767974" y="167"/>
                  </a:lnTo>
                  <a:lnTo>
                    <a:pt x="722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893826" y="2343718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031949" y="2338765"/>
            <a:ext cx="6826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" dirty="0">
                <a:latin typeface="Comic Sans MS" panose="030F0702030302020204" pitchFamily="66" charset="0"/>
                <a:cs typeface="Arial"/>
              </a:rPr>
              <a:t>poss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934296" y="1078079"/>
            <a:ext cx="955040" cy="414020"/>
          </a:xfrm>
          <a:custGeom>
            <a:avLst/>
            <a:gdLst/>
            <a:ahLst/>
            <a:cxnLst/>
            <a:rect l="l" t="t" r="r" b="b"/>
            <a:pathLst>
              <a:path w="955040" h="414019">
                <a:moveTo>
                  <a:pt x="232944" y="0"/>
                </a:moveTo>
                <a:lnTo>
                  <a:pt x="722066" y="0"/>
                </a:lnTo>
                <a:lnTo>
                  <a:pt x="767980" y="167"/>
                </a:lnTo>
                <a:lnTo>
                  <a:pt x="834417" y="4513"/>
                </a:lnTo>
                <a:lnTo>
                  <a:pt x="886007" y="24787"/>
                </a:lnTo>
                <a:lnTo>
                  <a:pt x="930223" y="69003"/>
                </a:lnTo>
                <a:lnTo>
                  <a:pt x="949869" y="117140"/>
                </a:lnTo>
                <a:lnTo>
                  <a:pt x="954634" y="174657"/>
                </a:lnTo>
                <a:lnTo>
                  <a:pt x="955011" y="206977"/>
                </a:lnTo>
                <a:lnTo>
                  <a:pt x="954634" y="239298"/>
                </a:lnTo>
                <a:lnTo>
                  <a:pt x="949869" y="296815"/>
                </a:lnTo>
                <a:lnTo>
                  <a:pt x="930223" y="344952"/>
                </a:lnTo>
                <a:lnTo>
                  <a:pt x="886007" y="389168"/>
                </a:lnTo>
                <a:lnTo>
                  <a:pt x="834417" y="409442"/>
                </a:lnTo>
                <a:lnTo>
                  <a:pt x="767980" y="413788"/>
                </a:lnTo>
                <a:lnTo>
                  <a:pt x="722066" y="413956"/>
                </a:lnTo>
                <a:lnTo>
                  <a:pt x="232944" y="413956"/>
                </a:lnTo>
                <a:lnTo>
                  <a:pt x="187031" y="413788"/>
                </a:lnTo>
                <a:lnTo>
                  <a:pt x="120593" y="409442"/>
                </a:lnTo>
                <a:lnTo>
                  <a:pt x="69003" y="389168"/>
                </a:lnTo>
                <a:lnTo>
                  <a:pt x="24787" y="344952"/>
                </a:lnTo>
                <a:lnTo>
                  <a:pt x="5141" y="296815"/>
                </a:lnTo>
                <a:lnTo>
                  <a:pt x="376" y="239298"/>
                </a:lnTo>
                <a:lnTo>
                  <a:pt x="0" y="206977"/>
                </a:lnTo>
                <a:lnTo>
                  <a:pt x="376" y="174657"/>
                </a:lnTo>
                <a:lnTo>
                  <a:pt x="5141" y="117140"/>
                </a:lnTo>
                <a:lnTo>
                  <a:pt x="24787" y="69003"/>
                </a:lnTo>
                <a:lnTo>
                  <a:pt x="69003" y="24787"/>
                </a:lnTo>
                <a:lnTo>
                  <a:pt x="120593" y="4513"/>
                </a:lnTo>
                <a:lnTo>
                  <a:pt x="187031" y="167"/>
                </a:lnTo>
                <a:lnTo>
                  <a:pt x="232944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103088" y="1065451"/>
            <a:ext cx="78624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85" dirty="0">
                <a:latin typeface="Comic Sans MS" panose="030F0702030302020204" pitchFamily="66" charset="0"/>
                <a:cs typeface="Arial"/>
              </a:rPr>
              <a:t>r</a:t>
            </a:r>
            <a:r>
              <a:rPr sz="2450" spc="25" dirty="0">
                <a:latin typeface="Comic Sans MS" panose="030F0702030302020204" pitchFamily="66" charset="0"/>
                <a:cs typeface="Arial"/>
              </a:rPr>
              <a:t>oot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426798" y="1686125"/>
            <a:ext cx="955040" cy="414020"/>
          </a:xfrm>
          <a:custGeom>
            <a:avLst/>
            <a:gdLst/>
            <a:ahLst/>
            <a:cxnLst/>
            <a:rect l="l" t="t" r="r" b="b"/>
            <a:pathLst>
              <a:path w="955040" h="414019">
                <a:moveTo>
                  <a:pt x="232944" y="0"/>
                </a:moveTo>
                <a:lnTo>
                  <a:pt x="722066" y="0"/>
                </a:lnTo>
                <a:lnTo>
                  <a:pt x="767980" y="167"/>
                </a:lnTo>
                <a:lnTo>
                  <a:pt x="834417" y="4513"/>
                </a:lnTo>
                <a:lnTo>
                  <a:pt x="886007" y="24787"/>
                </a:lnTo>
                <a:lnTo>
                  <a:pt x="930223" y="69003"/>
                </a:lnTo>
                <a:lnTo>
                  <a:pt x="949869" y="117140"/>
                </a:lnTo>
                <a:lnTo>
                  <a:pt x="954634" y="174657"/>
                </a:lnTo>
                <a:lnTo>
                  <a:pt x="955011" y="206977"/>
                </a:lnTo>
                <a:lnTo>
                  <a:pt x="954634" y="239298"/>
                </a:lnTo>
                <a:lnTo>
                  <a:pt x="949869" y="296815"/>
                </a:lnTo>
                <a:lnTo>
                  <a:pt x="930223" y="344952"/>
                </a:lnTo>
                <a:lnTo>
                  <a:pt x="886007" y="389168"/>
                </a:lnTo>
                <a:lnTo>
                  <a:pt x="834417" y="409442"/>
                </a:lnTo>
                <a:lnTo>
                  <a:pt x="767980" y="413788"/>
                </a:lnTo>
                <a:lnTo>
                  <a:pt x="722066" y="413956"/>
                </a:lnTo>
                <a:lnTo>
                  <a:pt x="232944" y="413956"/>
                </a:lnTo>
                <a:lnTo>
                  <a:pt x="187031" y="413788"/>
                </a:lnTo>
                <a:lnTo>
                  <a:pt x="120593" y="409442"/>
                </a:lnTo>
                <a:lnTo>
                  <a:pt x="69003" y="389168"/>
                </a:lnTo>
                <a:lnTo>
                  <a:pt x="24787" y="344952"/>
                </a:lnTo>
                <a:lnTo>
                  <a:pt x="5141" y="296815"/>
                </a:lnTo>
                <a:lnTo>
                  <a:pt x="376" y="239298"/>
                </a:lnTo>
                <a:lnTo>
                  <a:pt x="0" y="206977"/>
                </a:lnTo>
                <a:lnTo>
                  <a:pt x="376" y="174657"/>
                </a:lnTo>
                <a:lnTo>
                  <a:pt x="5141" y="117140"/>
                </a:lnTo>
                <a:lnTo>
                  <a:pt x="24787" y="69003"/>
                </a:lnTo>
                <a:lnTo>
                  <a:pt x="69003" y="24787"/>
                </a:lnTo>
                <a:lnTo>
                  <a:pt x="120593" y="4513"/>
                </a:lnTo>
                <a:lnTo>
                  <a:pt x="187031" y="167"/>
                </a:lnTo>
                <a:lnTo>
                  <a:pt x="232944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596805" y="1681173"/>
            <a:ext cx="785033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Comic Sans MS" panose="030F0702030302020204" pitchFamily="66" charset="0"/>
                <a:cs typeface="Arial"/>
              </a:rPr>
              <a:t>dobj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930805" y="2424224"/>
            <a:ext cx="597450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mic Sans MS" panose="030F0702030302020204" pitchFamily="66" charset="0"/>
                <a:cs typeface="Arial"/>
              </a:rPr>
              <a:t>det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034848" y="3058397"/>
            <a:ext cx="72390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950" spc="5" dirty="0">
                <a:latin typeface="Times New Roman"/>
                <a:cs typeface="Times New Roman"/>
              </a:rPr>
              <a:t>My</a:t>
            </a:r>
            <a:endParaRPr sz="3950" dirty="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464"/>
              </a:spcBef>
            </a:pPr>
            <a:r>
              <a:rPr sz="2950" spc="-70" dirty="0">
                <a:latin typeface="Comic Sans MS" panose="030F0702030302020204" pitchFamily="66" charset="0"/>
                <a:cs typeface="Arial"/>
              </a:rPr>
              <a:t>PN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932162" y="3058397"/>
            <a:ext cx="77978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950" dirty="0">
                <a:latin typeface="Times New Roman"/>
                <a:cs typeface="Times New Roman"/>
              </a:rPr>
              <a:t>dog</a:t>
            </a:r>
          </a:p>
          <a:p>
            <a:pPr marL="24765" algn="ctr">
              <a:lnSpc>
                <a:spcPct val="100000"/>
              </a:lnSpc>
              <a:spcBef>
                <a:spcPts val="464"/>
              </a:spcBef>
            </a:pPr>
            <a:r>
              <a:rPr sz="2950" spc="-45" dirty="0">
                <a:latin typeface="Comic Sans MS" panose="030F0702030302020204" pitchFamily="66" charset="0"/>
                <a:cs typeface="Arial"/>
              </a:rPr>
              <a:t>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70591" y="3058397"/>
            <a:ext cx="611505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950" spc="-5" dirty="0">
                <a:latin typeface="Times New Roman"/>
                <a:cs typeface="Times New Roman"/>
              </a:rPr>
              <a:t>ate</a:t>
            </a:r>
            <a:endParaRPr sz="395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464"/>
              </a:spcBef>
            </a:pPr>
            <a:r>
              <a:rPr sz="2950" spc="-210" dirty="0">
                <a:latin typeface="Comic Sans MS" panose="030F0702030302020204" pitchFamily="66" charset="0"/>
                <a:cs typeface="Arial"/>
              </a:rPr>
              <a:t>V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275232" y="3058397"/>
            <a:ext cx="269748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0775" algn="l"/>
              </a:tabLst>
            </a:pPr>
            <a:r>
              <a:rPr sz="3950" dirty="0">
                <a:latin typeface="Times New Roman"/>
                <a:cs typeface="Times New Roman"/>
              </a:rPr>
              <a:t>a	s</a:t>
            </a:r>
            <a:r>
              <a:rPr sz="3950" spc="-5" dirty="0">
                <a:latin typeface="Times New Roman"/>
                <a:cs typeface="Times New Roman"/>
              </a:rPr>
              <a:t>a</a:t>
            </a:r>
            <a:r>
              <a:rPr sz="3950" dirty="0">
                <a:latin typeface="Times New Roman"/>
                <a:cs typeface="Times New Roman"/>
              </a:rPr>
              <a:t>us</a:t>
            </a:r>
            <a:r>
              <a:rPr sz="3950" spc="-5" dirty="0">
                <a:latin typeface="Times New Roman"/>
                <a:cs typeface="Times New Roman"/>
              </a:rPr>
              <a:t>a</a:t>
            </a:r>
            <a:r>
              <a:rPr sz="3950" dirty="0">
                <a:latin typeface="Times New Roman"/>
                <a:cs typeface="Times New Roman"/>
              </a:rPr>
              <a:t>ge</a:t>
            </a:r>
          </a:p>
          <a:p>
            <a:pPr marL="12700">
              <a:lnSpc>
                <a:spcPct val="100000"/>
              </a:lnSpc>
              <a:spcBef>
                <a:spcPts val="464"/>
              </a:spcBef>
              <a:tabLst>
                <a:tab pos="1838960" algn="l"/>
              </a:tabLst>
            </a:pPr>
            <a:r>
              <a:rPr sz="2950" spc="-100" dirty="0">
                <a:latin typeface="Comic Sans MS" panose="030F0702030302020204" pitchFamily="66" charset="0"/>
                <a:cs typeface="Arial"/>
              </a:rPr>
              <a:t>D	</a:t>
            </a:r>
            <a:r>
              <a:rPr sz="2950" spc="-45" dirty="0">
                <a:latin typeface="Comic Sans MS" panose="030F0702030302020204" pitchFamily="66" charset="0"/>
                <a:cs typeface="Arial"/>
              </a:rPr>
              <a:t>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4461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Dependency</a:t>
            </a:r>
            <a:r>
              <a:rPr spc="-355" dirty="0"/>
              <a:t> </a:t>
            </a:r>
            <a:r>
              <a:rPr spc="-180" dirty="0"/>
              <a:t>parsing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653" y="4196114"/>
            <a:ext cx="17952720" cy="7050007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89584" indent="-477520">
              <a:lnSpc>
                <a:spcPct val="100000"/>
              </a:lnSpc>
              <a:spcBef>
                <a:spcPts val="975"/>
              </a:spcBef>
              <a:buSzPct val="122666"/>
              <a:buFont typeface="Arial Narrow"/>
              <a:buChar char="■"/>
              <a:tabLst>
                <a:tab pos="490220" algn="l"/>
              </a:tabLst>
            </a:pPr>
            <a:r>
              <a:rPr sz="3750" spc="-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Some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semantic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information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can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be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10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(approximately)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derived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from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syntactic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information</a:t>
            </a:r>
            <a:endParaRPr sz="3750" dirty="0">
              <a:latin typeface="Comic Sans MS" panose="030F0702030302020204" pitchFamily="66" charset="0"/>
              <a:cs typeface="Arial"/>
            </a:endParaRPr>
          </a:p>
          <a:p>
            <a:pPr marL="1494790" lvl="1" indent="-477520">
              <a:lnSpc>
                <a:spcPct val="100000"/>
              </a:lnSpc>
              <a:spcBef>
                <a:spcPts val="1939"/>
              </a:spcBef>
              <a:buClr>
                <a:srgbClr val="B51700"/>
              </a:buClr>
              <a:buSzPct val="122666"/>
              <a:buFont typeface="Arial Narrow"/>
              <a:buChar char="■"/>
              <a:tabLst>
                <a:tab pos="1495425" algn="l"/>
              </a:tabLst>
            </a:pPr>
            <a:r>
              <a:rPr sz="3750" spc="-40" dirty="0">
                <a:latin typeface="Comic Sans MS" panose="030F0702030302020204" pitchFamily="66" charset="0"/>
                <a:cs typeface="Arial"/>
              </a:rPr>
              <a:t>Subjects</a:t>
            </a:r>
            <a:r>
              <a:rPr sz="37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40" dirty="0">
                <a:latin typeface="Comic Sans MS" panose="030F0702030302020204" pitchFamily="66" charset="0"/>
                <a:cs typeface="Arial"/>
              </a:rPr>
              <a:t>(nsubj)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35" dirty="0">
                <a:latin typeface="Comic Sans MS" panose="030F0702030302020204" pitchFamily="66" charset="0"/>
                <a:cs typeface="Arial"/>
              </a:rPr>
              <a:t>are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30" dirty="0">
                <a:latin typeface="Comic Sans MS" panose="030F0702030302020204" pitchFamily="66" charset="0"/>
                <a:cs typeface="Arial"/>
              </a:rPr>
              <a:t>(often)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b="1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agents</a:t>
            </a:r>
            <a:r>
              <a:rPr sz="3750" spc="10" dirty="0">
                <a:latin typeface="Comic Sans MS" panose="030F0702030302020204" pitchFamily="66" charset="0"/>
                <a:cs typeface="Arial"/>
              </a:rPr>
              <a:t>: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-60" dirty="0">
                <a:latin typeface="Comic Sans MS" panose="030F0702030302020204" pitchFamily="66" charset="0"/>
                <a:cs typeface="Arial"/>
              </a:rPr>
              <a:t>initiators</a:t>
            </a:r>
            <a:r>
              <a:rPr sz="37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210" dirty="0">
                <a:latin typeface="Comic Sans MS" panose="030F0702030302020204" pitchFamily="66" charset="0"/>
                <a:cs typeface="Arial"/>
              </a:rPr>
              <a:t>/</a:t>
            </a:r>
            <a:r>
              <a:rPr sz="37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-40" dirty="0">
                <a:latin typeface="Comic Sans MS" panose="030F0702030302020204" pitchFamily="66" charset="0"/>
                <a:cs typeface="Arial"/>
              </a:rPr>
              <a:t>doers</a:t>
            </a:r>
            <a:r>
              <a:rPr sz="37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7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-105" dirty="0">
                <a:latin typeface="Comic Sans MS" panose="030F0702030302020204" pitchFamily="66" charset="0"/>
                <a:cs typeface="Arial"/>
              </a:rPr>
              <a:t>an</a:t>
            </a:r>
            <a:r>
              <a:rPr sz="37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-35" dirty="0">
                <a:latin typeface="Comic Sans MS" panose="030F0702030302020204" pitchFamily="66" charset="0"/>
                <a:cs typeface="Arial"/>
              </a:rPr>
              <a:t>action</a:t>
            </a:r>
            <a:endParaRPr sz="3750" dirty="0">
              <a:latin typeface="Comic Sans MS" panose="030F0702030302020204" pitchFamily="66" charset="0"/>
              <a:cs typeface="Arial"/>
            </a:endParaRPr>
          </a:p>
          <a:p>
            <a:pPr marL="1494790" lvl="1" indent="-477520">
              <a:lnSpc>
                <a:spcPct val="100000"/>
              </a:lnSpc>
              <a:spcBef>
                <a:spcPts val="1955"/>
              </a:spcBef>
              <a:buClr>
                <a:srgbClr val="B51700"/>
              </a:buClr>
              <a:buSzPct val="122666"/>
              <a:buFont typeface="Arial Narrow"/>
              <a:buChar char="■"/>
              <a:tabLst>
                <a:tab pos="1495425" algn="l"/>
              </a:tabLst>
            </a:pPr>
            <a:r>
              <a:rPr sz="3750" spc="-70" dirty="0">
                <a:latin typeface="Comic Sans MS" panose="030F0702030302020204" pitchFamily="66" charset="0"/>
                <a:cs typeface="Arial"/>
              </a:rPr>
              <a:t>Direct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20" dirty="0">
                <a:latin typeface="Comic Sans MS" panose="030F0702030302020204" pitchFamily="66" charset="0"/>
                <a:cs typeface="Arial"/>
              </a:rPr>
              <a:t>objects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14" dirty="0">
                <a:latin typeface="Comic Sans MS" panose="030F0702030302020204" pitchFamily="66" charset="0"/>
                <a:cs typeface="Arial"/>
              </a:rPr>
              <a:t>(dobj)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35" dirty="0">
                <a:latin typeface="Comic Sans MS" panose="030F0702030302020204" pitchFamily="66" charset="0"/>
                <a:cs typeface="Arial"/>
              </a:rPr>
              <a:t>are</a:t>
            </a:r>
            <a:r>
              <a:rPr sz="37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30" dirty="0">
                <a:latin typeface="Comic Sans MS" panose="030F0702030302020204" pitchFamily="66" charset="0"/>
                <a:cs typeface="Arial"/>
              </a:rPr>
              <a:t>(often)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b="1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patients</a:t>
            </a:r>
            <a:r>
              <a:rPr sz="3750" spc="10" dirty="0">
                <a:latin typeface="Comic Sans MS" panose="030F0702030302020204" pitchFamily="66" charset="0"/>
                <a:cs typeface="Arial"/>
              </a:rPr>
              <a:t>: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-50" dirty="0">
                <a:latin typeface="Comic Sans MS" panose="030F0702030302020204" pitchFamily="66" charset="0"/>
                <a:cs typeface="Arial"/>
              </a:rPr>
              <a:t>affected</a:t>
            </a:r>
            <a:r>
              <a:rPr sz="3750" i="1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-70" dirty="0">
                <a:latin typeface="Comic Sans MS" panose="030F0702030302020204" pitchFamily="66" charset="0"/>
                <a:cs typeface="Arial"/>
              </a:rPr>
              <a:t>entities</a:t>
            </a:r>
            <a:endParaRPr sz="3750" dirty="0">
              <a:latin typeface="Comic Sans MS" panose="030F0702030302020204" pitchFamily="66" charset="0"/>
              <a:cs typeface="Arial"/>
            </a:endParaRPr>
          </a:p>
          <a:p>
            <a:pPr marL="489584" indent="-477520">
              <a:lnSpc>
                <a:spcPct val="100000"/>
              </a:lnSpc>
              <a:spcBef>
                <a:spcPts val="1955"/>
              </a:spcBef>
              <a:buSzPct val="122666"/>
              <a:buFont typeface="Arial Narrow"/>
              <a:buChar char="■"/>
              <a:tabLst>
                <a:tab pos="490220" algn="l"/>
              </a:tabLst>
            </a:pPr>
            <a:r>
              <a:rPr sz="3750" spc="-1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Even</a:t>
            </a:r>
            <a:r>
              <a:rPr sz="37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for</a:t>
            </a:r>
            <a:r>
              <a:rPr sz="37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agents</a:t>
            </a:r>
            <a:r>
              <a:rPr sz="37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and</a:t>
            </a:r>
            <a:r>
              <a:rPr sz="37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patients,</a:t>
            </a:r>
            <a:r>
              <a:rPr sz="37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consider:</a:t>
            </a:r>
            <a:endParaRPr sz="3750" dirty="0">
              <a:latin typeface="Comic Sans MS" panose="030F0702030302020204" pitchFamily="66" charset="0"/>
              <a:cs typeface="Arial"/>
            </a:endParaRPr>
          </a:p>
          <a:p>
            <a:pPr marL="1494790" lvl="1" indent="-477520">
              <a:lnSpc>
                <a:spcPct val="100000"/>
              </a:lnSpc>
              <a:spcBef>
                <a:spcPts val="1945"/>
              </a:spcBef>
              <a:buClr>
                <a:srgbClr val="B51700"/>
              </a:buClr>
              <a:buSzPct val="122666"/>
              <a:buFont typeface="Arial Narrow"/>
              <a:buChar char="■"/>
              <a:tabLst>
                <a:tab pos="1495425" algn="l"/>
              </a:tabLst>
            </a:pPr>
            <a:r>
              <a:rPr sz="3750" spc="-95" dirty="0">
                <a:latin typeface="Comic Sans MS" panose="030F0702030302020204" pitchFamily="66" charset="0"/>
                <a:cs typeface="Arial"/>
              </a:rPr>
              <a:t>Mary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05" dirty="0">
                <a:latin typeface="Comic Sans MS" panose="030F0702030302020204" pitchFamily="66" charset="0"/>
                <a:cs typeface="Arial"/>
              </a:rPr>
              <a:t>is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latin typeface="Comic Sans MS" panose="030F0702030302020204" pitchFamily="66" charset="0"/>
                <a:cs typeface="Arial"/>
              </a:rPr>
              <a:t>baking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35" dirty="0">
                <a:latin typeface="Comic Sans MS" panose="030F0702030302020204" pitchFamily="66" charset="0"/>
                <a:cs typeface="Arial"/>
              </a:rPr>
              <a:t>a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50" dirty="0">
                <a:latin typeface="Comic Sans MS" panose="030F0702030302020204" pitchFamily="66" charset="0"/>
                <a:cs typeface="Arial"/>
              </a:rPr>
              <a:t>cake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0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85" dirty="0">
                <a:latin typeface="Comic Sans MS" panose="030F0702030302020204" pitchFamily="66" charset="0"/>
                <a:cs typeface="Arial"/>
              </a:rPr>
              <a:t>oven</a:t>
            </a:r>
            <a:endParaRPr sz="3750" dirty="0">
              <a:latin typeface="Comic Sans MS" panose="030F0702030302020204" pitchFamily="66" charset="0"/>
              <a:cs typeface="Arial"/>
            </a:endParaRPr>
          </a:p>
          <a:p>
            <a:pPr marL="1494790" lvl="1" indent="-477520">
              <a:lnSpc>
                <a:spcPct val="100000"/>
              </a:lnSpc>
              <a:spcBef>
                <a:spcPts val="1939"/>
              </a:spcBef>
              <a:buClr>
                <a:srgbClr val="B51700"/>
              </a:buClr>
              <a:buSzPct val="122666"/>
              <a:buFont typeface="Arial Narrow"/>
              <a:buChar char="■"/>
              <a:tabLst>
                <a:tab pos="1495425" algn="l"/>
              </a:tabLst>
            </a:pPr>
            <a:r>
              <a:rPr sz="3750" spc="-135" dirty="0">
                <a:latin typeface="Comic Sans MS" panose="030F0702030302020204" pitchFamily="66" charset="0"/>
                <a:cs typeface="Arial"/>
              </a:rPr>
              <a:t>A</a:t>
            </a:r>
            <a:r>
              <a:rPr sz="37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50" dirty="0">
                <a:latin typeface="Comic Sans MS" panose="030F0702030302020204" pitchFamily="66" charset="0"/>
                <a:cs typeface="Arial"/>
              </a:rPr>
              <a:t>cake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05" dirty="0">
                <a:latin typeface="Comic Sans MS" panose="030F0702030302020204" pitchFamily="66" charset="0"/>
                <a:cs typeface="Arial"/>
              </a:rPr>
              <a:t>is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latin typeface="Comic Sans MS" panose="030F0702030302020204" pitchFamily="66" charset="0"/>
                <a:cs typeface="Arial"/>
              </a:rPr>
              <a:t>baking</a:t>
            </a:r>
            <a:r>
              <a:rPr sz="37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10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7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85" dirty="0">
                <a:latin typeface="Comic Sans MS" panose="030F0702030302020204" pitchFamily="66" charset="0"/>
                <a:cs typeface="Arial"/>
              </a:rPr>
              <a:t>oven</a:t>
            </a:r>
            <a:endParaRPr sz="3750" dirty="0">
              <a:latin typeface="Comic Sans MS" panose="030F0702030302020204" pitchFamily="66" charset="0"/>
              <a:cs typeface="Arial"/>
            </a:endParaRPr>
          </a:p>
          <a:p>
            <a:pPr marL="489584" indent="-477520">
              <a:lnSpc>
                <a:spcPct val="100000"/>
              </a:lnSpc>
              <a:spcBef>
                <a:spcPts val="1945"/>
              </a:spcBef>
              <a:buSzPct val="122666"/>
              <a:buFont typeface="Arial Narrow"/>
              <a:buChar char="■"/>
              <a:tabLst>
                <a:tab pos="490220" algn="l"/>
              </a:tabLst>
            </a:pPr>
            <a:r>
              <a:rPr sz="3750" spc="-1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8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general,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it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10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is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not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10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trivial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1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even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for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most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shallow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forms</a:t>
            </a:r>
            <a:r>
              <a:rPr sz="37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7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7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semantics</a:t>
            </a:r>
            <a:endParaRPr sz="3750" dirty="0">
              <a:latin typeface="Comic Sans MS" panose="030F0702030302020204" pitchFamily="66" charset="0"/>
              <a:cs typeface="Arial"/>
            </a:endParaRPr>
          </a:p>
          <a:p>
            <a:pPr marL="1494790" lvl="1" indent="-477520">
              <a:lnSpc>
                <a:spcPct val="100000"/>
              </a:lnSpc>
              <a:spcBef>
                <a:spcPts val="1939"/>
              </a:spcBef>
              <a:buClr>
                <a:srgbClr val="B51700"/>
              </a:buClr>
              <a:buSzPct val="122666"/>
              <a:buFont typeface="Arial Narrow"/>
              <a:buChar char="■"/>
              <a:tabLst>
                <a:tab pos="1495425" algn="l"/>
              </a:tabLst>
            </a:pPr>
            <a:r>
              <a:rPr sz="3750" spc="-35" dirty="0">
                <a:latin typeface="Comic Sans MS" panose="030F0702030302020204" pitchFamily="66" charset="0"/>
                <a:cs typeface="Arial"/>
              </a:rPr>
              <a:t>e.g.</a:t>
            </a:r>
            <a:r>
              <a:rPr sz="37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40" dirty="0">
                <a:latin typeface="Comic Sans MS" panose="030F0702030302020204" pitchFamily="66" charset="0"/>
                <a:cs typeface="Arial"/>
              </a:rPr>
              <a:t>prepositions: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i="1" spc="-10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7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45" dirty="0">
                <a:latin typeface="Comic Sans MS" panose="030F0702030302020204" pitchFamily="66" charset="0"/>
                <a:cs typeface="Arial"/>
              </a:rPr>
              <a:t>can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35" dirty="0">
                <a:latin typeface="Comic Sans MS" panose="030F0702030302020204" pitchFamily="66" charset="0"/>
                <a:cs typeface="Arial"/>
              </a:rPr>
              <a:t>encode</a:t>
            </a:r>
            <a:r>
              <a:rPr sz="37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40" dirty="0">
                <a:latin typeface="Comic Sans MS" panose="030F0702030302020204" pitchFamily="66" charset="0"/>
                <a:cs typeface="Arial"/>
              </a:rPr>
              <a:t>direction,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30" dirty="0">
                <a:latin typeface="Comic Sans MS" panose="030F0702030302020204" pitchFamily="66" charset="0"/>
                <a:cs typeface="Arial"/>
              </a:rPr>
              <a:t>position,</a:t>
            </a:r>
            <a:r>
              <a:rPr sz="37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40" dirty="0">
                <a:latin typeface="Comic Sans MS" panose="030F0702030302020204" pitchFamily="66" charset="0"/>
                <a:cs typeface="Arial"/>
              </a:rPr>
              <a:t>temporal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-50" dirty="0">
                <a:latin typeface="Comic Sans MS" panose="030F0702030302020204" pitchFamily="66" charset="0"/>
                <a:cs typeface="Arial"/>
              </a:rPr>
              <a:t>information,</a:t>
            </a:r>
            <a:r>
              <a:rPr sz="37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750" spc="5" dirty="0">
                <a:latin typeface="Comic Sans MS" panose="030F0702030302020204" pitchFamily="66" charset="0"/>
                <a:cs typeface="Arial"/>
              </a:rPr>
              <a:t>…</a:t>
            </a:r>
            <a:endParaRPr sz="37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729" y="1975902"/>
            <a:ext cx="8877935" cy="178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5" dirty="0">
                <a:latin typeface="Comic Sans MS" panose="030F0702030302020204" pitchFamily="66" charset="0"/>
                <a:cs typeface="Arial"/>
              </a:rPr>
              <a:t>Recovering</a:t>
            </a:r>
            <a:r>
              <a:rPr sz="4500" b="1" dirty="0">
                <a:latin typeface="Comic Sans MS" panose="030F0702030302020204" pitchFamily="66" charset="0"/>
                <a:cs typeface="Arial"/>
              </a:rPr>
              <a:t> shallow</a:t>
            </a:r>
            <a:r>
              <a:rPr sz="450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4500" b="1" spc="25" dirty="0">
                <a:latin typeface="Comic Sans MS" panose="030F0702030302020204" pitchFamily="66" charset="0"/>
                <a:cs typeface="Arial"/>
              </a:rPr>
              <a:t>semantics</a:t>
            </a:r>
            <a:endParaRPr sz="4500" dirty="0">
              <a:latin typeface="Comic Sans MS" panose="030F0702030302020204" pitchFamily="66" charset="0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305"/>
              </a:spcBef>
            </a:pPr>
            <a:r>
              <a:rPr sz="3450" spc="-15" dirty="0">
                <a:latin typeface="Comic Sans MS" panose="030F0702030302020204" pitchFamily="66" charset="0"/>
                <a:cs typeface="Arial"/>
              </a:rPr>
              <a:t>root</a:t>
            </a:r>
            <a:endParaRPr sz="34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61138" y="1555390"/>
            <a:ext cx="5459095" cy="1753870"/>
            <a:chOff x="9561138" y="1555390"/>
            <a:chExt cx="5459095" cy="1753870"/>
          </a:xfrm>
        </p:grpSpPr>
        <p:sp>
          <p:nvSpPr>
            <p:cNvPr id="7" name="object 7"/>
            <p:cNvSpPr/>
            <p:nvPr/>
          </p:nvSpPr>
          <p:spPr>
            <a:xfrm>
              <a:off x="11529587" y="2818375"/>
              <a:ext cx="1826260" cy="387350"/>
            </a:xfrm>
            <a:custGeom>
              <a:avLst/>
              <a:gdLst/>
              <a:ahLst/>
              <a:cxnLst/>
              <a:rect l="l" t="t" r="r" b="b"/>
              <a:pathLst>
                <a:path w="1826259" h="387350">
                  <a:moveTo>
                    <a:pt x="0" y="317138"/>
                  </a:moveTo>
                  <a:lnTo>
                    <a:pt x="55853" y="277317"/>
                  </a:lnTo>
                  <a:lnTo>
                    <a:pt x="99207" y="248589"/>
                  </a:lnTo>
                  <a:lnTo>
                    <a:pt x="142552" y="221431"/>
                  </a:lnTo>
                  <a:lnTo>
                    <a:pt x="185889" y="195843"/>
                  </a:lnTo>
                  <a:lnTo>
                    <a:pt x="229217" y="171825"/>
                  </a:lnTo>
                  <a:lnTo>
                    <a:pt x="272536" y="149378"/>
                  </a:lnTo>
                  <a:lnTo>
                    <a:pt x="315846" y="128502"/>
                  </a:lnTo>
                  <a:lnTo>
                    <a:pt x="359147" y="109195"/>
                  </a:lnTo>
                  <a:lnTo>
                    <a:pt x="402439" y="91459"/>
                  </a:lnTo>
                  <a:lnTo>
                    <a:pt x="445723" y="75293"/>
                  </a:lnTo>
                  <a:lnTo>
                    <a:pt x="488997" y="60697"/>
                  </a:lnTo>
                  <a:lnTo>
                    <a:pt x="532263" y="47672"/>
                  </a:lnTo>
                  <a:lnTo>
                    <a:pt x="575520" y="36217"/>
                  </a:lnTo>
                  <a:lnTo>
                    <a:pt x="618768" y="26332"/>
                  </a:lnTo>
                  <a:lnTo>
                    <a:pt x="662007" y="18018"/>
                  </a:lnTo>
                  <a:lnTo>
                    <a:pt x="705238" y="11273"/>
                  </a:lnTo>
                  <a:lnTo>
                    <a:pt x="748459" y="6099"/>
                  </a:lnTo>
                  <a:lnTo>
                    <a:pt x="791672" y="2496"/>
                  </a:lnTo>
                  <a:lnTo>
                    <a:pt x="834876" y="463"/>
                  </a:lnTo>
                  <a:lnTo>
                    <a:pt x="878071" y="0"/>
                  </a:lnTo>
                  <a:lnTo>
                    <a:pt x="921257" y="1107"/>
                  </a:lnTo>
                  <a:lnTo>
                    <a:pt x="964435" y="3784"/>
                  </a:lnTo>
                  <a:lnTo>
                    <a:pt x="1007604" y="8032"/>
                  </a:lnTo>
                  <a:lnTo>
                    <a:pt x="1050763" y="13850"/>
                  </a:lnTo>
                  <a:lnTo>
                    <a:pt x="1093914" y="21239"/>
                  </a:lnTo>
                  <a:lnTo>
                    <a:pt x="1137056" y="30197"/>
                  </a:lnTo>
                  <a:lnTo>
                    <a:pt x="1180190" y="40726"/>
                  </a:lnTo>
                  <a:lnTo>
                    <a:pt x="1223314" y="52825"/>
                  </a:lnTo>
                  <a:lnTo>
                    <a:pt x="1266430" y="66495"/>
                  </a:lnTo>
                  <a:lnTo>
                    <a:pt x="1309537" y="81735"/>
                  </a:lnTo>
                  <a:lnTo>
                    <a:pt x="1352635" y="98545"/>
                  </a:lnTo>
                  <a:lnTo>
                    <a:pt x="1395724" y="116925"/>
                  </a:lnTo>
                  <a:lnTo>
                    <a:pt x="1438804" y="136876"/>
                  </a:lnTo>
                  <a:lnTo>
                    <a:pt x="1481876" y="158397"/>
                  </a:lnTo>
                  <a:lnTo>
                    <a:pt x="1524938" y="181488"/>
                  </a:lnTo>
                  <a:lnTo>
                    <a:pt x="1567992" y="206149"/>
                  </a:lnTo>
                  <a:lnTo>
                    <a:pt x="1611037" y="232381"/>
                  </a:lnTo>
                  <a:lnTo>
                    <a:pt x="1654074" y="260183"/>
                  </a:lnTo>
                  <a:lnTo>
                    <a:pt x="1697101" y="289555"/>
                  </a:lnTo>
                  <a:lnTo>
                    <a:pt x="1740120" y="320498"/>
                  </a:lnTo>
                  <a:lnTo>
                    <a:pt x="1783130" y="353010"/>
                  </a:lnTo>
                  <a:lnTo>
                    <a:pt x="1826131" y="387093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2164" y="3071035"/>
              <a:ext cx="152400" cy="139065"/>
            </a:xfrm>
            <a:custGeom>
              <a:avLst/>
              <a:gdLst/>
              <a:ahLst/>
              <a:cxnLst/>
              <a:rect l="l" t="t" r="r" b="b"/>
              <a:pathLst>
                <a:path w="152400" h="139064">
                  <a:moveTo>
                    <a:pt x="68008" y="0"/>
                  </a:moveTo>
                  <a:lnTo>
                    <a:pt x="0" y="138758"/>
                  </a:lnTo>
                  <a:lnTo>
                    <a:pt x="151817" y="109912"/>
                  </a:lnTo>
                  <a:lnTo>
                    <a:pt x="68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58045" y="2933289"/>
              <a:ext cx="1426845" cy="315595"/>
            </a:xfrm>
            <a:custGeom>
              <a:avLst/>
              <a:gdLst/>
              <a:ahLst/>
              <a:cxnLst/>
              <a:rect l="l" t="t" r="r" b="b"/>
              <a:pathLst>
                <a:path w="1426844" h="315594">
                  <a:moveTo>
                    <a:pt x="0" y="292038"/>
                  </a:moveTo>
                  <a:lnTo>
                    <a:pt x="51309" y="248295"/>
                  </a:lnTo>
                  <a:lnTo>
                    <a:pt x="91215" y="217297"/>
                  </a:lnTo>
                  <a:lnTo>
                    <a:pt x="131232" y="188363"/>
                  </a:lnTo>
                  <a:lnTo>
                    <a:pt x="171360" y="161493"/>
                  </a:lnTo>
                  <a:lnTo>
                    <a:pt x="211598" y="136687"/>
                  </a:lnTo>
                  <a:lnTo>
                    <a:pt x="251947" y="113945"/>
                  </a:lnTo>
                  <a:lnTo>
                    <a:pt x="292407" y="93267"/>
                  </a:lnTo>
                  <a:lnTo>
                    <a:pt x="332978" y="74652"/>
                  </a:lnTo>
                  <a:lnTo>
                    <a:pt x="373659" y="58102"/>
                  </a:lnTo>
                  <a:lnTo>
                    <a:pt x="414452" y="43616"/>
                  </a:lnTo>
                  <a:lnTo>
                    <a:pt x="455355" y="31193"/>
                  </a:lnTo>
                  <a:lnTo>
                    <a:pt x="496368" y="20834"/>
                  </a:lnTo>
                  <a:lnTo>
                    <a:pt x="537493" y="12539"/>
                  </a:lnTo>
                  <a:lnTo>
                    <a:pt x="578728" y="6309"/>
                  </a:lnTo>
                  <a:lnTo>
                    <a:pt x="620074" y="2142"/>
                  </a:lnTo>
                  <a:lnTo>
                    <a:pt x="661531" y="39"/>
                  </a:lnTo>
                  <a:lnTo>
                    <a:pt x="703099" y="0"/>
                  </a:lnTo>
                  <a:lnTo>
                    <a:pt x="744777" y="2024"/>
                  </a:lnTo>
                  <a:lnTo>
                    <a:pt x="786566" y="6113"/>
                  </a:lnTo>
                  <a:lnTo>
                    <a:pt x="828466" y="12266"/>
                  </a:lnTo>
                  <a:lnTo>
                    <a:pt x="870477" y="20482"/>
                  </a:lnTo>
                  <a:lnTo>
                    <a:pt x="912599" y="30763"/>
                  </a:lnTo>
                  <a:lnTo>
                    <a:pt x="954831" y="43107"/>
                  </a:lnTo>
                  <a:lnTo>
                    <a:pt x="997174" y="57515"/>
                  </a:lnTo>
                  <a:lnTo>
                    <a:pt x="1039628" y="73987"/>
                  </a:lnTo>
                  <a:lnTo>
                    <a:pt x="1082192" y="92523"/>
                  </a:lnTo>
                  <a:lnTo>
                    <a:pt x="1124868" y="113123"/>
                  </a:lnTo>
                  <a:lnTo>
                    <a:pt x="1167654" y="135787"/>
                  </a:lnTo>
                  <a:lnTo>
                    <a:pt x="1210551" y="160515"/>
                  </a:lnTo>
                  <a:lnTo>
                    <a:pt x="1253559" y="187307"/>
                  </a:lnTo>
                  <a:lnTo>
                    <a:pt x="1296677" y="216162"/>
                  </a:lnTo>
                  <a:lnTo>
                    <a:pt x="1339907" y="247082"/>
                  </a:lnTo>
                  <a:lnTo>
                    <a:pt x="1383247" y="280065"/>
                  </a:lnTo>
                  <a:lnTo>
                    <a:pt x="1426697" y="31511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8231" y="3163983"/>
              <a:ext cx="148590" cy="144780"/>
            </a:xfrm>
            <a:custGeom>
              <a:avLst/>
              <a:gdLst/>
              <a:ahLst/>
              <a:cxnLst/>
              <a:rect l="l" t="t" r="r" b="b"/>
              <a:pathLst>
                <a:path w="148590" h="144779">
                  <a:moveTo>
                    <a:pt x="54333" y="0"/>
                  </a:moveTo>
                  <a:lnTo>
                    <a:pt x="0" y="144664"/>
                  </a:lnTo>
                  <a:lnTo>
                    <a:pt x="148330" y="101327"/>
                  </a:lnTo>
                  <a:lnTo>
                    <a:pt x="54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77013" y="1571265"/>
              <a:ext cx="5372100" cy="1670050"/>
            </a:xfrm>
            <a:custGeom>
              <a:avLst/>
              <a:gdLst/>
              <a:ahLst/>
              <a:cxnLst/>
              <a:rect l="l" t="t" r="r" b="b"/>
              <a:pathLst>
                <a:path w="5372100" h="1670050">
                  <a:moveTo>
                    <a:pt x="0" y="1669752"/>
                  </a:moveTo>
                  <a:lnTo>
                    <a:pt x="41163" y="1624769"/>
                  </a:lnTo>
                  <a:lnTo>
                    <a:pt x="82266" y="1580400"/>
                  </a:lnTo>
                  <a:lnTo>
                    <a:pt x="123307" y="1536646"/>
                  </a:lnTo>
                  <a:lnTo>
                    <a:pt x="164287" y="1493506"/>
                  </a:lnTo>
                  <a:lnTo>
                    <a:pt x="205206" y="1450980"/>
                  </a:lnTo>
                  <a:lnTo>
                    <a:pt x="246064" y="1409068"/>
                  </a:lnTo>
                  <a:lnTo>
                    <a:pt x="286861" y="1367771"/>
                  </a:lnTo>
                  <a:lnTo>
                    <a:pt x="327596" y="1327088"/>
                  </a:lnTo>
                  <a:lnTo>
                    <a:pt x="368271" y="1287018"/>
                  </a:lnTo>
                  <a:lnTo>
                    <a:pt x="408884" y="1247564"/>
                  </a:lnTo>
                  <a:lnTo>
                    <a:pt x="449436" y="1208723"/>
                  </a:lnTo>
                  <a:lnTo>
                    <a:pt x="489927" y="1170496"/>
                  </a:lnTo>
                  <a:lnTo>
                    <a:pt x="530357" y="1132884"/>
                  </a:lnTo>
                  <a:lnTo>
                    <a:pt x="570725" y="1095886"/>
                  </a:lnTo>
                  <a:lnTo>
                    <a:pt x="611033" y="1059502"/>
                  </a:lnTo>
                  <a:lnTo>
                    <a:pt x="651279" y="1023733"/>
                  </a:lnTo>
                  <a:lnTo>
                    <a:pt x="691465" y="988577"/>
                  </a:lnTo>
                  <a:lnTo>
                    <a:pt x="731589" y="954036"/>
                  </a:lnTo>
                  <a:lnTo>
                    <a:pt x="771652" y="920109"/>
                  </a:lnTo>
                  <a:lnTo>
                    <a:pt x="811653" y="886796"/>
                  </a:lnTo>
                  <a:lnTo>
                    <a:pt x="851594" y="854098"/>
                  </a:lnTo>
                  <a:lnTo>
                    <a:pt x="891474" y="822013"/>
                  </a:lnTo>
                  <a:lnTo>
                    <a:pt x="931292" y="790543"/>
                  </a:lnTo>
                  <a:lnTo>
                    <a:pt x="971049" y="759687"/>
                  </a:lnTo>
                  <a:lnTo>
                    <a:pt x="1010745" y="729445"/>
                  </a:lnTo>
                  <a:lnTo>
                    <a:pt x="1050380" y="699818"/>
                  </a:lnTo>
                  <a:lnTo>
                    <a:pt x="1089954" y="670804"/>
                  </a:lnTo>
                  <a:lnTo>
                    <a:pt x="1129466" y="642405"/>
                  </a:lnTo>
                  <a:lnTo>
                    <a:pt x="1168918" y="614620"/>
                  </a:lnTo>
                  <a:lnTo>
                    <a:pt x="1208308" y="587449"/>
                  </a:lnTo>
                  <a:lnTo>
                    <a:pt x="1247637" y="560893"/>
                  </a:lnTo>
                  <a:lnTo>
                    <a:pt x="1286905" y="534951"/>
                  </a:lnTo>
                  <a:lnTo>
                    <a:pt x="1326112" y="509622"/>
                  </a:lnTo>
                  <a:lnTo>
                    <a:pt x="1365258" y="484908"/>
                  </a:lnTo>
                  <a:lnTo>
                    <a:pt x="1404343" y="460809"/>
                  </a:lnTo>
                  <a:lnTo>
                    <a:pt x="1443366" y="437323"/>
                  </a:lnTo>
                  <a:lnTo>
                    <a:pt x="1482328" y="414452"/>
                  </a:lnTo>
                  <a:lnTo>
                    <a:pt x="1521230" y="392195"/>
                  </a:lnTo>
                  <a:lnTo>
                    <a:pt x="1560070" y="370552"/>
                  </a:lnTo>
                  <a:lnTo>
                    <a:pt x="1598848" y="349523"/>
                  </a:lnTo>
                  <a:lnTo>
                    <a:pt x="1637566" y="329109"/>
                  </a:lnTo>
                  <a:lnTo>
                    <a:pt x="1676223" y="309308"/>
                  </a:lnTo>
                  <a:lnTo>
                    <a:pt x="1714818" y="290122"/>
                  </a:lnTo>
                  <a:lnTo>
                    <a:pt x="1753352" y="271550"/>
                  </a:lnTo>
                  <a:lnTo>
                    <a:pt x="1791825" y="253593"/>
                  </a:lnTo>
                  <a:lnTo>
                    <a:pt x="1830237" y="236249"/>
                  </a:lnTo>
                  <a:lnTo>
                    <a:pt x="1868588" y="219520"/>
                  </a:lnTo>
                  <a:lnTo>
                    <a:pt x="1906878" y="203405"/>
                  </a:lnTo>
                  <a:lnTo>
                    <a:pt x="1945106" y="187904"/>
                  </a:lnTo>
                  <a:lnTo>
                    <a:pt x="1983274" y="173017"/>
                  </a:lnTo>
                  <a:lnTo>
                    <a:pt x="2021380" y="158745"/>
                  </a:lnTo>
                  <a:lnTo>
                    <a:pt x="2059425" y="145087"/>
                  </a:lnTo>
                  <a:lnTo>
                    <a:pt x="2097409" y="132043"/>
                  </a:lnTo>
                  <a:lnTo>
                    <a:pt x="2135332" y="119613"/>
                  </a:lnTo>
                  <a:lnTo>
                    <a:pt x="2173193" y="107797"/>
                  </a:lnTo>
                  <a:lnTo>
                    <a:pt x="2210994" y="96596"/>
                  </a:lnTo>
                  <a:lnTo>
                    <a:pt x="2248733" y="86009"/>
                  </a:lnTo>
                  <a:lnTo>
                    <a:pt x="2286411" y="76036"/>
                  </a:lnTo>
                  <a:lnTo>
                    <a:pt x="2324028" y="66677"/>
                  </a:lnTo>
                  <a:lnTo>
                    <a:pt x="2361584" y="57932"/>
                  </a:lnTo>
                  <a:lnTo>
                    <a:pt x="2399079" y="49802"/>
                  </a:lnTo>
                  <a:lnTo>
                    <a:pt x="2436513" y="42286"/>
                  </a:lnTo>
                  <a:lnTo>
                    <a:pt x="2511197" y="29096"/>
                  </a:lnTo>
                  <a:lnTo>
                    <a:pt x="2585636" y="18363"/>
                  </a:lnTo>
                  <a:lnTo>
                    <a:pt x="2659830" y="10087"/>
                  </a:lnTo>
                  <a:lnTo>
                    <a:pt x="2733780" y="4268"/>
                  </a:lnTo>
                  <a:lnTo>
                    <a:pt x="2807486" y="905"/>
                  </a:lnTo>
                  <a:lnTo>
                    <a:pt x="2880947" y="0"/>
                  </a:lnTo>
                  <a:lnTo>
                    <a:pt x="2917585" y="468"/>
                  </a:lnTo>
                  <a:lnTo>
                    <a:pt x="2990679" y="3248"/>
                  </a:lnTo>
                  <a:lnTo>
                    <a:pt x="3063528" y="8484"/>
                  </a:lnTo>
                  <a:lnTo>
                    <a:pt x="3136133" y="16177"/>
                  </a:lnTo>
                  <a:lnTo>
                    <a:pt x="3208493" y="26327"/>
                  </a:lnTo>
                  <a:lnTo>
                    <a:pt x="3280609" y="38934"/>
                  </a:lnTo>
                  <a:lnTo>
                    <a:pt x="3352480" y="53998"/>
                  </a:lnTo>
                  <a:lnTo>
                    <a:pt x="3424106" y="71518"/>
                  </a:lnTo>
                  <a:lnTo>
                    <a:pt x="3495488" y="91496"/>
                  </a:lnTo>
                  <a:lnTo>
                    <a:pt x="3566625" y="113930"/>
                  </a:lnTo>
                  <a:lnTo>
                    <a:pt x="3637518" y="138821"/>
                  </a:lnTo>
                  <a:lnTo>
                    <a:pt x="3708166" y="166169"/>
                  </a:lnTo>
                  <a:lnTo>
                    <a:pt x="3743398" y="180764"/>
                  </a:lnTo>
                  <a:lnTo>
                    <a:pt x="3778570" y="195973"/>
                  </a:lnTo>
                  <a:lnTo>
                    <a:pt x="3813680" y="211797"/>
                  </a:lnTo>
                  <a:lnTo>
                    <a:pt x="3848728" y="228235"/>
                  </a:lnTo>
                  <a:lnTo>
                    <a:pt x="3883716" y="245287"/>
                  </a:lnTo>
                  <a:lnTo>
                    <a:pt x="3918643" y="262953"/>
                  </a:lnTo>
                  <a:lnTo>
                    <a:pt x="3953508" y="281233"/>
                  </a:lnTo>
                  <a:lnTo>
                    <a:pt x="3988312" y="300128"/>
                  </a:lnTo>
                  <a:lnTo>
                    <a:pt x="4023055" y="319637"/>
                  </a:lnTo>
                  <a:lnTo>
                    <a:pt x="4057737" y="339760"/>
                  </a:lnTo>
                  <a:lnTo>
                    <a:pt x="4092358" y="360497"/>
                  </a:lnTo>
                  <a:lnTo>
                    <a:pt x="4126918" y="381849"/>
                  </a:lnTo>
                  <a:lnTo>
                    <a:pt x="4161416" y="403814"/>
                  </a:lnTo>
                  <a:lnTo>
                    <a:pt x="4195854" y="426394"/>
                  </a:lnTo>
                  <a:lnTo>
                    <a:pt x="4230230" y="449588"/>
                  </a:lnTo>
                  <a:lnTo>
                    <a:pt x="4264545" y="473397"/>
                  </a:lnTo>
                  <a:lnTo>
                    <a:pt x="4298799" y="497819"/>
                  </a:lnTo>
                  <a:lnTo>
                    <a:pt x="4332992" y="522856"/>
                  </a:lnTo>
                  <a:lnTo>
                    <a:pt x="4367124" y="548507"/>
                  </a:lnTo>
                  <a:lnTo>
                    <a:pt x="4401194" y="574772"/>
                  </a:lnTo>
                  <a:lnTo>
                    <a:pt x="4435203" y="601651"/>
                  </a:lnTo>
                  <a:lnTo>
                    <a:pt x="4469152" y="629145"/>
                  </a:lnTo>
                  <a:lnTo>
                    <a:pt x="4503039" y="657252"/>
                  </a:lnTo>
                  <a:lnTo>
                    <a:pt x="4536865" y="685974"/>
                  </a:lnTo>
                  <a:lnTo>
                    <a:pt x="4570629" y="715310"/>
                  </a:lnTo>
                  <a:lnTo>
                    <a:pt x="4604333" y="745261"/>
                  </a:lnTo>
                  <a:lnTo>
                    <a:pt x="4637975" y="775825"/>
                  </a:lnTo>
                  <a:lnTo>
                    <a:pt x="4671557" y="807004"/>
                  </a:lnTo>
                  <a:lnTo>
                    <a:pt x="4705077" y="838797"/>
                  </a:lnTo>
                  <a:lnTo>
                    <a:pt x="4738536" y="871204"/>
                  </a:lnTo>
                  <a:lnTo>
                    <a:pt x="4771934" y="904226"/>
                  </a:lnTo>
                  <a:lnTo>
                    <a:pt x="4805271" y="937861"/>
                  </a:lnTo>
                  <a:lnTo>
                    <a:pt x="4838546" y="972111"/>
                  </a:lnTo>
                  <a:lnTo>
                    <a:pt x="4871761" y="1006975"/>
                  </a:lnTo>
                  <a:lnTo>
                    <a:pt x="4904914" y="1042453"/>
                  </a:lnTo>
                  <a:lnTo>
                    <a:pt x="4938006" y="1078546"/>
                  </a:lnTo>
                  <a:lnTo>
                    <a:pt x="4971037" y="1115252"/>
                  </a:lnTo>
                  <a:lnTo>
                    <a:pt x="5004007" y="1152573"/>
                  </a:lnTo>
                  <a:lnTo>
                    <a:pt x="5036915" y="1190508"/>
                  </a:lnTo>
                  <a:lnTo>
                    <a:pt x="5069763" y="1229057"/>
                  </a:lnTo>
                  <a:lnTo>
                    <a:pt x="5102549" y="1268221"/>
                  </a:lnTo>
                  <a:lnTo>
                    <a:pt x="5135275" y="1307998"/>
                  </a:lnTo>
                  <a:lnTo>
                    <a:pt x="5167939" y="1348390"/>
                  </a:lnTo>
                  <a:lnTo>
                    <a:pt x="5200542" y="1389396"/>
                  </a:lnTo>
                  <a:lnTo>
                    <a:pt x="5233084" y="1431016"/>
                  </a:lnTo>
                  <a:lnTo>
                    <a:pt x="5265564" y="1473251"/>
                  </a:lnTo>
                  <a:lnTo>
                    <a:pt x="5297984" y="1516099"/>
                  </a:lnTo>
                  <a:lnTo>
                    <a:pt x="5330342" y="1559562"/>
                  </a:lnTo>
                  <a:lnTo>
                    <a:pt x="5362639" y="1603639"/>
                  </a:lnTo>
                  <a:lnTo>
                    <a:pt x="5371771" y="1616448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83400" y="3134807"/>
              <a:ext cx="136525" cy="153035"/>
            </a:xfrm>
            <a:custGeom>
              <a:avLst/>
              <a:gdLst/>
              <a:ahLst/>
              <a:cxnLst/>
              <a:rect l="l" t="t" r="r" b="b"/>
              <a:pathLst>
                <a:path w="136525" h="153035">
                  <a:moveTo>
                    <a:pt x="112541" y="0"/>
                  </a:moveTo>
                  <a:lnTo>
                    <a:pt x="0" y="80237"/>
                  </a:lnTo>
                  <a:lnTo>
                    <a:pt x="136508" y="152659"/>
                  </a:lnTo>
                  <a:lnTo>
                    <a:pt x="112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04157" y="2445735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722072" y="0"/>
                  </a:moveTo>
                  <a:lnTo>
                    <a:pt x="232945" y="0"/>
                  </a:lnTo>
                  <a:lnTo>
                    <a:pt x="187032" y="167"/>
                  </a:lnTo>
                  <a:lnTo>
                    <a:pt x="120596" y="4513"/>
                  </a:lnTo>
                  <a:lnTo>
                    <a:pt x="69009" y="24786"/>
                  </a:lnTo>
                  <a:lnTo>
                    <a:pt x="24791" y="69003"/>
                  </a:lnTo>
                  <a:lnTo>
                    <a:pt x="5141" y="117140"/>
                  </a:lnTo>
                  <a:lnTo>
                    <a:pt x="376" y="174657"/>
                  </a:lnTo>
                  <a:lnTo>
                    <a:pt x="0" y="206977"/>
                  </a:lnTo>
                  <a:lnTo>
                    <a:pt x="376" y="239298"/>
                  </a:lnTo>
                  <a:lnTo>
                    <a:pt x="5141" y="296815"/>
                  </a:lnTo>
                  <a:lnTo>
                    <a:pt x="24791" y="344951"/>
                  </a:lnTo>
                  <a:lnTo>
                    <a:pt x="69009" y="389168"/>
                  </a:lnTo>
                  <a:lnTo>
                    <a:pt x="120596" y="409442"/>
                  </a:lnTo>
                  <a:lnTo>
                    <a:pt x="187032" y="413788"/>
                  </a:lnTo>
                  <a:lnTo>
                    <a:pt x="232945" y="413955"/>
                  </a:lnTo>
                  <a:lnTo>
                    <a:pt x="722072" y="413955"/>
                  </a:lnTo>
                  <a:lnTo>
                    <a:pt x="767985" y="413788"/>
                  </a:lnTo>
                  <a:lnTo>
                    <a:pt x="834421" y="409442"/>
                  </a:lnTo>
                  <a:lnTo>
                    <a:pt x="886008" y="389168"/>
                  </a:lnTo>
                  <a:lnTo>
                    <a:pt x="930226" y="344951"/>
                  </a:lnTo>
                  <a:lnTo>
                    <a:pt x="949871" y="296815"/>
                  </a:lnTo>
                  <a:lnTo>
                    <a:pt x="954640" y="239298"/>
                  </a:lnTo>
                  <a:lnTo>
                    <a:pt x="955018" y="206977"/>
                  </a:lnTo>
                  <a:lnTo>
                    <a:pt x="954640" y="174657"/>
                  </a:lnTo>
                  <a:lnTo>
                    <a:pt x="949871" y="117140"/>
                  </a:lnTo>
                  <a:lnTo>
                    <a:pt x="930226" y="69003"/>
                  </a:lnTo>
                  <a:lnTo>
                    <a:pt x="886008" y="24786"/>
                  </a:lnTo>
                  <a:lnTo>
                    <a:pt x="834421" y="4513"/>
                  </a:lnTo>
                  <a:lnTo>
                    <a:pt x="805012" y="1337"/>
                  </a:lnTo>
                  <a:lnTo>
                    <a:pt x="767985" y="167"/>
                  </a:lnTo>
                  <a:lnTo>
                    <a:pt x="722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04157" y="2445735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088420" y="2161615"/>
            <a:ext cx="3628390" cy="1152525"/>
            <a:chOff x="15088420" y="2161615"/>
            <a:chExt cx="3628390" cy="1152525"/>
          </a:xfrm>
        </p:grpSpPr>
        <p:sp>
          <p:nvSpPr>
            <p:cNvPr id="16" name="object 16"/>
            <p:cNvSpPr/>
            <p:nvPr/>
          </p:nvSpPr>
          <p:spPr>
            <a:xfrm>
              <a:off x="16479632" y="2936407"/>
              <a:ext cx="1528445" cy="347345"/>
            </a:xfrm>
            <a:custGeom>
              <a:avLst/>
              <a:gdLst/>
              <a:ahLst/>
              <a:cxnLst/>
              <a:rect l="l" t="t" r="r" b="b"/>
              <a:pathLst>
                <a:path w="1528444" h="347345">
                  <a:moveTo>
                    <a:pt x="0" y="277842"/>
                  </a:moveTo>
                  <a:lnTo>
                    <a:pt x="55692" y="237230"/>
                  </a:lnTo>
                  <a:lnTo>
                    <a:pt x="98970" y="208222"/>
                  </a:lnTo>
                  <a:lnTo>
                    <a:pt x="142177" y="181104"/>
                  </a:lnTo>
                  <a:lnTo>
                    <a:pt x="185313" y="155877"/>
                  </a:lnTo>
                  <a:lnTo>
                    <a:pt x="228378" y="132541"/>
                  </a:lnTo>
                  <a:lnTo>
                    <a:pt x="271371" y="111096"/>
                  </a:lnTo>
                  <a:lnTo>
                    <a:pt x="314293" y="91542"/>
                  </a:lnTo>
                  <a:lnTo>
                    <a:pt x="357144" y="73879"/>
                  </a:lnTo>
                  <a:lnTo>
                    <a:pt x="399924" y="58107"/>
                  </a:lnTo>
                  <a:lnTo>
                    <a:pt x="442633" y="44225"/>
                  </a:lnTo>
                  <a:lnTo>
                    <a:pt x="485271" y="32234"/>
                  </a:lnTo>
                  <a:lnTo>
                    <a:pt x="527837" y="22135"/>
                  </a:lnTo>
                  <a:lnTo>
                    <a:pt x="570332" y="13926"/>
                  </a:lnTo>
                  <a:lnTo>
                    <a:pt x="612757" y="7608"/>
                  </a:lnTo>
                  <a:lnTo>
                    <a:pt x="655110" y="3181"/>
                  </a:lnTo>
                  <a:lnTo>
                    <a:pt x="697391" y="645"/>
                  </a:lnTo>
                  <a:lnTo>
                    <a:pt x="739602" y="0"/>
                  </a:lnTo>
                  <a:lnTo>
                    <a:pt x="781742" y="1245"/>
                  </a:lnTo>
                  <a:lnTo>
                    <a:pt x="823810" y="4382"/>
                  </a:lnTo>
                  <a:lnTo>
                    <a:pt x="865807" y="9409"/>
                  </a:lnTo>
                  <a:lnTo>
                    <a:pt x="907733" y="16327"/>
                  </a:lnTo>
                  <a:lnTo>
                    <a:pt x="949588" y="25136"/>
                  </a:lnTo>
                  <a:lnTo>
                    <a:pt x="991372" y="35836"/>
                  </a:lnTo>
                  <a:lnTo>
                    <a:pt x="1033085" y="48427"/>
                  </a:lnTo>
                  <a:lnTo>
                    <a:pt x="1074726" y="62908"/>
                  </a:lnTo>
                  <a:lnTo>
                    <a:pt x="1116297" y="79281"/>
                  </a:lnTo>
                  <a:lnTo>
                    <a:pt x="1157796" y="97544"/>
                  </a:lnTo>
                  <a:lnTo>
                    <a:pt x="1199224" y="117699"/>
                  </a:lnTo>
                  <a:lnTo>
                    <a:pt x="1240581" y="139744"/>
                  </a:lnTo>
                  <a:lnTo>
                    <a:pt x="1281867" y="163680"/>
                  </a:lnTo>
                  <a:lnTo>
                    <a:pt x="1323082" y="189507"/>
                  </a:lnTo>
                  <a:lnTo>
                    <a:pt x="1364226" y="217224"/>
                  </a:lnTo>
                  <a:lnTo>
                    <a:pt x="1405298" y="246833"/>
                  </a:lnTo>
                  <a:lnTo>
                    <a:pt x="1446299" y="278332"/>
                  </a:lnTo>
                  <a:lnTo>
                    <a:pt x="1487230" y="311723"/>
                  </a:lnTo>
                  <a:lnTo>
                    <a:pt x="1528089" y="347004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83354" y="3150226"/>
              <a:ext cx="151765" cy="140335"/>
            </a:xfrm>
            <a:custGeom>
              <a:avLst/>
              <a:gdLst/>
              <a:ahLst/>
              <a:cxnLst/>
              <a:rect l="l" t="t" r="r" b="b"/>
              <a:pathLst>
                <a:path w="151765" h="140335">
                  <a:moveTo>
                    <a:pt x="65893" y="0"/>
                  </a:moveTo>
                  <a:lnTo>
                    <a:pt x="0" y="139780"/>
                  </a:lnTo>
                  <a:lnTo>
                    <a:pt x="151356" y="108621"/>
                  </a:lnTo>
                  <a:lnTo>
                    <a:pt x="65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04126" y="2177322"/>
              <a:ext cx="3535679" cy="1111250"/>
            </a:xfrm>
            <a:custGeom>
              <a:avLst/>
              <a:gdLst/>
              <a:ahLst/>
              <a:cxnLst/>
              <a:rect l="l" t="t" r="r" b="b"/>
              <a:pathLst>
                <a:path w="3535680" h="1111250">
                  <a:moveTo>
                    <a:pt x="0" y="1110951"/>
                  </a:moveTo>
                  <a:lnTo>
                    <a:pt x="37309" y="1065995"/>
                  </a:lnTo>
                  <a:lnTo>
                    <a:pt x="74606" y="1021967"/>
                  </a:lnTo>
                  <a:lnTo>
                    <a:pt x="111891" y="978868"/>
                  </a:lnTo>
                  <a:lnTo>
                    <a:pt x="149163" y="936697"/>
                  </a:lnTo>
                  <a:lnTo>
                    <a:pt x="186423" y="895454"/>
                  </a:lnTo>
                  <a:lnTo>
                    <a:pt x="223671" y="855141"/>
                  </a:lnTo>
                  <a:lnTo>
                    <a:pt x="260907" y="815755"/>
                  </a:lnTo>
                  <a:lnTo>
                    <a:pt x="298131" y="777298"/>
                  </a:lnTo>
                  <a:lnTo>
                    <a:pt x="335342" y="739770"/>
                  </a:lnTo>
                  <a:lnTo>
                    <a:pt x="372541" y="703170"/>
                  </a:lnTo>
                  <a:lnTo>
                    <a:pt x="409727" y="667499"/>
                  </a:lnTo>
                  <a:lnTo>
                    <a:pt x="446902" y="632756"/>
                  </a:lnTo>
                  <a:lnTo>
                    <a:pt x="484064" y="598942"/>
                  </a:lnTo>
                  <a:lnTo>
                    <a:pt x="521214" y="566056"/>
                  </a:lnTo>
                  <a:lnTo>
                    <a:pt x="558351" y="534098"/>
                  </a:lnTo>
                  <a:lnTo>
                    <a:pt x="595477" y="503069"/>
                  </a:lnTo>
                  <a:lnTo>
                    <a:pt x="632590" y="472969"/>
                  </a:lnTo>
                  <a:lnTo>
                    <a:pt x="669690" y="443797"/>
                  </a:lnTo>
                  <a:lnTo>
                    <a:pt x="706779" y="415554"/>
                  </a:lnTo>
                  <a:lnTo>
                    <a:pt x="743855" y="388239"/>
                  </a:lnTo>
                  <a:lnTo>
                    <a:pt x="780919" y="361852"/>
                  </a:lnTo>
                  <a:lnTo>
                    <a:pt x="817971" y="336394"/>
                  </a:lnTo>
                  <a:lnTo>
                    <a:pt x="855010" y="311865"/>
                  </a:lnTo>
                  <a:lnTo>
                    <a:pt x="892037" y="288264"/>
                  </a:lnTo>
                  <a:lnTo>
                    <a:pt x="929052" y="265591"/>
                  </a:lnTo>
                  <a:lnTo>
                    <a:pt x="966055" y="243847"/>
                  </a:lnTo>
                  <a:lnTo>
                    <a:pt x="1003045" y="223032"/>
                  </a:lnTo>
                  <a:lnTo>
                    <a:pt x="1040024" y="203145"/>
                  </a:lnTo>
                  <a:lnTo>
                    <a:pt x="1076989" y="184186"/>
                  </a:lnTo>
                  <a:lnTo>
                    <a:pt x="1113943" y="166156"/>
                  </a:lnTo>
                  <a:lnTo>
                    <a:pt x="1150884" y="149055"/>
                  </a:lnTo>
                  <a:lnTo>
                    <a:pt x="1187813" y="132882"/>
                  </a:lnTo>
                  <a:lnTo>
                    <a:pt x="1224730" y="117637"/>
                  </a:lnTo>
                  <a:lnTo>
                    <a:pt x="1261635" y="103321"/>
                  </a:lnTo>
                  <a:lnTo>
                    <a:pt x="1298527" y="89934"/>
                  </a:lnTo>
                  <a:lnTo>
                    <a:pt x="1335407" y="77474"/>
                  </a:lnTo>
                  <a:lnTo>
                    <a:pt x="1372274" y="65944"/>
                  </a:lnTo>
                  <a:lnTo>
                    <a:pt x="1409130" y="55342"/>
                  </a:lnTo>
                  <a:lnTo>
                    <a:pt x="1482804" y="36923"/>
                  </a:lnTo>
                  <a:lnTo>
                    <a:pt x="1556429" y="22218"/>
                  </a:lnTo>
                  <a:lnTo>
                    <a:pt x="1630005" y="11228"/>
                  </a:lnTo>
                  <a:lnTo>
                    <a:pt x="1703532" y="3951"/>
                  </a:lnTo>
                  <a:lnTo>
                    <a:pt x="1777010" y="388"/>
                  </a:lnTo>
                  <a:lnTo>
                    <a:pt x="1813730" y="0"/>
                  </a:lnTo>
                  <a:lnTo>
                    <a:pt x="1850438" y="539"/>
                  </a:lnTo>
                  <a:lnTo>
                    <a:pt x="1923818" y="4404"/>
                  </a:lnTo>
                  <a:lnTo>
                    <a:pt x="1997149" y="11984"/>
                  </a:lnTo>
                  <a:lnTo>
                    <a:pt x="2070430" y="23277"/>
                  </a:lnTo>
                  <a:lnTo>
                    <a:pt x="2143663" y="38284"/>
                  </a:lnTo>
                  <a:lnTo>
                    <a:pt x="2216846" y="57005"/>
                  </a:lnTo>
                  <a:lnTo>
                    <a:pt x="2253419" y="67758"/>
                  </a:lnTo>
                  <a:lnTo>
                    <a:pt x="2289980" y="79440"/>
                  </a:lnTo>
                  <a:lnTo>
                    <a:pt x="2326529" y="92050"/>
                  </a:lnTo>
                  <a:lnTo>
                    <a:pt x="2363066" y="105589"/>
                  </a:lnTo>
                  <a:lnTo>
                    <a:pt x="2399590" y="120056"/>
                  </a:lnTo>
                  <a:lnTo>
                    <a:pt x="2436102" y="135452"/>
                  </a:lnTo>
                  <a:lnTo>
                    <a:pt x="2472602" y="151776"/>
                  </a:lnTo>
                  <a:lnTo>
                    <a:pt x="2509089" y="169029"/>
                  </a:lnTo>
                  <a:lnTo>
                    <a:pt x="2545564" y="187210"/>
                  </a:lnTo>
                  <a:lnTo>
                    <a:pt x="2582027" y="206319"/>
                  </a:lnTo>
                  <a:lnTo>
                    <a:pt x="2618478" y="226358"/>
                  </a:lnTo>
                  <a:lnTo>
                    <a:pt x="2654916" y="247324"/>
                  </a:lnTo>
                  <a:lnTo>
                    <a:pt x="2691342" y="269219"/>
                  </a:lnTo>
                  <a:lnTo>
                    <a:pt x="2727756" y="292043"/>
                  </a:lnTo>
                  <a:lnTo>
                    <a:pt x="2764158" y="315795"/>
                  </a:lnTo>
                  <a:lnTo>
                    <a:pt x="2800547" y="340476"/>
                  </a:lnTo>
                  <a:lnTo>
                    <a:pt x="2836924" y="366085"/>
                  </a:lnTo>
                  <a:lnTo>
                    <a:pt x="2873289" y="392623"/>
                  </a:lnTo>
                  <a:lnTo>
                    <a:pt x="2909641" y="420089"/>
                  </a:lnTo>
                  <a:lnTo>
                    <a:pt x="2945982" y="448483"/>
                  </a:lnTo>
                  <a:lnTo>
                    <a:pt x="2982309" y="477806"/>
                  </a:lnTo>
                  <a:lnTo>
                    <a:pt x="3018625" y="508058"/>
                  </a:lnTo>
                  <a:lnTo>
                    <a:pt x="3054929" y="539238"/>
                  </a:lnTo>
                  <a:lnTo>
                    <a:pt x="3091220" y="571347"/>
                  </a:lnTo>
                  <a:lnTo>
                    <a:pt x="3127499" y="604384"/>
                  </a:lnTo>
                  <a:lnTo>
                    <a:pt x="3163765" y="638349"/>
                  </a:lnTo>
                  <a:lnTo>
                    <a:pt x="3200020" y="673243"/>
                  </a:lnTo>
                  <a:lnTo>
                    <a:pt x="3236262" y="709066"/>
                  </a:lnTo>
                  <a:lnTo>
                    <a:pt x="3272492" y="745817"/>
                  </a:lnTo>
                  <a:lnTo>
                    <a:pt x="3308709" y="783497"/>
                  </a:lnTo>
                  <a:lnTo>
                    <a:pt x="3344915" y="822105"/>
                  </a:lnTo>
                  <a:lnTo>
                    <a:pt x="3381108" y="861641"/>
                  </a:lnTo>
                  <a:lnTo>
                    <a:pt x="3417288" y="902106"/>
                  </a:lnTo>
                  <a:lnTo>
                    <a:pt x="3453457" y="943500"/>
                  </a:lnTo>
                  <a:lnTo>
                    <a:pt x="3489613" y="985822"/>
                  </a:lnTo>
                  <a:lnTo>
                    <a:pt x="3525757" y="1029072"/>
                  </a:lnTo>
                  <a:lnTo>
                    <a:pt x="3535622" y="1041314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76083" y="3163046"/>
              <a:ext cx="140970" cy="151130"/>
            </a:xfrm>
            <a:custGeom>
              <a:avLst/>
              <a:gdLst/>
              <a:ahLst/>
              <a:cxnLst/>
              <a:rect l="l" t="t" r="r" b="b"/>
              <a:pathLst>
                <a:path w="140969" h="151129">
                  <a:moveTo>
                    <a:pt x="107619" y="0"/>
                  </a:moveTo>
                  <a:lnTo>
                    <a:pt x="0" y="86721"/>
                  </a:lnTo>
                  <a:lnTo>
                    <a:pt x="140529" y="150983"/>
                  </a:lnTo>
                  <a:lnTo>
                    <a:pt x="10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12391" y="2436852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722061" y="0"/>
                  </a:moveTo>
                  <a:lnTo>
                    <a:pt x="232945" y="0"/>
                  </a:lnTo>
                  <a:lnTo>
                    <a:pt x="187028" y="167"/>
                  </a:lnTo>
                  <a:lnTo>
                    <a:pt x="120590" y="4513"/>
                  </a:lnTo>
                  <a:lnTo>
                    <a:pt x="68999" y="24787"/>
                  </a:lnTo>
                  <a:lnTo>
                    <a:pt x="24781" y="69004"/>
                  </a:lnTo>
                  <a:lnTo>
                    <a:pt x="5137" y="117140"/>
                  </a:lnTo>
                  <a:lnTo>
                    <a:pt x="376" y="174657"/>
                  </a:lnTo>
                  <a:lnTo>
                    <a:pt x="0" y="206977"/>
                  </a:lnTo>
                  <a:lnTo>
                    <a:pt x="376" y="239298"/>
                  </a:lnTo>
                  <a:lnTo>
                    <a:pt x="5137" y="296815"/>
                  </a:lnTo>
                  <a:lnTo>
                    <a:pt x="24781" y="344952"/>
                  </a:lnTo>
                  <a:lnTo>
                    <a:pt x="68999" y="389169"/>
                  </a:lnTo>
                  <a:lnTo>
                    <a:pt x="120590" y="409443"/>
                  </a:lnTo>
                  <a:lnTo>
                    <a:pt x="187028" y="413788"/>
                  </a:lnTo>
                  <a:lnTo>
                    <a:pt x="232945" y="413955"/>
                  </a:lnTo>
                  <a:lnTo>
                    <a:pt x="722061" y="413955"/>
                  </a:lnTo>
                  <a:lnTo>
                    <a:pt x="767974" y="413788"/>
                  </a:lnTo>
                  <a:lnTo>
                    <a:pt x="834415" y="409443"/>
                  </a:lnTo>
                  <a:lnTo>
                    <a:pt x="886008" y="389169"/>
                  </a:lnTo>
                  <a:lnTo>
                    <a:pt x="930221" y="344952"/>
                  </a:lnTo>
                  <a:lnTo>
                    <a:pt x="949865" y="296815"/>
                  </a:lnTo>
                  <a:lnTo>
                    <a:pt x="954631" y="239298"/>
                  </a:lnTo>
                  <a:lnTo>
                    <a:pt x="955007" y="206977"/>
                  </a:lnTo>
                  <a:lnTo>
                    <a:pt x="954631" y="174657"/>
                  </a:lnTo>
                  <a:lnTo>
                    <a:pt x="949865" y="117140"/>
                  </a:lnTo>
                  <a:lnTo>
                    <a:pt x="930221" y="69004"/>
                  </a:lnTo>
                  <a:lnTo>
                    <a:pt x="886008" y="24787"/>
                  </a:lnTo>
                  <a:lnTo>
                    <a:pt x="834415" y="4513"/>
                  </a:lnTo>
                  <a:lnTo>
                    <a:pt x="805002" y="1337"/>
                  </a:lnTo>
                  <a:lnTo>
                    <a:pt x="767974" y="167"/>
                  </a:lnTo>
                  <a:lnTo>
                    <a:pt x="722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12391" y="2436852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507412" y="2440782"/>
            <a:ext cx="752475" cy="769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30" dirty="0">
                <a:latin typeface="Comic Sans MS" panose="030F0702030302020204" pitchFamily="66" charset="0"/>
                <a:cs typeface="Arial"/>
              </a:rPr>
              <a:t>nsubj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883355" y="2333247"/>
            <a:ext cx="975994" cy="434975"/>
            <a:chOff x="11883355" y="2333247"/>
            <a:chExt cx="975994" cy="434975"/>
          </a:xfrm>
        </p:grpSpPr>
        <p:sp>
          <p:nvSpPr>
            <p:cNvPr id="24" name="object 24"/>
            <p:cNvSpPr/>
            <p:nvPr/>
          </p:nvSpPr>
          <p:spPr>
            <a:xfrm>
              <a:off x="11893826" y="2343718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722061" y="0"/>
                  </a:moveTo>
                  <a:lnTo>
                    <a:pt x="232945" y="0"/>
                  </a:lnTo>
                  <a:lnTo>
                    <a:pt x="187028" y="167"/>
                  </a:lnTo>
                  <a:lnTo>
                    <a:pt x="120590" y="4513"/>
                  </a:lnTo>
                  <a:lnTo>
                    <a:pt x="68999" y="24787"/>
                  </a:lnTo>
                  <a:lnTo>
                    <a:pt x="24781" y="69004"/>
                  </a:lnTo>
                  <a:lnTo>
                    <a:pt x="5137" y="117141"/>
                  </a:lnTo>
                  <a:lnTo>
                    <a:pt x="376" y="174658"/>
                  </a:lnTo>
                  <a:lnTo>
                    <a:pt x="0" y="206979"/>
                  </a:lnTo>
                  <a:lnTo>
                    <a:pt x="376" y="239298"/>
                  </a:lnTo>
                  <a:lnTo>
                    <a:pt x="5137" y="296815"/>
                  </a:lnTo>
                  <a:lnTo>
                    <a:pt x="24781" y="344952"/>
                  </a:lnTo>
                  <a:lnTo>
                    <a:pt x="68999" y="389169"/>
                  </a:lnTo>
                  <a:lnTo>
                    <a:pt x="120590" y="409443"/>
                  </a:lnTo>
                  <a:lnTo>
                    <a:pt x="187028" y="413789"/>
                  </a:lnTo>
                  <a:lnTo>
                    <a:pt x="232945" y="413957"/>
                  </a:lnTo>
                  <a:lnTo>
                    <a:pt x="722061" y="413957"/>
                  </a:lnTo>
                  <a:lnTo>
                    <a:pt x="767974" y="413789"/>
                  </a:lnTo>
                  <a:lnTo>
                    <a:pt x="834415" y="409443"/>
                  </a:lnTo>
                  <a:lnTo>
                    <a:pt x="886008" y="389169"/>
                  </a:lnTo>
                  <a:lnTo>
                    <a:pt x="930221" y="344952"/>
                  </a:lnTo>
                  <a:lnTo>
                    <a:pt x="949865" y="296815"/>
                  </a:lnTo>
                  <a:lnTo>
                    <a:pt x="954631" y="239298"/>
                  </a:lnTo>
                  <a:lnTo>
                    <a:pt x="955007" y="206979"/>
                  </a:lnTo>
                  <a:lnTo>
                    <a:pt x="954631" y="174658"/>
                  </a:lnTo>
                  <a:lnTo>
                    <a:pt x="949865" y="117141"/>
                  </a:lnTo>
                  <a:lnTo>
                    <a:pt x="930221" y="69004"/>
                  </a:lnTo>
                  <a:lnTo>
                    <a:pt x="886008" y="24787"/>
                  </a:lnTo>
                  <a:lnTo>
                    <a:pt x="834415" y="4513"/>
                  </a:lnTo>
                  <a:lnTo>
                    <a:pt x="805002" y="1337"/>
                  </a:lnTo>
                  <a:lnTo>
                    <a:pt x="767974" y="167"/>
                  </a:lnTo>
                  <a:lnTo>
                    <a:pt x="722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893826" y="2343718"/>
              <a:ext cx="955040" cy="414020"/>
            </a:xfrm>
            <a:custGeom>
              <a:avLst/>
              <a:gdLst/>
              <a:ahLst/>
              <a:cxnLst/>
              <a:rect l="l" t="t" r="r" b="b"/>
              <a:pathLst>
                <a:path w="955040" h="414019">
                  <a:moveTo>
                    <a:pt x="232944" y="0"/>
                  </a:moveTo>
                  <a:lnTo>
                    <a:pt x="722066" y="0"/>
                  </a:lnTo>
                  <a:lnTo>
                    <a:pt x="767980" y="167"/>
                  </a:lnTo>
                  <a:lnTo>
                    <a:pt x="834417" y="4513"/>
                  </a:lnTo>
                  <a:lnTo>
                    <a:pt x="886007" y="24787"/>
                  </a:lnTo>
                  <a:lnTo>
                    <a:pt x="930223" y="69003"/>
                  </a:lnTo>
                  <a:lnTo>
                    <a:pt x="949869" y="117140"/>
                  </a:lnTo>
                  <a:lnTo>
                    <a:pt x="954634" y="174657"/>
                  </a:lnTo>
                  <a:lnTo>
                    <a:pt x="955011" y="206977"/>
                  </a:lnTo>
                  <a:lnTo>
                    <a:pt x="954634" y="239298"/>
                  </a:lnTo>
                  <a:lnTo>
                    <a:pt x="949869" y="296815"/>
                  </a:lnTo>
                  <a:lnTo>
                    <a:pt x="930223" y="344952"/>
                  </a:lnTo>
                  <a:lnTo>
                    <a:pt x="886007" y="389168"/>
                  </a:lnTo>
                  <a:lnTo>
                    <a:pt x="834417" y="409442"/>
                  </a:lnTo>
                  <a:lnTo>
                    <a:pt x="767980" y="413788"/>
                  </a:lnTo>
                  <a:lnTo>
                    <a:pt x="722066" y="413956"/>
                  </a:lnTo>
                  <a:lnTo>
                    <a:pt x="232944" y="413956"/>
                  </a:lnTo>
                  <a:lnTo>
                    <a:pt x="187031" y="413788"/>
                  </a:lnTo>
                  <a:lnTo>
                    <a:pt x="120593" y="409442"/>
                  </a:lnTo>
                  <a:lnTo>
                    <a:pt x="69003" y="389168"/>
                  </a:lnTo>
                  <a:lnTo>
                    <a:pt x="24787" y="344952"/>
                  </a:lnTo>
                  <a:lnTo>
                    <a:pt x="5141" y="296815"/>
                  </a:lnTo>
                  <a:lnTo>
                    <a:pt x="376" y="239298"/>
                  </a:lnTo>
                  <a:lnTo>
                    <a:pt x="0" y="206977"/>
                  </a:lnTo>
                  <a:lnTo>
                    <a:pt x="376" y="174657"/>
                  </a:lnTo>
                  <a:lnTo>
                    <a:pt x="5141" y="117140"/>
                  </a:lnTo>
                  <a:lnTo>
                    <a:pt x="24787" y="69003"/>
                  </a:lnTo>
                  <a:lnTo>
                    <a:pt x="69003" y="24787"/>
                  </a:lnTo>
                  <a:lnTo>
                    <a:pt x="120593" y="4513"/>
                  </a:lnTo>
                  <a:lnTo>
                    <a:pt x="187031" y="167"/>
                  </a:lnTo>
                  <a:lnTo>
                    <a:pt x="232944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031949" y="2338765"/>
            <a:ext cx="6826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" dirty="0">
                <a:latin typeface="Comic Sans MS" panose="030F0702030302020204" pitchFamily="66" charset="0"/>
                <a:cs typeface="Arial"/>
              </a:rPr>
              <a:t>poss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934296" y="1078079"/>
            <a:ext cx="955040" cy="414020"/>
          </a:xfrm>
          <a:custGeom>
            <a:avLst/>
            <a:gdLst/>
            <a:ahLst/>
            <a:cxnLst/>
            <a:rect l="l" t="t" r="r" b="b"/>
            <a:pathLst>
              <a:path w="955040" h="414019">
                <a:moveTo>
                  <a:pt x="232944" y="0"/>
                </a:moveTo>
                <a:lnTo>
                  <a:pt x="722066" y="0"/>
                </a:lnTo>
                <a:lnTo>
                  <a:pt x="767980" y="167"/>
                </a:lnTo>
                <a:lnTo>
                  <a:pt x="834417" y="4513"/>
                </a:lnTo>
                <a:lnTo>
                  <a:pt x="886007" y="24787"/>
                </a:lnTo>
                <a:lnTo>
                  <a:pt x="930223" y="69003"/>
                </a:lnTo>
                <a:lnTo>
                  <a:pt x="949869" y="117140"/>
                </a:lnTo>
                <a:lnTo>
                  <a:pt x="954634" y="174657"/>
                </a:lnTo>
                <a:lnTo>
                  <a:pt x="955011" y="206977"/>
                </a:lnTo>
                <a:lnTo>
                  <a:pt x="954634" y="239298"/>
                </a:lnTo>
                <a:lnTo>
                  <a:pt x="949869" y="296815"/>
                </a:lnTo>
                <a:lnTo>
                  <a:pt x="930223" y="344952"/>
                </a:lnTo>
                <a:lnTo>
                  <a:pt x="886007" y="389168"/>
                </a:lnTo>
                <a:lnTo>
                  <a:pt x="834417" y="409442"/>
                </a:lnTo>
                <a:lnTo>
                  <a:pt x="767980" y="413788"/>
                </a:lnTo>
                <a:lnTo>
                  <a:pt x="722066" y="413956"/>
                </a:lnTo>
                <a:lnTo>
                  <a:pt x="232944" y="413956"/>
                </a:lnTo>
                <a:lnTo>
                  <a:pt x="187031" y="413788"/>
                </a:lnTo>
                <a:lnTo>
                  <a:pt x="120593" y="409442"/>
                </a:lnTo>
                <a:lnTo>
                  <a:pt x="69003" y="389168"/>
                </a:lnTo>
                <a:lnTo>
                  <a:pt x="24787" y="344952"/>
                </a:lnTo>
                <a:lnTo>
                  <a:pt x="5141" y="296815"/>
                </a:lnTo>
                <a:lnTo>
                  <a:pt x="376" y="239298"/>
                </a:lnTo>
                <a:lnTo>
                  <a:pt x="0" y="206977"/>
                </a:lnTo>
                <a:lnTo>
                  <a:pt x="376" y="174657"/>
                </a:lnTo>
                <a:lnTo>
                  <a:pt x="5141" y="117140"/>
                </a:lnTo>
                <a:lnTo>
                  <a:pt x="24787" y="69003"/>
                </a:lnTo>
                <a:lnTo>
                  <a:pt x="69003" y="24787"/>
                </a:lnTo>
                <a:lnTo>
                  <a:pt x="120593" y="4513"/>
                </a:lnTo>
                <a:lnTo>
                  <a:pt x="187031" y="167"/>
                </a:lnTo>
                <a:lnTo>
                  <a:pt x="232944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103088" y="1065451"/>
            <a:ext cx="561340" cy="769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85" dirty="0">
                <a:latin typeface="Comic Sans MS" panose="030F0702030302020204" pitchFamily="66" charset="0"/>
                <a:cs typeface="Arial"/>
              </a:rPr>
              <a:t>r</a:t>
            </a:r>
            <a:r>
              <a:rPr sz="2450" spc="25" dirty="0">
                <a:latin typeface="Comic Sans MS" panose="030F0702030302020204" pitchFamily="66" charset="0"/>
                <a:cs typeface="Arial"/>
              </a:rPr>
              <a:t>oot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426798" y="1686125"/>
            <a:ext cx="955040" cy="414020"/>
          </a:xfrm>
          <a:custGeom>
            <a:avLst/>
            <a:gdLst/>
            <a:ahLst/>
            <a:cxnLst/>
            <a:rect l="l" t="t" r="r" b="b"/>
            <a:pathLst>
              <a:path w="955040" h="414019">
                <a:moveTo>
                  <a:pt x="232944" y="0"/>
                </a:moveTo>
                <a:lnTo>
                  <a:pt x="722066" y="0"/>
                </a:lnTo>
                <a:lnTo>
                  <a:pt x="767980" y="167"/>
                </a:lnTo>
                <a:lnTo>
                  <a:pt x="834417" y="4513"/>
                </a:lnTo>
                <a:lnTo>
                  <a:pt x="886007" y="24787"/>
                </a:lnTo>
                <a:lnTo>
                  <a:pt x="930223" y="69003"/>
                </a:lnTo>
                <a:lnTo>
                  <a:pt x="949869" y="117140"/>
                </a:lnTo>
                <a:lnTo>
                  <a:pt x="954634" y="174657"/>
                </a:lnTo>
                <a:lnTo>
                  <a:pt x="955011" y="206977"/>
                </a:lnTo>
                <a:lnTo>
                  <a:pt x="954634" y="239298"/>
                </a:lnTo>
                <a:lnTo>
                  <a:pt x="949869" y="296815"/>
                </a:lnTo>
                <a:lnTo>
                  <a:pt x="930223" y="344952"/>
                </a:lnTo>
                <a:lnTo>
                  <a:pt x="886007" y="389168"/>
                </a:lnTo>
                <a:lnTo>
                  <a:pt x="834417" y="409442"/>
                </a:lnTo>
                <a:lnTo>
                  <a:pt x="767980" y="413788"/>
                </a:lnTo>
                <a:lnTo>
                  <a:pt x="722066" y="413956"/>
                </a:lnTo>
                <a:lnTo>
                  <a:pt x="232944" y="413956"/>
                </a:lnTo>
                <a:lnTo>
                  <a:pt x="187031" y="413788"/>
                </a:lnTo>
                <a:lnTo>
                  <a:pt x="120593" y="409442"/>
                </a:lnTo>
                <a:lnTo>
                  <a:pt x="69003" y="389168"/>
                </a:lnTo>
                <a:lnTo>
                  <a:pt x="24787" y="344952"/>
                </a:lnTo>
                <a:lnTo>
                  <a:pt x="5141" y="296815"/>
                </a:lnTo>
                <a:lnTo>
                  <a:pt x="376" y="239298"/>
                </a:lnTo>
                <a:lnTo>
                  <a:pt x="0" y="206977"/>
                </a:lnTo>
                <a:lnTo>
                  <a:pt x="376" y="174657"/>
                </a:lnTo>
                <a:lnTo>
                  <a:pt x="5141" y="117140"/>
                </a:lnTo>
                <a:lnTo>
                  <a:pt x="24787" y="69003"/>
                </a:lnTo>
                <a:lnTo>
                  <a:pt x="69003" y="24787"/>
                </a:lnTo>
                <a:lnTo>
                  <a:pt x="120593" y="4513"/>
                </a:lnTo>
                <a:lnTo>
                  <a:pt x="187031" y="167"/>
                </a:lnTo>
                <a:lnTo>
                  <a:pt x="232944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596805" y="1681173"/>
            <a:ext cx="619125" cy="769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Comic Sans MS" panose="030F0702030302020204" pitchFamily="66" charset="0"/>
                <a:cs typeface="Arial"/>
              </a:rPr>
              <a:t>dobj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930805" y="2424224"/>
            <a:ext cx="462280" cy="769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mic Sans MS" panose="030F0702030302020204" pitchFamily="66" charset="0"/>
                <a:cs typeface="Arial"/>
              </a:rPr>
              <a:t>det</a:t>
            </a:r>
            <a:endParaRPr sz="2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034848" y="3058397"/>
            <a:ext cx="72390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950" spc="5" dirty="0">
                <a:latin typeface="Times New Roman"/>
                <a:cs typeface="Times New Roman"/>
              </a:rPr>
              <a:t>My</a:t>
            </a:r>
            <a:endParaRPr sz="3950" dirty="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464"/>
              </a:spcBef>
            </a:pPr>
            <a:r>
              <a:rPr sz="2950" spc="-70" dirty="0">
                <a:latin typeface="Comic Sans MS" panose="030F0702030302020204" pitchFamily="66" charset="0"/>
                <a:cs typeface="Arial"/>
              </a:rPr>
              <a:t>PN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932162" y="3058397"/>
            <a:ext cx="77978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950" dirty="0">
                <a:latin typeface="Times New Roman"/>
                <a:cs typeface="Times New Roman"/>
              </a:rPr>
              <a:t>dog</a:t>
            </a:r>
          </a:p>
          <a:p>
            <a:pPr marL="24765" algn="ctr">
              <a:lnSpc>
                <a:spcPct val="100000"/>
              </a:lnSpc>
              <a:spcBef>
                <a:spcPts val="464"/>
              </a:spcBef>
            </a:pPr>
            <a:r>
              <a:rPr sz="2950" spc="-45" dirty="0">
                <a:latin typeface="Comic Sans MS" panose="030F0702030302020204" pitchFamily="66" charset="0"/>
                <a:cs typeface="Arial"/>
              </a:rPr>
              <a:t>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70591" y="3058397"/>
            <a:ext cx="611505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950" spc="-5" dirty="0">
                <a:latin typeface="Times New Roman"/>
                <a:cs typeface="Times New Roman"/>
              </a:rPr>
              <a:t>ate</a:t>
            </a:r>
            <a:endParaRPr sz="395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464"/>
              </a:spcBef>
            </a:pPr>
            <a:r>
              <a:rPr sz="2950" spc="-210" dirty="0">
                <a:latin typeface="Comic Sans MS" panose="030F0702030302020204" pitchFamily="66" charset="0"/>
                <a:cs typeface="Arial"/>
              </a:rPr>
              <a:t>V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275232" y="3058397"/>
            <a:ext cx="2697480" cy="1212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20775" algn="l"/>
              </a:tabLst>
            </a:pPr>
            <a:r>
              <a:rPr sz="3950" dirty="0">
                <a:latin typeface="Times New Roman"/>
                <a:cs typeface="Times New Roman"/>
              </a:rPr>
              <a:t>a	s</a:t>
            </a:r>
            <a:r>
              <a:rPr sz="3950" spc="-5" dirty="0">
                <a:latin typeface="Times New Roman"/>
                <a:cs typeface="Times New Roman"/>
              </a:rPr>
              <a:t>a</a:t>
            </a:r>
            <a:r>
              <a:rPr sz="3950" dirty="0">
                <a:latin typeface="Times New Roman"/>
                <a:cs typeface="Times New Roman"/>
              </a:rPr>
              <a:t>us</a:t>
            </a:r>
            <a:r>
              <a:rPr sz="3950" spc="-5" dirty="0">
                <a:latin typeface="Times New Roman"/>
                <a:cs typeface="Times New Roman"/>
              </a:rPr>
              <a:t>a</a:t>
            </a:r>
            <a:r>
              <a:rPr sz="3950" dirty="0">
                <a:latin typeface="Times New Roman"/>
                <a:cs typeface="Times New Roman"/>
              </a:rPr>
              <a:t>ge</a:t>
            </a:r>
          </a:p>
          <a:p>
            <a:pPr marL="12700">
              <a:lnSpc>
                <a:spcPct val="100000"/>
              </a:lnSpc>
              <a:spcBef>
                <a:spcPts val="464"/>
              </a:spcBef>
              <a:tabLst>
                <a:tab pos="1838960" algn="l"/>
              </a:tabLst>
            </a:pPr>
            <a:r>
              <a:rPr sz="2950" spc="-100" dirty="0">
                <a:latin typeface="Comic Sans MS" panose="030F0702030302020204" pitchFamily="66" charset="0"/>
                <a:cs typeface="Arial"/>
              </a:rPr>
              <a:t>D	</a:t>
            </a:r>
            <a:r>
              <a:rPr sz="2950" spc="-45" dirty="0">
                <a:latin typeface="Comic Sans MS" panose="030F0702030302020204" pitchFamily="66" charset="0"/>
                <a:cs typeface="Arial"/>
              </a:rPr>
              <a:t>N</a:t>
            </a:r>
            <a:endParaRPr sz="29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92449"/>
            <a:ext cx="17904460" cy="1029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50" spc="-125" dirty="0"/>
              <a:t>Constituency</a:t>
            </a:r>
            <a:r>
              <a:rPr sz="6550" spc="-245" dirty="0"/>
              <a:t> </a:t>
            </a:r>
            <a:r>
              <a:rPr sz="6550" spc="-70" dirty="0"/>
              <a:t>and</a:t>
            </a:r>
            <a:r>
              <a:rPr sz="6550" spc="-245" dirty="0"/>
              <a:t> </a:t>
            </a:r>
            <a:r>
              <a:rPr sz="6550" spc="-105" dirty="0"/>
              <a:t>dependency</a:t>
            </a:r>
            <a:r>
              <a:rPr sz="6550" spc="-245" dirty="0"/>
              <a:t> </a:t>
            </a:r>
            <a:r>
              <a:rPr sz="6550" spc="-130" dirty="0"/>
              <a:t>representations</a:t>
            </a:r>
            <a:endParaRPr sz="6550" dirty="0"/>
          </a:p>
        </p:txBody>
      </p:sp>
      <p:sp>
        <p:nvSpPr>
          <p:cNvPr id="3" name="object 3"/>
          <p:cNvSpPr txBox="1"/>
          <p:nvPr/>
        </p:nvSpPr>
        <p:spPr>
          <a:xfrm>
            <a:off x="674630" y="2438766"/>
            <a:ext cx="15760065" cy="1229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Constituency</a:t>
            </a:r>
            <a:r>
              <a:rPr sz="3950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trees</a:t>
            </a:r>
            <a:r>
              <a:rPr sz="3950" spc="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can</a:t>
            </a:r>
            <a:r>
              <a:rPr sz="3950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4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(potentially)</a:t>
            </a:r>
            <a:r>
              <a:rPr sz="3950" spc="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be</a:t>
            </a:r>
            <a:r>
              <a:rPr sz="3950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converted</a:t>
            </a:r>
            <a:r>
              <a:rPr sz="3950" spc="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3950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dependency</a:t>
            </a:r>
            <a:r>
              <a:rPr sz="3950" spc="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trees.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630" y="6523193"/>
            <a:ext cx="16997420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Dependency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trees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can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4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(potentially)</a:t>
            </a:r>
            <a:r>
              <a:rPr sz="3950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be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converted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constituency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trees.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6222" y="3097502"/>
            <a:ext cx="4208824" cy="33587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5523" y="7480680"/>
            <a:ext cx="9891624" cy="36104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13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77057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Constituency</a:t>
            </a:r>
            <a:r>
              <a:rPr spc="-305" dirty="0"/>
              <a:t> </a:t>
            </a:r>
            <a:r>
              <a:rPr spc="-12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2034239"/>
            <a:ext cx="17972456" cy="8908208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44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Internal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nodes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correspond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phrases</a:t>
            </a:r>
            <a:r>
              <a:rPr sz="3950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35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-3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sentence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2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b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00" dirty="0">
                <a:latin typeface="Comic Sans MS" panose="030F0702030302020204" pitchFamily="66" charset="0"/>
                <a:cs typeface="Arial"/>
              </a:rPr>
              <a:t>(noun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0" dirty="0">
                <a:latin typeface="Comic Sans MS" panose="030F0702030302020204" pitchFamily="66" charset="0"/>
                <a:cs typeface="Arial"/>
              </a:rPr>
              <a:t>phrase):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85" dirty="0">
                <a:latin typeface="Comic Sans MS" panose="030F0702030302020204" pitchFamily="66" charset="0"/>
                <a:cs typeface="Arial"/>
              </a:rPr>
              <a:t>My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10" dirty="0">
                <a:latin typeface="Comic Sans MS" panose="030F0702030302020204" pitchFamily="66" charset="0"/>
                <a:cs typeface="Arial"/>
              </a:rPr>
              <a:t>dog,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sandwich,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75" dirty="0">
                <a:latin typeface="Comic Sans MS" panose="030F0702030302020204" pitchFamily="66" charset="0"/>
                <a:cs typeface="Arial"/>
              </a:rPr>
              <a:t>lakes,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…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-6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b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14" dirty="0">
                <a:latin typeface="Comic Sans MS" panose="030F0702030302020204" pitchFamily="66" charset="0"/>
                <a:cs typeface="Arial"/>
              </a:rPr>
              <a:t>(verb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0" dirty="0">
                <a:latin typeface="Comic Sans MS" panose="030F0702030302020204" pitchFamily="66" charset="0"/>
                <a:cs typeface="Arial"/>
              </a:rPr>
              <a:t>phrase):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ate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75" dirty="0">
                <a:latin typeface="Comic Sans MS" panose="030F0702030302020204" pitchFamily="66" charset="0"/>
                <a:cs typeface="Arial"/>
              </a:rPr>
              <a:t>sausage,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barked,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…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-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b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75" dirty="0">
                <a:latin typeface="Comic Sans MS" panose="030F0702030302020204" pitchFamily="66" charset="0"/>
                <a:cs typeface="Arial"/>
              </a:rPr>
              <a:t>(prepositional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85" dirty="0">
                <a:latin typeface="Comic Sans MS" panose="030F0702030302020204" pitchFamily="66" charset="0"/>
                <a:cs typeface="Arial"/>
              </a:rPr>
              <a:t>phrases):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friend,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10" dirty="0">
                <a:latin typeface="Comic Sans MS" panose="030F0702030302020204" pitchFamily="66" charset="0"/>
                <a:cs typeface="Arial"/>
              </a:rPr>
              <a:t>car,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…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32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Nodes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8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immediately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above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words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are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part-of-speech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tags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(or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preterminals</a:t>
            </a:r>
            <a:r>
              <a:rPr sz="3950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).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3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1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15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40" dirty="0">
                <a:latin typeface="Comic Sans MS" panose="030F0702030302020204" pitchFamily="66" charset="0"/>
                <a:cs typeface="Arial"/>
              </a:rPr>
              <a:t>pronoun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5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30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30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determiner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-65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verb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30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30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0" dirty="0">
                <a:latin typeface="Comic Sans MS" panose="030F0702030302020204" pitchFamily="66" charset="0"/>
                <a:cs typeface="Arial"/>
              </a:rPr>
              <a:t>noun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-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preposition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1239" y="1333314"/>
            <a:ext cx="5757165" cy="44907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9553973" y="10801643"/>
            <a:ext cx="299084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765555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Constituency</a:t>
            </a:r>
            <a:r>
              <a:rPr spc="-305" dirty="0"/>
              <a:t> </a:t>
            </a:r>
            <a:r>
              <a:rPr spc="-12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2398682"/>
            <a:ext cx="10248900" cy="7207871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How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do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we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know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what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nodes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go </a:t>
            </a:r>
            <a:r>
              <a:rPr sz="3950" spc="-1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tree?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8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Classic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constituency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tests: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25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Replacement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6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spc="-35" dirty="0">
                <a:latin typeface="Comic Sans MS" panose="030F0702030302020204" pitchFamily="66" charset="0"/>
                <a:cs typeface="Arial"/>
              </a:rPr>
              <a:t>Substitution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by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i="1" spc="-30" dirty="0">
                <a:latin typeface="Comic Sans MS" panose="030F0702030302020204" pitchFamily="66" charset="0"/>
                <a:cs typeface="Arial"/>
              </a:rPr>
              <a:t>proform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marR="1619250" lvl="1" indent="-502920">
              <a:lnSpc>
                <a:spcPct val="154500"/>
              </a:lnSpc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spc="-50" dirty="0">
                <a:latin typeface="Comic Sans MS" panose="030F0702030302020204" pitchFamily="66" charset="0"/>
                <a:cs typeface="Arial"/>
              </a:rPr>
              <a:t>Movement: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Clefting,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40" dirty="0">
                <a:latin typeface="Comic Sans MS" panose="030F0702030302020204" pitchFamily="66" charset="0"/>
                <a:cs typeface="Arial"/>
              </a:rPr>
              <a:t>preposing,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85" dirty="0">
                <a:latin typeface="Comic Sans MS" panose="030F0702030302020204" pitchFamily="66" charset="0"/>
                <a:cs typeface="Arial"/>
              </a:rPr>
              <a:t>passive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Modification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6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spc="-50" dirty="0">
                <a:latin typeface="Comic Sans MS" panose="030F0702030302020204" pitchFamily="66" charset="0"/>
                <a:cs typeface="Arial"/>
              </a:rPr>
              <a:t>Coordination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180" dirty="0">
                <a:latin typeface="Comic Sans MS" panose="030F0702030302020204" pitchFamily="66" charset="0"/>
                <a:cs typeface="Arial"/>
              </a:rPr>
              <a:t>/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conjunction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6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spc="-105" dirty="0">
                <a:latin typeface="Comic Sans MS" panose="030F0702030302020204" pitchFamily="66" charset="0"/>
                <a:cs typeface="Arial"/>
              </a:rPr>
              <a:t>Ellipsis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180" dirty="0">
                <a:latin typeface="Comic Sans MS" panose="030F0702030302020204" pitchFamily="66" charset="0"/>
                <a:cs typeface="Arial"/>
              </a:rPr>
              <a:t>/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deletion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9630" y="3226432"/>
            <a:ext cx="8181703" cy="53564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15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888736"/>
            <a:ext cx="96377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Conflictin</a:t>
            </a:r>
            <a:r>
              <a:rPr spc="-30" dirty="0"/>
              <a:t>g</a:t>
            </a:r>
            <a:r>
              <a:rPr spc="-280" dirty="0"/>
              <a:t> </a:t>
            </a:r>
            <a:r>
              <a:rPr spc="-120" dirty="0"/>
              <a:t>tests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1667" y="4511675"/>
            <a:ext cx="7714312" cy="28800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8050" y="1997651"/>
            <a:ext cx="18789115" cy="804643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96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Constituency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not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always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clear.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197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Coordination: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990725">
              <a:lnSpc>
                <a:spcPct val="100000"/>
              </a:lnSpc>
              <a:spcBef>
                <a:spcPts val="2405"/>
              </a:spcBef>
            </a:pPr>
            <a:r>
              <a:rPr sz="3950" spc="-105" dirty="0">
                <a:latin typeface="Comic Sans MS" panose="030F0702030302020204" pitchFamily="66" charset="0"/>
                <a:cs typeface="Arial"/>
              </a:rPr>
              <a:t>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went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came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from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store.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809750" marR="11625580" lvl="1" indent="-792480">
              <a:lnSpc>
                <a:spcPts val="8360"/>
              </a:lnSpc>
              <a:spcBef>
                <a:spcPts val="57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65" dirty="0">
                <a:latin typeface="Comic Sans MS" panose="030F0702030302020204" pitchFamily="66" charset="0"/>
                <a:cs typeface="Arial"/>
              </a:rPr>
              <a:t>Phonological</a:t>
            </a:r>
            <a:r>
              <a:rPr lang="en-US" sz="3950" spc="-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reduction</a:t>
            </a:r>
            <a:r>
              <a:rPr lang="en-US" sz="395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: </a:t>
            </a:r>
            <a:r>
              <a:rPr sz="3950" spc="-108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3950" spc="-108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20" dirty="0">
                <a:latin typeface="Comic Sans MS" panose="030F0702030302020204" pitchFamily="66" charset="0"/>
                <a:cs typeface="Arial"/>
              </a:rPr>
              <a:t>I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will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go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5" dirty="0">
                <a:latin typeface="Arial Narrow"/>
                <a:cs typeface="Arial Narrow"/>
              </a:rPr>
              <a:t>→</a:t>
            </a:r>
            <a:r>
              <a:rPr sz="3950" spc="190" dirty="0">
                <a:latin typeface="Arial Narrow"/>
                <a:cs typeface="Arial Narrow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I’ll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go</a:t>
            </a:r>
          </a:p>
          <a:p>
            <a:pPr marL="1771014">
              <a:lnSpc>
                <a:spcPct val="100000"/>
              </a:lnSpc>
              <a:spcBef>
                <a:spcPts val="1505"/>
              </a:spcBef>
            </a:pPr>
            <a:r>
              <a:rPr sz="3950" spc="-220" dirty="0">
                <a:latin typeface="Comic Sans MS" panose="030F0702030302020204" pitchFamily="66" charset="0"/>
                <a:cs typeface="Arial"/>
              </a:rPr>
              <a:t>I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want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go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5" dirty="0">
                <a:latin typeface="Arial Narrow"/>
                <a:cs typeface="Arial Narrow"/>
              </a:rPr>
              <a:t>→</a:t>
            </a:r>
            <a:r>
              <a:rPr sz="3950" spc="190" dirty="0">
                <a:latin typeface="Arial Narrow"/>
                <a:cs typeface="Arial Narrow"/>
              </a:rPr>
              <a:t> </a:t>
            </a:r>
            <a:r>
              <a:rPr sz="3950" spc="-220" dirty="0">
                <a:latin typeface="Comic Sans MS" panose="030F0702030302020204" pitchFamily="66" charset="0"/>
                <a:cs typeface="Arial"/>
              </a:rPr>
              <a:t>I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wanna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go</a:t>
            </a:r>
          </a:p>
          <a:p>
            <a:pPr marL="1732280">
              <a:lnSpc>
                <a:spcPct val="100000"/>
              </a:lnSpc>
              <a:spcBef>
                <a:spcPts val="2385"/>
              </a:spcBef>
            </a:pP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le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centre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5" dirty="0">
                <a:latin typeface="Arial Narrow"/>
                <a:cs typeface="Arial Narrow"/>
              </a:rPr>
              <a:t>→</a:t>
            </a:r>
            <a:r>
              <a:rPr sz="3950" spc="185" dirty="0">
                <a:latin typeface="Arial Narrow"/>
                <a:cs typeface="Arial Narrow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au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centre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1216005">
              <a:lnSpc>
                <a:spcPct val="100000"/>
              </a:lnSpc>
              <a:spcBef>
                <a:spcPts val="2870"/>
              </a:spcBef>
            </a:pPr>
            <a:r>
              <a:rPr lang="en-US" sz="3950" spc="-1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      </a:t>
            </a:r>
            <a:r>
              <a:rPr sz="3950" spc="-1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La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velocité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des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ondes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sismiques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928850" y="7391684"/>
            <a:ext cx="1057275" cy="1283335"/>
            <a:chOff x="13828741" y="8067971"/>
            <a:chExt cx="1057275" cy="1283335"/>
          </a:xfrm>
        </p:grpSpPr>
        <p:sp>
          <p:nvSpPr>
            <p:cNvPr id="6" name="object 6"/>
            <p:cNvSpPr/>
            <p:nvPr/>
          </p:nvSpPr>
          <p:spPr>
            <a:xfrm>
              <a:off x="13844448" y="8141180"/>
              <a:ext cx="1025525" cy="1193800"/>
            </a:xfrm>
            <a:custGeom>
              <a:avLst/>
              <a:gdLst/>
              <a:ahLst/>
              <a:cxnLst/>
              <a:rect l="l" t="t" r="r" b="b"/>
              <a:pathLst>
                <a:path w="1025525" h="1193800">
                  <a:moveTo>
                    <a:pt x="1025319" y="1193805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23208" y="8083678"/>
              <a:ext cx="342265" cy="1249045"/>
            </a:xfrm>
            <a:custGeom>
              <a:avLst/>
              <a:gdLst/>
              <a:ahLst/>
              <a:cxnLst/>
              <a:rect l="l" t="t" r="r" b="b"/>
              <a:pathLst>
                <a:path w="342265" h="1249045">
                  <a:moveTo>
                    <a:pt x="341952" y="1248515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16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17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56575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Morphology</a:t>
            </a:r>
            <a:r>
              <a:rPr spc="-280" dirty="0"/>
              <a:t> </a:t>
            </a:r>
            <a:r>
              <a:rPr spc="114" dirty="0"/>
              <a:t>+</a:t>
            </a:r>
            <a:r>
              <a:rPr spc="-280" dirty="0"/>
              <a:t> </a:t>
            </a:r>
            <a:r>
              <a:rPr spc="-185" dirty="0"/>
              <a:t>syntax</a:t>
            </a:r>
            <a:r>
              <a:rPr spc="-280" dirty="0"/>
              <a:t> </a:t>
            </a:r>
            <a:r>
              <a:rPr spc="114" dirty="0"/>
              <a:t>+</a:t>
            </a:r>
            <a:r>
              <a:rPr spc="-280" dirty="0"/>
              <a:t> </a:t>
            </a:r>
            <a:r>
              <a:rPr spc="-135"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2643795"/>
            <a:ext cx="16307435" cy="204406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5620" marR="5080" indent="-515620">
              <a:lnSpc>
                <a:spcPts val="4250"/>
              </a:lnSpc>
              <a:spcBef>
                <a:spcPts val="65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Syntax</a:t>
            </a:r>
            <a:r>
              <a:rPr sz="39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: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study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patterns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formation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sentences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and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phrases </a:t>
            </a:r>
            <a:r>
              <a:rPr sz="3950" spc="-108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from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word.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1914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Borders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semantics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morphology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are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sometimes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blurred.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18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888736"/>
            <a:ext cx="148193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877" y="2605034"/>
            <a:ext cx="1557017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Context-free</a:t>
            </a:r>
            <a:r>
              <a:rPr sz="3950" b="1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grammars</a:t>
            </a:r>
            <a:r>
              <a:rPr sz="3950" b="1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6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(CFGs)</a:t>
            </a:r>
            <a:r>
              <a:rPr sz="3950" spc="-6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: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formalism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for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parsing.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877" y="8306266"/>
            <a:ext cx="12494895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70" dirty="0">
                <a:latin typeface="Comic Sans MS" panose="030F0702030302020204" pitchFamily="66" charset="0"/>
                <a:cs typeface="Arial"/>
              </a:rPr>
              <a:t>Other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grammar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formalisms: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25" dirty="0">
                <a:latin typeface="Comic Sans MS" panose="030F0702030302020204" pitchFamily="66" charset="0"/>
                <a:cs typeface="Arial"/>
              </a:rPr>
              <a:t>LFG,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0" dirty="0">
                <a:latin typeface="Comic Sans MS" panose="030F0702030302020204" pitchFamily="66" charset="0"/>
                <a:cs typeface="Arial"/>
              </a:rPr>
              <a:t>HPSG,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95" dirty="0">
                <a:latin typeface="Comic Sans MS" panose="030F0702030302020204" pitchFamily="66" charset="0"/>
                <a:cs typeface="Arial"/>
              </a:rPr>
              <a:t>TAG,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CCG,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…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3977" y="3697744"/>
            <a:ext cx="34518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1308" y="3697744"/>
            <a:ext cx="3498815" cy="4185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5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ct val="129099"/>
              </a:lnSpc>
              <a:spcBef>
                <a:spcPts val="21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NN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interest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85" dirty="0">
                <a:latin typeface="Comic Sans MS" panose="030F0702030302020204" pitchFamily="66" charset="0"/>
                <a:cs typeface="Arial"/>
              </a:rPr>
              <a:t>NNS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raises </a:t>
            </a:r>
            <a:r>
              <a:rPr sz="3300" spc="-9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VBP</a:t>
            </a:r>
            <a:r>
              <a:rPr sz="330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5" dirty="0">
                <a:latin typeface="Arial Narrow"/>
                <a:cs typeface="Arial Narrow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interest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VBP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raises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300" spc="-5" dirty="0">
                <a:latin typeface="Comic Sans MS" panose="030F0702030302020204" pitchFamily="66" charset="0"/>
                <a:cs typeface="Arial"/>
              </a:rPr>
              <a:t>…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0312" y="4545483"/>
            <a:ext cx="2903538" cy="28722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55" dirty="0">
                <a:latin typeface="Comic Sans MS" panose="030F0702030302020204" pitchFamily="66" charset="0"/>
                <a:cs typeface="Arial"/>
              </a:rPr>
              <a:t>ROOT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5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ct val="16130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18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155" dirty="0">
                <a:latin typeface="Comic Sans MS" panose="030F0702030302020204" pitchFamily="66" charset="0"/>
                <a:cs typeface="Arial"/>
              </a:rPr>
              <a:t>DT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5" dirty="0">
                <a:latin typeface="Arial Narrow"/>
                <a:cs typeface="Arial Narrow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NN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85" dirty="0">
                <a:latin typeface="Comic Sans MS" panose="030F0702030302020204" pitchFamily="66" charset="0"/>
                <a:cs typeface="Arial"/>
              </a:rPr>
              <a:t>NNS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6299" y="4545483"/>
            <a:ext cx="3300729" cy="296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VBP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ct val="161300"/>
              </a:lnSpc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VBP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9553973" y="10801643"/>
            <a:ext cx="299084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3411068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2858330" cy="777001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0590" y="691644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31770" y="10801643"/>
            <a:ext cx="130810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49890" y="2418419"/>
            <a:ext cx="15778480" cy="16318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</a:t>
            </a:r>
            <a:r>
              <a:rPr sz="52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saw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52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woman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with</a:t>
            </a:r>
            <a:r>
              <a:rPr sz="52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telescope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wrapped</a:t>
            </a:r>
            <a:r>
              <a:rPr sz="52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1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1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paper.</a:t>
            </a:r>
            <a:endParaRPr sz="52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888736"/>
            <a:ext cx="41363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20" dirty="0">
                <a:latin typeface="Comic Sans MS" panose="030F0702030302020204" pitchFamily="66" charset="0"/>
                <a:cs typeface="Arial"/>
              </a:rPr>
              <a:t>Ambiguity</a:t>
            </a:r>
            <a:endParaRPr sz="70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888736"/>
            <a:ext cx="13882271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444468"/>
            <a:ext cx="34518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2934530" cy="777001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64258" y="3218518"/>
            <a:ext cx="2741930" cy="591187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65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0590" y="691644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478" y="2889824"/>
            <a:ext cx="8825427" cy="4458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20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444469"/>
            <a:ext cx="34518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82"/>
            <a:ext cx="2858330" cy="777001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64258" y="3218518"/>
            <a:ext cx="2741930" cy="591187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65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0590" y="691644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478" y="2889823"/>
            <a:ext cx="8825427" cy="17189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21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2858330" cy="777001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0590" y="6916446"/>
            <a:ext cx="2439035" cy="1210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4258" y="8209174"/>
            <a:ext cx="2741930" cy="600805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72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478" y="2889823"/>
            <a:ext cx="3853179" cy="2823210"/>
            <a:chOff x="1316478" y="2889823"/>
            <a:chExt cx="3853179" cy="28232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478" y="2889823"/>
              <a:ext cx="3634970" cy="259928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2743" y="4665600"/>
              <a:ext cx="2656840" cy="1047115"/>
            </a:xfrm>
            <a:custGeom>
              <a:avLst/>
              <a:gdLst/>
              <a:ahLst/>
              <a:cxnLst/>
              <a:rect l="l" t="t" r="r" b="b"/>
              <a:pathLst>
                <a:path w="2656840" h="1047114">
                  <a:moveTo>
                    <a:pt x="2656381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2656381" y="1047088"/>
                  </a:lnTo>
                  <a:lnTo>
                    <a:pt x="265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22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2858330" cy="3076420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>
              <a:lnSpc>
                <a:spcPts val="5170"/>
              </a:lnSpc>
              <a:spcBef>
                <a:spcPts val="1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5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74290" y="5264675"/>
            <a:ext cx="2741930" cy="568745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47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7060" y="5815249"/>
            <a:ext cx="1678305" cy="5302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9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152400">
              <a:lnSpc>
                <a:spcPts val="5170"/>
              </a:lnSpc>
              <a:spcBef>
                <a:spcPts val="18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691644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16478" y="2889823"/>
            <a:ext cx="3853179" cy="3655060"/>
            <a:chOff x="1316478" y="2889823"/>
            <a:chExt cx="3853179" cy="36550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478" y="2889823"/>
              <a:ext cx="3634970" cy="36062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12743" y="4665600"/>
              <a:ext cx="2656840" cy="1878964"/>
            </a:xfrm>
            <a:custGeom>
              <a:avLst/>
              <a:gdLst/>
              <a:ahLst/>
              <a:cxnLst/>
              <a:rect l="l" t="t" r="r" b="b"/>
              <a:pathLst>
                <a:path w="2656840" h="1878965">
                  <a:moveTo>
                    <a:pt x="2656381" y="0"/>
                  </a:moveTo>
                  <a:lnTo>
                    <a:pt x="0" y="0"/>
                  </a:lnTo>
                  <a:lnTo>
                    <a:pt x="0" y="1878723"/>
                  </a:lnTo>
                  <a:lnTo>
                    <a:pt x="2656381" y="1878723"/>
                  </a:lnTo>
                  <a:lnTo>
                    <a:pt x="265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23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2961237" cy="777001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0590" y="4538924"/>
            <a:ext cx="143827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79869" y="5098056"/>
            <a:ext cx="2741930" cy="586699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61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0590" y="5788871"/>
            <a:ext cx="23463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691644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16478" y="2889823"/>
            <a:ext cx="5340350" cy="4042410"/>
            <a:chOff x="1316478" y="2889823"/>
            <a:chExt cx="5340350" cy="40424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478" y="2889823"/>
              <a:ext cx="5113091" cy="36062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32390" y="5931796"/>
              <a:ext cx="3924300" cy="1000125"/>
            </a:xfrm>
            <a:custGeom>
              <a:avLst/>
              <a:gdLst/>
              <a:ahLst/>
              <a:cxnLst/>
              <a:rect l="l" t="t" r="r" b="b"/>
              <a:pathLst>
                <a:path w="3924300" h="1000125">
                  <a:moveTo>
                    <a:pt x="3924189" y="0"/>
                  </a:moveTo>
                  <a:lnTo>
                    <a:pt x="0" y="0"/>
                  </a:lnTo>
                  <a:lnTo>
                    <a:pt x="0" y="1000087"/>
                  </a:lnTo>
                  <a:lnTo>
                    <a:pt x="3924189" y="1000087"/>
                  </a:lnTo>
                  <a:lnTo>
                    <a:pt x="3924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24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2844568" cy="3743269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1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00132" y="5936534"/>
            <a:ext cx="2741930" cy="553997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59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saw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7060" y="6472353"/>
            <a:ext cx="1678305" cy="4636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9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152400">
              <a:lnSpc>
                <a:spcPts val="5170"/>
              </a:lnSpc>
              <a:spcBef>
                <a:spcPts val="18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691644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16478" y="2889823"/>
            <a:ext cx="5340350" cy="4225290"/>
            <a:chOff x="1316478" y="2889823"/>
            <a:chExt cx="5340350" cy="42252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478" y="2889823"/>
              <a:ext cx="5113091" cy="405656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39439" y="5931796"/>
              <a:ext cx="3017520" cy="1183640"/>
            </a:xfrm>
            <a:custGeom>
              <a:avLst/>
              <a:gdLst/>
              <a:ahLst/>
              <a:cxnLst/>
              <a:rect l="l" t="t" r="r" b="b"/>
              <a:pathLst>
                <a:path w="3017520" h="1183640">
                  <a:moveTo>
                    <a:pt x="3017139" y="0"/>
                  </a:moveTo>
                  <a:lnTo>
                    <a:pt x="0" y="0"/>
                  </a:lnTo>
                  <a:lnTo>
                    <a:pt x="0" y="1183085"/>
                  </a:lnTo>
                  <a:lnTo>
                    <a:pt x="3017139" y="1183085"/>
                  </a:lnTo>
                  <a:lnTo>
                    <a:pt x="3017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25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3006474" cy="777001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4027" y="6971510"/>
            <a:ext cx="2741930" cy="587981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62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0590" y="7541420"/>
            <a:ext cx="1934210" cy="1210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478" y="2889823"/>
            <a:ext cx="6601810" cy="43508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26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2854339" cy="777001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0590" y="7038816"/>
            <a:ext cx="24390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54027" y="7601863"/>
            <a:ext cx="2741930" cy="582852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58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8288764"/>
            <a:ext cx="17951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16478" y="2889823"/>
            <a:ext cx="7601584" cy="5465445"/>
            <a:chOff x="1316478" y="2889823"/>
            <a:chExt cx="7601584" cy="54654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478" y="2889823"/>
              <a:ext cx="6601810" cy="52686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00505" y="7172152"/>
              <a:ext cx="3017520" cy="1183640"/>
            </a:xfrm>
            <a:custGeom>
              <a:avLst/>
              <a:gdLst/>
              <a:ahLst/>
              <a:cxnLst/>
              <a:rect l="l" t="t" r="r" b="b"/>
              <a:pathLst>
                <a:path w="3017520" h="1183640">
                  <a:moveTo>
                    <a:pt x="3017139" y="0"/>
                  </a:moveTo>
                  <a:lnTo>
                    <a:pt x="0" y="0"/>
                  </a:lnTo>
                  <a:lnTo>
                    <a:pt x="0" y="1183085"/>
                  </a:lnTo>
                  <a:lnTo>
                    <a:pt x="3017139" y="1183085"/>
                  </a:lnTo>
                  <a:lnTo>
                    <a:pt x="3017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9553973" y="10801643"/>
            <a:ext cx="299084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091978"/>
            <a:ext cx="2741295" cy="9770945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0590" y="7038816"/>
            <a:ext cx="24390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54027" y="7601863"/>
            <a:ext cx="2741930" cy="582852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58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0590" y="8288764"/>
            <a:ext cx="17951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16478" y="2889823"/>
            <a:ext cx="7601584" cy="5465445"/>
            <a:chOff x="1316478" y="2889823"/>
            <a:chExt cx="7601584" cy="54654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478" y="2889823"/>
              <a:ext cx="6601810" cy="52686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00505" y="7172152"/>
              <a:ext cx="3017520" cy="1183640"/>
            </a:xfrm>
            <a:custGeom>
              <a:avLst/>
              <a:gdLst/>
              <a:ahLst/>
              <a:cxnLst/>
              <a:rect l="l" t="t" r="r" b="b"/>
              <a:pathLst>
                <a:path w="3017520" h="1183640">
                  <a:moveTo>
                    <a:pt x="3017139" y="0"/>
                  </a:moveTo>
                  <a:lnTo>
                    <a:pt x="0" y="0"/>
                  </a:lnTo>
                  <a:lnTo>
                    <a:pt x="0" y="1183085"/>
                  </a:lnTo>
                  <a:lnTo>
                    <a:pt x="3017139" y="1183085"/>
                  </a:lnTo>
                  <a:lnTo>
                    <a:pt x="3017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28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0" y="2444468"/>
            <a:ext cx="2020130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28654" y="3263308"/>
            <a:ext cx="2741930" cy="598882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710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5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7060" y="3843933"/>
            <a:ext cx="2835190" cy="463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0700"/>
              </a:lnSpc>
              <a:spcBef>
                <a:spcPts val="9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1044575">
              <a:lnSpc>
                <a:spcPts val="5170"/>
              </a:lnSpc>
              <a:spcBef>
                <a:spcPts val="180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28654" y="8533475"/>
            <a:ext cx="2741930" cy="585417"/>
          </a:xfrm>
          <a:prstGeom prst="rect">
            <a:avLst/>
          </a:prstGeom>
          <a:ln w="52354">
            <a:solidFill>
              <a:srgbClr val="B517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0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7060" y="9255275"/>
            <a:ext cx="153035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90590" y="691644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16478" y="2889823"/>
            <a:ext cx="7601584" cy="6584950"/>
            <a:chOff x="1316478" y="2889823"/>
            <a:chExt cx="7601584" cy="65849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478" y="2889823"/>
              <a:ext cx="6601810" cy="63679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00505" y="7172153"/>
              <a:ext cx="3017520" cy="2302510"/>
            </a:xfrm>
            <a:custGeom>
              <a:avLst/>
              <a:gdLst/>
              <a:ahLst/>
              <a:cxnLst/>
              <a:rect l="l" t="t" r="r" b="b"/>
              <a:pathLst>
                <a:path w="3017520" h="2302509">
                  <a:moveTo>
                    <a:pt x="3017139" y="0"/>
                  </a:moveTo>
                  <a:lnTo>
                    <a:pt x="0" y="0"/>
                  </a:lnTo>
                  <a:lnTo>
                    <a:pt x="0" y="2302261"/>
                  </a:lnTo>
                  <a:lnTo>
                    <a:pt x="3017139" y="2302261"/>
                  </a:lnTo>
                  <a:lnTo>
                    <a:pt x="3017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29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4207" y="3488378"/>
            <a:ext cx="360680" cy="3054985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4850" spc="-295" dirty="0">
                <a:solidFill>
                  <a:srgbClr val="B51700"/>
                </a:solidFill>
                <a:latin typeface="Arial Narrow"/>
                <a:cs typeface="Arial Narrow"/>
              </a:rPr>
              <a:t>■</a:t>
            </a:r>
            <a:endParaRPr sz="48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4850" spc="-295" dirty="0">
                <a:solidFill>
                  <a:srgbClr val="B51700"/>
                </a:solidFill>
                <a:latin typeface="Arial Narrow"/>
                <a:cs typeface="Arial Narrow"/>
              </a:rPr>
              <a:t>■</a:t>
            </a:r>
            <a:endParaRPr sz="48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4850" spc="-295" dirty="0">
                <a:solidFill>
                  <a:srgbClr val="B51700"/>
                </a:solidFill>
                <a:latin typeface="Arial Narrow"/>
                <a:cs typeface="Arial Narrow"/>
              </a:rPr>
              <a:t>■</a:t>
            </a:r>
            <a:endParaRPr sz="48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6314" y="4029037"/>
            <a:ext cx="8024056" cy="2535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70" dirty="0">
                <a:latin typeface="Comic Sans MS" panose="030F0702030302020204" pitchFamily="66" charset="0"/>
                <a:cs typeface="Arial"/>
              </a:rPr>
              <a:t>Who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0" dirty="0">
                <a:latin typeface="Comic Sans MS" panose="030F0702030302020204" pitchFamily="66" charset="0"/>
                <a:cs typeface="Arial"/>
              </a:rPr>
              <a:t>has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telescope?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ct val="167700"/>
              </a:lnSpc>
              <a:spcBef>
                <a:spcPts val="5"/>
              </a:spcBef>
            </a:pPr>
            <a:r>
              <a:rPr sz="3950" spc="-70" dirty="0">
                <a:latin typeface="Comic Sans MS" panose="030F0702030302020204" pitchFamily="66" charset="0"/>
                <a:cs typeface="Arial"/>
              </a:rPr>
              <a:t>Who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or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what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is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wrapped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paper? </a:t>
            </a:r>
            <a:r>
              <a:rPr sz="3950" spc="-108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4" dirty="0">
                <a:latin typeface="Comic Sans MS" panose="030F0702030302020204" pitchFamily="66" charset="0"/>
                <a:cs typeface="Arial"/>
              </a:rPr>
              <a:t>Event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perception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or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5" dirty="0">
                <a:latin typeface="Comic Sans MS" panose="030F0702030302020204" pitchFamily="66" charset="0"/>
                <a:cs typeface="Arial"/>
              </a:rPr>
              <a:t>assault?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280" y="7501345"/>
            <a:ext cx="4114746" cy="33110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4300" y="7332910"/>
            <a:ext cx="3839953" cy="36479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95759" y="4536372"/>
            <a:ext cx="4517734" cy="63208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49890" y="2418419"/>
            <a:ext cx="15778480" cy="16318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</a:t>
            </a:r>
            <a:r>
              <a:rPr sz="52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saw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52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woman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with</a:t>
            </a:r>
            <a:r>
              <a:rPr sz="52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telescope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wrapped</a:t>
            </a:r>
            <a:r>
              <a:rPr sz="52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1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52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5250" spc="-1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paper.</a:t>
            </a:r>
            <a:endParaRPr sz="52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31770" y="10801643"/>
            <a:ext cx="130810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41363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Ambiguity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2795" y="2154803"/>
            <a:ext cx="3451860" cy="16624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950" u="sng" spc="-8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Grammar </a:t>
            </a:r>
            <a:r>
              <a:rPr sz="3950" u="sng" spc="-24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(CFG)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90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21" y="2091978"/>
            <a:ext cx="2858330" cy="777001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950" u="sng" spc="-6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Lexicon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31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508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04457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saw 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ate 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35560" marR="1191895">
              <a:lnSpc>
                <a:spcPts val="517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66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74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1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14" dirty="0">
                <a:latin typeface="Arial Narrow"/>
                <a:cs typeface="Arial Narrow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0590" y="4416554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0590" y="691644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0590" y="9538710"/>
            <a:ext cx="21443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478" y="2889823"/>
            <a:ext cx="8825427" cy="73437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30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888736"/>
            <a:ext cx="139049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876" y="2605034"/>
            <a:ext cx="1168397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CFG:</a:t>
            </a:r>
            <a:r>
              <a:rPr sz="3950" b="1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Formal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definition.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4-tuple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(</a:t>
            </a:r>
            <a:r>
              <a:rPr sz="3950" i="1" spc="-145" dirty="0">
                <a:latin typeface="Comic Sans MS" panose="030F0702030302020204" pitchFamily="66" charset="0"/>
                <a:cs typeface="Arial"/>
              </a:rPr>
              <a:t>N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Σ,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45" dirty="0">
                <a:latin typeface="Comic Sans MS" panose="030F0702030302020204" pitchFamily="66" charset="0"/>
                <a:cs typeface="Arial"/>
              </a:rPr>
              <a:t>R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70" dirty="0">
                <a:latin typeface="Comic Sans MS" panose="030F0702030302020204" pitchFamily="66" charset="0"/>
                <a:cs typeface="Arial"/>
              </a:rPr>
              <a:t>S</a:t>
            </a:r>
            <a:r>
              <a:rPr sz="3950" spc="-170" dirty="0">
                <a:latin typeface="Comic Sans MS" panose="030F0702030302020204" pitchFamily="66" charset="0"/>
                <a:cs typeface="Arial"/>
              </a:rPr>
              <a:t>):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44" y="5056866"/>
            <a:ext cx="12280900" cy="4048125"/>
          </a:xfrm>
          <a:custGeom>
            <a:avLst/>
            <a:gdLst/>
            <a:ahLst/>
            <a:cxnLst/>
            <a:rect l="l" t="t" r="r" b="b"/>
            <a:pathLst>
              <a:path w="12280900" h="4048125">
                <a:moveTo>
                  <a:pt x="596811" y="0"/>
                </a:moveTo>
                <a:lnTo>
                  <a:pt x="0" y="0"/>
                </a:lnTo>
                <a:lnTo>
                  <a:pt x="0" y="674636"/>
                </a:lnTo>
                <a:lnTo>
                  <a:pt x="0" y="1349273"/>
                </a:lnTo>
                <a:lnTo>
                  <a:pt x="0" y="2023922"/>
                </a:lnTo>
                <a:lnTo>
                  <a:pt x="0" y="2698559"/>
                </a:lnTo>
                <a:lnTo>
                  <a:pt x="0" y="3373196"/>
                </a:lnTo>
                <a:lnTo>
                  <a:pt x="0" y="4047833"/>
                </a:lnTo>
                <a:lnTo>
                  <a:pt x="596811" y="4047833"/>
                </a:lnTo>
                <a:lnTo>
                  <a:pt x="596811" y="674636"/>
                </a:lnTo>
                <a:lnTo>
                  <a:pt x="596811" y="0"/>
                </a:lnTo>
                <a:close/>
              </a:path>
              <a:path w="12280900" h="4048125">
                <a:moveTo>
                  <a:pt x="12280430" y="0"/>
                </a:moveTo>
                <a:lnTo>
                  <a:pt x="596861" y="0"/>
                </a:lnTo>
                <a:lnTo>
                  <a:pt x="596861" y="674636"/>
                </a:lnTo>
                <a:lnTo>
                  <a:pt x="596861" y="1349273"/>
                </a:lnTo>
                <a:lnTo>
                  <a:pt x="596861" y="2023922"/>
                </a:lnTo>
                <a:lnTo>
                  <a:pt x="596861" y="2698559"/>
                </a:lnTo>
                <a:lnTo>
                  <a:pt x="596861" y="3373196"/>
                </a:lnTo>
                <a:lnTo>
                  <a:pt x="596861" y="4047833"/>
                </a:lnTo>
                <a:lnTo>
                  <a:pt x="12280430" y="4047833"/>
                </a:lnTo>
                <a:lnTo>
                  <a:pt x="12280430" y="674636"/>
                </a:lnTo>
                <a:lnTo>
                  <a:pt x="12280430" y="0"/>
                </a:lnTo>
                <a:close/>
              </a:path>
            </a:pathLst>
          </a:custGeom>
          <a:solidFill>
            <a:srgbClr val="E5E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4089" y="4837282"/>
            <a:ext cx="17600961" cy="41370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608965" algn="l"/>
              </a:tabLst>
            </a:pPr>
            <a:r>
              <a:rPr sz="3550" i="1" spc="-10" dirty="0">
                <a:latin typeface="Times New Roman"/>
                <a:cs typeface="Times New Roman"/>
              </a:rPr>
              <a:t>N	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5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set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of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non-terminal</a:t>
            </a:r>
            <a:r>
              <a:rPr sz="3550" b="1" spc="-15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symbols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(or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10" dirty="0">
                <a:latin typeface="Times New Roman"/>
                <a:cs typeface="Times New Roman"/>
              </a:rPr>
              <a:t>variables</a:t>
            </a:r>
            <a:r>
              <a:rPr sz="3550" spc="-10" dirty="0">
                <a:latin typeface="Times New Roman"/>
                <a:cs typeface="Times New Roman"/>
              </a:rPr>
              <a:t>)</a:t>
            </a: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l-GR" sz="3600" spc="-110" dirty="0">
                <a:latin typeface="Comic Sans MS" panose="030F0702030302020204" pitchFamily="66" charset="0"/>
                <a:cs typeface="Arial"/>
              </a:rPr>
              <a:t>Σ</a:t>
            </a:r>
            <a:r>
              <a:rPr sz="3550" spc="45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set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of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terminal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symbols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(disjoint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from </a:t>
            </a:r>
            <a:r>
              <a:rPr sz="3550" i="1" spc="100" dirty="0">
                <a:latin typeface="Times New Roman"/>
                <a:cs typeface="Times New Roman"/>
              </a:rPr>
              <a:t>N</a:t>
            </a:r>
            <a:r>
              <a:rPr sz="3550" spc="100" dirty="0">
                <a:latin typeface="Times New Roman"/>
                <a:cs typeface="Times New Roman"/>
              </a:rPr>
              <a:t>)</a:t>
            </a:r>
            <a:endParaRPr sz="3550" dirty="0">
              <a:latin typeface="Times New Roman"/>
              <a:cs typeface="Times New Roman"/>
            </a:endParaRPr>
          </a:p>
          <a:p>
            <a:pPr marL="608965" marR="1598295" indent="-596900">
              <a:lnSpc>
                <a:spcPct val="124700"/>
              </a:lnSpc>
              <a:buFont typeface="Times New Roman"/>
              <a:buAutoNum type="alphaUcPeriod" startAt="18"/>
              <a:tabLst>
                <a:tab pos="608965" algn="l"/>
                <a:tab pos="609600" algn="l"/>
              </a:tabLst>
            </a:pPr>
            <a:r>
              <a:rPr sz="3550" spc="-5" dirty="0">
                <a:latin typeface="Times New Roman"/>
                <a:cs typeface="Times New Roman"/>
              </a:rPr>
              <a:t>a set of </a:t>
            </a:r>
            <a:r>
              <a:rPr sz="3550" b="1" spc="-5" dirty="0">
                <a:latin typeface="Times New Roman"/>
                <a:cs typeface="Times New Roman"/>
              </a:rPr>
              <a:t>rules </a:t>
            </a:r>
            <a:r>
              <a:rPr sz="3550" spc="-5" dirty="0">
                <a:latin typeface="Times New Roman"/>
                <a:cs typeface="Times New Roman"/>
              </a:rPr>
              <a:t>or productions, each of the form </a:t>
            </a:r>
            <a:r>
              <a:rPr sz="3550" i="1" spc="-5" dirty="0">
                <a:latin typeface="Times New Roman"/>
                <a:cs typeface="Times New Roman"/>
              </a:rPr>
              <a:t>A</a:t>
            </a:r>
            <a:r>
              <a:rPr sz="3550" i="1" spc="-105" dirty="0">
                <a:latin typeface="Times New Roman"/>
                <a:cs typeface="Times New Roman"/>
              </a:rPr>
              <a:t> </a:t>
            </a:r>
            <a:r>
              <a:rPr lang="en-IN" sz="3550" spc="2415" dirty="0">
                <a:latin typeface="Lucida Sans Unicode"/>
                <a:cs typeface="Lucida Sans Unicode"/>
                <a:sym typeface="Wingdings" panose="05000000000000000000" pitchFamily="2" charset="2"/>
              </a:rPr>
              <a:t></a:t>
            </a:r>
            <a:r>
              <a:rPr lang="en-IN" sz="3550" spc="-340" dirty="0">
                <a:latin typeface="Lucida Sans Unicode"/>
                <a:cs typeface="Lucida Sans Unicode"/>
                <a:sym typeface="Wingdings" panose="05000000000000000000" pitchFamily="2" charset="2"/>
              </a:rPr>
              <a:t>δ</a:t>
            </a:r>
            <a:r>
              <a:rPr sz="3550" spc="-5" dirty="0">
                <a:latin typeface="Times New Roman"/>
                <a:cs typeface="Times New Roman"/>
              </a:rPr>
              <a:t>,  where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endParaRPr lang="en-US" sz="3550" spc="-10" dirty="0">
              <a:latin typeface="Times New Roman"/>
              <a:cs typeface="Times New Roman"/>
            </a:endParaRPr>
          </a:p>
          <a:p>
            <a:pPr marL="12065" marR="1598295">
              <a:lnSpc>
                <a:spcPct val="124700"/>
              </a:lnSpc>
              <a:tabLst>
                <a:tab pos="608965" algn="l"/>
                <a:tab pos="609600" algn="l"/>
              </a:tabLst>
            </a:pPr>
            <a:r>
              <a:rPr lang="en-IN" sz="3550" i="1" spc="-10" dirty="0">
                <a:latin typeface="Times New Roman"/>
                <a:cs typeface="Times New Roman"/>
              </a:rPr>
              <a:t>      </a:t>
            </a:r>
            <a:r>
              <a:rPr sz="3550" i="1" spc="-5" dirty="0">
                <a:latin typeface="Times New Roman"/>
                <a:cs typeface="Times New Roman"/>
              </a:rPr>
              <a:t>A </a:t>
            </a:r>
            <a:r>
              <a:rPr sz="3550" spc="-5" dirty="0">
                <a:latin typeface="Times New Roman"/>
                <a:cs typeface="Times New Roman"/>
              </a:rPr>
              <a:t>is a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non-terminal,</a:t>
            </a:r>
            <a:endParaRPr sz="3550" dirty="0">
              <a:latin typeface="Times New Roman"/>
              <a:cs typeface="Times New Roman"/>
            </a:endParaRPr>
          </a:p>
          <a:p>
            <a:pPr marL="608965">
              <a:lnSpc>
                <a:spcPct val="100000"/>
              </a:lnSpc>
              <a:spcBef>
                <a:spcPts val="1050"/>
              </a:spcBef>
            </a:pPr>
            <a:r>
              <a:rPr lang="en-IN" sz="3550" spc="-340" dirty="0">
                <a:latin typeface="Lucida Sans Unicode"/>
                <a:cs typeface="Lucida Sans Unicode"/>
                <a:sym typeface="Wingdings" panose="05000000000000000000" pitchFamily="2" charset="2"/>
              </a:rPr>
              <a:t>δ</a:t>
            </a:r>
            <a:r>
              <a:rPr sz="3550" i="1" spc="3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is a string of symbols from the </a:t>
            </a:r>
            <a:r>
              <a:rPr sz="3550" spc="-30" dirty="0">
                <a:latin typeface="Times New Roman"/>
                <a:cs typeface="Times New Roman"/>
              </a:rPr>
              <a:t>infinite</a:t>
            </a:r>
            <a:r>
              <a:rPr sz="3550" spc="-5" dirty="0">
                <a:latin typeface="Times New Roman"/>
                <a:cs typeface="Times New Roman"/>
              </a:rPr>
              <a:t> set of strings </a:t>
            </a:r>
            <a:r>
              <a:rPr sz="3550" spc="10" dirty="0">
                <a:latin typeface="Tahoma"/>
                <a:cs typeface="Tahoma"/>
              </a:rPr>
              <a:t>(</a:t>
            </a:r>
            <a:r>
              <a:rPr lang="el-GR" sz="3600" spc="-110" dirty="0">
                <a:latin typeface="Comic Sans MS" panose="030F0702030302020204" pitchFamily="66" charset="0"/>
                <a:cs typeface="Arial"/>
              </a:rPr>
              <a:t>Σ</a:t>
            </a:r>
            <a:r>
              <a:rPr lang="en-IN" sz="3600" spc="-110" dirty="0">
                <a:latin typeface="Comic Sans MS" panose="030F0702030302020204" pitchFamily="66" charset="0"/>
                <a:cs typeface="Arial"/>
              </a:rPr>
              <a:t>Ų</a:t>
            </a:r>
            <a:r>
              <a:rPr lang="en-US" sz="3600" spc="-1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IN" sz="3550" i="1" spc="-10" dirty="0">
                <a:latin typeface="Times New Roman"/>
                <a:cs typeface="Times New Roman"/>
              </a:rPr>
              <a:t>N)*</a:t>
            </a:r>
            <a:endParaRPr lang="en-US" sz="3550" i="1" spc="10" dirty="0">
              <a:latin typeface="Tahoma"/>
              <a:cs typeface="Tahoma"/>
            </a:endParaRPr>
          </a:p>
          <a:p>
            <a:pPr marL="608965">
              <a:lnSpc>
                <a:spcPct val="100000"/>
              </a:lnSpc>
              <a:spcBef>
                <a:spcPts val="1050"/>
              </a:spcBef>
            </a:pPr>
            <a:r>
              <a:rPr lang="en-IN" sz="3550" spc="10" dirty="0">
                <a:latin typeface="Tahoma"/>
                <a:cs typeface="Tahoma"/>
              </a:rPr>
              <a:t>S 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5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designated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start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symbol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and</a:t>
            </a:r>
            <a:r>
              <a:rPr sz="3550" spc="-15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member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of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i="1" spc="-10" dirty="0">
                <a:latin typeface="Times New Roman"/>
                <a:cs typeface="Times New Roman"/>
              </a:rPr>
              <a:t>N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31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888736"/>
            <a:ext cx="134477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877" y="2605034"/>
            <a:ext cx="11518290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CFG:</a:t>
            </a:r>
            <a:r>
              <a:rPr sz="3950" b="1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Formal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definition.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4-tuple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(</a:t>
            </a:r>
            <a:r>
              <a:rPr sz="3950" i="1" spc="-145" dirty="0">
                <a:latin typeface="Comic Sans MS" panose="030F0702030302020204" pitchFamily="66" charset="0"/>
                <a:cs typeface="Arial"/>
              </a:rPr>
              <a:t>N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Σ,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45" dirty="0">
                <a:latin typeface="Comic Sans MS" panose="030F0702030302020204" pitchFamily="66" charset="0"/>
                <a:cs typeface="Arial"/>
              </a:rPr>
              <a:t>R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70" dirty="0">
                <a:latin typeface="Comic Sans MS" panose="030F0702030302020204" pitchFamily="66" charset="0"/>
                <a:cs typeface="Arial"/>
              </a:rPr>
              <a:t>S</a:t>
            </a:r>
            <a:r>
              <a:rPr sz="3950" spc="-170" dirty="0">
                <a:latin typeface="Comic Sans MS" panose="030F0702030302020204" pitchFamily="66" charset="0"/>
                <a:cs typeface="Arial"/>
              </a:rPr>
              <a:t>):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44" y="5056866"/>
            <a:ext cx="12280900" cy="2024380"/>
          </a:xfrm>
          <a:custGeom>
            <a:avLst/>
            <a:gdLst/>
            <a:ahLst/>
            <a:cxnLst/>
            <a:rect l="l" t="t" r="r" b="b"/>
            <a:pathLst>
              <a:path w="12280900" h="2024379">
                <a:moveTo>
                  <a:pt x="596811" y="0"/>
                </a:moveTo>
                <a:lnTo>
                  <a:pt x="0" y="0"/>
                </a:lnTo>
                <a:lnTo>
                  <a:pt x="0" y="674636"/>
                </a:lnTo>
                <a:lnTo>
                  <a:pt x="0" y="1349273"/>
                </a:lnTo>
                <a:lnTo>
                  <a:pt x="0" y="2023922"/>
                </a:lnTo>
                <a:lnTo>
                  <a:pt x="596811" y="2023922"/>
                </a:lnTo>
                <a:lnTo>
                  <a:pt x="596811" y="1349273"/>
                </a:lnTo>
                <a:lnTo>
                  <a:pt x="596811" y="674636"/>
                </a:lnTo>
                <a:lnTo>
                  <a:pt x="596811" y="0"/>
                </a:lnTo>
                <a:close/>
              </a:path>
              <a:path w="12280900" h="2024379">
                <a:moveTo>
                  <a:pt x="12280430" y="0"/>
                </a:moveTo>
                <a:lnTo>
                  <a:pt x="596861" y="0"/>
                </a:lnTo>
                <a:lnTo>
                  <a:pt x="596861" y="674636"/>
                </a:lnTo>
                <a:lnTo>
                  <a:pt x="596861" y="1349273"/>
                </a:lnTo>
                <a:lnTo>
                  <a:pt x="596861" y="2023922"/>
                </a:lnTo>
                <a:lnTo>
                  <a:pt x="12280430" y="2023922"/>
                </a:lnTo>
                <a:lnTo>
                  <a:pt x="12280430" y="1349273"/>
                </a:lnTo>
                <a:lnTo>
                  <a:pt x="12280430" y="674636"/>
                </a:lnTo>
                <a:lnTo>
                  <a:pt x="12280430" y="0"/>
                </a:lnTo>
                <a:close/>
              </a:path>
            </a:pathLst>
          </a:custGeom>
          <a:solidFill>
            <a:srgbClr val="E5E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4089" y="4837282"/>
            <a:ext cx="10442575" cy="204978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608965" algn="l"/>
              </a:tabLst>
            </a:pPr>
            <a:r>
              <a:rPr sz="3550" i="1" spc="-10" dirty="0">
                <a:latin typeface="Times New Roman"/>
                <a:cs typeface="Times New Roman"/>
              </a:rPr>
              <a:t>N	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5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set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of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non-terminal</a:t>
            </a:r>
            <a:r>
              <a:rPr sz="3550" b="1" spc="-15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symbols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(or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10" dirty="0">
                <a:latin typeface="Times New Roman"/>
                <a:cs typeface="Times New Roman"/>
              </a:rPr>
              <a:t>variables</a:t>
            </a:r>
            <a:r>
              <a:rPr sz="3550" spc="-10" dirty="0">
                <a:latin typeface="Times New Roman"/>
                <a:cs typeface="Times New Roman"/>
              </a:rPr>
              <a:t>)</a:t>
            </a: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550" spc="-35" dirty="0">
                <a:latin typeface="Courier New"/>
                <a:cs typeface="Courier New"/>
              </a:rPr>
              <a:t>S</a:t>
            </a:r>
            <a:r>
              <a:rPr sz="3550" spc="45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set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of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terminal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symbols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(disjoint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from </a:t>
            </a:r>
            <a:r>
              <a:rPr sz="3550" i="1" spc="100" dirty="0">
                <a:latin typeface="Times New Roman"/>
                <a:cs typeface="Times New Roman"/>
              </a:rPr>
              <a:t>N</a:t>
            </a:r>
            <a:r>
              <a:rPr sz="3550" spc="100" dirty="0">
                <a:latin typeface="Times New Roman"/>
                <a:cs typeface="Times New Roman"/>
              </a:rPr>
              <a:t>)</a:t>
            </a: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608965" algn="l"/>
              </a:tabLst>
            </a:pPr>
            <a:r>
              <a:rPr sz="3550" i="1" spc="-5" dirty="0">
                <a:latin typeface="Times New Roman"/>
                <a:cs typeface="Times New Roman"/>
              </a:rPr>
              <a:t>R	</a:t>
            </a:r>
            <a:r>
              <a:rPr sz="3550" spc="-5" dirty="0">
                <a:latin typeface="Times New Roman"/>
                <a:cs typeface="Times New Roman"/>
              </a:rPr>
              <a:t>a set of </a:t>
            </a:r>
            <a:r>
              <a:rPr sz="3550" b="1" spc="-5" dirty="0">
                <a:latin typeface="Times New Roman"/>
                <a:cs typeface="Times New Roman"/>
              </a:rPr>
              <a:t>rules </a:t>
            </a:r>
            <a:r>
              <a:rPr sz="3550" spc="-5" dirty="0">
                <a:latin typeface="Times New Roman"/>
                <a:cs typeface="Times New Roman"/>
              </a:rPr>
              <a:t>or productions, each of the form </a:t>
            </a:r>
            <a:r>
              <a:rPr sz="3550" i="1" spc="-5" dirty="0">
                <a:latin typeface="Times New Roman"/>
                <a:cs typeface="Times New Roman"/>
              </a:rPr>
              <a:t>A</a:t>
            </a:r>
            <a:r>
              <a:rPr sz="3550" i="1" spc="-105" dirty="0">
                <a:latin typeface="Times New Roman"/>
                <a:cs typeface="Times New Roman"/>
              </a:rPr>
              <a:t> </a:t>
            </a:r>
            <a:r>
              <a:rPr sz="3550" spc="2415" dirty="0">
                <a:latin typeface="Lucida Sans Unicode"/>
                <a:cs typeface="Lucida Sans Unicode"/>
              </a:rPr>
              <a:t>!</a:t>
            </a:r>
            <a:r>
              <a:rPr sz="3550" spc="-340" dirty="0">
                <a:latin typeface="Lucida Sans Unicode"/>
                <a:cs typeface="Lucida Sans Unicode"/>
              </a:rPr>
              <a:t> </a:t>
            </a:r>
            <a:r>
              <a:rPr sz="3550" i="1" spc="-35" dirty="0">
                <a:latin typeface="Comic Sans MS" panose="030F0702030302020204" pitchFamily="66" charset="0"/>
                <a:cs typeface="Arial"/>
              </a:rPr>
              <a:t>b</a:t>
            </a:r>
            <a:r>
              <a:rPr sz="3550" i="1" spc="2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,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1844" y="7080789"/>
            <a:ext cx="12280900" cy="675005"/>
          </a:xfrm>
          <a:custGeom>
            <a:avLst/>
            <a:gdLst/>
            <a:ahLst/>
            <a:cxnLst/>
            <a:rect l="l" t="t" r="r" b="b"/>
            <a:pathLst>
              <a:path w="12280900" h="675004">
                <a:moveTo>
                  <a:pt x="596811" y="0"/>
                </a:moveTo>
                <a:lnTo>
                  <a:pt x="0" y="0"/>
                </a:lnTo>
                <a:lnTo>
                  <a:pt x="0" y="674636"/>
                </a:lnTo>
                <a:lnTo>
                  <a:pt x="596811" y="674636"/>
                </a:lnTo>
                <a:lnTo>
                  <a:pt x="596811" y="0"/>
                </a:lnTo>
                <a:close/>
              </a:path>
              <a:path w="12280900" h="675004">
                <a:moveTo>
                  <a:pt x="12280430" y="0"/>
                </a:moveTo>
                <a:lnTo>
                  <a:pt x="596861" y="0"/>
                </a:lnTo>
                <a:lnTo>
                  <a:pt x="596861" y="674636"/>
                </a:lnTo>
                <a:lnTo>
                  <a:pt x="12280430" y="674636"/>
                </a:lnTo>
                <a:lnTo>
                  <a:pt x="12280430" y="0"/>
                </a:lnTo>
                <a:close/>
              </a:path>
            </a:pathLst>
          </a:custGeom>
          <a:solidFill>
            <a:srgbClr val="E5E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0899" y="6996086"/>
            <a:ext cx="4784725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5" dirty="0">
                <a:latin typeface="Times New Roman"/>
                <a:cs typeface="Times New Roman"/>
              </a:rPr>
              <a:t>where</a:t>
            </a:r>
            <a:r>
              <a:rPr sz="3550" spc="-25" dirty="0">
                <a:latin typeface="Times New Roman"/>
                <a:cs typeface="Times New Roman"/>
              </a:rPr>
              <a:t> </a:t>
            </a:r>
            <a:r>
              <a:rPr sz="3550" i="1" spc="-5" dirty="0">
                <a:latin typeface="Times New Roman"/>
                <a:cs typeface="Times New Roman"/>
              </a:rPr>
              <a:t>A</a:t>
            </a:r>
            <a:r>
              <a:rPr sz="3550" i="1" spc="-2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is</a:t>
            </a:r>
            <a:r>
              <a:rPr sz="3550" spc="-2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25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non-terminal,</a:t>
            </a:r>
            <a:endParaRPr sz="35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1853" y="3226650"/>
            <a:ext cx="12675870" cy="5878195"/>
            <a:chOff x="1091853" y="3226650"/>
            <a:chExt cx="12675870" cy="5878195"/>
          </a:xfrm>
        </p:grpSpPr>
        <p:sp>
          <p:nvSpPr>
            <p:cNvPr id="9" name="object 9"/>
            <p:cNvSpPr/>
            <p:nvPr/>
          </p:nvSpPr>
          <p:spPr>
            <a:xfrm>
              <a:off x="1091844" y="7755426"/>
              <a:ext cx="12280900" cy="1349375"/>
            </a:xfrm>
            <a:custGeom>
              <a:avLst/>
              <a:gdLst/>
              <a:ahLst/>
              <a:cxnLst/>
              <a:rect l="l" t="t" r="r" b="b"/>
              <a:pathLst>
                <a:path w="12280900" h="1349375">
                  <a:moveTo>
                    <a:pt x="596811" y="0"/>
                  </a:moveTo>
                  <a:lnTo>
                    <a:pt x="0" y="0"/>
                  </a:lnTo>
                  <a:lnTo>
                    <a:pt x="0" y="674636"/>
                  </a:lnTo>
                  <a:lnTo>
                    <a:pt x="0" y="1349273"/>
                  </a:lnTo>
                  <a:lnTo>
                    <a:pt x="596811" y="1349273"/>
                  </a:lnTo>
                  <a:lnTo>
                    <a:pt x="596811" y="674636"/>
                  </a:lnTo>
                  <a:lnTo>
                    <a:pt x="596811" y="0"/>
                  </a:lnTo>
                  <a:close/>
                </a:path>
                <a:path w="12280900" h="1349375">
                  <a:moveTo>
                    <a:pt x="12280430" y="0"/>
                  </a:moveTo>
                  <a:lnTo>
                    <a:pt x="596861" y="0"/>
                  </a:lnTo>
                  <a:lnTo>
                    <a:pt x="596861" y="674636"/>
                  </a:lnTo>
                  <a:lnTo>
                    <a:pt x="596861" y="1349273"/>
                  </a:lnTo>
                  <a:lnTo>
                    <a:pt x="12280430" y="1349273"/>
                  </a:lnTo>
                  <a:lnTo>
                    <a:pt x="12280430" y="674636"/>
                  </a:lnTo>
                  <a:lnTo>
                    <a:pt x="12280430" y="0"/>
                  </a:lnTo>
                  <a:close/>
                </a:path>
              </a:pathLst>
            </a:custGeom>
            <a:solidFill>
              <a:srgbClr val="E5E6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84154" y="3313110"/>
              <a:ext cx="3041015" cy="1673860"/>
            </a:xfrm>
            <a:custGeom>
              <a:avLst/>
              <a:gdLst/>
              <a:ahLst/>
              <a:cxnLst/>
              <a:rect l="l" t="t" r="r" b="b"/>
              <a:pathLst>
                <a:path w="3041015" h="1673860">
                  <a:moveTo>
                    <a:pt x="0" y="1673335"/>
                  </a:moveTo>
                  <a:lnTo>
                    <a:pt x="22184" y="1628316"/>
                  </a:lnTo>
                  <a:lnTo>
                    <a:pt x="44837" y="1583911"/>
                  </a:lnTo>
                  <a:lnTo>
                    <a:pt x="67958" y="1540119"/>
                  </a:lnTo>
                  <a:lnTo>
                    <a:pt x="91547" y="1496942"/>
                  </a:lnTo>
                  <a:lnTo>
                    <a:pt x="115603" y="1454378"/>
                  </a:lnTo>
                  <a:lnTo>
                    <a:pt x="140128" y="1412428"/>
                  </a:lnTo>
                  <a:lnTo>
                    <a:pt x="165120" y="1371092"/>
                  </a:lnTo>
                  <a:lnTo>
                    <a:pt x="190580" y="1330370"/>
                  </a:lnTo>
                  <a:lnTo>
                    <a:pt x="216508" y="1290262"/>
                  </a:lnTo>
                  <a:lnTo>
                    <a:pt x="242905" y="1250768"/>
                  </a:lnTo>
                  <a:lnTo>
                    <a:pt x="269769" y="1211887"/>
                  </a:lnTo>
                  <a:lnTo>
                    <a:pt x="297101" y="1173621"/>
                  </a:lnTo>
                  <a:lnTo>
                    <a:pt x="324901" y="1135968"/>
                  </a:lnTo>
                  <a:lnTo>
                    <a:pt x="353168" y="1098929"/>
                  </a:lnTo>
                  <a:lnTo>
                    <a:pt x="381904" y="1062504"/>
                  </a:lnTo>
                  <a:lnTo>
                    <a:pt x="411108" y="1026693"/>
                  </a:lnTo>
                  <a:lnTo>
                    <a:pt x="440780" y="991496"/>
                  </a:lnTo>
                  <a:lnTo>
                    <a:pt x="470919" y="956913"/>
                  </a:lnTo>
                  <a:lnTo>
                    <a:pt x="501526" y="922944"/>
                  </a:lnTo>
                  <a:lnTo>
                    <a:pt x="532602" y="889588"/>
                  </a:lnTo>
                  <a:lnTo>
                    <a:pt x="564145" y="856846"/>
                  </a:lnTo>
                  <a:lnTo>
                    <a:pt x="596156" y="824719"/>
                  </a:lnTo>
                  <a:lnTo>
                    <a:pt x="628635" y="793205"/>
                  </a:lnTo>
                  <a:lnTo>
                    <a:pt x="661582" y="762305"/>
                  </a:lnTo>
                  <a:lnTo>
                    <a:pt x="694997" y="732019"/>
                  </a:lnTo>
                  <a:lnTo>
                    <a:pt x="728880" y="702346"/>
                  </a:lnTo>
                  <a:lnTo>
                    <a:pt x="763231" y="673288"/>
                  </a:lnTo>
                  <a:lnTo>
                    <a:pt x="798050" y="644844"/>
                  </a:lnTo>
                  <a:lnTo>
                    <a:pt x="833336" y="617013"/>
                  </a:lnTo>
                  <a:lnTo>
                    <a:pt x="869091" y="589796"/>
                  </a:lnTo>
                  <a:lnTo>
                    <a:pt x="905314" y="563193"/>
                  </a:lnTo>
                  <a:lnTo>
                    <a:pt x="942004" y="537204"/>
                  </a:lnTo>
                  <a:lnTo>
                    <a:pt x="979162" y="511829"/>
                  </a:lnTo>
                  <a:lnTo>
                    <a:pt x="1016788" y="487068"/>
                  </a:lnTo>
                  <a:lnTo>
                    <a:pt x="1054883" y="462921"/>
                  </a:lnTo>
                  <a:lnTo>
                    <a:pt x="1093445" y="439387"/>
                  </a:lnTo>
                  <a:lnTo>
                    <a:pt x="1132475" y="416468"/>
                  </a:lnTo>
                  <a:lnTo>
                    <a:pt x="1171973" y="394162"/>
                  </a:lnTo>
                  <a:lnTo>
                    <a:pt x="1211939" y="372470"/>
                  </a:lnTo>
                  <a:lnTo>
                    <a:pt x="1252372" y="351392"/>
                  </a:lnTo>
                  <a:lnTo>
                    <a:pt x="1293274" y="330928"/>
                  </a:lnTo>
                  <a:lnTo>
                    <a:pt x="1334644" y="311078"/>
                  </a:lnTo>
                  <a:lnTo>
                    <a:pt x="1376481" y="291842"/>
                  </a:lnTo>
                  <a:lnTo>
                    <a:pt x="1418787" y="273219"/>
                  </a:lnTo>
                  <a:lnTo>
                    <a:pt x="1461560" y="255211"/>
                  </a:lnTo>
                  <a:lnTo>
                    <a:pt x="1504801" y="237816"/>
                  </a:lnTo>
                  <a:lnTo>
                    <a:pt x="1548510" y="221035"/>
                  </a:lnTo>
                  <a:lnTo>
                    <a:pt x="1592688" y="204868"/>
                  </a:lnTo>
                  <a:lnTo>
                    <a:pt x="1637333" y="189315"/>
                  </a:lnTo>
                  <a:lnTo>
                    <a:pt x="1682446" y="174376"/>
                  </a:lnTo>
                  <a:lnTo>
                    <a:pt x="1728026" y="160051"/>
                  </a:lnTo>
                  <a:lnTo>
                    <a:pt x="1774075" y="146339"/>
                  </a:lnTo>
                  <a:lnTo>
                    <a:pt x="1820592" y="133242"/>
                  </a:lnTo>
                  <a:lnTo>
                    <a:pt x="1867577" y="120758"/>
                  </a:lnTo>
                  <a:lnTo>
                    <a:pt x="1915029" y="108888"/>
                  </a:lnTo>
                  <a:lnTo>
                    <a:pt x="1962950" y="97633"/>
                  </a:lnTo>
                  <a:lnTo>
                    <a:pt x="2011338" y="86991"/>
                  </a:lnTo>
                  <a:lnTo>
                    <a:pt x="2060194" y="76962"/>
                  </a:lnTo>
                  <a:lnTo>
                    <a:pt x="2109519" y="67548"/>
                  </a:lnTo>
                  <a:lnTo>
                    <a:pt x="2159311" y="58748"/>
                  </a:lnTo>
                  <a:lnTo>
                    <a:pt x="2209571" y="50561"/>
                  </a:lnTo>
                  <a:lnTo>
                    <a:pt x="2260299" y="42989"/>
                  </a:lnTo>
                  <a:lnTo>
                    <a:pt x="2311495" y="36030"/>
                  </a:lnTo>
                  <a:lnTo>
                    <a:pt x="2363159" y="29685"/>
                  </a:lnTo>
                  <a:lnTo>
                    <a:pt x="2415291" y="23954"/>
                  </a:lnTo>
                  <a:lnTo>
                    <a:pt x="2467890" y="18837"/>
                  </a:lnTo>
                  <a:lnTo>
                    <a:pt x="2520958" y="14334"/>
                  </a:lnTo>
                  <a:lnTo>
                    <a:pt x="2574493" y="10444"/>
                  </a:lnTo>
                  <a:lnTo>
                    <a:pt x="2628497" y="7169"/>
                  </a:lnTo>
                  <a:lnTo>
                    <a:pt x="2682968" y="4507"/>
                  </a:lnTo>
                  <a:lnTo>
                    <a:pt x="2737907" y="2459"/>
                  </a:lnTo>
                  <a:lnTo>
                    <a:pt x="2793315" y="1026"/>
                  </a:lnTo>
                  <a:lnTo>
                    <a:pt x="2849190" y="206"/>
                  </a:lnTo>
                  <a:lnTo>
                    <a:pt x="2905533" y="0"/>
                  </a:lnTo>
                  <a:lnTo>
                    <a:pt x="2962344" y="407"/>
                  </a:lnTo>
                  <a:lnTo>
                    <a:pt x="3019623" y="1429"/>
                  </a:lnTo>
                  <a:lnTo>
                    <a:pt x="3040550" y="2240"/>
                  </a:lnTo>
                </a:path>
              </a:pathLst>
            </a:custGeom>
            <a:ln w="41883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00375" y="3226650"/>
              <a:ext cx="179705" cy="175895"/>
            </a:xfrm>
            <a:custGeom>
              <a:avLst/>
              <a:gdLst/>
              <a:ahLst/>
              <a:cxnLst/>
              <a:rect l="l" t="t" r="r" b="b"/>
              <a:pathLst>
                <a:path w="179705" h="175895">
                  <a:moveTo>
                    <a:pt x="6806" y="0"/>
                  </a:moveTo>
                  <a:lnTo>
                    <a:pt x="0" y="175778"/>
                  </a:lnTo>
                  <a:lnTo>
                    <a:pt x="179177" y="94698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43678" y="4856391"/>
              <a:ext cx="3519170" cy="1183005"/>
            </a:xfrm>
            <a:custGeom>
              <a:avLst/>
              <a:gdLst/>
              <a:ahLst/>
              <a:cxnLst/>
              <a:rect l="l" t="t" r="r" b="b"/>
              <a:pathLst>
                <a:path w="3519169" h="1183004">
                  <a:moveTo>
                    <a:pt x="0" y="1182440"/>
                  </a:moveTo>
                  <a:lnTo>
                    <a:pt x="38637" y="1146378"/>
                  </a:lnTo>
                  <a:lnTo>
                    <a:pt x="77436" y="1110875"/>
                  </a:lnTo>
                  <a:lnTo>
                    <a:pt x="116397" y="1075930"/>
                  </a:lnTo>
                  <a:lnTo>
                    <a:pt x="155518" y="1041543"/>
                  </a:lnTo>
                  <a:lnTo>
                    <a:pt x="194802" y="1007715"/>
                  </a:lnTo>
                  <a:lnTo>
                    <a:pt x="234246" y="974445"/>
                  </a:lnTo>
                  <a:lnTo>
                    <a:pt x="273852" y="941733"/>
                  </a:lnTo>
                  <a:lnTo>
                    <a:pt x="313619" y="909581"/>
                  </a:lnTo>
                  <a:lnTo>
                    <a:pt x="353548" y="877986"/>
                  </a:lnTo>
                  <a:lnTo>
                    <a:pt x="393638" y="846950"/>
                  </a:lnTo>
                  <a:lnTo>
                    <a:pt x="433889" y="816473"/>
                  </a:lnTo>
                  <a:lnTo>
                    <a:pt x="474302" y="786554"/>
                  </a:lnTo>
                  <a:lnTo>
                    <a:pt x="514876" y="757193"/>
                  </a:lnTo>
                  <a:lnTo>
                    <a:pt x="555611" y="728391"/>
                  </a:lnTo>
                  <a:lnTo>
                    <a:pt x="596508" y="700147"/>
                  </a:lnTo>
                  <a:lnTo>
                    <a:pt x="637566" y="672462"/>
                  </a:lnTo>
                  <a:lnTo>
                    <a:pt x="678785" y="645335"/>
                  </a:lnTo>
                  <a:lnTo>
                    <a:pt x="720166" y="618767"/>
                  </a:lnTo>
                  <a:lnTo>
                    <a:pt x="761708" y="592757"/>
                  </a:lnTo>
                  <a:lnTo>
                    <a:pt x="803411" y="567306"/>
                  </a:lnTo>
                  <a:lnTo>
                    <a:pt x="845276" y="542413"/>
                  </a:lnTo>
                  <a:lnTo>
                    <a:pt x="887302" y="518078"/>
                  </a:lnTo>
                  <a:lnTo>
                    <a:pt x="929490" y="494302"/>
                  </a:lnTo>
                  <a:lnTo>
                    <a:pt x="971839" y="471085"/>
                  </a:lnTo>
                  <a:lnTo>
                    <a:pt x="1014349" y="448426"/>
                  </a:lnTo>
                  <a:lnTo>
                    <a:pt x="1057021" y="426325"/>
                  </a:lnTo>
                  <a:lnTo>
                    <a:pt x="1099854" y="404783"/>
                  </a:lnTo>
                  <a:lnTo>
                    <a:pt x="1142848" y="383799"/>
                  </a:lnTo>
                  <a:lnTo>
                    <a:pt x="1186004" y="363374"/>
                  </a:lnTo>
                  <a:lnTo>
                    <a:pt x="1229321" y="343507"/>
                  </a:lnTo>
                  <a:lnTo>
                    <a:pt x="1272799" y="324199"/>
                  </a:lnTo>
                  <a:lnTo>
                    <a:pt x="1316439" y="305449"/>
                  </a:lnTo>
                  <a:lnTo>
                    <a:pt x="1360240" y="287258"/>
                  </a:lnTo>
                  <a:lnTo>
                    <a:pt x="1404203" y="269625"/>
                  </a:lnTo>
                  <a:lnTo>
                    <a:pt x="1448327" y="252550"/>
                  </a:lnTo>
                  <a:lnTo>
                    <a:pt x="1492612" y="236034"/>
                  </a:lnTo>
                  <a:lnTo>
                    <a:pt x="1537058" y="220077"/>
                  </a:lnTo>
                  <a:lnTo>
                    <a:pt x="1581666" y="204678"/>
                  </a:lnTo>
                  <a:lnTo>
                    <a:pt x="1626436" y="189837"/>
                  </a:lnTo>
                  <a:lnTo>
                    <a:pt x="1671366" y="175555"/>
                  </a:lnTo>
                  <a:lnTo>
                    <a:pt x="1716458" y="161831"/>
                  </a:lnTo>
                  <a:lnTo>
                    <a:pt x="1761711" y="148666"/>
                  </a:lnTo>
                  <a:lnTo>
                    <a:pt x="1807126" y="136059"/>
                  </a:lnTo>
                  <a:lnTo>
                    <a:pt x="1852702" y="124011"/>
                  </a:lnTo>
                  <a:lnTo>
                    <a:pt x="1898440" y="112521"/>
                  </a:lnTo>
                  <a:lnTo>
                    <a:pt x="1944338" y="101589"/>
                  </a:lnTo>
                  <a:lnTo>
                    <a:pt x="1990399" y="91216"/>
                  </a:lnTo>
                  <a:lnTo>
                    <a:pt x="2036620" y="81402"/>
                  </a:lnTo>
                  <a:lnTo>
                    <a:pt x="2083003" y="72146"/>
                  </a:lnTo>
                  <a:lnTo>
                    <a:pt x="2129547" y="63448"/>
                  </a:lnTo>
                  <a:lnTo>
                    <a:pt x="2176253" y="55309"/>
                  </a:lnTo>
                  <a:lnTo>
                    <a:pt x="2223120" y="47728"/>
                  </a:lnTo>
                  <a:lnTo>
                    <a:pt x="2270148" y="40706"/>
                  </a:lnTo>
                  <a:lnTo>
                    <a:pt x="2317338" y="34242"/>
                  </a:lnTo>
                  <a:lnTo>
                    <a:pt x="2364689" y="28337"/>
                  </a:lnTo>
                  <a:lnTo>
                    <a:pt x="2412201" y="22990"/>
                  </a:lnTo>
                  <a:lnTo>
                    <a:pt x="2459875" y="18202"/>
                  </a:lnTo>
                  <a:lnTo>
                    <a:pt x="2507710" y="13972"/>
                  </a:lnTo>
                  <a:lnTo>
                    <a:pt x="2555706" y="10301"/>
                  </a:lnTo>
                  <a:lnTo>
                    <a:pt x="2603864" y="7188"/>
                  </a:lnTo>
                  <a:lnTo>
                    <a:pt x="2652183" y="4633"/>
                  </a:lnTo>
                  <a:lnTo>
                    <a:pt x="2700663" y="2637"/>
                  </a:lnTo>
                  <a:lnTo>
                    <a:pt x="2749305" y="1199"/>
                  </a:lnTo>
                  <a:lnTo>
                    <a:pt x="2798109" y="320"/>
                  </a:lnTo>
                  <a:lnTo>
                    <a:pt x="2847073" y="0"/>
                  </a:lnTo>
                  <a:lnTo>
                    <a:pt x="2896199" y="237"/>
                  </a:lnTo>
                  <a:lnTo>
                    <a:pt x="2945486" y="1033"/>
                  </a:lnTo>
                  <a:lnTo>
                    <a:pt x="2994935" y="2388"/>
                  </a:lnTo>
                  <a:lnTo>
                    <a:pt x="3044545" y="4301"/>
                  </a:lnTo>
                  <a:lnTo>
                    <a:pt x="3094316" y="6773"/>
                  </a:lnTo>
                  <a:lnTo>
                    <a:pt x="3144249" y="9803"/>
                  </a:lnTo>
                  <a:lnTo>
                    <a:pt x="3194343" y="13391"/>
                  </a:lnTo>
                  <a:lnTo>
                    <a:pt x="3244599" y="17538"/>
                  </a:lnTo>
                  <a:lnTo>
                    <a:pt x="3295015" y="22244"/>
                  </a:lnTo>
                  <a:lnTo>
                    <a:pt x="3345594" y="27508"/>
                  </a:lnTo>
                  <a:lnTo>
                    <a:pt x="3396333" y="33330"/>
                  </a:lnTo>
                  <a:lnTo>
                    <a:pt x="3447234" y="39711"/>
                  </a:lnTo>
                  <a:lnTo>
                    <a:pt x="3498296" y="46650"/>
                  </a:lnTo>
                  <a:lnTo>
                    <a:pt x="3518991" y="49936"/>
                  </a:lnTo>
                </a:path>
              </a:pathLst>
            </a:custGeom>
            <a:ln w="41883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28198" y="4816176"/>
              <a:ext cx="187960" cy="173990"/>
            </a:xfrm>
            <a:custGeom>
              <a:avLst/>
              <a:gdLst/>
              <a:ahLst/>
              <a:cxnLst/>
              <a:rect l="l" t="t" r="r" b="b"/>
              <a:pathLst>
                <a:path w="187959" h="173989">
                  <a:moveTo>
                    <a:pt x="27580" y="0"/>
                  </a:moveTo>
                  <a:lnTo>
                    <a:pt x="0" y="173736"/>
                  </a:lnTo>
                  <a:lnTo>
                    <a:pt x="187523" y="114447"/>
                  </a:lnTo>
                  <a:lnTo>
                    <a:pt x="2758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25901" y="6851156"/>
              <a:ext cx="1786889" cy="440690"/>
            </a:xfrm>
            <a:custGeom>
              <a:avLst/>
              <a:gdLst/>
              <a:ahLst/>
              <a:cxnLst/>
              <a:rect l="l" t="t" r="r" b="b"/>
              <a:pathLst>
                <a:path w="1786890" h="440690">
                  <a:moveTo>
                    <a:pt x="0" y="0"/>
                  </a:moveTo>
                  <a:lnTo>
                    <a:pt x="52300" y="24259"/>
                  </a:lnTo>
                  <a:lnTo>
                    <a:pt x="104414" y="47830"/>
                  </a:lnTo>
                  <a:lnTo>
                    <a:pt x="156343" y="70715"/>
                  </a:lnTo>
                  <a:lnTo>
                    <a:pt x="208086" y="92912"/>
                  </a:lnTo>
                  <a:lnTo>
                    <a:pt x="259643" y="114421"/>
                  </a:lnTo>
                  <a:lnTo>
                    <a:pt x="311014" y="135244"/>
                  </a:lnTo>
                  <a:lnTo>
                    <a:pt x="362199" y="155379"/>
                  </a:lnTo>
                  <a:lnTo>
                    <a:pt x="413199" y="174826"/>
                  </a:lnTo>
                  <a:lnTo>
                    <a:pt x="464013" y="193586"/>
                  </a:lnTo>
                  <a:lnTo>
                    <a:pt x="514641" y="211659"/>
                  </a:lnTo>
                  <a:lnTo>
                    <a:pt x="565083" y="229044"/>
                  </a:lnTo>
                  <a:lnTo>
                    <a:pt x="615339" y="245742"/>
                  </a:lnTo>
                  <a:lnTo>
                    <a:pt x="665410" y="261753"/>
                  </a:lnTo>
                  <a:lnTo>
                    <a:pt x="715295" y="277076"/>
                  </a:lnTo>
                  <a:lnTo>
                    <a:pt x="764994" y="291712"/>
                  </a:lnTo>
                  <a:lnTo>
                    <a:pt x="814507" y="305661"/>
                  </a:lnTo>
                  <a:lnTo>
                    <a:pt x="863834" y="318922"/>
                  </a:lnTo>
                  <a:lnTo>
                    <a:pt x="912976" y="331496"/>
                  </a:lnTo>
                  <a:lnTo>
                    <a:pt x="961932" y="343382"/>
                  </a:lnTo>
                  <a:lnTo>
                    <a:pt x="1010702" y="354582"/>
                  </a:lnTo>
                  <a:lnTo>
                    <a:pt x="1059286" y="365093"/>
                  </a:lnTo>
                  <a:lnTo>
                    <a:pt x="1107684" y="374918"/>
                  </a:lnTo>
                  <a:lnTo>
                    <a:pt x="1155897" y="384055"/>
                  </a:lnTo>
                  <a:lnTo>
                    <a:pt x="1203924" y="392504"/>
                  </a:lnTo>
                  <a:lnTo>
                    <a:pt x="1251765" y="400266"/>
                  </a:lnTo>
                  <a:lnTo>
                    <a:pt x="1299420" y="407341"/>
                  </a:lnTo>
                  <a:lnTo>
                    <a:pt x="1346890" y="413729"/>
                  </a:lnTo>
                  <a:lnTo>
                    <a:pt x="1394173" y="419429"/>
                  </a:lnTo>
                  <a:lnTo>
                    <a:pt x="1441271" y="424442"/>
                  </a:lnTo>
                  <a:lnTo>
                    <a:pt x="1488183" y="428767"/>
                  </a:lnTo>
                  <a:lnTo>
                    <a:pt x="1534909" y="432405"/>
                  </a:lnTo>
                  <a:lnTo>
                    <a:pt x="1581450" y="435356"/>
                  </a:lnTo>
                  <a:lnTo>
                    <a:pt x="1627804" y="437619"/>
                  </a:lnTo>
                  <a:lnTo>
                    <a:pt x="1673973" y="439195"/>
                  </a:lnTo>
                  <a:lnTo>
                    <a:pt x="1719956" y="440083"/>
                  </a:lnTo>
                  <a:lnTo>
                    <a:pt x="1765753" y="440285"/>
                  </a:lnTo>
                  <a:lnTo>
                    <a:pt x="1786684" y="439604"/>
                  </a:lnTo>
                </a:path>
              </a:pathLst>
            </a:custGeom>
            <a:ln w="41883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88790" y="7203532"/>
              <a:ext cx="179070" cy="175895"/>
            </a:xfrm>
            <a:custGeom>
              <a:avLst/>
              <a:gdLst/>
              <a:ahLst/>
              <a:cxnLst/>
              <a:rect l="l" t="t" r="r" b="b"/>
              <a:pathLst>
                <a:path w="179069" h="175895">
                  <a:moveTo>
                    <a:pt x="0" y="0"/>
                  </a:moveTo>
                  <a:lnTo>
                    <a:pt x="5717" y="175817"/>
                  </a:lnTo>
                  <a:lnTo>
                    <a:pt x="178675" y="82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593336" y="2570002"/>
            <a:ext cx="3650615" cy="14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marR="5080" indent="-90805">
              <a:lnSpc>
                <a:spcPct val="120400"/>
              </a:lnSpc>
              <a:spcBef>
                <a:spcPts val="100"/>
              </a:spcBef>
            </a:pPr>
            <a:r>
              <a:rPr sz="3950" spc="-2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V</a:t>
            </a:r>
            <a:r>
              <a:rPr sz="3950" spc="-7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, </a:t>
            </a:r>
            <a:r>
              <a:rPr sz="39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</a:t>
            </a:r>
            <a:r>
              <a:rPr sz="3950" spc="-7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, </a:t>
            </a:r>
            <a:r>
              <a:rPr sz="39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S,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</a:t>
            </a:r>
            <a:r>
              <a:rPr sz="3950" spc="-7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, …  </a:t>
            </a:r>
            <a:r>
              <a:rPr sz="3950" spc="-80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V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,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N,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P…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8377" y="4582853"/>
            <a:ext cx="3387090" cy="170110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665"/>
              </a:spcBef>
            </a:pP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saw,</a:t>
            </a:r>
            <a:r>
              <a:rPr sz="39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telescope, </a:t>
            </a:r>
            <a:r>
              <a:rPr sz="3950" spc="-108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the,</a:t>
            </a:r>
            <a:r>
              <a:rPr sz="3950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girl,</a:t>
            </a:r>
            <a:r>
              <a:rPr sz="3950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…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69365" y="6949178"/>
            <a:ext cx="36271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0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NP </a:t>
            </a:r>
            <a:r>
              <a:rPr sz="3950" spc="5" dirty="0">
                <a:solidFill>
                  <a:srgbClr val="B51700"/>
                </a:solidFill>
                <a:latin typeface="Arial Narrow"/>
                <a:cs typeface="Arial Narrow"/>
              </a:rPr>
              <a:t>→</a:t>
            </a:r>
            <a:r>
              <a:rPr sz="3950" spc="195" dirty="0">
                <a:solidFill>
                  <a:srgbClr val="B51700"/>
                </a:solidFill>
                <a:latin typeface="Arial Narrow"/>
                <a:cs typeface="Arial Narrow"/>
              </a:rPr>
              <a:t> </a:t>
            </a:r>
            <a:r>
              <a:rPr sz="3950" spc="-10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NP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</a:t>
            </a:r>
            <a:r>
              <a:rPr sz="3950" spc="-7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, 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…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089" y="7535793"/>
            <a:ext cx="13664565" cy="231203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150"/>
              </a:spcBef>
            </a:pPr>
            <a:r>
              <a:rPr sz="3550" i="1" spc="-35" dirty="0">
                <a:latin typeface="Comic Sans MS" panose="030F0702030302020204" pitchFamily="66" charset="0"/>
                <a:cs typeface="Arial"/>
              </a:rPr>
              <a:t>b</a:t>
            </a:r>
            <a:r>
              <a:rPr sz="3550" i="1" spc="3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is a string of symbols from the </a:t>
            </a:r>
            <a:r>
              <a:rPr sz="3550" spc="-30" dirty="0">
                <a:latin typeface="Times New Roman"/>
                <a:cs typeface="Times New Roman"/>
              </a:rPr>
              <a:t>infinite</a:t>
            </a:r>
            <a:r>
              <a:rPr sz="3550" spc="-5" dirty="0">
                <a:latin typeface="Times New Roman"/>
                <a:cs typeface="Times New Roman"/>
              </a:rPr>
              <a:t> set of strings </a:t>
            </a:r>
            <a:r>
              <a:rPr sz="3550" spc="10" dirty="0">
                <a:latin typeface="Tahoma"/>
                <a:cs typeface="Tahoma"/>
              </a:rPr>
              <a:t>(</a:t>
            </a:r>
            <a:r>
              <a:rPr sz="3550" spc="-35" dirty="0">
                <a:latin typeface="Courier New"/>
                <a:cs typeface="Courier New"/>
              </a:rPr>
              <a:t>S</a:t>
            </a:r>
            <a:r>
              <a:rPr sz="3550" spc="-1639" dirty="0">
                <a:latin typeface="Courier New"/>
                <a:cs typeface="Courier New"/>
              </a:rPr>
              <a:t> </a:t>
            </a:r>
            <a:r>
              <a:rPr sz="3550" spc="1200" dirty="0">
                <a:latin typeface="Lucida Sans Unicode"/>
                <a:cs typeface="Lucida Sans Unicode"/>
              </a:rPr>
              <a:t>[</a:t>
            </a:r>
            <a:r>
              <a:rPr sz="3550" spc="-635" dirty="0">
                <a:latin typeface="Lucida Sans Unicode"/>
                <a:cs typeface="Lucida Sans Unicode"/>
              </a:rPr>
              <a:t> </a:t>
            </a:r>
            <a:r>
              <a:rPr sz="3550" i="1" spc="200" dirty="0">
                <a:latin typeface="Times New Roman"/>
                <a:cs typeface="Times New Roman"/>
              </a:rPr>
              <a:t>N</a:t>
            </a:r>
            <a:r>
              <a:rPr sz="3550" spc="10" dirty="0">
                <a:latin typeface="Tahoma"/>
                <a:cs typeface="Tahoma"/>
              </a:rPr>
              <a:t>)</a:t>
            </a:r>
            <a:r>
              <a:rPr sz="3550" spc="-1565" dirty="0">
                <a:latin typeface="Lucida Sans Unicode"/>
                <a:cs typeface="Lucida Sans Unicode"/>
              </a:rPr>
              <a:t>⇤</a:t>
            </a:r>
            <a:endParaRPr sz="35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608965" algn="l"/>
              </a:tabLst>
            </a:pPr>
            <a:r>
              <a:rPr sz="3550" i="1" spc="-5" dirty="0">
                <a:latin typeface="Times New Roman"/>
                <a:cs typeface="Times New Roman"/>
              </a:rPr>
              <a:t>S	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5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designated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start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symbol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and</a:t>
            </a:r>
            <a:r>
              <a:rPr sz="3550" spc="-15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member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of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i="1" spc="-10" dirty="0">
                <a:latin typeface="Times New Roman"/>
                <a:cs typeface="Times New Roman"/>
              </a:rPr>
              <a:t>N</a:t>
            </a:r>
            <a:endParaRPr sz="35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635"/>
              </a:spcBef>
            </a:pPr>
            <a:r>
              <a:rPr sz="3950" spc="-229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ROOT,</a:t>
            </a: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TOP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17094" y="8782536"/>
            <a:ext cx="1837689" cy="829944"/>
            <a:chOff x="10217094" y="8782536"/>
            <a:chExt cx="1837689" cy="829944"/>
          </a:xfrm>
        </p:grpSpPr>
        <p:sp>
          <p:nvSpPr>
            <p:cNvPr id="21" name="object 21"/>
            <p:cNvSpPr/>
            <p:nvPr/>
          </p:nvSpPr>
          <p:spPr>
            <a:xfrm>
              <a:off x="10238036" y="8803477"/>
              <a:ext cx="1663064" cy="724535"/>
            </a:xfrm>
            <a:custGeom>
              <a:avLst/>
              <a:gdLst/>
              <a:ahLst/>
              <a:cxnLst/>
              <a:rect l="l" t="t" r="r" b="b"/>
              <a:pathLst>
                <a:path w="1663065" h="724534">
                  <a:moveTo>
                    <a:pt x="0" y="0"/>
                  </a:moveTo>
                  <a:lnTo>
                    <a:pt x="46712" y="32378"/>
                  </a:lnTo>
                  <a:lnTo>
                    <a:pt x="93362" y="64051"/>
                  </a:lnTo>
                  <a:lnTo>
                    <a:pt x="139948" y="95018"/>
                  </a:lnTo>
                  <a:lnTo>
                    <a:pt x="186471" y="125281"/>
                  </a:lnTo>
                  <a:lnTo>
                    <a:pt x="232931" y="154838"/>
                  </a:lnTo>
                  <a:lnTo>
                    <a:pt x="279328" y="183690"/>
                  </a:lnTo>
                  <a:lnTo>
                    <a:pt x="325661" y="211837"/>
                  </a:lnTo>
                  <a:lnTo>
                    <a:pt x="371931" y="239279"/>
                  </a:lnTo>
                  <a:lnTo>
                    <a:pt x="418137" y="266015"/>
                  </a:lnTo>
                  <a:lnTo>
                    <a:pt x="464281" y="292047"/>
                  </a:lnTo>
                  <a:lnTo>
                    <a:pt x="510361" y="317373"/>
                  </a:lnTo>
                  <a:lnTo>
                    <a:pt x="556378" y="341994"/>
                  </a:lnTo>
                  <a:lnTo>
                    <a:pt x="602331" y="365909"/>
                  </a:lnTo>
                  <a:lnTo>
                    <a:pt x="648222" y="389120"/>
                  </a:lnTo>
                  <a:lnTo>
                    <a:pt x="694049" y="411625"/>
                  </a:lnTo>
                  <a:lnTo>
                    <a:pt x="739813" y="433425"/>
                  </a:lnTo>
                  <a:lnTo>
                    <a:pt x="785513" y="454520"/>
                  </a:lnTo>
                  <a:lnTo>
                    <a:pt x="831150" y="474910"/>
                  </a:lnTo>
                  <a:lnTo>
                    <a:pt x="876724" y="494594"/>
                  </a:lnTo>
                  <a:lnTo>
                    <a:pt x="922235" y="513573"/>
                  </a:lnTo>
                  <a:lnTo>
                    <a:pt x="967682" y="531847"/>
                  </a:lnTo>
                  <a:lnTo>
                    <a:pt x="1013066" y="549416"/>
                  </a:lnTo>
                  <a:lnTo>
                    <a:pt x="1058387" y="566280"/>
                  </a:lnTo>
                  <a:lnTo>
                    <a:pt x="1103645" y="582438"/>
                  </a:lnTo>
                  <a:lnTo>
                    <a:pt x="1148839" y="597891"/>
                  </a:lnTo>
                  <a:lnTo>
                    <a:pt x="1193970" y="612639"/>
                  </a:lnTo>
                  <a:lnTo>
                    <a:pt x="1239038" y="626682"/>
                  </a:lnTo>
                  <a:lnTo>
                    <a:pt x="1284042" y="640019"/>
                  </a:lnTo>
                  <a:lnTo>
                    <a:pt x="1328983" y="652652"/>
                  </a:lnTo>
                  <a:lnTo>
                    <a:pt x="1373861" y="664579"/>
                  </a:lnTo>
                  <a:lnTo>
                    <a:pt x="1418676" y="675801"/>
                  </a:lnTo>
                  <a:lnTo>
                    <a:pt x="1463427" y="686318"/>
                  </a:lnTo>
                  <a:lnTo>
                    <a:pt x="1508115" y="696129"/>
                  </a:lnTo>
                  <a:lnTo>
                    <a:pt x="1552740" y="705235"/>
                  </a:lnTo>
                  <a:lnTo>
                    <a:pt x="1597302" y="713636"/>
                  </a:lnTo>
                  <a:lnTo>
                    <a:pt x="1641800" y="721332"/>
                  </a:lnTo>
                  <a:lnTo>
                    <a:pt x="1662564" y="724122"/>
                  </a:lnTo>
                </a:path>
              </a:pathLst>
            </a:custGeom>
            <a:ln w="41883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68130" y="9437639"/>
              <a:ext cx="186055" cy="174625"/>
            </a:xfrm>
            <a:custGeom>
              <a:avLst/>
              <a:gdLst/>
              <a:ahLst/>
              <a:cxnLst/>
              <a:rect l="l" t="t" r="r" b="b"/>
              <a:pathLst>
                <a:path w="186054" h="174625">
                  <a:moveTo>
                    <a:pt x="23423" y="0"/>
                  </a:moveTo>
                  <a:lnTo>
                    <a:pt x="0" y="174345"/>
                  </a:lnTo>
                  <a:lnTo>
                    <a:pt x="186057" y="110593"/>
                  </a:lnTo>
                  <a:lnTo>
                    <a:pt x="23423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31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9125"/>
            <a:ext cx="88036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A</a:t>
            </a:r>
            <a:r>
              <a:rPr spc="-175" dirty="0"/>
              <a:t>n</a:t>
            </a:r>
            <a:r>
              <a:rPr spc="-280" dirty="0"/>
              <a:t> </a:t>
            </a:r>
            <a:r>
              <a:rPr spc="-110" dirty="0"/>
              <a:t>exampl</a:t>
            </a:r>
            <a:r>
              <a:rPr spc="35" dirty="0"/>
              <a:t>e</a:t>
            </a:r>
            <a:r>
              <a:rPr spc="-280" dirty="0"/>
              <a:t> </a:t>
            </a:r>
            <a:r>
              <a:rPr spc="-75" dirty="0"/>
              <a:t>grammar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037" y="1951726"/>
            <a:ext cx="14300613" cy="15959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96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i="1" spc="-70" dirty="0">
                <a:latin typeface="Comic Sans MS" panose="030F0702030302020204" pitchFamily="66" charset="0"/>
                <a:cs typeface="Arial"/>
              </a:rPr>
              <a:t>N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65" dirty="0">
                <a:latin typeface="Comic Sans MS" panose="030F0702030302020204" pitchFamily="66" charset="0"/>
                <a:cs typeface="Arial"/>
              </a:rPr>
              <a:t>=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{S,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90" dirty="0">
                <a:latin typeface="Comic Sans MS" panose="030F0702030302020204" pitchFamily="66" charset="0"/>
                <a:cs typeface="Arial"/>
              </a:rPr>
              <a:t>V</a:t>
            </a:r>
            <a:r>
              <a:rPr sz="3950" spc="-755" dirty="0">
                <a:latin typeface="Comic Sans MS" panose="030F0702030302020204" pitchFamily="66" charset="0"/>
                <a:cs typeface="Arial"/>
              </a:rPr>
              <a:t>P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,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N</a:t>
            </a:r>
            <a:r>
              <a:rPr sz="3950" spc="-755" dirty="0">
                <a:latin typeface="Comic Sans MS" panose="030F0702030302020204" pitchFamily="66" charset="0"/>
                <a:cs typeface="Arial"/>
              </a:rPr>
              <a:t>P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,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P</a:t>
            </a:r>
            <a:r>
              <a:rPr sz="3950" spc="-755" dirty="0">
                <a:latin typeface="Comic Sans MS" panose="030F0702030302020204" pitchFamily="66" charset="0"/>
                <a:cs typeface="Arial"/>
              </a:rPr>
              <a:t>P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,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N,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05" dirty="0">
                <a:latin typeface="Comic Sans MS" panose="030F0702030302020204" pitchFamily="66" charset="0"/>
                <a:cs typeface="Arial"/>
              </a:rPr>
              <a:t>V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,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PN,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P}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198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215" dirty="0">
                <a:latin typeface="Comic Sans MS" panose="030F0702030302020204" pitchFamily="66" charset="0"/>
                <a:cs typeface="Arial"/>
              </a:rPr>
              <a:t>Σ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65" dirty="0">
                <a:latin typeface="Comic Sans MS" panose="030F0702030302020204" pitchFamily="66" charset="0"/>
                <a:cs typeface="Arial"/>
              </a:rPr>
              <a:t>=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{</a:t>
            </a:r>
            <a:r>
              <a:rPr sz="3950" i="1" spc="-60" dirty="0">
                <a:latin typeface="Comic Sans MS" panose="030F0702030302020204" pitchFamily="66" charset="0"/>
                <a:cs typeface="Arial"/>
              </a:rPr>
              <a:t>girl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45" dirty="0">
                <a:latin typeface="Comic Sans MS" panose="030F0702030302020204" pitchFamily="66" charset="0"/>
                <a:cs typeface="Arial"/>
              </a:rPr>
              <a:t>telescope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0" dirty="0">
                <a:latin typeface="Comic Sans MS" panose="030F0702030302020204" pitchFamily="66" charset="0"/>
                <a:cs typeface="Arial"/>
              </a:rPr>
              <a:t>sandwich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10" dirty="0">
                <a:latin typeface="Comic Sans MS" panose="030F0702030302020204" pitchFamily="66" charset="0"/>
                <a:cs typeface="Arial"/>
              </a:rPr>
              <a:t>I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saw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5" dirty="0">
                <a:latin typeface="Comic Sans MS" panose="030F0702030302020204" pitchFamily="66" charset="0"/>
                <a:cs typeface="Arial"/>
              </a:rPr>
              <a:t>ate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5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7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7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4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}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037" y="3517375"/>
            <a:ext cx="2246151" cy="1738296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7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i="1" spc="-145" dirty="0">
                <a:latin typeface="Comic Sans MS" panose="030F0702030302020204" pitchFamily="66" charset="0"/>
                <a:cs typeface="Arial"/>
              </a:rPr>
              <a:t>S</a:t>
            </a:r>
            <a:r>
              <a:rPr sz="3950" i="1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65" dirty="0">
                <a:latin typeface="Comic Sans MS" panose="030F0702030302020204" pitchFamily="66" charset="0"/>
                <a:cs typeface="Arial"/>
              </a:rPr>
              <a:t>=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{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S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}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1980"/>
              </a:spcBef>
            </a:pPr>
            <a:r>
              <a:rPr sz="3950" i="1" spc="-29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R </a:t>
            </a:r>
            <a:r>
              <a:rPr sz="3950" spc="6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=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76706" y="2332166"/>
            <a:ext cx="3256575" cy="7540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 algn="just">
              <a:lnSpc>
                <a:spcPct val="150300"/>
              </a:lnSpc>
              <a:spcBef>
                <a:spcPts val="100"/>
              </a:spcBef>
            </a:pPr>
            <a:r>
              <a:rPr sz="3300" spc="-7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preterminal </a:t>
            </a:r>
            <a:r>
              <a:rPr sz="3300" spc="-9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rules </a:t>
            </a:r>
            <a:r>
              <a:rPr sz="3300" spc="-90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i="1" spc="-80" dirty="0">
                <a:latin typeface="Comic Sans MS" panose="030F0702030302020204" pitchFamily="66" charset="0"/>
                <a:cs typeface="Arial"/>
              </a:rPr>
              <a:t>girl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73025" marR="223520" algn="just">
              <a:lnSpc>
                <a:spcPts val="5170"/>
              </a:lnSpc>
              <a:spcBef>
                <a:spcPts val="375"/>
              </a:spcBef>
            </a:pP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i="1" spc="-45" dirty="0">
                <a:latin typeface="Comic Sans MS" panose="030F0702030302020204" pitchFamily="66" charset="0"/>
                <a:cs typeface="Arial"/>
              </a:rPr>
              <a:t>telescope </a:t>
            </a:r>
            <a:r>
              <a:rPr sz="3300" i="1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5" dirty="0">
                <a:latin typeface="Arial Narrow"/>
                <a:cs typeface="Arial Narrow"/>
              </a:rPr>
              <a:t>→ </a:t>
            </a:r>
            <a:r>
              <a:rPr sz="3300" i="1" spc="-35" dirty="0">
                <a:latin typeface="Comic Sans MS" panose="030F0702030302020204" pitchFamily="66" charset="0"/>
                <a:cs typeface="Arial"/>
              </a:rPr>
              <a:t>sandwich </a:t>
            </a:r>
            <a:r>
              <a:rPr sz="3300" i="1" spc="-90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5" dirty="0">
                <a:latin typeface="Arial Narrow"/>
                <a:cs typeface="Arial Narrow"/>
              </a:rPr>
              <a:t> </a:t>
            </a:r>
            <a:r>
              <a:rPr sz="3300" i="1" spc="-185" dirty="0">
                <a:latin typeface="Comic Sans MS" panose="030F0702030302020204" pitchFamily="66" charset="0"/>
                <a:cs typeface="Arial"/>
              </a:rPr>
              <a:t>I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73025" marR="1263015">
              <a:lnSpc>
                <a:spcPts val="5170"/>
              </a:lnSpc>
              <a:spcBef>
                <a:spcPts val="15"/>
              </a:spcBef>
            </a:pPr>
            <a:r>
              <a:rPr sz="3300" spc="-250" dirty="0">
                <a:latin typeface="Comic Sans MS" panose="030F0702030302020204" pitchFamily="66" charset="0"/>
                <a:cs typeface="Arial"/>
              </a:rPr>
              <a:t>V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i="1" spc="-40" dirty="0">
                <a:latin typeface="Comic Sans MS" panose="030F0702030302020204" pitchFamily="66" charset="0"/>
                <a:cs typeface="Arial"/>
              </a:rPr>
              <a:t>saw </a:t>
            </a:r>
            <a:r>
              <a:rPr sz="3300" i="1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i="1" spc="-60" dirty="0">
                <a:latin typeface="Comic Sans MS" panose="030F0702030302020204" pitchFamily="66" charset="0"/>
                <a:cs typeface="Arial"/>
              </a:rPr>
              <a:t>ate </a:t>
            </a:r>
            <a:r>
              <a:rPr sz="3300" i="1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i="1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i="1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45" dirty="0">
                <a:latin typeface="Arial Narrow"/>
                <a:cs typeface="Arial Narrow"/>
              </a:rPr>
              <a:t> </a:t>
            </a:r>
            <a:r>
              <a:rPr sz="3300" i="1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73025" algn="just">
              <a:lnSpc>
                <a:spcPct val="100000"/>
              </a:lnSpc>
              <a:spcBef>
                <a:spcPts val="85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i="1" spc="-125" dirty="0">
                <a:latin typeface="Comic Sans MS" panose="030F0702030302020204" pitchFamily="66" charset="0"/>
                <a:cs typeface="Arial"/>
              </a:rPr>
              <a:t>a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21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i="1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245" y="4126648"/>
            <a:ext cx="9303789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0" algn="l"/>
              </a:tabLst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S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	</a:t>
            </a:r>
            <a:r>
              <a:rPr sz="3300" spc="-165" dirty="0">
                <a:latin typeface="Comic Sans MS" panose="030F0702030302020204" pitchFamily="66" charset="0"/>
                <a:cs typeface="Arial"/>
              </a:rPr>
              <a:t>(NP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girl)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225" dirty="0">
                <a:latin typeface="Comic Sans MS" panose="030F0702030302020204" pitchFamily="66" charset="0"/>
                <a:cs typeface="Arial"/>
              </a:rPr>
              <a:t>(VP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ate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sandwich)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2246" y="5254225"/>
            <a:ext cx="234632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ts val="4920"/>
              </a:lnSpc>
              <a:spcBef>
                <a:spcPts val="125"/>
              </a:spcBef>
            </a:pPr>
            <a:r>
              <a:rPr sz="3300" spc="-185" dirty="0">
                <a:latin typeface="Comic Sans MS" panose="030F0702030302020204" pitchFamily="66" charset="0"/>
                <a:cs typeface="Arial"/>
              </a:rPr>
              <a:t>VP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60" dirty="0">
                <a:latin typeface="Arial Narrow"/>
                <a:cs typeface="Arial Narrow"/>
              </a:rPr>
              <a:t> </a:t>
            </a:r>
            <a:r>
              <a:rPr sz="3300" spc="-250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NP 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5651" y="5879196"/>
            <a:ext cx="6450330" cy="12757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300" spc="-275" dirty="0">
                <a:latin typeface="Comic Sans MS" panose="030F0702030302020204" pitchFamily="66" charset="0"/>
                <a:cs typeface="Arial"/>
              </a:rPr>
              <a:t>(V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ate) </a:t>
            </a:r>
            <a:r>
              <a:rPr sz="3300" spc="-165" dirty="0">
                <a:latin typeface="Comic Sans MS" panose="030F0702030302020204" pitchFamily="66" charset="0"/>
                <a:cs typeface="Arial"/>
              </a:rPr>
              <a:t>(NP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sandwich)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300" spc="-225" dirty="0">
                <a:latin typeface="Comic Sans MS" panose="030F0702030302020204" pitchFamily="66" charset="0"/>
                <a:cs typeface="Arial"/>
              </a:rPr>
              <a:t>(VP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saw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girl)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(PP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70" dirty="0">
                <a:latin typeface="Comic Sans MS" panose="030F0702030302020204" pitchFamily="66" charset="0"/>
                <a:cs typeface="Arial"/>
              </a:rPr>
              <a:t>telescope)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2246" y="7754116"/>
            <a:ext cx="243903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PP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N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5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5651" y="7754116"/>
            <a:ext cx="5620385" cy="121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3300" spc="-165" dirty="0">
                <a:latin typeface="Comic Sans MS" panose="030F0702030302020204" pitchFamily="66" charset="0"/>
                <a:cs typeface="Arial"/>
              </a:rPr>
              <a:t>(NP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girl)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(PP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sandwich) </a:t>
            </a:r>
            <a:r>
              <a:rPr sz="3300" spc="-9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215" dirty="0">
                <a:latin typeface="Comic Sans MS" panose="030F0702030302020204" pitchFamily="66" charset="0"/>
                <a:cs typeface="Arial"/>
              </a:rPr>
              <a:t>(D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215" dirty="0">
                <a:latin typeface="Comic Sans MS" panose="030F0702030302020204" pitchFamily="66" charset="0"/>
                <a:cs typeface="Arial"/>
              </a:rPr>
              <a:t>a)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85" dirty="0">
                <a:latin typeface="Comic Sans MS" panose="030F0702030302020204" pitchFamily="66" charset="0"/>
                <a:cs typeface="Arial"/>
              </a:rPr>
              <a:t>(N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sandwich)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62318" y="4395319"/>
            <a:ext cx="176530" cy="6254750"/>
            <a:chOff x="3562318" y="4395319"/>
            <a:chExt cx="176530" cy="6254750"/>
          </a:xfrm>
        </p:grpSpPr>
        <p:sp>
          <p:nvSpPr>
            <p:cNvPr id="12" name="object 12"/>
            <p:cNvSpPr/>
            <p:nvPr/>
          </p:nvSpPr>
          <p:spPr>
            <a:xfrm>
              <a:off x="3650274" y="4418774"/>
              <a:ext cx="0" cy="6207760"/>
            </a:xfrm>
            <a:custGeom>
              <a:avLst/>
              <a:gdLst/>
              <a:ahLst/>
              <a:cxnLst/>
              <a:rect l="l" t="t" r="r" b="b"/>
              <a:pathLst>
                <a:path h="6207759">
                  <a:moveTo>
                    <a:pt x="0" y="6207258"/>
                  </a:moveTo>
                  <a:lnTo>
                    <a:pt x="0" y="6186316"/>
                  </a:lnTo>
                  <a:lnTo>
                    <a:pt x="0" y="20941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597D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2318" y="4416261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29">
                  <a:moveTo>
                    <a:pt x="175910" y="0"/>
                  </a:moveTo>
                  <a:lnTo>
                    <a:pt x="0" y="0"/>
                  </a:lnTo>
                </a:path>
              </a:pathLst>
            </a:custGeom>
            <a:ln w="41883">
              <a:solidFill>
                <a:srgbClr val="597D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2318" y="10628545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29">
                  <a:moveTo>
                    <a:pt x="0" y="0"/>
                  </a:moveTo>
                  <a:lnTo>
                    <a:pt x="175910" y="0"/>
                  </a:lnTo>
                </a:path>
              </a:pathLst>
            </a:custGeom>
            <a:ln w="41883">
              <a:solidFill>
                <a:srgbClr val="597D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178928" y="5039952"/>
            <a:ext cx="187198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9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inner</a:t>
            </a:r>
            <a:r>
              <a:rPr sz="3300" spc="-6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9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rules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563941" y="4647369"/>
            <a:ext cx="501015" cy="1325880"/>
            <a:chOff x="11563941" y="4647369"/>
            <a:chExt cx="501015" cy="1325880"/>
          </a:xfrm>
        </p:grpSpPr>
        <p:sp>
          <p:nvSpPr>
            <p:cNvPr id="17" name="object 17"/>
            <p:cNvSpPr/>
            <p:nvPr/>
          </p:nvSpPr>
          <p:spPr>
            <a:xfrm>
              <a:off x="11685422" y="4751955"/>
              <a:ext cx="358775" cy="1125220"/>
            </a:xfrm>
            <a:custGeom>
              <a:avLst/>
              <a:gdLst/>
              <a:ahLst/>
              <a:cxnLst/>
              <a:rect l="l" t="t" r="r" b="b"/>
              <a:pathLst>
                <a:path w="358775" h="1125220">
                  <a:moveTo>
                    <a:pt x="0" y="1124931"/>
                  </a:moveTo>
                  <a:lnTo>
                    <a:pt x="60137" y="1072800"/>
                  </a:lnTo>
                  <a:lnTo>
                    <a:pt x="100871" y="1033667"/>
                  </a:lnTo>
                  <a:lnTo>
                    <a:pt x="138616" y="994528"/>
                  </a:lnTo>
                  <a:lnTo>
                    <a:pt x="173373" y="955383"/>
                  </a:lnTo>
                  <a:lnTo>
                    <a:pt x="205142" y="916233"/>
                  </a:lnTo>
                  <a:lnTo>
                    <a:pt x="233923" y="877076"/>
                  </a:lnTo>
                  <a:lnTo>
                    <a:pt x="259716" y="837914"/>
                  </a:lnTo>
                  <a:lnTo>
                    <a:pt x="282520" y="798747"/>
                  </a:lnTo>
                  <a:lnTo>
                    <a:pt x="302337" y="759573"/>
                  </a:lnTo>
                  <a:lnTo>
                    <a:pt x="319166" y="720394"/>
                  </a:lnTo>
                  <a:lnTo>
                    <a:pt x="333006" y="681210"/>
                  </a:lnTo>
                  <a:lnTo>
                    <a:pt x="343858" y="642019"/>
                  </a:lnTo>
                  <a:lnTo>
                    <a:pt x="351723" y="602823"/>
                  </a:lnTo>
                  <a:lnTo>
                    <a:pt x="356599" y="563621"/>
                  </a:lnTo>
                  <a:lnTo>
                    <a:pt x="358487" y="524413"/>
                  </a:lnTo>
                  <a:lnTo>
                    <a:pt x="357387" y="485199"/>
                  </a:lnTo>
                  <a:lnTo>
                    <a:pt x="353300" y="445980"/>
                  </a:lnTo>
                  <a:lnTo>
                    <a:pt x="346224" y="406755"/>
                  </a:lnTo>
                  <a:lnTo>
                    <a:pt x="336160" y="367524"/>
                  </a:lnTo>
                  <a:lnTo>
                    <a:pt x="323108" y="328288"/>
                  </a:lnTo>
                  <a:lnTo>
                    <a:pt x="307068" y="289045"/>
                  </a:lnTo>
                  <a:lnTo>
                    <a:pt x="288040" y="249797"/>
                  </a:lnTo>
                  <a:lnTo>
                    <a:pt x="266024" y="210543"/>
                  </a:lnTo>
                  <a:lnTo>
                    <a:pt x="241020" y="171283"/>
                  </a:lnTo>
                  <a:lnTo>
                    <a:pt x="213029" y="132017"/>
                  </a:lnTo>
                  <a:lnTo>
                    <a:pt x="182049" y="92746"/>
                  </a:lnTo>
                  <a:lnTo>
                    <a:pt x="148081" y="53469"/>
                  </a:lnTo>
                  <a:lnTo>
                    <a:pt x="111125" y="14186"/>
                  </a:lnTo>
                  <a:lnTo>
                    <a:pt x="95614" y="0"/>
                  </a:lnTo>
                </a:path>
              </a:pathLst>
            </a:custGeom>
            <a:ln w="41883">
              <a:solidFill>
                <a:srgbClr val="597D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563935" y="4647380"/>
              <a:ext cx="292100" cy="1325880"/>
            </a:xfrm>
            <a:custGeom>
              <a:avLst/>
              <a:gdLst/>
              <a:ahLst/>
              <a:cxnLst/>
              <a:rect l="l" t="t" r="r" b="b"/>
              <a:pathLst>
                <a:path w="292100" h="1325879">
                  <a:moveTo>
                    <a:pt x="192506" y="1285455"/>
                  </a:moveTo>
                  <a:lnTo>
                    <a:pt x="83286" y="1147559"/>
                  </a:lnTo>
                  <a:lnTo>
                    <a:pt x="0" y="1325727"/>
                  </a:lnTo>
                  <a:lnTo>
                    <a:pt x="192506" y="1285455"/>
                  </a:lnTo>
                  <a:close/>
                </a:path>
                <a:path w="292100" h="1325879">
                  <a:moveTo>
                    <a:pt x="291909" y="53809"/>
                  </a:moveTo>
                  <a:lnTo>
                    <a:pt x="102743" y="0"/>
                  </a:lnTo>
                  <a:lnTo>
                    <a:pt x="173189" y="183616"/>
                  </a:lnTo>
                  <a:lnTo>
                    <a:pt x="291909" y="53809"/>
                  </a:lnTo>
                  <a:close/>
                </a:path>
              </a:pathLst>
            </a:custGeom>
            <a:solidFill>
              <a:srgbClr val="597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22246" y="10390203"/>
            <a:ext cx="2144395" cy="48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05651" y="10390203"/>
            <a:ext cx="4385945" cy="488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215" dirty="0">
                <a:latin typeface="Comic Sans MS" panose="030F0702030302020204" pitchFamily="66" charset="0"/>
                <a:cs typeface="Arial"/>
              </a:rPr>
              <a:t>(P </a:t>
            </a:r>
            <a:r>
              <a:rPr sz="3300" spc="-75" dirty="0">
                <a:latin typeface="Comic Sans MS" panose="030F0702030302020204" pitchFamily="66" charset="0"/>
                <a:cs typeface="Arial"/>
              </a:rPr>
              <a:t>with) </a:t>
            </a:r>
            <a:r>
              <a:rPr sz="3300" spc="-165" dirty="0">
                <a:latin typeface="Comic Sans MS" panose="030F0702030302020204" pitchFamily="66" charset="0"/>
                <a:cs typeface="Arial"/>
              </a:rPr>
              <a:t>(NP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sandwich)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32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9125"/>
            <a:ext cx="41363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Ambiguity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44467" y="6876829"/>
            <a:ext cx="1538605" cy="1241425"/>
            <a:chOff x="6544467" y="6876829"/>
            <a:chExt cx="1538605" cy="1241425"/>
          </a:xfrm>
        </p:grpSpPr>
        <p:sp>
          <p:nvSpPr>
            <p:cNvPr id="4" name="object 4"/>
            <p:cNvSpPr/>
            <p:nvPr/>
          </p:nvSpPr>
          <p:spPr>
            <a:xfrm>
              <a:off x="6699416" y="6897784"/>
              <a:ext cx="1362710" cy="1132840"/>
            </a:xfrm>
            <a:custGeom>
              <a:avLst/>
              <a:gdLst/>
              <a:ahLst/>
              <a:cxnLst/>
              <a:rect l="l" t="t" r="r" b="b"/>
              <a:pathLst>
                <a:path w="1362709" h="1132840">
                  <a:moveTo>
                    <a:pt x="0" y="1132181"/>
                  </a:moveTo>
                  <a:lnTo>
                    <a:pt x="76397" y="1130958"/>
                  </a:lnTo>
                  <a:lnTo>
                    <a:pt x="130709" y="1128154"/>
                  </a:lnTo>
                  <a:lnTo>
                    <a:pt x="183872" y="1124112"/>
                  </a:lnTo>
                  <a:lnTo>
                    <a:pt x="235888" y="1118831"/>
                  </a:lnTo>
                  <a:lnTo>
                    <a:pt x="286757" y="1112310"/>
                  </a:lnTo>
                  <a:lnTo>
                    <a:pt x="336478" y="1104551"/>
                  </a:lnTo>
                  <a:lnTo>
                    <a:pt x="385052" y="1095552"/>
                  </a:lnTo>
                  <a:lnTo>
                    <a:pt x="432478" y="1085314"/>
                  </a:lnTo>
                  <a:lnTo>
                    <a:pt x="478756" y="1073838"/>
                  </a:lnTo>
                  <a:lnTo>
                    <a:pt x="523887" y="1061122"/>
                  </a:lnTo>
                  <a:lnTo>
                    <a:pt x="567870" y="1047167"/>
                  </a:lnTo>
                  <a:lnTo>
                    <a:pt x="610706" y="1031973"/>
                  </a:lnTo>
                  <a:lnTo>
                    <a:pt x="652394" y="1015540"/>
                  </a:lnTo>
                  <a:lnTo>
                    <a:pt x="692935" y="997868"/>
                  </a:lnTo>
                  <a:lnTo>
                    <a:pt x="732328" y="978957"/>
                  </a:lnTo>
                  <a:lnTo>
                    <a:pt x="770573" y="958807"/>
                  </a:lnTo>
                  <a:lnTo>
                    <a:pt x="807671" y="937418"/>
                  </a:lnTo>
                  <a:lnTo>
                    <a:pt x="843622" y="914790"/>
                  </a:lnTo>
                  <a:lnTo>
                    <a:pt x="878425" y="890923"/>
                  </a:lnTo>
                  <a:lnTo>
                    <a:pt x="912080" y="865817"/>
                  </a:lnTo>
                  <a:lnTo>
                    <a:pt x="944588" y="839471"/>
                  </a:lnTo>
                  <a:lnTo>
                    <a:pt x="975948" y="811887"/>
                  </a:lnTo>
                  <a:lnTo>
                    <a:pt x="1006161" y="783064"/>
                  </a:lnTo>
                  <a:lnTo>
                    <a:pt x="1035226" y="753001"/>
                  </a:lnTo>
                  <a:lnTo>
                    <a:pt x="1063144" y="721700"/>
                  </a:lnTo>
                  <a:lnTo>
                    <a:pt x="1089914" y="689159"/>
                  </a:lnTo>
                  <a:lnTo>
                    <a:pt x="1115536" y="655379"/>
                  </a:lnTo>
                  <a:lnTo>
                    <a:pt x="1140011" y="620361"/>
                  </a:lnTo>
                  <a:lnTo>
                    <a:pt x="1163339" y="584103"/>
                  </a:lnTo>
                  <a:lnTo>
                    <a:pt x="1185518" y="546606"/>
                  </a:lnTo>
                  <a:lnTo>
                    <a:pt x="1206551" y="507871"/>
                  </a:lnTo>
                  <a:lnTo>
                    <a:pt x="1226436" y="467896"/>
                  </a:lnTo>
                  <a:lnTo>
                    <a:pt x="1245173" y="426682"/>
                  </a:lnTo>
                  <a:lnTo>
                    <a:pt x="1262762" y="384229"/>
                  </a:lnTo>
                  <a:lnTo>
                    <a:pt x="1279205" y="340537"/>
                  </a:lnTo>
                  <a:lnTo>
                    <a:pt x="1294499" y="295606"/>
                  </a:lnTo>
                  <a:lnTo>
                    <a:pt x="1308646" y="249436"/>
                  </a:lnTo>
                  <a:lnTo>
                    <a:pt x="1321646" y="202027"/>
                  </a:lnTo>
                  <a:lnTo>
                    <a:pt x="1333498" y="153378"/>
                  </a:lnTo>
                  <a:lnTo>
                    <a:pt x="1344202" y="103491"/>
                  </a:lnTo>
                  <a:lnTo>
                    <a:pt x="1353759" y="52365"/>
                  </a:lnTo>
                  <a:lnTo>
                    <a:pt x="1362168" y="0"/>
                  </a:lnTo>
                </a:path>
              </a:pathLst>
            </a:custGeom>
            <a:ln w="41883">
              <a:solidFill>
                <a:srgbClr val="597D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44467" y="7942364"/>
              <a:ext cx="177800" cy="175895"/>
            </a:xfrm>
            <a:custGeom>
              <a:avLst/>
              <a:gdLst/>
              <a:ahLst/>
              <a:cxnLst/>
              <a:rect l="l" t="t" r="r" b="b"/>
              <a:pathLst>
                <a:path w="177800" h="175895">
                  <a:moveTo>
                    <a:pt x="177320" y="0"/>
                  </a:moveTo>
                  <a:lnTo>
                    <a:pt x="0" y="85078"/>
                  </a:lnTo>
                  <a:lnTo>
                    <a:pt x="174455" y="175886"/>
                  </a:lnTo>
                  <a:lnTo>
                    <a:pt x="177320" y="0"/>
                  </a:lnTo>
                  <a:close/>
                </a:path>
              </a:pathLst>
            </a:custGeom>
            <a:solidFill>
              <a:srgbClr val="597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04364" y="1974929"/>
            <a:ext cx="16645890" cy="4785926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2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5" dirty="0">
                <a:latin typeface="Comic Sans MS" panose="030F0702030302020204" pitchFamily="66" charset="0"/>
                <a:cs typeface="Arial"/>
              </a:rPr>
              <a:t>Ambiguity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makes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parsing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hard.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2039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90" dirty="0">
                <a:latin typeface="Comic Sans MS" panose="030F0702030302020204" pitchFamily="66" charset="0"/>
                <a:cs typeface="Arial"/>
              </a:rPr>
              <a:t>Example:</a:t>
            </a:r>
            <a:r>
              <a:rPr sz="395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coordination</a:t>
            </a:r>
            <a:r>
              <a:rPr sz="3950" b="1" spc="-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ambiguity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marR="5080" lvl="1" indent="-502920">
              <a:lnSpc>
                <a:spcPts val="4240"/>
              </a:lnSpc>
              <a:spcBef>
                <a:spcPts val="254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120" dirty="0">
                <a:latin typeface="Comic Sans MS" panose="030F0702030302020204" pitchFamily="66" charset="0"/>
                <a:cs typeface="Arial"/>
              </a:rPr>
              <a:t>For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example: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coarse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1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categories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15" dirty="0">
                <a:latin typeface="Comic Sans MS" panose="030F0702030302020204" pitchFamily="66" charset="0"/>
                <a:cs typeface="Arial"/>
              </a:rPr>
              <a:t>can’t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enforce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subject-verb </a:t>
            </a:r>
            <a:r>
              <a:rPr sz="3950" spc="-108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0" dirty="0">
                <a:latin typeface="Comic Sans MS" panose="030F0702030302020204" pitchFamily="66" charset="0"/>
                <a:cs typeface="Arial"/>
              </a:rPr>
              <a:t>agreement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5" dirty="0">
                <a:latin typeface="Comic Sans MS" panose="030F0702030302020204" pitchFamily="66" charset="0"/>
                <a:cs typeface="Arial"/>
              </a:rPr>
              <a:t>number,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0" dirty="0">
                <a:latin typeface="Comic Sans MS" panose="030F0702030302020204" pitchFamily="66" charset="0"/>
                <a:cs typeface="Arial"/>
              </a:rPr>
              <a:t>resulting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this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coordination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ambiguity.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</a:pPr>
            <a:endParaRPr sz="46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 dirty="0">
              <a:latin typeface="Comic Sans MS" panose="030F0702030302020204" pitchFamily="66" charset="0"/>
              <a:cs typeface="Arial"/>
            </a:endParaRPr>
          </a:p>
          <a:p>
            <a:pPr marR="2827655" algn="ctr">
              <a:lnSpc>
                <a:spcPct val="100000"/>
              </a:lnSpc>
              <a:spcBef>
                <a:spcPts val="5"/>
              </a:spcBef>
            </a:pPr>
            <a:r>
              <a:rPr sz="3300" b="1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coordination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2628" y="5111925"/>
            <a:ext cx="5732344" cy="478917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69389" y="5167772"/>
            <a:ext cx="5339080" cy="5584825"/>
            <a:chOff x="2469389" y="5167772"/>
            <a:chExt cx="5339080" cy="55848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9389" y="5167772"/>
              <a:ext cx="5301856" cy="43840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1679" y="9505820"/>
              <a:ext cx="949586" cy="2586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398" y="9519877"/>
              <a:ext cx="782680" cy="3080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43657" y="9883737"/>
              <a:ext cx="596265" cy="747395"/>
            </a:xfrm>
            <a:custGeom>
              <a:avLst/>
              <a:gdLst/>
              <a:ahLst/>
              <a:cxnLst/>
              <a:rect l="l" t="t" r="r" b="b"/>
              <a:pathLst>
                <a:path w="596265" h="747395">
                  <a:moveTo>
                    <a:pt x="0" y="747297"/>
                  </a:moveTo>
                  <a:lnTo>
                    <a:pt x="13054" y="730922"/>
                  </a:lnTo>
                  <a:lnTo>
                    <a:pt x="595733" y="0"/>
                  </a:lnTo>
                </a:path>
              </a:pathLst>
            </a:custGeom>
            <a:ln w="41883">
              <a:solidFill>
                <a:srgbClr val="597D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7057" y="10559831"/>
              <a:ext cx="178435" cy="192405"/>
            </a:xfrm>
            <a:custGeom>
              <a:avLst/>
              <a:gdLst/>
              <a:ahLst/>
              <a:cxnLst/>
              <a:rect l="l" t="t" r="r" b="b"/>
              <a:pathLst>
                <a:path w="178434" h="192404">
                  <a:moveTo>
                    <a:pt x="40877" y="0"/>
                  </a:moveTo>
                  <a:lnTo>
                    <a:pt x="0" y="192379"/>
                  </a:lnTo>
                  <a:lnTo>
                    <a:pt x="178430" y="109653"/>
                  </a:lnTo>
                  <a:lnTo>
                    <a:pt x="40877" y="0"/>
                  </a:lnTo>
                  <a:close/>
                </a:path>
              </a:pathLst>
            </a:custGeom>
            <a:solidFill>
              <a:srgbClr val="597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544813" y="9462217"/>
            <a:ext cx="6270145" cy="148438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475"/>
              </a:spcBef>
            </a:pPr>
            <a:r>
              <a:rPr sz="3300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this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8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tree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would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be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ruled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out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if </a:t>
            </a:r>
            <a:r>
              <a:rPr sz="3300" spc="-9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4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300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context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could </a:t>
            </a:r>
            <a:r>
              <a:rPr sz="3300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be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captured </a:t>
            </a:r>
            <a:r>
              <a:rPr sz="3300" spc="-90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(subject-verb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agreement)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5220" y="10687054"/>
            <a:ext cx="6227408" cy="49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i="1" spc="-6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bark</a:t>
            </a:r>
            <a:r>
              <a:rPr sz="3300" i="1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8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may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be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noun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or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verb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34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9125"/>
            <a:ext cx="41363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364" y="1974930"/>
            <a:ext cx="13739431" cy="1603003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2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5" dirty="0">
                <a:latin typeface="Comic Sans MS" panose="030F0702030302020204" pitchFamily="66" charset="0"/>
                <a:cs typeface="Arial"/>
              </a:rPr>
              <a:t>Ambiguity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makes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parsing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hard.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2039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90" dirty="0">
                <a:latin typeface="Comic Sans MS" panose="030F0702030302020204" pitchFamily="66" charset="0"/>
                <a:cs typeface="Arial"/>
              </a:rPr>
              <a:t>Example: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prepositional</a:t>
            </a:r>
            <a:r>
              <a:rPr sz="3950" b="1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attachment</a:t>
            </a:r>
            <a:r>
              <a:rPr sz="3950" b="1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ambiguity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8089" y="4357200"/>
            <a:ext cx="8522335" cy="6213475"/>
            <a:chOff x="738089" y="4357200"/>
            <a:chExt cx="8522335" cy="621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2292" y="4357200"/>
              <a:ext cx="7137916" cy="51339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089" y="8254763"/>
              <a:ext cx="3473196" cy="231546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71842" y="4152089"/>
            <a:ext cx="6479214" cy="554419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35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9125"/>
            <a:ext cx="41363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364" y="1974930"/>
            <a:ext cx="13343486" cy="1603003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2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5" dirty="0">
                <a:latin typeface="Comic Sans MS" panose="030F0702030302020204" pitchFamily="66" charset="0"/>
                <a:cs typeface="Arial"/>
              </a:rPr>
              <a:t>Ambiguity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makes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parsing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hard.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2039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90" dirty="0">
                <a:latin typeface="Comic Sans MS" panose="030F0702030302020204" pitchFamily="66" charset="0"/>
                <a:cs typeface="Arial"/>
              </a:rPr>
              <a:t>Example: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prepositional</a:t>
            </a:r>
            <a:r>
              <a:rPr sz="3950" b="1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attachment</a:t>
            </a:r>
            <a:r>
              <a:rPr sz="3950" b="1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ambiguity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8089" y="4357200"/>
            <a:ext cx="8522335" cy="6213475"/>
            <a:chOff x="738089" y="4357200"/>
            <a:chExt cx="8522335" cy="621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2292" y="4357200"/>
              <a:ext cx="7137916" cy="51339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089" y="8254763"/>
              <a:ext cx="3473196" cy="23154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671842" y="3651945"/>
            <a:ext cx="7868284" cy="6044565"/>
            <a:chOff x="10671842" y="3651945"/>
            <a:chExt cx="7868284" cy="60445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1842" y="4152089"/>
              <a:ext cx="6479214" cy="55441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4543" y="3651945"/>
              <a:ext cx="3375071" cy="271587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35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9125"/>
            <a:ext cx="126612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Prepositional</a:t>
            </a:r>
            <a:r>
              <a:rPr spc="-295" dirty="0"/>
              <a:t> </a:t>
            </a:r>
            <a:r>
              <a:rPr spc="-120" dirty="0"/>
              <a:t>phrase</a:t>
            </a:r>
            <a:r>
              <a:rPr spc="-290" dirty="0"/>
              <a:t> </a:t>
            </a:r>
            <a:r>
              <a:rPr spc="-175" dirty="0"/>
              <a:t>ambiguity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5669" y="3579078"/>
            <a:ext cx="3839289" cy="36144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961" y="2135274"/>
            <a:ext cx="16488489" cy="6158096"/>
          </a:xfrm>
          <a:prstGeom prst="rect">
            <a:avLst/>
          </a:prstGeom>
        </p:spPr>
        <p:txBody>
          <a:bodyPr vert="horz" wrap="square" lIns="0" tIns="233680" rIns="0" bIns="0" rtlCol="0">
            <a:spAutoFit/>
          </a:bodyPr>
          <a:lstStyle/>
          <a:p>
            <a:pPr marL="2807335">
              <a:lnSpc>
                <a:spcPct val="100000"/>
              </a:lnSpc>
              <a:spcBef>
                <a:spcPts val="1840"/>
              </a:spcBef>
            </a:pPr>
            <a:r>
              <a:rPr sz="3950" b="1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“Put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block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box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on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table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kitchen.”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04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dirty="0">
                <a:latin typeface="Comic Sans MS" panose="030F0702030302020204" pitchFamily="66" charset="0"/>
                <a:cs typeface="Arial"/>
              </a:rPr>
              <a:t>3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prepositional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phrases,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5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interpretations: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2920">
              <a:lnSpc>
                <a:spcPct val="100000"/>
              </a:lnSpc>
              <a:spcBef>
                <a:spcPts val="204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Put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block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10" dirty="0">
                <a:latin typeface="Comic Sans MS" panose="030F0702030302020204" pitchFamily="66" charset="0"/>
                <a:cs typeface="Arial"/>
              </a:rPr>
              <a:t>((in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25" dirty="0">
                <a:latin typeface="Comic Sans MS" panose="030F0702030302020204" pitchFamily="66" charset="0"/>
                <a:cs typeface="Arial"/>
              </a:rPr>
              <a:t>box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35" dirty="0">
                <a:latin typeface="Comic Sans MS" panose="030F0702030302020204" pitchFamily="66" charset="0"/>
                <a:cs typeface="Arial"/>
              </a:rPr>
              <a:t>on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dirty="0">
                <a:latin typeface="Comic Sans MS" panose="030F0702030302020204" pitchFamily="66" charset="0"/>
                <a:cs typeface="Arial"/>
              </a:rPr>
              <a:t>table)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7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0" dirty="0">
                <a:latin typeface="Comic Sans MS" panose="030F0702030302020204" pitchFamily="66" charset="0"/>
                <a:cs typeface="Arial"/>
              </a:rPr>
              <a:t>kitchen.)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2920">
              <a:lnSpc>
                <a:spcPct val="100000"/>
              </a:lnSpc>
              <a:spcBef>
                <a:spcPts val="198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Put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block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95" dirty="0">
                <a:latin typeface="Comic Sans MS" panose="030F0702030302020204" pitchFamily="66" charset="0"/>
                <a:cs typeface="Arial"/>
              </a:rPr>
              <a:t>(in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box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(on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table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kitchen.)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2920">
              <a:lnSpc>
                <a:spcPct val="100000"/>
              </a:lnSpc>
              <a:spcBef>
                <a:spcPts val="197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Put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75" dirty="0">
                <a:latin typeface="Comic Sans MS" panose="030F0702030302020204" pitchFamily="66" charset="0"/>
                <a:cs typeface="Arial"/>
              </a:rPr>
              <a:t>((the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block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box)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table)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kitchen.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2920">
              <a:lnSpc>
                <a:spcPct val="100000"/>
              </a:lnSpc>
              <a:spcBef>
                <a:spcPts val="197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Put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30" dirty="0">
                <a:latin typeface="Comic Sans MS" panose="030F0702030302020204" pitchFamily="66" charset="0"/>
                <a:cs typeface="Arial"/>
              </a:rPr>
              <a:t>(the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block </a:t>
            </a:r>
            <a:r>
              <a:rPr sz="3950" spc="-195" dirty="0">
                <a:latin typeface="Comic Sans MS" panose="030F0702030302020204" pitchFamily="66" charset="0"/>
                <a:cs typeface="Arial"/>
              </a:rPr>
              <a:t>(in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box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table))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kitchen.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2920">
              <a:lnSpc>
                <a:spcPct val="100000"/>
              </a:lnSpc>
              <a:spcBef>
                <a:spcPts val="2039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Put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5" dirty="0">
                <a:latin typeface="Comic Sans MS" panose="030F0702030302020204" pitchFamily="66" charset="0"/>
                <a:cs typeface="Arial"/>
              </a:rPr>
              <a:t>(the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15" dirty="0">
                <a:latin typeface="Comic Sans MS" panose="030F0702030302020204" pitchFamily="66" charset="0"/>
                <a:cs typeface="Arial"/>
              </a:rPr>
              <a:t>block</a:t>
            </a:r>
            <a:r>
              <a:rPr sz="3950" b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7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55" dirty="0">
                <a:latin typeface="Comic Sans MS" panose="030F0702030302020204" pitchFamily="66" charset="0"/>
                <a:cs typeface="Arial"/>
              </a:rPr>
              <a:t>box)</a:t>
            </a:r>
            <a:r>
              <a:rPr sz="3950" b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70" dirty="0">
                <a:latin typeface="Comic Sans MS" panose="030F0702030302020204" pitchFamily="66" charset="0"/>
                <a:cs typeface="Arial"/>
              </a:rPr>
              <a:t>(on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30" dirty="0">
                <a:latin typeface="Comic Sans MS" panose="030F0702030302020204" pitchFamily="66" charset="0"/>
                <a:cs typeface="Arial"/>
              </a:rPr>
              <a:t>table</a:t>
            </a:r>
            <a:r>
              <a:rPr sz="3950" b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7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0" dirty="0">
                <a:latin typeface="Comic Sans MS" panose="030F0702030302020204" pitchFamily="66" charset="0"/>
                <a:cs typeface="Arial"/>
              </a:rPr>
              <a:t>kitchen.)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842" y="8545094"/>
            <a:ext cx="5726430" cy="2203808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96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25" dirty="0">
                <a:latin typeface="Comic Sans MS" panose="030F0702030302020204" pitchFamily="66" charset="0"/>
                <a:cs typeface="Arial"/>
              </a:rPr>
              <a:t>General</a:t>
            </a:r>
            <a:r>
              <a:rPr sz="395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case: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2920">
              <a:lnSpc>
                <a:spcPct val="100000"/>
              </a:lnSpc>
              <a:spcBef>
                <a:spcPts val="197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365" dirty="0">
                <a:latin typeface="Comic Sans MS" panose="030F0702030302020204" pitchFamily="66" charset="0"/>
                <a:cs typeface="Arial"/>
              </a:rPr>
              <a:t>((()))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65" dirty="0">
                <a:latin typeface="Comic Sans MS" panose="030F0702030302020204" pitchFamily="66" charset="0"/>
                <a:cs typeface="Arial"/>
              </a:rPr>
              <a:t>()(())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65" dirty="0">
                <a:latin typeface="Comic Sans MS" panose="030F0702030302020204" pitchFamily="66" charset="0"/>
                <a:cs typeface="Arial"/>
              </a:rPr>
              <a:t>()()()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65" dirty="0">
                <a:latin typeface="Comic Sans MS" panose="030F0702030302020204" pitchFamily="66" charset="0"/>
                <a:cs typeface="Arial"/>
              </a:rPr>
              <a:t>(())()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65" dirty="0">
                <a:latin typeface="Comic Sans MS" panose="030F0702030302020204" pitchFamily="66" charset="0"/>
                <a:cs typeface="Arial"/>
              </a:rPr>
              <a:t>(()())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715" y="9170624"/>
            <a:ext cx="7197835" cy="11021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73861" y="8715048"/>
            <a:ext cx="355409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Catalan</a:t>
            </a:r>
            <a:r>
              <a:rPr sz="3300" b="1" spc="-4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b="1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numbers: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9775" y="10612633"/>
            <a:ext cx="10209320" cy="4275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36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3611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5" dirty="0"/>
              <a:t>T</a:t>
            </a:r>
            <a:r>
              <a:rPr spc="-265" dirty="0"/>
              <a:t>y</a:t>
            </a:r>
            <a:r>
              <a:rPr spc="-140" dirty="0"/>
              <a:t>p</a:t>
            </a:r>
            <a:r>
              <a:rPr spc="-285" dirty="0"/>
              <a:t>i</a:t>
            </a:r>
            <a:r>
              <a:rPr spc="-20" dirty="0"/>
              <a:t>ca</a:t>
            </a:r>
            <a:r>
              <a:rPr spc="-140" dirty="0"/>
              <a:t>l</a:t>
            </a:r>
            <a:r>
              <a:rPr spc="-280" dirty="0"/>
              <a:t> </a:t>
            </a:r>
            <a:r>
              <a:rPr spc="-10" dirty="0"/>
              <a:t>t</a:t>
            </a:r>
            <a:r>
              <a:rPr spc="-270" dirty="0"/>
              <a:t>r</a:t>
            </a:r>
            <a:r>
              <a:rPr spc="-20" dirty="0"/>
              <a:t>e</a:t>
            </a:r>
            <a:r>
              <a:rPr spc="12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405" y="2419442"/>
            <a:ext cx="15749128" cy="55033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1636" y="8740871"/>
            <a:ext cx="17647285" cy="86233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89"/>
              </a:spcBef>
            </a:pPr>
            <a:r>
              <a:rPr sz="2850" spc="-50" dirty="0">
                <a:latin typeface="Comic Sans MS" panose="030F0702030302020204" pitchFamily="66" charset="0"/>
                <a:cs typeface="Arial"/>
              </a:rPr>
              <a:t>Canadian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55" dirty="0">
                <a:latin typeface="Comic Sans MS" panose="030F0702030302020204" pitchFamily="66" charset="0"/>
                <a:cs typeface="Arial"/>
              </a:rPr>
              <a:t>Utilities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0" dirty="0">
                <a:latin typeface="Comic Sans MS" panose="030F0702030302020204" pitchFamily="66" charset="0"/>
                <a:cs typeface="Arial"/>
              </a:rPr>
              <a:t>had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1988 </a:t>
            </a:r>
            <a:r>
              <a:rPr sz="2850" spc="-75" dirty="0">
                <a:latin typeface="Comic Sans MS" panose="030F0702030302020204" pitchFamily="66" charset="0"/>
                <a:cs typeface="Arial"/>
              </a:rPr>
              <a:t>revenue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15" dirty="0">
                <a:latin typeface="Comic Sans MS" panose="030F0702030302020204" pitchFamily="66" charset="0"/>
                <a:cs typeface="Arial"/>
              </a:rPr>
              <a:t>of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$ 1.16 </a:t>
            </a:r>
            <a:r>
              <a:rPr sz="2850" spc="-50" dirty="0">
                <a:latin typeface="Comic Sans MS" panose="030F0702030302020204" pitchFamily="66" charset="0"/>
                <a:cs typeface="Arial"/>
              </a:rPr>
              <a:t>billion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,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65" dirty="0">
                <a:latin typeface="Comic Sans MS" panose="030F0702030302020204" pitchFamily="66" charset="0"/>
                <a:cs typeface="Arial"/>
              </a:rPr>
              <a:t>mainly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5" dirty="0">
                <a:latin typeface="Comic Sans MS" panose="030F0702030302020204" pitchFamily="66" charset="0"/>
                <a:cs typeface="Arial"/>
              </a:rPr>
              <a:t>from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5" dirty="0">
                <a:latin typeface="Comic Sans MS" panose="030F0702030302020204" pitchFamily="66" charset="0"/>
                <a:cs typeface="Arial"/>
              </a:rPr>
              <a:t>its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50" dirty="0">
                <a:latin typeface="Comic Sans MS" panose="030F0702030302020204" pitchFamily="66" charset="0"/>
                <a:cs typeface="Arial"/>
              </a:rPr>
              <a:t>natural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35" dirty="0">
                <a:latin typeface="Comic Sans MS" panose="030F0702030302020204" pitchFamily="66" charset="0"/>
                <a:cs typeface="Arial"/>
              </a:rPr>
              <a:t>gas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30" dirty="0">
                <a:latin typeface="Comic Sans MS" panose="030F0702030302020204" pitchFamily="66" charset="0"/>
                <a:cs typeface="Arial"/>
              </a:rPr>
              <a:t>electric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45" dirty="0">
                <a:latin typeface="Comic Sans MS" panose="030F0702030302020204" pitchFamily="66" charset="0"/>
                <a:cs typeface="Arial"/>
              </a:rPr>
              <a:t>utility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45" dirty="0">
                <a:latin typeface="Comic Sans MS" panose="030F0702030302020204" pitchFamily="66" charset="0"/>
                <a:cs typeface="Arial"/>
              </a:rPr>
              <a:t>businesses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70" dirty="0">
                <a:latin typeface="Comic Sans MS" panose="030F0702030302020204" pitchFamily="66" charset="0"/>
                <a:cs typeface="Arial"/>
              </a:rPr>
              <a:t>in </a:t>
            </a:r>
            <a:r>
              <a:rPr sz="2850" spc="-78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40" dirty="0">
                <a:latin typeface="Comic Sans MS" panose="030F0702030302020204" pitchFamily="66" charset="0"/>
                <a:cs typeface="Arial"/>
              </a:rPr>
              <a:t>Alberta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, </a:t>
            </a:r>
            <a:r>
              <a:rPr sz="2850" spc="-45" dirty="0">
                <a:latin typeface="Comic Sans MS" panose="030F0702030302020204" pitchFamily="66" charset="0"/>
                <a:cs typeface="Arial"/>
              </a:rPr>
              <a:t>where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5" dirty="0">
                <a:latin typeface="Comic Sans MS" panose="030F0702030302020204" pitchFamily="66" charset="0"/>
                <a:cs typeface="Arial"/>
              </a:rPr>
              <a:t>company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65" dirty="0">
                <a:latin typeface="Comic Sans MS" panose="030F0702030302020204" pitchFamily="66" charset="0"/>
                <a:cs typeface="Arial"/>
              </a:rPr>
              <a:t>serves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5" dirty="0">
                <a:latin typeface="Comic Sans MS" panose="030F0702030302020204" pitchFamily="66" charset="0"/>
                <a:cs typeface="Arial"/>
              </a:rPr>
              <a:t>about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800,000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10" dirty="0">
                <a:latin typeface="Comic Sans MS" panose="030F0702030302020204" pitchFamily="66" charset="0"/>
                <a:cs typeface="Arial"/>
              </a:rPr>
              <a:t>customers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.</a:t>
            </a:r>
            <a:endParaRPr sz="28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9553973" y="10801643"/>
            <a:ext cx="299084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37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38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03503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More</a:t>
            </a:r>
            <a:r>
              <a:rPr spc="-295" dirty="0"/>
              <a:t> </a:t>
            </a:r>
            <a:r>
              <a:rPr spc="-130" dirty="0"/>
              <a:t>syntactic</a:t>
            </a:r>
            <a:r>
              <a:rPr spc="-295" dirty="0"/>
              <a:t> </a:t>
            </a:r>
            <a:r>
              <a:rPr spc="-160" dirty="0"/>
              <a:t>ambiguities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984" y="2889282"/>
            <a:ext cx="13571219" cy="75411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ts val="4495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Prepositional</a:t>
            </a:r>
            <a:r>
              <a:rPr sz="3950" b="1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phrases: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>
              <a:lnSpc>
                <a:spcPts val="4495"/>
              </a:lnSpc>
            </a:pPr>
            <a:r>
              <a:rPr sz="3950" i="1" spc="-145" dirty="0">
                <a:latin typeface="Comic Sans MS" panose="030F0702030302020204" pitchFamily="66" charset="0"/>
                <a:cs typeface="Arial"/>
              </a:rPr>
              <a:t>They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25" dirty="0">
                <a:latin typeface="Comic Sans MS" panose="030F0702030302020204" pitchFamily="66" charset="0"/>
                <a:cs typeface="Arial"/>
              </a:rPr>
              <a:t>cooked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75" dirty="0">
                <a:latin typeface="Comic Sans MS" panose="030F0702030302020204" pitchFamily="66" charset="0"/>
                <a:cs typeface="Arial"/>
              </a:rPr>
              <a:t>beans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50" dirty="0">
                <a:latin typeface="Comic Sans MS" panose="030F0702030302020204" pitchFamily="66" charset="0"/>
                <a:cs typeface="Arial"/>
              </a:rPr>
              <a:t>pot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on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0" dirty="0">
                <a:latin typeface="Comic Sans MS" panose="030F0702030302020204" pitchFamily="66" charset="0"/>
                <a:cs typeface="Arial"/>
              </a:rPr>
              <a:t>stove</a:t>
            </a:r>
            <a:r>
              <a:rPr sz="3950" i="1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2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75" dirty="0">
                <a:latin typeface="Comic Sans MS" panose="030F0702030302020204" pitchFamily="66" charset="0"/>
                <a:cs typeface="Arial"/>
              </a:rPr>
              <a:t>handles.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ts val="4495"/>
              </a:lnSpc>
              <a:spcBef>
                <a:spcPts val="327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Particle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vs.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preposition: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>
              <a:lnSpc>
                <a:spcPts val="4495"/>
              </a:lnSpc>
            </a:pPr>
            <a:r>
              <a:rPr sz="3950" i="1" spc="-14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puppy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5" dirty="0">
                <a:latin typeface="Comic Sans MS" panose="030F0702030302020204" pitchFamily="66" charset="0"/>
                <a:cs typeface="Arial"/>
              </a:rPr>
              <a:t>tore</a:t>
            </a:r>
            <a:r>
              <a:rPr sz="3950" i="1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up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80" dirty="0">
                <a:latin typeface="Comic Sans MS" panose="030F0702030302020204" pitchFamily="66" charset="0"/>
                <a:cs typeface="Arial"/>
              </a:rPr>
              <a:t>staircase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ts val="4495"/>
              </a:lnSpc>
              <a:spcBef>
                <a:spcPts val="327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Complement</a:t>
            </a:r>
            <a:r>
              <a:rPr sz="3950" b="1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structures: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marR="693420">
              <a:lnSpc>
                <a:spcPts val="4240"/>
              </a:lnSpc>
              <a:spcBef>
                <a:spcPts val="310"/>
              </a:spcBef>
            </a:pPr>
            <a:r>
              <a:rPr sz="3950" i="1" spc="-14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tourists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20" dirty="0">
                <a:latin typeface="Comic Sans MS" panose="030F0702030302020204" pitchFamily="66" charset="0"/>
                <a:cs typeface="Arial"/>
              </a:rPr>
              <a:t>objected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0" dirty="0">
                <a:latin typeface="Comic Sans MS" panose="030F0702030302020204" pitchFamily="66" charset="0"/>
                <a:cs typeface="Arial"/>
              </a:rPr>
              <a:t>guide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20" dirty="0">
                <a:latin typeface="Comic Sans MS" panose="030F0702030302020204" pitchFamily="66" charset="0"/>
                <a:cs typeface="Arial"/>
              </a:rPr>
              <a:t>that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75" dirty="0">
                <a:latin typeface="Comic Sans MS" panose="030F0702030302020204" pitchFamily="66" charset="0"/>
                <a:cs typeface="Arial"/>
              </a:rPr>
              <a:t>they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10" dirty="0">
                <a:latin typeface="Comic Sans MS" panose="030F0702030302020204" pitchFamily="66" charset="0"/>
                <a:cs typeface="Arial"/>
              </a:rPr>
              <a:t>couldn’t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60" dirty="0">
                <a:latin typeface="Comic Sans MS" panose="030F0702030302020204" pitchFamily="66" charset="0"/>
                <a:cs typeface="Arial"/>
              </a:rPr>
              <a:t>hear. </a:t>
            </a:r>
            <a:r>
              <a:rPr sz="3950" i="1" spc="-108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20" dirty="0">
                <a:latin typeface="Comic Sans MS" panose="030F0702030302020204" pitchFamily="66" charset="0"/>
                <a:cs typeface="Arial"/>
              </a:rPr>
              <a:t>She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45" dirty="0">
                <a:latin typeface="Comic Sans MS" panose="030F0702030302020204" pitchFamily="66" charset="0"/>
                <a:cs typeface="Arial"/>
              </a:rPr>
              <a:t>knows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75" dirty="0">
                <a:latin typeface="Comic Sans MS" panose="030F0702030302020204" pitchFamily="66" charset="0"/>
                <a:cs typeface="Arial"/>
              </a:rPr>
              <a:t>you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45" dirty="0">
                <a:latin typeface="Comic Sans MS" panose="030F0702030302020204" pitchFamily="66" charset="0"/>
                <a:cs typeface="Arial"/>
              </a:rPr>
              <a:t>like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back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95" dirty="0">
                <a:latin typeface="Comic Sans MS" panose="030F0702030302020204" pitchFamily="66" charset="0"/>
                <a:cs typeface="Arial"/>
              </a:rPr>
              <a:t>her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45" dirty="0">
                <a:latin typeface="Comic Sans MS" panose="030F0702030302020204" pitchFamily="66" charset="0"/>
                <a:cs typeface="Arial"/>
              </a:rPr>
              <a:t>hand.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ts val="4495"/>
              </a:lnSpc>
              <a:spcBef>
                <a:spcPts val="3219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-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Gerund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vs.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participal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adjective: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>
              <a:lnSpc>
                <a:spcPts val="4245"/>
              </a:lnSpc>
            </a:pPr>
            <a:r>
              <a:rPr sz="3950" i="1" spc="-100" dirty="0">
                <a:latin typeface="Comic Sans MS" panose="030F0702030302020204" pitchFamily="66" charset="0"/>
                <a:cs typeface="Arial"/>
              </a:rPr>
              <a:t>Visiting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14" dirty="0">
                <a:latin typeface="Comic Sans MS" panose="030F0702030302020204" pitchFamily="66" charset="0"/>
                <a:cs typeface="Arial"/>
              </a:rPr>
              <a:t>relatives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can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be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0" dirty="0">
                <a:latin typeface="Comic Sans MS" panose="030F0702030302020204" pitchFamily="66" charset="0"/>
                <a:cs typeface="Arial"/>
              </a:rPr>
              <a:t>boring.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>
              <a:lnSpc>
                <a:spcPts val="4490"/>
              </a:lnSpc>
            </a:pPr>
            <a:r>
              <a:rPr sz="3950" i="1" spc="-75" dirty="0">
                <a:latin typeface="Comic Sans MS" panose="030F0702030302020204" pitchFamily="66" charset="0"/>
                <a:cs typeface="Arial"/>
              </a:rPr>
              <a:t>Changing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5" dirty="0">
                <a:latin typeface="Comic Sans MS" panose="030F0702030302020204" pitchFamily="66" charset="0"/>
                <a:cs typeface="Arial"/>
              </a:rPr>
              <a:t>schedules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80" dirty="0">
                <a:latin typeface="Comic Sans MS" panose="030F0702030302020204" pitchFamily="66" charset="0"/>
                <a:cs typeface="Arial"/>
              </a:rPr>
              <a:t>frequently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confused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5" dirty="0">
                <a:latin typeface="Comic Sans MS" panose="030F0702030302020204" pitchFamily="66" charset="0"/>
                <a:cs typeface="Arial"/>
              </a:rPr>
              <a:t>passengers.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888736"/>
            <a:ext cx="94091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Syntactic</a:t>
            </a:r>
            <a:r>
              <a:rPr spc="-335" dirty="0"/>
              <a:t> </a:t>
            </a:r>
            <a:r>
              <a:rPr spc="-180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2233735"/>
            <a:ext cx="17103090" cy="3580765"/>
          </a:xfrm>
          <a:prstGeom prst="rect">
            <a:avLst/>
          </a:prstGeom>
        </p:spPr>
        <p:txBody>
          <a:bodyPr vert="horz" wrap="square" lIns="0" tIns="30734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42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Input: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905510" marR="5080">
              <a:lnSpc>
                <a:spcPts val="5060"/>
              </a:lnSpc>
              <a:spcBef>
                <a:spcPts val="3270"/>
              </a:spcBef>
            </a:pPr>
            <a:r>
              <a:rPr sz="4600" spc="-16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46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80" dirty="0">
                <a:latin typeface="Comic Sans MS" panose="030F0702030302020204" pitchFamily="66" charset="0"/>
                <a:cs typeface="Arial"/>
              </a:rPr>
              <a:t>move</a:t>
            </a:r>
            <a:r>
              <a:rPr sz="46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50" dirty="0">
                <a:latin typeface="Comic Sans MS" panose="030F0702030302020204" pitchFamily="66" charset="0"/>
                <a:cs typeface="Arial"/>
              </a:rPr>
              <a:t>followed</a:t>
            </a:r>
            <a:r>
              <a:rPr sz="46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165" dirty="0">
                <a:latin typeface="Comic Sans MS" panose="030F0702030302020204" pitchFamily="66" charset="0"/>
                <a:cs typeface="Arial"/>
              </a:rPr>
              <a:t>a</a:t>
            </a:r>
            <a:r>
              <a:rPr sz="46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45" dirty="0">
                <a:latin typeface="Comic Sans MS" panose="030F0702030302020204" pitchFamily="66" charset="0"/>
                <a:cs typeface="Arial"/>
              </a:rPr>
              <a:t>round</a:t>
            </a:r>
            <a:r>
              <a:rPr sz="460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40" dirty="0">
                <a:latin typeface="Comic Sans MS" panose="030F0702030302020204" pitchFamily="66" charset="0"/>
                <a:cs typeface="Arial"/>
              </a:rPr>
              <a:t>of</a:t>
            </a:r>
            <a:r>
              <a:rPr sz="46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120" dirty="0">
                <a:latin typeface="Comic Sans MS" panose="030F0702030302020204" pitchFamily="66" charset="0"/>
                <a:cs typeface="Arial"/>
              </a:rPr>
              <a:t>similar</a:t>
            </a:r>
            <a:r>
              <a:rPr sz="46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110" dirty="0">
                <a:latin typeface="Comic Sans MS" panose="030F0702030302020204" pitchFamily="66" charset="0"/>
                <a:cs typeface="Arial"/>
              </a:rPr>
              <a:t>increases</a:t>
            </a:r>
            <a:r>
              <a:rPr sz="46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40" dirty="0">
                <a:latin typeface="Comic Sans MS" panose="030F0702030302020204" pitchFamily="66" charset="0"/>
                <a:cs typeface="Arial"/>
              </a:rPr>
              <a:t>by</a:t>
            </a:r>
            <a:r>
              <a:rPr sz="460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45" dirty="0">
                <a:latin typeface="Comic Sans MS" panose="030F0702030302020204" pitchFamily="66" charset="0"/>
                <a:cs typeface="Arial"/>
              </a:rPr>
              <a:t>other</a:t>
            </a:r>
            <a:r>
              <a:rPr sz="46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80" dirty="0">
                <a:latin typeface="Comic Sans MS" panose="030F0702030302020204" pitchFamily="66" charset="0"/>
                <a:cs typeface="Arial"/>
              </a:rPr>
              <a:t>lenders, </a:t>
            </a:r>
            <a:r>
              <a:rPr sz="4600" spc="-1265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80" dirty="0">
                <a:latin typeface="Comic Sans MS" panose="030F0702030302020204" pitchFamily="66" charset="0"/>
                <a:cs typeface="Arial"/>
              </a:rPr>
              <a:t>reflecting</a:t>
            </a:r>
            <a:r>
              <a:rPr sz="4600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165" dirty="0">
                <a:latin typeface="Comic Sans MS" panose="030F0702030302020204" pitchFamily="66" charset="0"/>
                <a:cs typeface="Arial"/>
              </a:rPr>
              <a:t>a</a:t>
            </a:r>
            <a:r>
              <a:rPr sz="46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45" dirty="0">
                <a:latin typeface="Comic Sans MS" panose="030F0702030302020204" pitchFamily="66" charset="0"/>
                <a:cs typeface="Arial"/>
              </a:rPr>
              <a:t>continuing</a:t>
            </a:r>
            <a:r>
              <a:rPr sz="46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80" dirty="0">
                <a:latin typeface="Comic Sans MS" panose="030F0702030302020204" pitchFamily="66" charset="0"/>
                <a:cs typeface="Arial"/>
              </a:rPr>
              <a:t>decline</a:t>
            </a:r>
            <a:r>
              <a:rPr sz="46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125" dirty="0">
                <a:latin typeface="Comic Sans MS" panose="030F0702030302020204" pitchFamily="66" charset="0"/>
                <a:cs typeface="Arial"/>
              </a:rPr>
              <a:t>in</a:t>
            </a:r>
            <a:r>
              <a:rPr sz="46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20" dirty="0">
                <a:latin typeface="Comic Sans MS" panose="030F0702030302020204" pitchFamily="66" charset="0"/>
                <a:cs typeface="Arial"/>
              </a:rPr>
              <a:t>that</a:t>
            </a:r>
            <a:r>
              <a:rPr sz="46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4600" spc="-45" dirty="0">
                <a:latin typeface="Comic Sans MS" panose="030F0702030302020204" pitchFamily="66" charset="0"/>
                <a:cs typeface="Arial"/>
              </a:rPr>
              <a:t>market.</a:t>
            </a:r>
            <a:endParaRPr sz="460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262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Output: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924" y="5906752"/>
            <a:ext cx="15110859" cy="49903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31770" y="10801643"/>
            <a:ext cx="130810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4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39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03503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More</a:t>
            </a:r>
            <a:r>
              <a:rPr spc="-295" dirty="0"/>
              <a:t> </a:t>
            </a:r>
            <a:r>
              <a:rPr spc="-130" dirty="0"/>
              <a:t>syntactic</a:t>
            </a:r>
            <a:r>
              <a:rPr spc="-295" dirty="0"/>
              <a:t> </a:t>
            </a:r>
            <a:r>
              <a:rPr spc="-160" dirty="0"/>
              <a:t>ambiguities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984" y="2889282"/>
            <a:ext cx="14455775" cy="65356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14984" marR="7071359" indent="-502920">
              <a:lnSpc>
                <a:spcPct val="89600"/>
              </a:lnSpc>
              <a:spcBef>
                <a:spcPts val="60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Modifier </a:t>
            </a:r>
            <a:r>
              <a:rPr sz="3950" b="1" spc="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scope 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within </a:t>
            </a:r>
            <a:r>
              <a:rPr sz="3950" b="1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NPs: </a:t>
            </a:r>
            <a:r>
              <a:rPr sz="3950" b="1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45" dirty="0">
                <a:latin typeface="Comic Sans MS" panose="030F0702030302020204" pitchFamily="66" charset="0"/>
                <a:cs typeface="Arial"/>
              </a:rPr>
              <a:t>impractical</a:t>
            </a:r>
            <a:r>
              <a:rPr sz="3950" i="1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0" dirty="0">
                <a:latin typeface="Comic Sans MS" panose="030F0702030302020204" pitchFamily="66" charset="0"/>
                <a:cs typeface="Arial"/>
              </a:rPr>
              <a:t>design</a:t>
            </a:r>
            <a:r>
              <a:rPr sz="3950" i="1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80" dirty="0">
                <a:latin typeface="Comic Sans MS" panose="030F0702030302020204" pitchFamily="66" charset="0"/>
                <a:cs typeface="Arial"/>
              </a:rPr>
              <a:t>requirements </a:t>
            </a:r>
            <a:r>
              <a:rPr sz="3950" i="1" spc="-108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40" dirty="0">
                <a:latin typeface="Comic Sans MS" panose="030F0702030302020204" pitchFamily="66" charset="0"/>
                <a:cs typeface="Arial"/>
              </a:rPr>
              <a:t>plastic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25" dirty="0">
                <a:latin typeface="Comic Sans MS" panose="030F0702030302020204" pitchFamily="66" charset="0"/>
                <a:cs typeface="Arial"/>
              </a:rPr>
              <a:t>cup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0" dirty="0">
                <a:latin typeface="Comic Sans MS" panose="030F0702030302020204" pitchFamily="66" charset="0"/>
                <a:cs typeface="Arial"/>
              </a:rPr>
              <a:t>holder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ts val="4495"/>
              </a:lnSpc>
              <a:spcBef>
                <a:spcPts val="327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Multiple</a:t>
            </a:r>
            <a:r>
              <a:rPr sz="3950" b="1" spc="-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gap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constructions: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>
              <a:lnSpc>
                <a:spcPts val="4245"/>
              </a:lnSpc>
            </a:pPr>
            <a:r>
              <a:rPr sz="3950" i="1" spc="-14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0" dirty="0">
                <a:latin typeface="Comic Sans MS" panose="030F0702030302020204" pitchFamily="66" charset="0"/>
                <a:cs typeface="Arial"/>
              </a:rPr>
              <a:t>chicken</a:t>
            </a:r>
            <a:r>
              <a:rPr sz="3950" i="1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10" dirty="0">
                <a:latin typeface="Comic Sans MS" panose="030F0702030302020204" pitchFamily="66" charset="0"/>
                <a:cs typeface="Arial"/>
              </a:rPr>
              <a:t>is</a:t>
            </a:r>
            <a:r>
              <a:rPr sz="3950" i="1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00" dirty="0">
                <a:latin typeface="Comic Sans MS" panose="030F0702030302020204" pitchFamily="66" charset="0"/>
                <a:cs typeface="Arial"/>
              </a:rPr>
              <a:t>ready</a:t>
            </a:r>
            <a:r>
              <a:rPr sz="3950" i="1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i="1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5" dirty="0">
                <a:latin typeface="Comic Sans MS" panose="030F0702030302020204" pitchFamily="66" charset="0"/>
                <a:cs typeface="Arial"/>
              </a:rPr>
              <a:t>eat.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>
              <a:lnSpc>
                <a:spcPts val="4490"/>
              </a:lnSpc>
            </a:pPr>
            <a:r>
              <a:rPr sz="3950" i="1" spc="-14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-10" dirty="0">
                <a:latin typeface="Comic Sans MS" panose="030F0702030302020204" pitchFamily="66" charset="0"/>
                <a:cs typeface="Arial"/>
              </a:rPr>
              <a:t> contractors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45" dirty="0">
                <a:latin typeface="Comic Sans MS" panose="030F0702030302020204" pitchFamily="66" charset="0"/>
                <a:cs typeface="Arial"/>
              </a:rPr>
              <a:t>are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5" dirty="0">
                <a:latin typeface="Comic Sans MS" panose="030F0702030302020204" pitchFamily="66" charset="0"/>
                <a:cs typeface="Arial"/>
              </a:rPr>
              <a:t>rich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0" dirty="0">
                <a:latin typeface="Comic Sans MS" panose="030F0702030302020204" pitchFamily="66" charset="0"/>
                <a:cs typeface="Arial"/>
              </a:rPr>
              <a:t>enough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i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75" dirty="0">
                <a:latin typeface="Comic Sans MS" panose="030F0702030302020204" pitchFamily="66" charset="0"/>
                <a:cs typeface="Arial"/>
              </a:rPr>
              <a:t>sue.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ts val="4495"/>
              </a:lnSpc>
              <a:spcBef>
                <a:spcPts val="327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Coordination</a:t>
            </a:r>
            <a:r>
              <a:rPr sz="3950" b="1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scope: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>
              <a:lnSpc>
                <a:spcPts val="4495"/>
              </a:lnSpc>
            </a:pPr>
            <a:r>
              <a:rPr sz="3950" i="1" spc="-114" dirty="0">
                <a:latin typeface="Comic Sans MS" panose="030F0702030302020204" pitchFamily="66" charset="0"/>
                <a:cs typeface="Arial"/>
              </a:rPr>
              <a:t>Small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5" dirty="0">
                <a:latin typeface="Comic Sans MS" panose="030F0702030302020204" pitchFamily="66" charset="0"/>
                <a:cs typeface="Arial"/>
              </a:rPr>
              <a:t>rats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5" dirty="0">
                <a:latin typeface="Comic Sans MS" panose="030F0702030302020204" pitchFamily="66" charset="0"/>
                <a:cs typeface="Arial"/>
              </a:rPr>
              <a:t>mice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14" dirty="0">
                <a:latin typeface="Comic Sans MS" panose="030F0702030302020204" pitchFamily="66" charset="0"/>
                <a:cs typeface="Arial"/>
              </a:rPr>
              <a:t>squeeze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into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90" dirty="0">
                <a:latin typeface="Comic Sans MS" panose="030F0702030302020204" pitchFamily="66" charset="0"/>
                <a:cs typeface="Arial"/>
              </a:rPr>
              <a:t>holes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latin typeface="Comic Sans MS" panose="030F0702030302020204" pitchFamily="66" charset="0"/>
                <a:cs typeface="Arial"/>
              </a:rPr>
              <a:t>or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45" dirty="0">
                <a:latin typeface="Comic Sans MS" panose="030F0702030302020204" pitchFamily="66" charset="0"/>
                <a:cs typeface="Arial"/>
              </a:rPr>
              <a:t>cracks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i="1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75" dirty="0">
                <a:latin typeface="Comic Sans MS" panose="030F0702030302020204" pitchFamily="66" charset="0"/>
                <a:cs typeface="Arial"/>
              </a:rPr>
              <a:t>wall.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94435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Dark</a:t>
            </a:r>
            <a:r>
              <a:rPr spc="-335" dirty="0"/>
              <a:t> </a:t>
            </a:r>
            <a:r>
              <a:rPr spc="-160" dirty="0"/>
              <a:t>ambiguities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2019" y="4041856"/>
            <a:ext cx="4855086" cy="5030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0984" y="2889282"/>
            <a:ext cx="16723994" cy="767325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4984" marR="5080" indent="-502920">
              <a:lnSpc>
                <a:spcPts val="4250"/>
              </a:lnSpc>
              <a:spcBef>
                <a:spcPts val="65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b="1" spc="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Dark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ambiguities:</a:t>
            </a:r>
            <a:r>
              <a:rPr sz="3950" b="1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most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20" dirty="0">
                <a:latin typeface="Comic Sans MS" panose="030F0702030302020204" pitchFamily="66" charset="0"/>
                <a:cs typeface="Arial"/>
              </a:rPr>
              <a:t>analyses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are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shockingly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bad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5" dirty="0">
                <a:latin typeface="Comic Sans MS" panose="030F0702030302020204" pitchFamily="66" charset="0"/>
                <a:cs typeface="Arial"/>
              </a:rPr>
              <a:t>(meaning,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they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45" dirty="0">
                <a:latin typeface="Comic Sans MS" panose="030F0702030302020204" pitchFamily="66" charset="0"/>
                <a:cs typeface="Arial"/>
              </a:rPr>
              <a:t>don’t </a:t>
            </a:r>
            <a:r>
              <a:rPr sz="3950" spc="-108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25" dirty="0">
                <a:latin typeface="Comic Sans MS" panose="030F0702030302020204" pitchFamily="66" charset="0"/>
                <a:cs typeface="Arial"/>
              </a:rPr>
              <a:t>have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an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interpretation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you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can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5" dirty="0">
                <a:latin typeface="Comic Sans MS" panose="030F0702030302020204" pitchFamily="66" charset="0"/>
                <a:cs typeface="Arial"/>
              </a:rPr>
              <a:t>get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your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mind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around.)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buClr>
                <a:srgbClr val="B51700"/>
              </a:buClr>
              <a:buFont typeface="Arial Narrow"/>
              <a:buChar char="■"/>
            </a:pPr>
            <a:endParaRPr sz="4600" dirty="0">
              <a:latin typeface="Comic Sans MS" panose="030F0702030302020204" pitchFamily="66" charset="0"/>
              <a:cs typeface="Arial"/>
            </a:endParaRPr>
          </a:p>
          <a:p>
            <a:pPr marL="3569335" marR="8026400">
              <a:lnSpc>
                <a:spcPts val="3650"/>
              </a:lnSpc>
              <a:spcBef>
                <a:spcPts val="3850"/>
              </a:spcBef>
            </a:pPr>
            <a:r>
              <a:rPr sz="3300" spc="-1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This</a:t>
            </a:r>
            <a:r>
              <a:rPr sz="3300" spc="-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0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analysis</a:t>
            </a:r>
            <a:r>
              <a:rPr sz="3300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3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corresponds</a:t>
            </a:r>
            <a:r>
              <a:rPr sz="3300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to </a:t>
            </a:r>
            <a:r>
              <a:rPr sz="3300" spc="-9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4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correct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parse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of: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4927600">
              <a:lnSpc>
                <a:spcPct val="100000"/>
              </a:lnSpc>
              <a:spcBef>
                <a:spcPts val="2865"/>
              </a:spcBef>
            </a:pPr>
            <a:r>
              <a:rPr sz="3300" i="1" spc="-6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“This</a:t>
            </a:r>
            <a:r>
              <a:rPr sz="3300" i="1" spc="-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i="1" spc="-9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is</a:t>
            </a:r>
            <a:r>
              <a:rPr sz="3300" i="1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i="1" spc="-4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panic</a:t>
            </a:r>
            <a:r>
              <a:rPr sz="3300" i="1" spc="-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i="1" spc="-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buying!”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</a:pPr>
            <a:endParaRPr sz="38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40" dirty="0">
                <a:latin typeface="Comic Sans MS" panose="030F0702030302020204" pitchFamily="66" charset="0"/>
                <a:cs typeface="Arial"/>
              </a:rPr>
              <a:t>Unknown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words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new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5" dirty="0">
                <a:latin typeface="Comic Sans MS" panose="030F0702030302020204" pitchFamily="66" charset="0"/>
                <a:cs typeface="Arial"/>
              </a:rPr>
              <a:t>usages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marR="2023110" indent="-502920">
              <a:lnSpc>
                <a:spcPts val="4240"/>
              </a:lnSpc>
              <a:spcBef>
                <a:spcPts val="377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5" dirty="0">
                <a:latin typeface="Comic Sans MS" panose="030F0702030302020204" pitchFamily="66" charset="0"/>
                <a:cs typeface="Arial"/>
              </a:rPr>
              <a:t>Solution: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need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mechanisms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focus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attention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best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ones… </a:t>
            </a:r>
            <a:r>
              <a:rPr sz="3950" spc="-108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probabilistic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techniques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latin typeface="Comic Sans MS" panose="030F0702030302020204" pitchFamily="66" charset="0"/>
                <a:cs typeface="Arial"/>
              </a:rPr>
              <a:t>do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this.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40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7732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How</a:t>
            </a:r>
            <a:r>
              <a:rPr spc="-295" dirty="0"/>
              <a:t> </a:t>
            </a:r>
            <a:r>
              <a:rPr spc="-5" dirty="0"/>
              <a:t>to</a:t>
            </a:r>
            <a:r>
              <a:rPr spc="-290" dirty="0"/>
              <a:t> </a:t>
            </a:r>
            <a:r>
              <a:rPr spc="-80" dirty="0"/>
              <a:t>deal</a:t>
            </a:r>
            <a:r>
              <a:rPr spc="-290" dirty="0"/>
              <a:t> </a:t>
            </a:r>
            <a:r>
              <a:rPr spc="-75" dirty="0"/>
              <a:t>with</a:t>
            </a:r>
            <a:r>
              <a:rPr spc="-290" dirty="0"/>
              <a:t> </a:t>
            </a:r>
            <a:r>
              <a:rPr spc="-210" dirty="0"/>
              <a:t>ambiguity?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8930" y="8107999"/>
            <a:ext cx="16046919" cy="22217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0025">
              <a:lnSpc>
                <a:spcPct val="100000"/>
              </a:lnSpc>
              <a:spcBef>
                <a:spcPts val="105"/>
              </a:spcBef>
            </a:pPr>
            <a:r>
              <a:rPr sz="3950" i="1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Put</a:t>
            </a:r>
            <a:r>
              <a:rPr sz="3950" i="1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block</a:t>
            </a:r>
            <a:r>
              <a:rPr sz="3950" i="1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3950" i="1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box</a:t>
            </a:r>
            <a:r>
              <a:rPr sz="3950" i="1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on</a:t>
            </a:r>
            <a:r>
              <a:rPr sz="3950" i="1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6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table</a:t>
            </a:r>
            <a:r>
              <a:rPr sz="3950" i="1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3950" i="1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i="1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5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kitchen.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4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10" dirty="0">
                <a:latin typeface="Comic Sans MS" panose="030F0702030302020204" pitchFamily="66" charset="0"/>
                <a:cs typeface="Arial"/>
              </a:rPr>
              <a:t>Want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score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all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derivations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encode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how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0" dirty="0">
                <a:latin typeface="Comic Sans MS" panose="030F0702030302020204" pitchFamily="66" charset="0"/>
                <a:cs typeface="Arial"/>
              </a:rPr>
              <a:t>plausible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they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are.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8485" y="1784357"/>
            <a:ext cx="19589115" cy="5667375"/>
            <a:chOff x="418485" y="1784357"/>
            <a:chExt cx="19589115" cy="5667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485" y="2580387"/>
              <a:ext cx="6490821" cy="48709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977" y="2693687"/>
              <a:ext cx="7057764" cy="43398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065" y="2146908"/>
              <a:ext cx="7586605" cy="50784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960375" y="178435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1047088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1047088" y="1047088"/>
                  </a:lnTo>
                  <a:lnTo>
                    <a:pt x="1047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41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9973"/>
            <a:ext cx="18555456" cy="10688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850" spc="-155" dirty="0"/>
              <a:t>Probabilistic</a:t>
            </a:r>
            <a:r>
              <a:rPr sz="6850" spc="-280" dirty="0"/>
              <a:t> </a:t>
            </a:r>
            <a:r>
              <a:rPr sz="6850" spc="-50" dirty="0"/>
              <a:t>context-free</a:t>
            </a:r>
            <a:r>
              <a:rPr sz="6850" spc="-275" dirty="0"/>
              <a:t> </a:t>
            </a:r>
            <a:r>
              <a:rPr sz="6850" spc="-70" dirty="0"/>
              <a:t>grammars</a:t>
            </a:r>
            <a:r>
              <a:rPr sz="6850" spc="-275" dirty="0"/>
              <a:t> </a:t>
            </a:r>
            <a:r>
              <a:rPr sz="6850" spc="-240" dirty="0"/>
              <a:t>(PCFGs)</a:t>
            </a:r>
            <a:endParaRPr sz="6850" dirty="0"/>
          </a:p>
        </p:txBody>
      </p:sp>
      <p:sp>
        <p:nvSpPr>
          <p:cNvPr id="3" name="object 3"/>
          <p:cNvSpPr/>
          <p:nvPr/>
        </p:nvSpPr>
        <p:spPr>
          <a:xfrm>
            <a:off x="2706890" y="3635469"/>
            <a:ext cx="12280900" cy="4048125"/>
          </a:xfrm>
          <a:custGeom>
            <a:avLst/>
            <a:gdLst/>
            <a:ahLst/>
            <a:cxnLst/>
            <a:rect l="l" t="t" r="r" b="b"/>
            <a:pathLst>
              <a:path w="12280900" h="4048125">
                <a:moveTo>
                  <a:pt x="596811" y="0"/>
                </a:moveTo>
                <a:lnTo>
                  <a:pt x="0" y="0"/>
                </a:lnTo>
                <a:lnTo>
                  <a:pt x="0" y="674636"/>
                </a:lnTo>
                <a:lnTo>
                  <a:pt x="0" y="1349273"/>
                </a:lnTo>
                <a:lnTo>
                  <a:pt x="0" y="2023922"/>
                </a:lnTo>
                <a:lnTo>
                  <a:pt x="0" y="2698559"/>
                </a:lnTo>
                <a:lnTo>
                  <a:pt x="0" y="3373196"/>
                </a:lnTo>
                <a:lnTo>
                  <a:pt x="0" y="4047833"/>
                </a:lnTo>
                <a:lnTo>
                  <a:pt x="596811" y="4047833"/>
                </a:lnTo>
                <a:lnTo>
                  <a:pt x="596811" y="674636"/>
                </a:lnTo>
                <a:lnTo>
                  <a:pt x="596811" y="0"/>
                </a:lnTo>
                <a:close/>
              </a:path>
              <a:path w="12280900" h="4048125">
                <a:moveTo>
                  <a:pt x="12280430" y="0"/>
                </a:moveTo>
                <a:lnTo>
                  <a:pt x="596861" y="0"/>
                </a:lnTo>
                <a:lnTo>
                  <a:pt x="596861" y="674636"/>
                </a:lnTo>
                <a:lnTo>
                  <a:pt x="596861" y="1349273"/>
                </a:lnTo>
                <a:lnTo>
                  <a:pt x="596861" y="2023922"/>
                </a:lnTo>
                <a:lnTo>
                  <a:pt x="596861" y="2698559"/>
                </a:lnTo>
                <a:lnTo>
                  <a:pt x="596861" y="3373196"/>
                </a:lnTo>
                <a:lnTo>
                  <a:pt x="596861" y="4047833"/>
                </a:lnTo>
                <a:lnTo>
                  <a:pt x="12280430" y="4047833"/>
                </a:lnTo>
                <a:lnTo>
                  <a:pt x="12280430" y="674636"/>
                </a:lnTo>
                <a:lnTo>
                  <a:pt x="12280430" y="0"/>
                </a:lnTo>
                <a:close/>
              </a:path>
            </a:pathLst>
          </a:custGeom>
          <a:solidFill>
            <a:srgbClr val="E5E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3303" y="2605034"/>
            <a:ext cx="14267947" cy="82298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0" indent="-502920">
              <a:lnSpc>
                <a:spcPct val="100000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661035" algn="l"/>
              </a:tabLst>
            </a:pPr>
            <a:r>
              <a:rPr sz="3950" b="1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CFG: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4-tuple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(</a:t>
            </a:r>
            <a:r>
              <a:rPr sz="3950" i="1" spc="-145" dirty="0">
                <a:latin typeface="Comic Sans MS" panose="030F0702030302020204" pitchFamily="66" charset="0"/>
                <a:cs typeface="Arial"/>
              </a:rPr>
              <a:t>N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Σ,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45" dirty="0">
                <a:latin typeface="Comic Sans MS" panose="030F0702030302020204" pitchFamily="66" charset="0"/>
                <a:cs typeface="Arial"/>
              </a:rPr>
              <a:t>R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,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i="1" spc="-170" dirty="0">
                <a:latin typeface="Comic Sans MS" panose="030F0702030302020204" pitchFamily="66" charset="0"/>
                <a:cs typeface="Arial"/>
              </a:rPr>
              <a:t>S</a:t>
            </a:r>
            <a:r>
              <a:rPr sz="3950" spc="-170" dirty="0">
                <a:latin typeface="Comic Sans MS" panose="030F0702030302020204" pitchFamily="66" charset="0"/>
                <a:cs typeface="Arial"/>
              </a:rPr>
              <a:t>):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2028189">
              <a:lnSpc>
                <a:spcPct val="100000"/>
              </a:lnSpc>
              <a:spcBef>
                <a:spcPts val="2690"/>
              </a:spcBef>
              <a:tabLst>
                <a:tab pos="2625090" algn="l"/>
              </a:tabLst>
            </a:pPr>
            <a:r>
              <a:rPr sz="3550" i="1" spc="-10" dirty="0">
                <a:latin typeface="Times New Roman"/>
                <a:cs typeface="Times New Roman"/>
              </a:rPr>
              <a:t>N	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5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set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of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non-terminal</a:t>
            </a:r>
            <a:r>
              <a:rPr sz="3550" b="1" spc="-15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symbols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(or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10" dirty="0">
                <a:latin typeface="Times New Roman"/>
                <a:cs typeface="Times New Roman"/>
              </a:rPr>
              <a:t>variables</a:t>
            </a:r>
            <a:r>
              <a:rPr sz="3550" spc="-10" dirty="0">
                <a:latin typeface="Times New Roman"/>
                <a:cs typeface="Times New Roman"/>
              </a:rPr>
              <a:t>)</a:t>
            </a:r>
            <a:endParaRPr sz="3550" dirty="0">
              <a:latin typeface="Times New Roman"/>
              <a:cs typeface="Times New Roman"/>
            </a:endParaRPr>
          </a:p>
          <a:p>
            <a:pPr marL="2028189">
              <a:lnSpc>
                <a:spcPct val="100000"/>
              </a:lnSpc>
              <a:spcBef>
                <a:spcPts val="1055"/>
              </a:spcBef>
            </a:pPr>
            <a:r>
              <a:rPr sz="3550" spc="-35" dirty="0">
                <a:latin typeface="Courier New"/>
                <a:cs typeface="Courier New"/>
              </a:rPr>
              <a:t>S</a:t>
            </a:r>
            <a:r>
              <a:rPr sz="3550" spc="45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a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set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of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terminal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b="1" spc="-5" dirty="0">
                <a:latin typeface="Times New Roman"/>
                <a:cs typeface="Times New Roman"/>
              </a:rPr>
              <a:t>symbols</a:t>
            </a:r>
            <a:r>
              <a:rPr sz="3550" b="1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(disjoint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spc="-5" dirty="0">
                <a:latin typeface="Times New Roman"/>
                <a:cs typeface="Times New Roman"/>
              </a:rPr>
              <a:t>from </a:t>
            </a:r>
            <a:r>
              <a:rPr sz="3550" i="1" spc="100" dirty="0">
                <a:latin typeface="Times New Roman"/>
                <a:cs typeface="Times New Roman"/>
              </a:rPr>
              <a:t>N</a:t>
            </a:r>
            <a:r>
              <a:rPr sz="3550" spc="100" dirty="0">
                <a:latin typeface="Times New Roman"/>
                <a:cs typeface="Times New Roman"/>
              </a:rPr>
              <a:t>)</a:t>
            </a:r>
            <a:endParaRPr sz="3550" dirty="0">
              <a:latin typeface="Times New Roman"/>
              <a:cs typeface="Times New Roman"/>
            </a:endParaRPr>
          </a:p>
          <a:p>
            <a:pPr marL="2437765" marR="1598295" lvl="4" indent="-596900">
              <a:lnSpc>
                <a:spcPct val="124700"/>
              </a:lnSpc>
              <a:buFont typeface="Times New Roman"/>
              <a:buAutoNum type="alphaUcPeriod" startAt="18"/>
              <a:tabLst>
                <a:tab pos="608965" algn="l"/>
                <a:tab pos="609600" algn="l"/>
              </a:tabLst>
            </a:pPr>
            <a:r>
              <a:rPr lang="en-US" sz="3550" i="1" spc="-5" dirty="0">
                <a:latin typeface="Times New Roman"/>
                <a:cs typeface="Times New Roman"/>
              </a:rPr>
              <a:t>A</a:t>
            </a:r>
            <a:r>
              <a:rPr lang="en-US" sz="3550" i="1" spc="-105" dirty="0">
                <a:latin typeface="Times New Roman"/>
                <a:cs typeface="Times New Roman"/>
              </a:rPr>
              <a:t> </a:t>
            </a:r>
            <a:r>
              <a:rPr lang="en-US" sz="3550" spc="2415" dirty="0">
                <a:latin typeface="Lucida Sans Unicode"/>
                <a:cs typeface="Lucida Sans Unicode"/>
                <a:sym typeface="Wingdings" panose="05000000000000000000" pitchFamily="2" charset="2"/>
              </a:rPr>
              <a:t></a:t>
            </a:r>
            <a:r>
              <a:rPr lang="en-US" sz="3550" spc="-340" dirty="0">
                <a:latin typeface="Lucida Sans Unicode"/>
                <a:cs typeface="Lucida Sans Unicode"/>
                <a:sym typeface="Wingdings" panose="05000000000000000000" pitchFamily="2" charset="2"/>
              </a:rPr>
              <a:t>δ</a:t>
            </a:r>
            <a:r>
              <a:rPr lang="en-US" sz="3550" spc="-5" dirty="0">
                <a:latin typeface="Times New Roman"/>
                <a:cs typeface="Times New Roman"/>
              </a:rPr>
              <a:t>,  where</a:t>
            </a:r>
            <a:r>
              <a:rPr lang="en-US" sz="3550" spc="-10" dirty="0">
                <a:latin typeface="Times New Roman"/>
                <a:cs typeface="Times New Roman"/>
              </a:rPr>
              <a:t> </a:t>
            </a:r>
          </a:p>
          <a:p>
            <a:pPr marL="12065" marR="1598295">
              <a:lnSpc>
                <a:spcPct val="124700"/>
              </a:lnSpc>
              <a:tabLst>
                <a:tab pos="608965" algn="l"/>
                <a:tab pos="609600" algn="l"/>
              </a:tabLst>
            </a:pPr>
            <a:r>
              <a:rPr lang="en-US" sz="3550" i="1" spc="-10" dirty="0">
                <a:latin typeface="Times New Roman"/>
                <a:cs typeface="Times New Roman"/>
              </a:rPr>
              <a:t>      			</a:t>
            </a:r>
            <a:r>
              <a:rPr lang="en-US" sz="3550" i="1" spc="-5" dirty="0">
                <a:latin typeface="Times New Roman"/>
                <a:cs typeface="Times New Roman"/>
              </a:rPr>
              <a:t>A </a:t>
            </a:r>
            <a:r>
              <a:rPr lang="en-US" sz="3550" spc="-5" dirty="0">
                <a:latin typeface="Times New Roman"/>
                <a:cs typeface="Times New Roman"/>
              </a:rPr>
              <a:t>is a</a:t>
            </a:r>
            <a:r>
              <a:rPr lang="en-US" sz="3550" spc="-10" dirty="0">
                <a:latin typeface="Times New Roman"/>
                <a:cs typeface="Times New Roman"/>
              </a:rPr>
              <a:t> </a:t>
            </a:r>
            <a:r>
              <a:rPr lang="en-US" sz="3550" spc="-5" dirty="0">
                <a:latin typeface="Times New Roman"/>
                <a:cs typeface="Times New Roman"/>
              </a:rPr>
              <a:t>non-terminal,</a:t>
            </a:r>
            <a:endParaRPr lang="en-US" sz="3550" dirty="0">
              <a:latin typeface="Times New Roman"/>
              <a:cs typeface="Times New Roman"/>
            </a:endParaRPr>
          </a:p>
          <a:p>
            <a:pPr marL="608965">
              <a:lnSpc>
                <a:spcPct val="100000"/>
              </a:lnSpc>
              <a:spcBef>
                <a:spcPts val="1050"/>
              </a:spcBef>
            </a:pPr>
            <a:r>
              <a:rPr lang="en-US" sz="3550" spc="-340" dirty="0">
                <a:latin typeface="Lucida Sans Unicode"/>
                <a:cs typeface="Lucida Sans Unicode"/>
                <a:sym typeface="Wingdings" panose="05000000000000000000" pitchFamily="2" charset="2"/>
              </a:rPr>
              <a:t>			δ</a:t>
            </a:r>
            <a:r>
              <a:rPr lang="en-US" sz="3550" i="1" spc="33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3550" spc="-5" dirty="0">
                <a:latin typeface="Times New Roman"/>
                <a:cs typeface="Times New Roman"/>
              </a:rPr>
              <a:t>is a string of symbols from the </a:t>
            </a:r>
            <a:r>
              <a:rPr lang="en-US" sz="3550" spc="-30" dirty="0">
                <a:latin typeface="Times New Roman"/>
                <a:cs typeface="Times New Roman"/>
              </a:rPr>
              <a:t>infinite</a:t>
            </a:r>
            <a:r>
              <a:rPr lang="en-US" sz="3550" spc="-5" dirty="0">
                <a:latin typeface="Times New Roman"/>
                <a:cs typeface="Times New Roman"/>
              </a:rPr>
              <a:t> set of strings </a:t>
            </a:r>
            <a:r>
              <a:rPr lang="en-US" sz="3550" spc="10" dirty="0">
                <a:latin typeface="Tahoma"/>
                <a:cs typeface="Tahoma"/>
              </a:rPr>
              <a:t>(</a:t>
            </a:r>
            <a:r>
              <a:rPr lang="en-US" sz="3600" spc="-110" dirty="0">
                <a:latin typeface="Comic Sans MS" panose="030F0702030302020204" pitchFamily="66" charset="0"/>
                <a:cs typeface="Arial"/>
              </a:rPr>
              <a:t>ΣŲ </a:t>
            </a:r>
            <a:r>
              <a:rPr lang="en-US" sz="3550" i="1" spc="-10" dirty="0">
                <a:latin typeface="Times New Roman"/>
                <a:cs typeface="Times New Roman"/>
              </a:rPr>
              <a:t>N)*</a:t>
            </a:r>
            <a:endParaRPr lang="en-US" sz="3550" i="1" spc="10" dirty="0">
              <a:latin typeface="Tahoma"/>
              <a:cs typeface="Tahoma"/>
            </a:endParaRPr>
          </a:p>
          <a:p>
            <a:pPr marL="608965">
              <a:lnSpc>
                <a:spcPct val="100000"/>
              </a:lnSpc>
              <a:spcBef>
                <a:spcPts val="1050"/>
              </a:spcBef>
            </a:pPr>
            <a:r>
              <a:rPr lang="en-US" sz="3550" spc="10" dirty="0">
                <a:latin typeface="Tahoma"/>
                <a:cs typeface="Tahoma"/>
              </a:rPr>
              <a:t>			S </a:t>
            </a:r>
            <a:r>
              <a:rPr lang="en-US" sz="3550" spc="-5" dirty="0">
                <a:latin typeface="Times New Roman"/>
                <a:cs typeface="Times New Roman"/>
              </a:rPr>
              <a:t>a</a:t>
            </a:r>
            <a:r>
              <a:rPr lang="en-US" sz="3550" spc="-15" dirty="0">
                <a:latin typeface="Times New Roman"/>
                <a:cs typeface="Times New Roman"/>
              </a:rPr>
              <a:t> </a:t>
            </a:r>
            <a:r>
              <a:rPr lang="en-US" sz="3550" spc="-5" dirty="0">
                <a:latin typeface="Times New Roman"/>
                <a:cs typeface="Times New Roman"/>
              </a:rPr>
              <a:t>designated</a:t>
            </a:r>
            <a:r>
              <a:rPr lang="en-US" sz="3550" spc="-10" dirty="0">
                <a:latin typeface="Times New Roman"/>
                <a:cs typeface="Times New Roman"/>
              </a:rPr>
              <a:t> </a:t>
            </a:r>
            <a:r>
              <a:rPr lang="en-US" sz="3550" b="1" spc="-5" dirty="0">
                <a:latin typeface="Times New Roman"/>
                <a:cs typeface="Times New Roman"/>
              </a:rPr>
              <a:t>start</a:t>
            </a:r>
            <a:r>
              <a:rPr lang="en-US" sz="3550" b="1" spc="-10" dirty="0">
                <a:latin typeface="Times New Roman"/>
                <a:cs typeface="Times New Roman"/>
              </a:rPr>
              <a:t> </a:t>
            </a:r>
            <a:r>
              <a:rPr lang="en-US" sz="3550" b="1" spc="-5" dirty="0">
                <a:latin typeface="Times New Roman"/>
                <a:cs typeface="Times New Roman"/>
              </a:rPr>
              <a:t>symbol</a:t>
            </a:r>
            <a:r>
              <a:rPr lang="en-US" sz="3550" b="1" spc="-10" dirty="0">
                <a:latin typeface="Times New Roman"/>
                <a:cs typeface="Times New Roman"/>
              </a:rPr>
              <a:t> </a:t>
            </a:r>
            <a:r>
              <a:rPr lang="en-US" sz="3550" spc="-5" dirty="0">
                <a:latin typeface="Times New Roman"/>
                <a:cs typeface="Times New Roman"/>
              </a:rPr>
              <a:t>and</a:t>
            </a:r>
            <a:r>
              <a:rPr lang="en-US" sz="3550" spc="-15" dirty="0">
                <a:latin typeface="Times New Roman"/>
                <a:cs typeface="Times New Roman"/>
              </a:rPr>
              <a:t> </a:t>
            </a:r>
            <a:r>
              <a:rPr lang="en-US" sz="3550" spc="-5" dirty="0">
                <a:latin typeface="Times New Roman"/>
                <a:cs typeface="Times New Roman"/>
              </a:rPr>
              <a:t>a</a:t>
            </a:r>
            <a:r>
              <a:rPr lang="en-US" sz="3550" spc="-10" dirty="0">
                <a:latin typeface="Times New Roman"/>
                <a:cs typeface="Times New Roman"/>
              </a:rPr>
              <a:t> </a:t>
            </a:r>
            <a:r>
              <a:rPr lang="en-US" sz="3550" spc="-5" dirty="0">
                <a:latin typeface="Times New Roman"/>
                <a:cs typeface="Times New Roman"/>
              </a:rPr>
              <a:t>member</a:t>
            </a:r>
            <a:r>
              <a:rPr lang="en-US" sz="3550" spc="-10" dirty="0">
                <a:latin typeface="Times New Roman"/>
                <a:cs typeface="Times New Roman"/>
              </a:rPr>
              <a:t> </a:t>
            </a:r>
            <a:r>
              <a:rPr lang="en-US" sz="3550" spc="-5" dirty="0">
                <a:latin typeface="Times New Roman"/>
                <a:cs typeface="Times New Roman"/>
              </a:rPr>
              <a:t>of</a:t>
            </a:r>
            <a:r>
              <a:rPr lang="en-US" sz="3550" spc="-10" dirty="0">
                <a:latin typeface="Times New Roman"/>
                <a:cs typeface="Times New Roman"/>
              </a:rPr>
              <a:t> </a:t>
            </a:r>
            <a:r>
              <a:rPr lang="en-US" sz="3550" i="1" spc="-10" dirty="0">
                <a:latin typeface="Times New Roman"/>
                <a:cs typeface="Times New Roman"/>
              </a:rPr>
              <a:t>N</a:t>
            </a:r>
            <a:endParaRPr lang="en-US" sz="3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565785" indent="-502920">
              <a:lnSpc>
                <a:spcPct val="100000"/>
              </a:lnSpc>
              <a:spcBef>
                <a:spcPts val="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66420" algn="l"/>
              </a:tabLst>
            </a:pP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PCFG</a:t>
            </a:r>
            <a:r>
              <a:rPr sz="3950" b="1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adds: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45" dirty="0">
                <a:latin typeface="Comic Sans MS" panose="030F0702030302020204" pitchFamily="66" charset="0"/>
                <a:cs typeface="Arial"/>
              </a:rPr>
              <a:t>top-down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latin typeface="Comic Sans MS" panose="030F0702030302020204" pitchFamily="66" charset="0"/>
                <a:cs typeface="Arial"/>
              </a:rPr>
              <a:t>production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probability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per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rule.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70990" lvl="1" indent="-503555">
              <a:lnSpc>
                <a:spcPct val="100000"/>
              </a:lnSpc>
              <a:spcBef>
                <a:spcPts val="3254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71625" algn="l"/>
              </a:tabLst>
            </a:pPr>
            <a:r>
              <a:rPr sz="3950" spc="-150" dirty="0">
                <a:latin typeface="Comic Sans MS" panose="030F0702030302020204" pitchFamily="66" charset="0"/>
                <a:cs typeface="Arial"/>
              </a:rPr>
              <a:t>If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latin typeface="Comic Sans MS" panose="030F0702030302020204" pitchFamily="66" charset="0"/>
                <a:cs typeface="Arial"/>
              </a:rPr>
              <a:t>each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rule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is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form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65" dirty="0">
                <a:latin typeface="Comic Sans MS" panose="030F0702030302020204" pitchFamily="66" charset="0"/>
                <a:cs typeface="Arial"/>
              </a:rPr>
              <a:t>X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5" dirty="0">
                <a:latin typeface="Arial Narrow"/>
                <a:cs typeface="Arial Narrow"/>
              </a:rPr>
              <a:t>→</a:t>
            </a:r>
            <a:r>
              <a:rPr sz="3950" spc="195" dirty="0">
                <a:latin typeface="Arial Narrow"/>
                <a:cs typeface="Arial Narrow"/>
              </a:rPr>
              <a:t> </a:t>
            </a:r>
            <a:r>
              <a:rPr sz="3950" spc="-220" dirty="0">
                <a:latin typeface="Comic Sans MS" panose="030F0702030302020204" pitchFamily="66" charset="0"/>
                <a:cs typeface="Arial"/>
              </a:rPr>
              <a:t>Y</a:t>
            </a:r>
            <a:r>
              <a:rPr sz="3900" spc="30" baseline="-6410" dirty="0">
                <a:latin typeface="Comic Sans MS" panose="030F0702030302020204" pitchFamily="66" charset="0"/>
                <a:cs typeface="Arial"/>
              </a:rPr>
              <a:t>1</a:t>
            </a:r>
            <a:r>
              <a:rPr sz="3950" spc="-220" dirty="0">
                <a:latin typeface="Comic Sans MS" panose="030F0702030302020204" pitchFamily="66" charset="0"/>
                <a:cs typeface="Arial"/>
              </a:rPr>
              <a:t>Y</a:t>
            </a:r>
            <a:r>
              <a:rPr sz="3900" spc="30" baseline="-6410" dirty="0">
                <a:latin typeface="Comic Sans MS" panose="030F0702030302020204" pitchFamily="66" charset="0"/>
                <a:cs typeface="Arial"/>
              </a:rPr>
              <a:t>2</a:t>
            </a:r>
            <a:r>
              <a:rPr sz="3950" spc="-105" dirty="0">
                <a:latin typeface="Comic Sans MS" panose="030F0702030302020204" pitchFamily="66" charset="0"/>
                <a:cs typeface="Arial"/>
              </a:rPr>
              <a:t>…Y</a:t>
            </a:r>
            <a:r>
              <a:rPr sz="3900" spc="22" baseline="-6410" dirty="0">
                <a:latin typeface="Comic Sans MS" panose="030F0702030302020204" pitchFamily="66" charset="0"/>
                <a:cs typeface="Arial"/>
              </a:rPr>
              <a:t>k</a:t>
            </a:r>
            <a:endParaRPr sz="3900" baseline="-6410" dirty="0">
              <a:latin typeface="Comic Sans MS" panose="030F0702030302020204" pitchFamily="66" charset="0"/>
              <a:cs typeface="Arial"/>
            </a:endParaRPr>
          </a:p>
          <a:p>
            <a:pPr marL="1570990" lvl="1" indent="-503555">
              <a:lnSpc>
                <a:spcPct val="100000"/>
              </a:lnSpc>
              <a:spcBef>
                <a:spcPts val="321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71625" algn="l"/>
                <a:tab pos="8704580" algn="l"/>
              </a:tabLst>
            </a:pPr>
            <a:r>
              <a:rPr sz="3950" spc="-55" dirty="0">
                <a:latin typeface="Comic Sans MS" panose="030F0702030302020204" pitchFamily="66" charset="0"/>
                <a:cs typeface="Arial"/>
              </a:rPr>
              <a:t>Model</a:t>
            </a:r>
            <a:r>
              <a:rPr sz="3950" spc="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its</a:t>
            </a:r>
            <a:r>
              <a:rPr sz="3950" spc="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probability:</a:t>
            </a:r>
            <a:r>
              <a:rPr sz="3950" spc="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25" dirty="0">
                <a:latin typeface="Comic Sans MS" panose="030F0702030302020204" pitchFamily="66" charset="0"/>
                <a:cs typeface="Arial"/>
              </a:rPr>
              <a:t>P(Y</a:t>
            </a:r>
            <a:r>
              <a:rPr sz="3900" spc="-187" baseline="-6410" dirty="0">
                <a:latin typeface="Comic Sans MS" panose="030F0702030302020204" pitchFamily="66" charset="0"/>
                <a:cs typeface="Arial"/>
              </a:rPr>
              <a:t>1</a:t>
            </a:r>
            <a:r>
              <a:rPr sz="3950" spc="-125" dirty="0">
                <a:latin typeface="Comic Sans MS" panose="030F0702030302020204" pitchFamily="66" charset="0"/>
                <a:cs typeface="Arial"/>
              </a:rPr>
              <a:t>Y</a:t>
            </a:r>
            <a:r>
              <a:rPr sz="3900" spc="-187" baseline="-6410" dirty="0">
                <a:latin typeface="Comic Sans MS" panose="030F0702030302020204" pitchFamily="66" charset="0"/>
                <a:cs typeface="Arial"/>
              </a:rPr>
              <a:t>2</a:t>
            </a:r>
            <a:r>
              <a:rPr sz="3950" spc="-125" dirty="0">
                <a:latin typeface="Comic Sans MS" panose="030F0702030302020204" pitchFamily="66" charset="0"/>
                <a:cs typeface="Arial"/>
              </a:rPr>
              <a:t>…Y</a:t>
            </a:r>
            <a:r>
              <a:rPr sz="3900" spc="-187" baseline="-6410" dirty="0">
                <a:latin typeface="Comic Sans MS" panose="030F0702030302020204" pitchFamily="66" charset="0"/>
                <a:cs typeface="Arial"/>
              </a:rPr>
              <a:t>k	</a:t>
            </a:r>
            <a:r>
              <a:rPr sz="3950" spc="-150" dirty="0">
                <a:latin typeface="Comic Sans MS" panose="030F0702030302020204" pitchFamily="66" charset="0"/>
                <a:cs typeface="Arial"/>
              </a:rPr>
              <a:t>|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65" dirty="0">
                <a:latin typeface="Comic Sans MS" panose="030F0702030302020204" pitchFamily="66" charset="0"/>
                <a:cs typeface="Arial"/>
              </a:rPr>
              <a:t>X)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42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595611" y="8764744"/>
            <a:ext cx="3159830" cy="49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4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300" spc="-4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used</a:t>
            </a:r>
            <a:r>
              <a:rPr sz="3300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rules!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36564" y="8918209"/>
            <a:ext cx="1725724" cy="183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i="1" spc="-95" dirty="0">
                <a:latin typeface="Comic Sans MS" panose="030F0702030302020204" pitchFamily="66" charset="0"/>
                <a:cs typeface="Arial"/>
              </a:rPr>
              <a:t>in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i="1" spc="-125" dirty="0">
                <a:latin typeface="Comic Sans MS" panose="030F0702030302020204" pitchFamily="66" charset="0"/>
                <a:cs typeface="Arial"/>
              </a:rPr>
              <a:t>a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i="1" spc="-45" dirty="0">
                <a:latin typeface="Comic Sans MS" panose="030F0702030302020204" pitchFamily="66" charset="0"/>
                <a:cs typeface="Arial"/>
              </a:rPr>
              <a:t>the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81938" y="8918209"/>
            <a:ext cx="771312" cy="183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0.4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0.3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0.7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6621" y="9140256"/>
            <a:ext cx="1795145" cy="48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20" dirty="0">
                <a:latin typeface="Arial Narrow"/>
                <a:cs typeface="Arial Narrow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PN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3721" y="9140256"/>
            <a:ext cx="862929" cy="49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0.2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6621" y="10390203"/>
            <a:ext cx="2144395" cy="48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12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Arial Narrow"/>
                <a:cs typeface="Arial Narrow"/>
              </a:rPr>
              <a:t>→</a:t>
            </a:r>
            <a:r>
              <a:rPr sz="3300" spc="130" dirty="0">
                <a:latin typeface="Arial Narrow"/>
                <a:cs typeface="Arial Narrow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NP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93721" y="10390203"/>
            <a:ext cx="607695" cy="488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1.0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25679" y="10390203"/>
            <a:ext cx="4385945" cy="488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spc="-215" dirty="0">
                <a:latin typeface="Comic Sans MS" panose="030F0702030302020204" pitchFamily="66" charset="0"/>
                <a:cs typeface="Arial"/>
              </a:rPr>
              <a:t>(P </a:t>
            </a:r>
            <a:r>
              <a:rPr sz="3300" spc="-75" dirty="0">
                <a:latin typeface="Comic Sans MS" panose="030F0702030302020204" pitchFamily="66" charset="0"/>
                <a:cs typeface="Arial"/>
              </a:rPr>
              <a:t>with) </a:t>
            </a:r>
            <a:r>
              <a:rPr sz="3300" spc="-165" dirty="0">
                <a:latin typeface="Comic Sans MS" panose="030F0702030302020204" pitchFamily="66" charset="0"/>
                <a:cs typeface="Arial"/>
              </a:rPr>
              <a:t>(NP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sandwich)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43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9125"/>
            <a:ext cx="744283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A</a:t>
            </a:r>
            <a:r>
              <a:rPr spc="-175" dirty="0"/>
              <a:t>n</a:t>
            </a:r>
            <a:r>
              <a:rPr spc="-280" dirty="0"/>
              <a:t> </a:t>
            </a:r>
            <a:r>
              <a:rPr spc="-110" dirty="0"/>
              <a:t>exampl</a:t>
            </a:r>
            <a:r>
              <a:rPr spc="35" dirty="0"/>
              <a:t>e</a:t>
            </a:r>
            <a:r>
              <a:rPr spc="-280" dirty="0"/>
              <a:t> </a:t>
            </a:r>
            <a:r>
              <a:rPr spc="-175" dirty="0"/>
              <a:t>PCFG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798" y="2060548"/>
            <a:ext cx="8496300" cy="1229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65" dirty="0">
                <a:latin typeface="Comic Sans MS" panose="030F0702030302020204" pitchFamily="66" charset="0"/>
                <a:cs typeface="Arial"/>
              </a:rPr>
              <a:t>Associate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probabilities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95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5" dirty="0">
                <a:latin typeface="Comic Sans MS" panose="030F0702030302020204" pitchFamily="66" charset="0"/>
                <a:cs typeface="Arial"/>
              </a:rPr>
              <a:t>rules: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17514" y="4331174"/>
          <a:ext cx="3990975" cy="443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marL="31750">
                        <a:lnSpc>
                          <a:spcPts val="3850"/>
                        </a:lnSpc>
                      </a:pP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N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80" dirty="0">
                          <a:latin typeface="Comic Sans MS" panose="030F0702030302020204" pitchFamily="66" charset="0"/>
                          <a:cs typeface="Arial"/>
                        </a:rPr>
                        <a:t>girl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50"/>
                        </a:lnSpc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0.2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N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45" dirty="0">
                          <a:latin typeface="Comic Sans MS" panose="030F0702030302020204" pitchFamily="66" charset="0"/>
                          <a:cs typeface="Arial"/>
                        </a:rPr>
                        <a:t>telescope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0.7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N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35" dirty="0">
                          <a:latin typeface="Comic Sans MS" panose="030F0702030302020204" pitchFamily="66" charset="0"/>
                          <a:cs typeface="Arial"/>
                        </a:rPr>
                        <a:t>sandwich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0.1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PN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185" dirty="0">
                          <a:latin typeface="Comic Sans MS" panose="030F0702030302020204" pitchFamily="66" charset="0"/>
                          <a:cs typeface="Arial"/>
                        </a:rPr>
                        <a:t>I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1.0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V </a:t>
                      </a:r>
                      <a:r>
                        <a:rPr sz="3300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dirty="0">
                          <a:latin typeface="Comic Sans MS" panose="030F0702030302020204" pitchFamily="66" charset="0"/>
                          <a:cs typeface="Arial"/>
                        </a:rPr>
                        <a:t>saw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0.5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V </a:t>
                      </a:r>
                      <a:r>
                        <a:rPr sz="3300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dirty="0">
                          <a:latin typeface="Comic Sans MS" panose="030F0702030302020204" pitchFamily="66" charset="0"/>
                          <a:cs typeface="Arial"/>
                        </a:rPr>
                        <a:t>ate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0.5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31750">
                        <a:lnSpc>
                          <a:spcPts val="3900"/>
                        </a:lnSpc>
                        <a:spcBef>
                          <a:spcPts val="530"/>
                        </a:spcBef>
                      </a:pP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20" dirty="0">
                          <a:latin typeface="Comic Sans MS" panose="030F0702030302020204" pitchFamily="66" charset="0"/>
                          <a:cs typeface="Arial"/>
                        </a:rPr>
                        <a:t>with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9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0.6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694"/>
              </p:ext>
            </p:extLst>
          </p:nvPr>
        </p:nvGraphicFramePr>
        <p:xfrm>
          <a:off x="4946650" y="4215793"/>
          <a:ext cx="10449944" cy="4867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855">
                <a:tc>
                  <a:txBody>
                    <a:bodyPr/>
                    <a:lstStyle/>
                    <a:p>
                      <a:pPr marL="31750">
                        <a:lnSpc>
                          <a:spcPts val="3850"/>
                        </a:lnSpc>
                      </a:pP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S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VP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3850"/>
                        </a:lnSpc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1.0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3850"/>
                        </a:lnSpc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(NP a girl) (VP ate a sandwich)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VP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250" dirty="0">
                          <a:latin typeface="Comic Sans MS" panose="030F0702030302020204" pitchFamily="66" charset="0"/>
                          <a:cs typeface="Arial"/>
                        </a:rPr>
                        <a:t>V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0.2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VP </a:t>
                      </a:r>
                      <a:r>
                        <a:rPr sz="3300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V NP</a:t>
                      </a: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0.4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(V ate) (NP a sandwich)</a:t>
                      </a: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4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VP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VP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PP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0.4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(VP saw a girl) (PP with a</a:t>
                      </a: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PP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0.3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165" dirty="0">
                          <a:latin typeface="Comic Sans MS" panose="030F0702030302020204" pitchFamily="66" charset="0"/>
                          <a:cs typeface="Arial"/>
                        </a:rPr>
                        <a:t>(NP</a:t>
                      </a:r>
                      <a:r>
                        <a:rPr sz="3300" spc="-1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a</a:t>
                      </a:r>
                      <a:r>
                        <a:rPr sz="3300" spc="-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girl)</a:t>
                      </a:r>
                      <a:r>
                        <a:rPr sz="3300" spc="-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(PP</a:t>
                      </a:r>
                      <a:r>
                        <a:rPr sz="3300" spc="-1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with</a:t>
                      </a:r>
                      <a:r>
                        <a:rPr sz="3300" spc="-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a</a:t>
                      </a:r>
                      <a:r>
                        <a:rPr sz="3300" spc="-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sandwich)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L="31750">
                        <a:lnSpc>
                          <a:spcPts val="3900"/>
                        </a:lnSpc>
                        <a:spcBef>
                          <a:spcPts val="400"/>
                        </a:spcBef>
                      </a:pP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D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N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3900"/>
                        </a:lnSpc>
                        <a:spcBef>
                          <a:spcPts val="40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0.5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3900"/>
                        </a:lnSpc>
                        <a:spcBef>
                          <a:spcPts val="40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(D a) (N sandwich)</a:t>
                      </a: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27050" y="6818218"/>
            <a:ext cx="4051905" cy="2002471"/>
          </a:xfrm>
          <a:prstGeom prst="rect">
            <a:avLst/>
          </a:prstGeom>
          <a:ln w="41883">
            <a:solidFill>
              <a:srgbClr val="597DBE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62230" marR="126364">
              <a:lnSpc>
                <a:spcPts val="3650"/>
              </a:lnSpc>
              <a:spcBef>
                <a:spcPts val="815"/>
              </a:spcBef>
            </a:pP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Now</a:t>
            </a:r>
            <a:r>
              <a:rPr sz="3300" spc="-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we</a:t>
            </a:r>
            <a:r>
              <a:rPr sz="3300" spc="-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4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can</a:t>
            </a:r>
            <a:r>
              <a:rPr sz="3300" spc="-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score </a:t>
            </a:r>
            <a:r>
              <a:rPr sz="3300" spc="-9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sz="3300" spc="-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8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tree</a:t>
            </a:r>
            <a:r>
              <a:rPr sz="3300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as</a:t>
            </a:r>
            <a:r>
              <a:rPr sz="3300" spc="-2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sz="3300" spc="-1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product </a:t>
            </a:r>
            <a:r>
              <a:rPr sz="3300" spc="-9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300" spc="-1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probabilities </a:t>
            </a:r>
            <a:r>
              <a:rPr sz="3300" spc="-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3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corresponding</a:t>
            </a:r>
            <a:r>
              <a:rPr sz="3300" spc="-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to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9CEC92-900B-4D85-A112-7E0205A4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0" y="1594279"/>
            <a:ext cx="8023123" cy="174031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60094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Context-free</a:t>
            </a:r>
            <a:r>
              <a:rPr spc="-300" dirty="0"/>
              <a:t> </a:t>
            </a:r>
            <a:r>
              <a:rPr spc="-80" dirty="0"/>
              <a:t>grammars</a:t>
            </a:r>
            <a:r>
              <a:rPr spc="-295" dirty="0"/>
              <a:t> </a:t>
            </a:r>
            <a:r>
              <a:rPr spc="-275" dirty="0"/>
              <a:t>(CFGs)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07165" y="3430678"/>
          <a:ext cx="3671570" cy="674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855">
                <a:tc>
                  <a:txBody>
                    <a:bodyPr/>
                    <a:lstStyle/>
                    <a:p>
                      <a:pPr marL="31750">
                        <a:lnSpc>
                          <a:spcPts val="3850"/>
                        </a:lnSpc>
                      </a:pP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S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VP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50"/>
                        </a:lnSpc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1.0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VP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250" dirty="0">
                          <a:latin typeface="Comic Sans MS" panose="030F0702030302020204" pitchFamily="66" charset="0"/>
                          <a:cs typeface="Arial"/>
                        </a:rPr>
                        <a:t>V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0.2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VP </a:t>
                      </a:r>
                      <a:r>
                        <a:rPr sz="3300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V NP</a:t>
                      </a: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0.4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VP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185" dirty="0">
                          <a:latin typeface="Comic Sans MS" panose="030F0702030302020204" pitchFamily="66" charset="0"/>
                          <a:cs typeface="Arial"/>
                        </a:rPr>
                        <a:t>VP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PP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0.4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PP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65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0.3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D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N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0.5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PN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0.2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1855">
                <a:tc>
                  <a:txBody>
                    <a:bodyPr/>
                    <a:lstStyle/>
                    <a:p>
                      <a:pPr marL="31750">
                        <a:lnSpc>
                          <a:spcPts val="3900"/>
                        </a:lnSpc>
                        <a:spcBef>
                          <a:spcPts val="2865"/>
                        </a:spcBef>
                      </a:pP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PP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</a:t>
                      </a:r>
                      <a:r>
                        <a:rPr sz="3300" spc="-2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NP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900"/>
                        </a:lnSpc>
                        <a:spcBef>
                          <a:spcPts val="2865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1.0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3638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15408" y="3577271"/>
          <a:ext cx="3728085" cy="640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marL="31750">
                        <a:lnSpc>
                          <a:spcPts val="3850"/>
                        </a:lnSpc>
                      </a:pP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N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80" dirty="0">
                          <a:latin typeface="Comic Sans MS" panose="030F0702030302020204" pitchFamily="66" charset="0"/>
                          <a:cs typeface="Arial"/>
                        </a:rPr>
                        <a:t>girl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50"/>
                        </a:lnSpc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0.2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N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45" dirty="0">
                          <a:latin typeface="Comic Sans MS" panose="030F0702030302020204" pitchFamily="66" charset="0"/>
                          <a:cs typeface="Arial"/>
                        </a:rPr>
                        <a:t>telescope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0.7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65" dirty="0">
                          <a:latin typeface="Comic Sans MS" panose="030F0702030302020204" pitchFamily="66" charset="0"/>
                          <a:cs typeface="Arial"/>
                        </a:rPr>
                        <a:t>N</a:t>
                      </a:r>
                      <a:r>
                        <a:rPr sz="3300" spc="-25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35" dirty="0">
                          <a:latin typeface="Comic Sans MS" panose="030F0702030302020204" pitchFamily="66" charset="0"/>
                          <a:cs typeface="Arial"/>
                        </a:rPr>
                        <a:t>sandwich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0.1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95" dirty="0">
                          <a:latin typeface="Comic Sans MS" panose="030F0702030302020204" pitchFamily="66" charset="0"/>
                          <a:cs typeface="Arial"/>
                        </a:rPr>
                        <a:t>PN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185" dirty="0">
                          <a:latin typeface="Comic Sans MS" panose="030F0702030302020204" pitchFamily="66" charset="0"/>
                          <a:cs typeface="Arial"/>
                        </a:rPr>
                        <a:t>I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1.0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V </a:t>
                      </a:r>
                      <a:r>
                        <a:rPr sz="3300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dirty="0">
                          <a:latin typeface="Comic Sans MS" panose="030F0702030302020204" pitchFamily="66" charset="0"/>
                          <a:cs typeface="Arial"/>
                        </a:rPr>
                        <a:t>saw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0.5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dirty="0">
                          <a:latin typeface="Comic Sans MS" panose="030F0702030302020204" pitchFamily="66" charset="0"/>
                          <a:cs typeface="Arial"/>
                        </a:rPr>
                        <a:t>V </a:t>
                      </a:r>
                      <a:r>
                        <a:rPr sz="3300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dirty="0">
                          <a:latin typeface="Comic Sans MS" panose="030F0702030302020204" pitchFamily="66" charset="0"/>
                          <a:cs typeface="Arial"/>
                        </a:rPr>
                        <a:t>ate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0.5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20" dirty="0">
                          <a:latin typeface="Comic Sans MS" panose="030F0702030302020204" pitchFamily="66" charset="0"/>
                          <a:cs typeface="Arial"/>
                        </a:rPr>
                        <a:t>with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0.6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P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95" dirty="0">
                          <a:latin typeface="Comic Sans MS" panose="030F0702030302020204" pitchFamily="66" charset="0"/>
                          <a:cs typeface="Arial"/>
                        </a:rPr>
                        <a:t>in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0.4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D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125" dirty="0">
                          <a:latin typeface="Comic Sans MS" panose="030F0702030302020204" pitchFamily="66" charset="0"/>
                          <a:cs typeface="Arial"/>
                        </a:rPr>
                        <a:t>a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0.3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31750">
                        <a:lnSpc>
                          <a:spcPts val="3900"/>
                        </a:lnSpc>
                        <a:spcBef>
                          <a:spcPts val="530"/>
                        </a:spcBef>
                      </a:pPr>
                      <a:r>
                        <a:rPr sz="3300" spc="-125" dirty="0">
                          <a:latin typeface="Comic Sans MS" panose="030F0702030302020204" pitchFamily="66" charset="0"/>
                          <a:cs typeface="Arial"/>
                        </a:rPr>
                        <a:t>D</a:t>
                      </a:r>
                      <a:r>
                        <a:rPr sz="3300" spc="-30" dirty="0">
                          <a:latin typeface="Comic Sans MS" panose="030F0702030302020204" pitchFamily="66" charset="0"/>
                          <a:cs typeface="Arial"/>
                        </a:rPr>
                        <a:t> </a:t>
                      </a:r>
                      <a:r>
                        <a:rPr sz="3300" spc="-5" dirty="0">
                          <a:latin typeface="Arial Narrow"/>
                          <a:cs typeface="Arial Narrow"/>
                        </a:rPr>
                        <a:t>→</a:t>
                      </a:r>
                      <a:r>
                        <a:rPr sz="3300" spc="1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3300" i="1" spc="-45" dirty="0">
                          <a:latin typeface="Comic Sans MS" panose="030F0702030302020204" pitchFamily="66" charset="0"/>
                          <a:cs typeface="Arial"/>
                        </a:rPr>
                        <a:t>the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900"/>
                        </a:lnSpc>
                        <a:spcBef>
                          <a:spcPts val="530"/>
                        </a:spcBef>
                      </a:pPr>
                      <a:r>
                        <a:rPr sz="3300" spc="-5" dirty="0">
                          <a:solidFill>
                            <a:srgbClr val="B51700"/>
                          </a:solidFill>
                          <a:latin typeface="Comic Sans MS" panose="030F0702030302020204" pitchFamily="66" charset="0"/>
                          <a:cs typeface="Arial"/>
                        </a:rPr>
                        <a:t>0.7</a:t>
                      </a:r>
                      <a:endParaRPr sz="3300" dirty="0">
                        <a:latin typeface="Comic Sans MS" panose="030F0702030302020204" pitchFamily="66" charset="0"/>
                        <a:cs typeface="Arial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616" y="2916582"/>
            <a:ext cx="8825427" cy="73437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68838" y="3150115"/>
            <a:ext cx="6076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1.0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143" y="10540124"/>
            <a:ext cx="17883707" cy="49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50"/>
              </a:lnSpc>
            </a:pPr>
            <a:r>
              <a:rPr sz="3300" i="1" spc="-229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P</a:t>
            </a:r>
            <a:r>
              <a:rPr sz="3300" spc="-229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(</a:t>
            </a:r>
            <a:r>
              <a:rPr sz="3300" i="1" spc="-229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T</a:t>
            </a:r>
            <a:r>
              <a:rPr sz="3300" spc="-229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)</a:t>
            </a:r>
            <a:r>
              <a:rPr sz="33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=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1.0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0.2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1.0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0.4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0.5</a:t>
            </a:r>
            <a:r>
              <a:rPr sz="33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0.3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0.5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0.3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0.2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1.0</a:t>
            </a:r>
            <a:r>
              <a:rPr sz="33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0.6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0.5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0.3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*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0.7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50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=</a:t>
            </a:r>
            <a:r>
              <a:rPr sz="3300" spc="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solidFill>
                  <a:srgbClr val="597DBE"/>
                </a:solidFill>
                <a:latin typeface="Comic Sans MS" panose="030F0702030302020204" pitchFamily="66" charset="0"/>
                <a:cs typeface="Arial"/>
              </a:rPr>
              <a:t>2.26e-5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9553973" y="10801643"/>
            <a:ext cx="299084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52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6287" y="4521021"/>
            <a:ext cx="77816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0.2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287" y="5594758"/>
            <a:ext cx="6076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1.0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4249" y="4521021"/>
            <a:ext cx="77816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0.4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9928" y="5930687"/>
            <a:ext cx="72769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0.5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9757" y="5814404"/>
            <a:ext cx="72769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0.3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7298" y="6991504"/>
            <a:ext cx="6076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1.0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3071" y="8026480"/>
            <a:ext cx="72769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0.5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3709" y="9282447"/>
            <a:ext cx="72769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0.7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6645" y="9282447"/>
            <a:ext cx="82140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0.3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6922" y="8246126"/>
            <a:ext cx="72769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0.6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0773" y="8118268"/>
            <a:ext cx="1719476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0455" algn="l"/>
              </a:tabLst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0.3	0.2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8227" y="6926901"/>
            <a:ext cx="778163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0.5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3917" y="2574026"/>
            <a:ext cx="1801973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treebank: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collection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sentences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annotated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constituency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trees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6276902"/>
            <a:ext cx="1535273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65" dirty="0">
                <a:latin typeface="Comic Sans MS" panose="030F0702030302020204" pitchFamily="66" charset="0"/>
                <a:cs typeface="Arial"/>
              </a:rPr>
              <a:t>Estimated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latin typeface="Comic Sans MS" panose="030F0702030302020204" pitchFamily="66" charset="0"/>
                <a:cs typeface="Arial"/>
              </a:rPr>
              <a:t>probability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rule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0" dirty="0">
                <a:latin typeface="Comic Sans MS" panose="030F0702030302020204" pitchFamily="66" charset="0"/>
                <a:cs typeface="Arial"/>
              </a:rPr>
              <a:t>(maximum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likelihood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5" dirty="0">
                <a:latin typeface="Comic Sans MS" panose="030F0702030302020204" pitchFamily="66" charset="0"/>
                <a:cs typeface="Arial"/>
              </a:rPr>
              <a:t>estimate):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16" y="8902549"/>
            <a:ext cx="1360013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40" dirty="0">
                <a:latin typeface="Comic Sans MS" panose="030F0702030302020204" pitchFamily="66" charset="0"/>
                <a:cs typeface="Arial"/>
              </a:rPr>
              <a:t>Smoothing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is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5" dirty="0">
                <a:latin typeface="Comic Sans MS" panose="030F0702030302020204" pitchFamily="66" charset="0"/>
                <a:cs typeface="Arial"/>
              </a:rPr>
              <a:t>helpful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20" dirty="0">
                <a:latin typeface="Comic Sans MS" panose="030F0702030302020204" pitchFamily="66" charset="0"/>
                <a:cs typeface="Arial"/>
              </a:rPr>
              <a:t>(especially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for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0" dirty="0">
                <a:latin typeface="Comic Sans MS" panose="030F0702030302020204" pitchFamily="66" charset="0"/>
                <a:cs typeface="Arial"/>
              </a:rPr>
              <a:t>preterminal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25" dirty="0">
                <a:latin typeface="Comic Sans MS" panose="030F0702030302020204" pitchFamily="66" charset="0"/>
                <a:cs typeface="Arial"/>
              </a:rPr>
              <a:t>rules).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9310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PCFG</a:t>
            </a:r>
            <a:r>
              <a:rPr spc="-335" dirty="0"/>
              <a:t> </a:t>
            </a:r>
            <a:r>
              <a:rPr spc="-135" dirty="0"/>
              <a:t>estimation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994" y="3732289"/>
            <a:ext cx="2538028" cy="19797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8408" y="3365791"/>
            <a:ext cx="4411676" cy="27127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39629" y="3476050"/>
            <a:ext cx="3260056" cy="27127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79513" y="3328180"/>
            <a:ext cx="3384023" cy="291585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842480" y="4451881"/>
            <a:ext cx="4445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latin typeface="Comic Sans MS" panose="030F0702030302020204" pitchFamily="66" charset="0"/>
                <a:cs typeface="Arial"/>
              </a:rPr>
              <a:t>…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53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62477E-2498-40ED-AAF0-CA23B33C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711" y="7072218"/>
            <a:ext cx="9871587" cy="136668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579373" y="10801643"/>
            <a:ext cx="23558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54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3917" y="2285693"/>
            <a:ext cx="17900015" cy="5533566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80" dirty="0">
                <a:latin typeface="Comic Sans MS" panose="030F0702030302020204" pitchFamily="66" charset="0"/>
                <a:cs typeface="Arial"/>
              </a:rPr>
              <a:t>We</a:t>
            </a:r>
            <a:r>
              <a:rPr sz="395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defined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distribution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over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production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rules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for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each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nonterminal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95" dirty="0">
                <a:latin typeface="Comic Sans MS" panose="030F0702030302020204" pitchFamily="66" charset="0"/>
                <a:cs typeface="Arial"/>
              </a:rPr>
              <a:t>Our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goal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was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latin typeface="Comic Sans MS" panose="030F0702030302020204" pitchFamily="66" charset="0"/>
                <a:cs typeface="Arial"/>
              </a:rPr>
              <a:t>to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5" dirty="0">
                <a:latin typeface="Comic Sans MS" panose="030F0702030302020204" pitchFamily="66" charset="0"/>
                <a:cs typeface="Arial"/>
              </a:rPr>
              <a:t>define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distribution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over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parse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trees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marR="5080" lvl="1" indent="-502920">
              <a:lnSpc>
                <a:spcPts val="4240"/>
              </a:lnSpc>
              <a:spcBef>
                <a:spcPts val="377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95" dirty="0">
                <a:latin typeface="Comic Sans MS" panose="030F0702030302020204" pitchFamily="66" charset="0"/>
                <a:cs typeface="Arial"/>
              </a:rPr>
              <a:t>Unfortunately,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not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all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PCFGs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85" dirty="0">
                <a:latin typeface="Comic Sans MS" panose="030F0702030302020204" pitchFamily="66" charset="0"/>
                <a:cs typeface="Arial"/>
              </a:rPr>
              <a:t>result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proper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distribution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over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trees,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i.e.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 </a:t>
            </a:r>
            <a:r>
              <a:rPr sz="3950" spc="-108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sum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over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probabilities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all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grammar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may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be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less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than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1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.</a:t>
            </a:r>
          </a:p>
          <a:p>
            <a:pPr marL="514984" marR="546100" indent="-502920">
              <a:lnSpc>
                <a:spcPts val="4240"/>
              </a:lnSpc>
              <a:spcBef>
                <a:spcPts val="371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80" dirty="0">
                <a:latin typeface="Comic Sans MS" panose="030F0702030302020204" pitchFamily="66" charset="0"/>
                <a:cs typeface="Arial"/>
              </a:rPr>
              <a:t>Fortunately: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20" dirty="0">
                <a:latin typeface="Comic Sans MS" panose="030F0702030302020204" pitchFamily="66" charset="0"/>
                <a:cs typeface="Arial"/>
              </a:rPr>
              <a:t>any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60" dirty="0">
                <a:latin typeface="Comic Sans MS" panose="030F0702030302020204" pitchFamily="66" charset="0"/>
                <a:cs typeface="Arial"/>
              </a:rPr>
              <a:t>PCFG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estimated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by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latin typeface="Comic Sans MS" panose="030F0702030302020204" pitchFamily="66" charset="0"/>
                <a:cs typeface="Arial"/>
              </a:rPr>
              <a:t>maximum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likelihood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is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5" dirty="0">
                <a:latin typeface="Comic Sans MS" panose="030F0702030302020204" pitchFamily="66" charset="0"/>
                <a:cs typeface="Arial"/>
              </a:rPr>
              <a:t>always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proper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[</a:t>
            </a:r>
            <a:r>
              <a:rPr sz="3950" u="sng" spc="-11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Chi </a:t>
            </a:r>
            <a:r>
              <a:rPr sz="3950" spc="-108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u="sng" spc="-5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and</a:t>
            </a:r>
            <a:r>
              <a:rPr sz="3950" u="sng" spc="-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 </a:t>
            </a:r>
            <a:r>
              <a:rPr sz="3950" u="sng" spc="-8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Geman,</a:t>
            </a:r>
            <a:r>
              <a:rPr sz="3950" u="sng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 </a:t>
            </a:r>
            <a:r>
              <a:rPr sz="3950" u="sng" spc="-2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omic Sans MS" panose="030F0702030302020204" pitchFamily="66" charset="0"/>
                <a:cs typeface="Arial"/>
              </a:rPr>
              <a:t>1998</a:t>
            </a:r>
            <a:r>
              <a:rPr sz="3950" spc="-25" dirty="0">
                <a:latin typeface="Comic Sans MS" panose="030F0702030302020204" pitchFamily="66" charset="0"/>
                <a:cs typeface="Arial"/>
              </a:rPr>
              <a:t>].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916" y="888736"/>
            <a:ext cx="141335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Distribution</a:t>
            </a:r>
            <a:r>
              <a:rPr spc="-300" dirty="0"/>
              <a:t> </a:t>
            </a:r>
            <a:r>
              <a:rPr spc="-140" dirty="0"/>
              <a:t>over</a:t>
            </a:r>
            <a:r>
              <a:rPr spc="-300" dirty="0"/>
              <a:t> </a:t>
            </a:r>
            <a:r>
              <a:rPr spc="-120" dirty="0"/>
              <a:t>trees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05314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Parsing</a:t>
            </a:r>
            <a:r>
              <a:rPr spc="-310" dirty="0"/>
              <a:t> </a:t>
            </a:r>
            <a:r>
              <a:rPr spc="-75" dirty="0"/>
              <a:t>as</a:t>
            </a:r>
            <a:r>
              <a:rPr spc="-305" dirty="0"/>
              <a:t> </a:t>
            </a:r>
            <a:r>
              <a:rPr spc="-180" dirty="0"/>
              <a:t>supervised</a:t>
            </a:r>
            <a:r>
              <a:rPr spc="-305" dirty="0"/>
              <a:t> </a:t>
            </a:r>
            <a:r>
              <a:rPr spc="55" dirty="0"/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2282398"/>
            <a:ext cx="18505856" cy="2909771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Data</a:t>
            </a:r>
            <a:r>
              <a:rPr sz="3950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for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parsing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6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experiments: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321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95" dirty="0">
                <a:latin typeface="Comic Sans MS" panose="030F0702030302020204" pitchFamily="66" charset="0"/>
                <a:cs typeface="Arial"/>
              </a:rPr>
              <a:t>WSJ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portion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latin typeface="Comic Sans MS" panose="030F0702030302020204" pitchFamily="66" charset="0"/>
                <a:cs typeface="Arial"/>
              </a:rPr>
              <a:t>Penn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Treebank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65" dirty="0">
                <a:latin typeface="Comic Sans MS" panose="030F0702030302020204" pitchFamily="66" charset="0"/>
                <a:cs typeface="Arial"/>
              </a:rPr>
              <a:t>=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50k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sentences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annotated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latin typeface="Comic Sans MS" panose="030F0702030302020204" pitchFamily="66" charset="0"/>
                <a:cs typeface="Arial"/>
              </a:rPr>
              <a:t>trees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3279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1520825" algn="l"/>
              </a:tabLst>
            </a:pPr>
            <a:r>
              <a:rPr sz="3950" spc="-114" dirty="0">
                <a:latin typeface="Comic Sans MS" panose="030F0702030302020204" pitchFamily="66" charset="0"/>
                <a:cs typeface="Arial"/>
              </a:rPr>
              <a:t>Usual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5" dirty="0">
                <a:latin typeface="Comic Sans MS" panose="030F0702030302020204" pitchFamily="66" charset="0"/>
                <a:cs typeface="Arial"/>
              </a:rPr>
              <a:t>train/test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split: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40k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latin typeface="Comic Sans MS" panose="030F0702030302020204" pitchFamily="66" charset="0"/>
                <a:cs typeface="Arial"/>
              </a:rPr>
              <a:t>training,</a:t>
            </a:r>
            <a:r>
              <a:rPr sz="39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1700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development,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2400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20" dirty="0">
                <a:latin typeface="Comic Sans MS" panose="030F0702030302020204" pitchFamily="66" charset="0"/>
                <a:cs typeface="Arial"/>
              </a:rPr>
              <a:t>test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3163" y="5393599"/>
            <a:ext cx="13723579" cy="47955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5431" y="10316329"/>
            <a:ext cx="17647285" cy="8547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395"/>
              </a:spcBef>
            </a:pPr>
            <a:r>
              <a:rPr sz="2850" spc="-50" dirty="0">
                <a:latin typeface="Comic Sans MS" panose="030F0702030302020204" pitchFamily="66" charset="0"/>
                <a:cs typeface="Arial"/>
              </a:rPr>
              <a:t>Canadian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55" dirty="0">
                <a:latin typeface="Comic Sans MS" panose="030F0702030302020204" pitchFamily="66" charset="0"/>
                <a:cs typeface="Arial"/>
              </a:rPr>
              <a:t>Utilities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0" dirty="0">
                <a:latin typeface="Comic Sans MS" panose="030F0702030302020204" pitchFamily="66" charset="0"/>
                <a:cs typeface="Arial"/>
              </a:rPr>
              <a:t>had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1988 </a:t>
            </a:r>
            <a:r>
              <a:rPr sz="2850" spc="-75" dirty="0">
                <a:latin typeface="Comic Sans MS" panose="030F0702030302020204" pitchFamily="66" charset="0"/>
                <a:cs typeface="Arial"/>
              </a:rPr>
              <a:t>revenue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15" dirty="0">
                <a:latin typeface="Comic Sans MS" panose="030F0702030302020204" pitchFamily="66" charset="0"/>
                <a:cs typeface="Arial"/>
              </a:rPr>
              <a:t>of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$ 1.16 </a:t>
            </a:r>
            <a:r>
              <a:rPr sz="2850" spc="-50" dirty="0">
                <a:latin typeface="Comic Sans MS" panose="030F0702030302020204" pitchFamily="66" charset="0"/>
                <a:cs typeface="Arial"/>
              </a:rPr>
              <a:t>billion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,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65" dirty="0">
                <a:latin typeface="Comic Sans MS" panose="030F0702030302020204" pitchFamily="66" charset="0"/>
                <a:cs typeface="Arial"/>
              </a:rPr>
              <a:t>mainly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5" dirty="0">
                <a:latin typeface="Comic Sans MS" panose="030F0702030302020204" pitchFamily="66" charset="0"/>
                <a:cs typeface="Arial"/>
              </a:rPr>
              <a:t>from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5" dirty="0">
                <a:latin typeface="Comic Sans MS" panose="030F0702030302020204" pitchFamily="66" charset="0"/>
                <a:cs typeface="Arial"/>
              </a:rPr>
              <a:t>its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50" dirty="0">
                <a:latin typeface="Comic Sans MS" panose="030F0702030302020204" pitchFamily="66" charset="0"/>
                <a:cs typeface="Arial"/>
              </a:rPr>
              <a:t>natural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35" dirty="0">
                <a:latin typeface="Comic Sans MS" panose="030F0702030302020204" pitchFamily="66" charset="0"/>
                <a:cs typeface="Arial"/>
              </a:rPr>
              <a:t>gas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30" dirty="0">
                <a:latin typeface="Comic Sans MS" panose="030F0702030302020204" pitchFamily="66" charset="0"/>
                <a:cs typeface="Arial"/>
              </a:rPr>
              <a:t>electric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45" dirty="0">
                <a:latin typeface="Comic Sans MS" panose="030F0702030302020204" pitchFamily="66" charset="0"/>
                <a:cs typeface="Arial"/>
              </a:rPr>
              <a:t>utility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45" dirty="0">
                <a:latin typeface="Comic Sans MS" panose="030F0702030302020204" pitchFamily="66" charset="0"/>
                <a:cs typeface="Arial"/>
              </a:rPr>
              <a:t>businesses</a:t>
            </a:r>
            <a:r>
              <a:rPr sz="2850" spc="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70" dirty="0">
                <a:latin typeface="Comic Sans MS" panose="030F0702030302020204" pitchFamily="66" charset="0"/>
                <a:cs typeface="Arial"/>
              </a:rPr>
              <a:t>in </a:t>
            </a:r>
            <a:r>
              <a:rPr sz="2850" spc="-78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40" dirty="0">
                <a:latin typeface="Comic Sans MS" panose="030F0702030302020204" pitchFamily="66" charset="0"/>
                <a:cs typeface="Arial"/>
              </a:rPr>
              <a:t>Alberta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, </a:t>
            </a:r>
            <a:r>
              <a:rPr sz="2850" spc="-45" dirty="0">
                <a:latin typeface="Comic Sans MS" panose="030F0702030302020204" pitchFamily="66" charset="0"/>
                <a:cs typeface="Arial"/>
              </a:rPr>
              <a:t>where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25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5" dirty="0">
                <a:latin typeface="Comic Sans MS" panose="030F0702030302020204" pitchFamily="66" charset="0"/>
                <a:cs typeface="Arial"/>
              </a:rPr>
              <a:t>company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65" dirty="0">
                <a:latin typeface="Comic Sans MS" panose="030F0702030302020204" pitchFamily="66" charset="0"/>
                <a:cs typeface="Arial"/>
              </a:rPr>
              <a:t>serves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5" dirty="0">
                <a:latin typeface="Comic Sans MS" panose="030F0702030302020204" pitchFamily="66" charset="0"/>
                <a:cs typeface="Arial"/>
              </a:rPr>
              <a:t>about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15" dirty="0">
                <a:latin typeface="Comic Sans MS" panose="030F0702030302020204" pitchFamily="66" charset="0"/>
                <a:cs typeface="Arial"/>
              </a:rPr>
              <a:t>800,000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850" spc="-10" dirty="0">
                <a:latin typeface="Comic Sans MS" panose="030F0702030302020204" pitchFamily="66" charset="0"/>
                <a:cs typeface="Arial"/>
              </a:rPr>
              <a:t>customers</a:t>
            </a:r>
            <a:r>
              <a:rPr sz="2850" spc="10" dirty="0">
                <a:latin typeface="Comic Sans MS" panose="030F0702030302020204" pitchFamily="66" charset="0"/>
                <a:cs typeface="Arial"/>
              </a:rPr>
              <a:t> .</a:t>
            </a:r>
            <a:endParaRPr sz="28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31770" y="10801643"/>
            <a:ext cx="130810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5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606370" y="10801643"/>
            <a:ext cx="194310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6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59801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2519051"/>
            <a:ext cx="19261506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study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patterns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formation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sentences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and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phrases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from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words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7799" y="3293003"/>
            <a:ext cx="3554729" cy="7054495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30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70" dirty="0">
                <a:latin typeface="Comic Sans MS" panose="030F0702030302020204" pitchFamily="66" charset="0"/>
                <a:cs typeface="Arial"/>
              </a:rPr>
              <a:t>my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25" dirty="0">
                <a:latin typeface="Comic Sans MS" panose="030F0702030302020204" pitchFamily="66" charset="0"/>
                <a:cs typeface="Arial"/>
              </a:rPr>
              <a:t>dog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25" dirty="0">
                <a:latin typeface="Comic Sans MS" panose="030F0702030302020204" pitchFamily="66" charset="0"/>
                <a:cs typeface="Arial"/>
              </a:rPr>
              <a:t>dog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cat</a:t>
            </a: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and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0" dirty="0">
                <a:latin typeface="Comic Sans MS" panose="030F0702030302020204" pitchFamily="66" charset="0"/>
                <a:cs typeface="Arial"/>
              </a:rPr>
              <a:t>large</a:t>
            </a:r>
            <a:r>
              <a:rPr sz="395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cat</a:t>
            </a: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5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black </a:t>
            </a:r>
            <a:r>
              <a:rPr sz="3950" dirty="0">
                <a:latin typeface="Comic Sans MS" panose="030F0702030302020204" pitchFamily="66" charset="0"/>
                <a:cs typeface="Arial"/>
              </a:rPr>
              <a:t>cat</a:t>
            </a: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75" dirty="0">
                <a:latin typeface="Comic Sans MS" panose="030F0702030302020204" pitchFamily="66" charset="0"/>
                <a:cs typeface="Arial"/>
              </a:rPr>
              <a:t>ate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95" dirty="0">
                <a:latin typeface="Comic Sans MS" panose="030F0702030302020204" pitchFamily="66" charset="0"/>
                <a:cs typeface="Arial"/>
              </a:rPr>
              <a:t>sausage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528" y="3537316"/>
            <a:ext cx="2833721" cy="66552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 algn="just">
              <a:lnSpc>
                <a:spcPct val="100000"/>
              </a:lnSpc>
              <a:spcBef>
                <a:spcPts val="105"/>
              </a:spcBef>
            </a:pPr>
            <a:r>
              <a:rPr sz="3950" b="1" spc="-35" dirty="0">
                <a:latin typeface="Comic Sans MS" panose="030F0702030302020204" pitchFamily="66" charset="0"/>
                <a:cs typeface="Arial"/>
              </a:rPr>
              <a:t>Pron</a:t>
            </a:r>
            <a:r>
              <a:rPr sz="3950" b="1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80" dirty="0">
                <a:latin typeface="Comic Sans MS" panose="030F0702030302020204" pitchFamily="66" charset="0"/>
                <a:cs typeface="Arial"/>
              </a:rPr>
              <a:t>N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2700" marR="972819" indent="36830" algn="just">
              <a:lnSpc>
                <a:spcPct val="169300"/>
              </a:lnSpc>
            </a:pPr>
            <a:r>
              <a:rPr sz="3950" b="1" spc="75" dirty="0">
                <a:latin typeface="Comic Sans MS" panose="030F0702030302020204" pitchFamily="66" charset="0"/>
                <a:cs typeface="Arial"/>
              </a:rPr>
              <a:t>Det</a:t>
            </a:r>
            <a:r>
              <a:rPr sz="3950" b="1" spc="-9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80" dirty="0">
                <a:latin typeface="Comic Sans MS" panose="030F0702030302020204" pitchFamily="66" charset="0"/>
                <a:cs typeface="Arial"/>
              </a:rPr>
              <a:t>N </a:t>
            </a:r>
            <a:r>
              <a:rPr sz="3950" b="1" spc="-108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75" dirty="0">
                <a:latin typeface="Comic Sans MS" panose="030F0702030302020204" pitchFamily="66" charset="0"/>
                <a:cs typeface="Arial"/>
              </a:rPr>
              <a:t>Det </a:t>
            </a:r>
            <a:r>
              <a:rPr sz="3950" b="1" spc="80" dirty="0">
                <a:latin typeface="Comic Sans MS" panose="030F0702030302020204" pitchFamily="66" charset="0"/>
                <a:cs typeface="Arial"/>
              </a:rPr>
              <a:t>N </a:t>
            </a:r>
            <a:r>
              <a:rPr sz="3950" b="1" spc="-108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5" dirty="0">
                <a:latin typeface="Comic Sans MS" panose="030F0702030302020204" pitchFamily="66" charset="0"/>
                <a:cs typeface="Arial"/>
              </a:rPr>
              <a:t>Conj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2700" marR="5080" indent="74295" algn="just">
              <a:lnSpc>
                <a:spcPct val="169300"/>
              </a:lnSpc>
            </a:pPr>
            <a:r>
              <a:rPr sz="3950" b="1" spc="75" dirty="0">
                <a:latin typeface="Comic Sans MS" panose="030F0702030302020204" pitchFamily="66" charset="0"/>
                <a:cs typeface="Arial"/>
              </a:rPr>
              <a:t>Det</a:t>
            </a:r>
            <a:r>
              <a:rPr sz="3950" b="1" spc="-5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45" dirty="0">
                <a:latin typeface="Comic Sans MS" panose="030F0702030302020204" pitchFamily="66" charset="0"/>
                <a:cs typeface="Arial"/>
              </a:rPr>
              <a:t>Adj </a:t>
            </a:r>
            <a:r>
              <a:rPr sz="3950" b="1" spc="80" dirty="0">
                <a:latin typeface="Comic Sans MS" panose="030F0702030302020204" pitchFamily="66" charset="0"/>
                <a:cs typeface="Arial"/>
              </a:rPr>
              <a:t>N </a:t>
            </a:r>
            <a:r>
              <a:rPr sz="3950" b="1" spc="-108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75" dirty="0">
                <a:latin typeface="Comic Sans MS" panose="030F0702030302020204" pitchFamily="66" charset="0"/>
                <a:cs typeface="Arial"/>
              </a:rPr>
              <a:t>Det </a:t>
            </a:r>
            <a:r>
              <a:rPr sz="3950" b="1" spc="-45" dirty="0">
                <a:latin typeface="Comic Sans MS" panose="030F0702030302020204" pitchFamily="66" charset="0"/>
                <a:cs typeface="Arial"/>
              </a:rPr>
              <a:t>Adj </a:t>
            </a:r>
            <a:r>
              <a:rPr sz="3950" b="1" spc="80" dirty="0">
                <a:latin typeface="Comic Sans MS" panose="030F0702030302020204" pitchFamily="66" charset="0"/>
                <a:cs typeface="Arial"/>
              </a:rPr>
              <a:t>N </a:t>
            </a:r>
            <a:r>
              <a:rPr sz="3950" b="1" spc="-108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45" dirty="0">
                <a:latin typeface="Comic Sans MS" panose="030F0702030302020204" pitchFamily="66" charset="0"/>
                <a:cs typeface="Arial"/>
              </a:rPr>
              <a:t>V</a:t>
            </a:r>
            <a:r>
              <a:rPr sz="3950" b="1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75" dirty="0">
                <a:latin typeface="Comic Sans MS" panose="030F0702030302020204" pitchFamily="66" charset="0"/>
                <a:cs typeface="Arial"/>
              </a:rPr>
              <a:t>Det</a:t>
            </a:r>
            <a:r>
              <a:rPr sz="3950" b="1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80" dirty="0">
                <a:latin typeface="Comic Sans MS" panose="030F0702030302020204" pitchFamily="66" charset="0"/>
                <a:cs typeface="Arial"/>
              </a:rPr>
              <a:t>N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31362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2283198"/>
            <a:ext cx="15377160" cy="2507097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30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process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predicting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syntactic </a:t>
            </a:r>
            <a:r>
              <a:rPr sz="3950" b="1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representations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Clr>
                <a:srgbClr val="B51700"/>
              </a:buClr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105" dirty="0">
                <a:latin typeface="Comic Sans MS" panose="030F0702030302020204" pitchFamily="66" charset="0"/>
                <a:cs typeface="Arial"/>
              </a:rPr>
              <a:t>Different</a:t>
            </a:r>
            <a:r>
              <a:rPr sz="395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latin typeface="Comic Sans MS" panose="030F0702030302020204" pitchFamily="66" charset="0"/>
                <a:cs typeface="Arial"/>
              </a:rPr>
              <a:t>types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latin typeface="Comic Sans MS" panose="030F0702030302020204" pitchFamily="66" charset="0"/>
                <a:cs typeface="Arial"/>
              </a:rPr>
              <a:t>of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latin typeface="Comic Sans MS" panose="030F0702030302020204" pitchFamily="66" charset="0"/>
                <a:cs typeface="Arial"/>
              </a:rPr>
              <a:t>syntactic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representations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latin typeface="Comic Sans MS" panose="030F0702030302020204" pitchFamily="66" charset="0"/>
                <a:cs typeface="Arial"/>
              </a:rPr>
              <a:t>are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possible,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50" dirty="0">
                <a:latin typeface="Comic Sans MS" panose="030F0702030302020204" pitchFamily="66" charset="0"/>
                <a:cs typeface="Arial"/>
              </a:rPr>
              <a:t>for</a:t>
            </a:r>
            <a:r>
              <a:rPr sz="395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950" spc="-75" dirty="0">
                <a:latin typeface="Comic Sans MS" panose="030F0702030302020204" pitchFamily="66" charset="0"/>
                <a:cs typeface="Arial"/>
              </a:rPr>
              <a:t>example: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069" y="4783053"/>
            <a:ext cx="5757165" cy="4490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8523" y="9690120"/>
            <a:ext cx="11026127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constituency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2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(aka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phrase-structure)</a:t>
            </a:r>
            <a:r>
              <a:rPr sz="3950" b="1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</a:t>
            </a:r>
            <a:endParaRPr sz="395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31770" y="10801643"/>
            <a:ext cx="130810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7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Constituency</a:t>
            </a:r>
            <a:r>
              <a:rPr spc="-305" dirty="0"/>
              <a:t> </a:t>
            </a:r>
            <a:r>
              <a:rPr spc="-12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94" y="1879479"/>
            <a:ext cx="18919986" cy="8259312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66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Internal</a:t>
            </a:r>
            <a:r>
              <a:rPr sz="3950" spc="-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nodes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correspond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phrases</a:t>
            </a:r>
            <a:r>
              <a:rPr sz="3950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2130"/>
              </a:spcBef>
            </a:pPr>
            <a:r>
              <a:rPr sz="3300" b="1" spc="-35" dirty="0">
                <a:latin typeface="Comic Sans MS" panose="030F0702030302020204" pitchFamily="66" charset="0"/>
                <a:cs typeface="Arial"/>
              </a:rPr>
              <a:t>S</a:t>
            </a:r>
            <a:r>
              <a:rPr sz="3300" spc="-35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sentence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5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25" dirty="0">
                <a:latin typeface="Comic Sans MS" panose="030F0702030302020204" pitchFamily="66" charset="0"/>
                <a:cs typeface="Arial"/>
              </a:rPr>
              <a:t>NP</a:t>
            </a:r>
            <a:r>
              <a:rPr sz="3300" b="1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00" dirty="0">
                <a:latin typeface="Comic Sans MS" panose="030F0702030302020204" pitchFamily="66" charset="0"/>
                <a:cs typeface="Arial"/>
              </a:rPr>
              <a:t>(noun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0" dirty="0">
                <a:latin typeface="Comic Sans MS" panose="030F0702030302020204" pitchFamily="66" charset="0"/>
                <a:cs typeface="Arial"/>
              </a:rPr>
              <a:t>phrase):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85" dirty="0">
                <a:latin typeface="Comic Sans MS" panose="030F0702030302020204" pitchFamily="66" charset="0"/>
                <a:cs typeface="Arial"/>
              </a:rPr>
              <a:t>My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10" dirty="0">
                <a:latin typeface="Comic Sans MS" panose="030F0702030302020204" pitchFamily="66" charset="0"/>
                <a:cs typeface="Arial"/>
              </a:rPr>
              <a:t>dog,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sandwich,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75" dirty="0">
                <a:latin typeface="Comic Sans MS" panose="030F0702030302020204" pitchFamily="66" charset="0"/>
                <a:cs typeface="Arial"/>
              </a:rPr>
              <a:t>lakes,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…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-65" dirty="0">
                <a:latin typeface="Comic Sans MS" panose="030F0702030302020204" pitchFamily="66" charset="0"/>
                <a:cs typeface="Arial"/>
              </a:rPr>
              <a:t>VP</a:t>
            </a:r>
            <a:r>
              <a:rPr sz="3300" b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14" dirty="0">
                <a:latin typeface="Comic Sans MS" panose="030F0702030302020204" pitchFamily="66" charset="0"/>
                <a:cs typeface="Arial"/>
              </a:rPr>
              <a:t>(verb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0" dirty="0">
                <a:latin typeface="Comic Sans MS" panose="030F0702030302020204" pitchFamily="66" charset="0"/>
                <a:cs typeface="Arial"/>
              </a:rPr>
              <a:t>phrase):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ate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75" dirty="0">
                <a:latin typeface="Comic Sans MS" panose="030F0702030302020204" pitchFamily="66" charset="0"/>
                <a:cs typeface="Arial"/>
              </a:rPr>
              <a:t>sausage,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30" dirty="0">
                <a:latin typeface="Comic Sans MS" panose="030F0702030302020204" pitchFamily="66" charset="0"/>
                <a:cs typeface="Arial"/>
              </a:rPr>
              <a:t>barked,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…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-5" dirty="0">
                <a:latin typeface="Comic Sans MS" panose="030F0702030302020204" pitchFamily="66" charset="0"/>
                <a:cs typeface="Arial"/>
              </a:rPr>
              <a:t>PP</a:t>
            </a:r>
            <a:r>
              <a:rPr sz="3300" b="1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75" dirty="0">
                <a:latin typeface="Comic Sans MS" panose="030F0702030302020204" pitchFamily="66" charset="0"/>
                <a:cs typeface="Arial"/>
              </a:rPr>
              <a:t>(prepositional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85" dirty="0">
                <a:latin typeface="Comic Sans MS" panose="030F0702030302020204" pitchFamily="66" charset="0"/>
                <a:cs typeface="Arial"/>
              </a:rPr>
              <a:t>phrases):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5" dirty="0">
                <a:latin typeface="Comic Sans MS" panose="030F0702030302020204" pitchFamily="66" charset="0"/>
                <a:cs typeface="Arial"/>
              </a:rPr>
              <a:t>friend,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95" dirty="0">
                <a:latin typeface="Comic Sans MS" panose="030F0702030302020204" pitchFamily="66" charset="0"/>
                <a:cs typeface="Arial"/>
              </a:rPr>
              <a:t>in</a:t>
            </a:r>
            <a:r>
              <a:rPr sz="33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25" dirty="0">
                <a:latin typeface="Comic Sans MS" panose="030F0702030302020204" pitchFamily="66" charset="0"/>
                <a:cs typeface="Arial"/>
              </a:rPr>
              <a:t>a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110" dirty="0">
                <a:latin typeface="Comic Sans MS" panose="030F0702030302020204" pitchFamily="66" charset="0"/>
                <a:cs typeface="Arial"/>
              </a:rPr>
              <a:t>car,</a:t>
            </a:r>
            <a:r>
              <a:rPr sz="33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…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325"/>
              </a:spcBef>
              <a:buSzPct val="122784"/>
              <a:buFont typeface="Arial Narrow"/>
              <a:buChar char="■"/>
              <a:tabLst>
                <a:tab pos="515620" algn="l"/>
              </a:tabLst>
            </a:pPr>
            <a:r>
              <a:rPr sz="3950" spc="-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Nodes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8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immediately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7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above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words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are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part-of-speech</a:t>
            </a:r>
            <a:r>
              <a:rPr sz="395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tags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(or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b="1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preterminals</a:t>
            </a:r>
            <a:r>
              <a:rPr sz="3950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).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1520190" marR="12945745" lvl="1" indent="-502920">
              <a:lnSpc>
                <a:spcPts val="6130"/>
              </a:lnSpc>
              <a:spcBef>
                <a:spcPts val="525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15" dirty="0">
                <a:latin typeface="Comic Sans MS" panose="030F0702030302020204" pitchFamily="66" charset="0"/>
                <a:cs typeface="Arial"/>
              </a:rPr>
              <a:t>PN</a:t>
            </a:r>
            <a:r>
              <a:rPr sz="3300" spc="15" dirty="0">
                <a:latin typeface="Comic Sans MS" panose="030F0702030302020204" pitchFamily="66" charset="0"/>
                <a:cs typeface="Arial"/>
              </a:rPr>
              <a:t>: </a:t>
            </a:r>
            <a:r>
              <a:rPr sz="3300" spc="-40" dirty="0">
                <a:latin typeface="Comic Sans MS" panose="030F0702030302020204" pitchFamily="66" charset="0"/>
                <a:cs typeface="Arial"/>
              </a:rPr>
              <a:t>pronoun</a:t>
            </a:r>
            <a:r>
              <a:rPr lang="en-US" sz="3300" spc="-4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b="1" spc="30" dirty="0">
                <a:latin typeface="Comic Sans MS" panose="030F0702030302020204" pitchFamily="66" charset="0"/>
                <a:cs typeface="Arial"/>
              </a:rPr>
              <a:t>D</a:t>
            </a:r>
            <a:r>
              <a:rPr sz="3300" spc="30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60" dirty="0">
                <a:latin typeface="Comic Sans MS" panose="030F0702030302020204" pitchFamily="66" charset="0"/>
                <a:cs typeface="Arial"/>
              </a:rPr>
              <a:t>determiner </a:t>
            </a:r>
            <a:r>
              <a:rPr sz="3300" spc="-9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b="1" spc="-65" dirty="0">
                <a:latin typeface="Comic Sans MS" panose="030F0702030302020204" pitchFamily="66" charset="0"/>
                <a:cs typeface="Arial"/>
              </a:rPr>
              <a:t>V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65" dirty="0">
                <a:latin typeface="Comic Sans MS" panose="030F0702030302020204" pitchFamily="66" charset="0"/>
                <a:cs typeface="Arial"/>
              </a:rPr>
              <a:t>verb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1610"/>
              </a:spcBef>
            </a:pPr>
            <a:r>
              <a:rPr sz="3300" b="1" spc="30" dirty="0">
                <a:latin typeface="Comic Sans MS" panose="030F0702030302020204" pitchFamily="66" charset="0"/>
                <a:cs typeface="Arial"/>
              </a:rPr>
              <a:t>N</a:t>
            </a:r>
            <a:r>
              <a:rPr sz="3300" spc="30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50" dirty="0">
                <a:latin typeface="Comic Sans MS" panose="030F0702030302020204" pitchFamily="66" charset="0"/>
                <a:cs typeface="Arial"/>
              </a:rPr>
              <a:t>noun</a:t>
            </a:r>
            <a:endParaRPr sz="3300" dirty="0">
              <a:latin typeface="Comic Sans MS" panose="030F0702030302020204" pitchFamily="66" charset="0"/>
              <a:cs typeface="Arial"/>
            </a:endParaRPr>
          </a:p>
          <a:p>
            <a:pPr marL="1520190" lvl="1" indent="-503555">
              <a:lnSpc>
                <a:spcPct val="100000"/>
              </a:lnSpc>
              <a:spcBef>
                <a:spcPts val="2170"/>
              </a:spcBef>
              <a:buClr>
                <a:srgbClr val="B51700"/>
              </a:buClr>
              <a:buSzPct val="122727"/>
              <a:buFont typeface="Arial Narrow"/>
              <a:buChar char="■"/>
              <a:tabLst>
                <a:tab pos="1520190" algn="l"/>
                <a:tab pos="1520825" algn="l"/>
              </a:tabLst>
            </a:pPr>
            <a:r>
              <a:rPr sz="3300" b="1" spc="-5" dirty="0">
                <a:latin typeface="Comic Sans MS" panose="030F0702030302020204" pitchFamily="66" charset="0"/>
                <a:cs typeface="Arial"/>
              </a:rPr>
              <a:t>P</a:t>
            </a:r>
            <a:r>
              <a:rPr sz="3300" spc="-5" dirty="0">
                <a:latin typeface="Comic Sans MS" panose="030F0702030302020204" pitchFamily="66" charset="0"/>
                <a:cs typeface="Arial"/>
              </a:rPr>
              <a:t>:</a:t>
            </a:r>
            <a:r>
              <a:rPr sz="33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3300" spc="-45" dirty="0">
                <a:latin typeface="Comic Sans MS" panose="030F0702030302020204" pitchFamily="66" charset="0"/>
                <a:cs typeface="Arial"/>
              </a:rPr>
              <a:t>preposition</a:t>
            </a:r>
            <a:endParaRPr sz="33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1239" y="1333314"/>
            <a:ext cx="5757165" cy="4490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31770" y="10801643"/>
            <a:ext cx="130810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8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08100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Bracketing</a:t>
            </a:r>
            <a:r>
              <a:rPr spc="-315" dirty="0"/>
              <a:t> </a:t>
            </a:r>
            <a:r>
              <a:rPr spc="-145" dirty="0"/>
              <a:t>notation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1239" y="1333314"/>
            <a:ext cx="5757165" cy="4490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294" y="5516576"/>
            <a:ext cx="14022705" cy="5976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284" indent="-502920">
              <a:lnSpc>
                <a:spcPct val="100000"/>
              </a:lnSpc>
              <a:spcBef>
                <a:spcPts val="105"/>
              </a:spcBef>
              <a:buSzPct val="122784"/>
              <a:buFont typeface="Arial Narrow"/>
              <a:buChar char="■"/>
              <a:tabLst>
                <a:tab pos="502920" algn="l"/>
              </a:tabLst>
            </a:pPr>
            <a:r>
              <a:rPr sz="3950" spc="-7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Often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6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convenient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3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8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represent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9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tree</a:t>
            </a:r>
            <a:r>
              <a:rPr sz="3950" spc="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10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as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14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2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bracketed</a:t>
            </a:r>
            <a:r>
              <a:rPr sz="3950" spc="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3950" spc="-55" dirty="0">
                <a:solidFill>
                  <a:srgbClr val="B51700"/>
                </a:solidFill>
                <a:latin typeface="Comic Sans MS" panose="030F0702030302020204" pitchFamily="66" charset="0"/>
                <a:cs typeface="Arial"/>
              </a:rPr>
              <a:t>sequence:</a:t>
            </a:r>
            <a:endParaRPr sz="3950" dirty="0">
              <a:latin typeface="Comic Sans MS" panose="030F0702030302020204" pitchFamily="66" charset="0"/>
              <a:cs typeface="Arial"/>
            </a:endParaRPr>
          </a:p>
          <a:p>
            <a:pPr marL="5686425">
              <a:lnSpc>
                <a:spcPct val="100000"/>
              </a:lnSpc>
              <a:spcBef>
                <a:spcPts val="4130"/>
              </a:spcBef>
            </a:pPr>
            <a:r>
              <a:rPr sz="3600" spc="15" dirty="0">
                <a:latin typeface="Courier New"/>
                <a:cs typeface="Courier New"/>
              </a:rPr>
              <a:t>(S</a:t>
            </a:r>
            <a:endParaRPr sz="3600" dirty="0">
              <a:latin typeface="Courier New"/>
              <a:cs typeface="Courier New"/>
            </a:endParaRPr>
          </a:p>
          <a:p>
            <a:pPr marL="6440170">
              <a:lnSpc>
                <a:spcPct val="100000"/>
              </a:lnSpc>
              <a:spcBef>
                <a:spcPts val="1410"/>
              </a:spcBef>
            </a:pPr>
            <a:r>
              <a:rPr sz="3600" spc="10" dirty="0">
                <a:latin typeface="Courier New"/>
                <a:cs typeface="Courier New"/>
              </a:rPr>
              <a:t>(NP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Courier New"/>
                <a:cs typeface="Courier New"/>
              </a:rPr>
              <a:t>(PN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Courier New"/>
                <a:cs typeface="Courier New"/>
              </a:rPr>
              <a:t>My)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Courier New"/>
                <a:cs typeface="Courier New"/>
              </a:rPr>
              <a:t>(N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Courier New"/>
                <a:cs typeface="Courier New"/>
              </a:rPr>
              <a:t>dog) </a:t>
            </a:r>
            <a:r>
              <a:rPr sz="3600" spc="15" dirty="0">
                <a:latin typeface="Courier New"/>
                <a:cs typeface="Courier New"/>
              </a:rPr>
              <a:t>)</a:t>
            </a:r>
            <a:endParaRPr sz="3600" dirty="0">
              <a:latin typeface="Courier New"/>
              <a:cs typeface="Courier New"/>
            </a:endParaRPr>
          </a:p>
          <a:p>
            <a:pPr marL="6440170">
              <a:lnSpc>
                <a:spcPct val="100000"/>
              </a:lnSpc>
              <a:spcBef>
                <a:spcPts val="1405"/>
              </a:spcBef>
            </a:pPr>
            <a:r>
              <a:rPr sz="3600" spc="10" dirty="0">
                <a:latin typeface="Courier New"/>
                <a:cs typeface="Courier New"/>
              </a:rPr>
              <a:t>(VP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Courier New"/>
                <a:cs typeface="Courier New"/>
              </a:rPr>
              <a:t>(V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spc="15" dirty="0">
                <a:latin typeface="Courier New"/>
                <a:cs typeface="Courier New"/>
              </a:rPr>
              <a:t>ate)</a:t>
            </a:r>
            <a:endParaRPr sz="3600" dirty="0">
              <a:latin typeface="Courier New"/>
              <a:cs typeface="Courier New"/>
            </a:endParaRPr>
          </a:p>
          <a:p>
            <a:pPr marL="6724015" algn="ctr">
              <a:lnSpc>
                <a:spcPct val="100000"/>
              </a:lnSpc>
              <a:spcBef>
                <a:spcPts val="1410"/>
              </a:spcBef>
            </a:pPr>
            <a:r>
              <a:rPr sz="3600" spc="10" dirty="0">
                <a:latin typeface="Courier New"/>
                <a:cs typeface="Courier New"/>
              </a:rPr>
              <a:t>(NP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Courier New"/>
                <a:cs typeface="Courier New"/>
              </a:rPr>
              <a:t>(D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Courier New"/>
                <a:cs typeface="Courier New"/>
              </a:rPr>
              <a:t>a) (N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Courier New"/>
                <a:cs typeface="Courier New"/>
              </a:rPr>
              <a:t>sausage)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15" dirty="0">
                <a:latin typeface="Courier New"/>
                <a:cs typeface="Courier New"/>
              </a:rPr>
              <a:t>)</a:t>
            </a:r>
            <a:endParaRPr sz="3600" dirty="0">
              <a:latin typeface="Courier New"/>
              <a:cs typeface="Courier New"/>
            </a:endParaRPr>
          </a:p>
          <a:p>
            <a:pPr marR="857250" algn="ctr">
              <a:lnSpc>
                <a:spcPct val="100000"/>
              </a:lnSpc>
              <a:spcBef>
                <a:spcPts val="1405"/>
              </a:spcBef>
            </a:pPr>
            <a:r>
              <a:rPr sz="3600" spc="15" dirty="0">
                <a:latin typeface="Courier New"/>
                <a:cs typeface="Courier New"/>
              </a:rPr>
              <a:t>)</a:t>
            </a:r>
            <a:endParaRPr sz="3600" dirty="0">
              <a:latin typeface="Courier New"/>
              <a:cs typeface="Courier New"/>
            </a:endParaRPr>
          </a:p>
          <a:p>
            <a:pPr marR="2364740" algn="ctr">
              <a:lnSpc>
                <a:spcPct val="100000"/>
              </a:lnSpc>
              <a:spcBef>
                <a:spcPts val="1410"/>
              </a:spcBef>
            </a:pPr>
            <a:r>
              <a:rPr sz="3600" spc="15" dirty="0">
                <a:latin typeface="Courier New"/>
                <a:cs typeface="Courier New"/>
              </a:rPr>
              <a:t>)</a:t>
            </a:r>
            <a:endParaRPr sz="36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069027" y="6207676"/>
            <a:ext cx="2222500" cy="2661285"/>
            <a:chOff x="15069027" y="6207676"/>
            <a:chExt cx="2222500" cy="2661285"/>
          </a:xfrm>
        </p:grpSpPr>
        <p:sp>
          <p:nvSpPr>
            <p:cNvPr id="6" name="object 6"/>
            <p:cNvSpPr/>
            <p:nvPr/>
          </p:nvSpPr>
          <p:spPr>
            <a:xfrm>
              <a:off x="15215676" y="6228617"/>
              <a:ext cx="2054860" cy="2563495"/>
            </a:xfrm>
            <a:custGeom>
              <a:avLst/>
              <a:gdLst/>
              <a:ahLst/>
              <a:cxnLst/>
              <a:rect l="l" t="t" r="r" b="b"/>
              <a:pathLst>
                <a:path w="2054859" h="2563495">
                  <a:moveTo>
                    <a:pt x="2054676" y="0"/>
                  </a:moveTo>
                  <a:lnTo>
                    <a:pt x="2052547" y="50376"/>
                  </a:lnTo>
                  <a:lnTo>
                    <a:pt x="2049703" y="100325"/>
                  </a:lnTo>
                  <a:lnTo>
                    <a:pt x="2046144" y="149848"/>
                  </a:lnTo>
                  <a:lnTo>
                    <a:pt x="2041869" y="198944"/>
                  </a:lnTo>
                  <a:lnTo>
                    <a:pt x="2036879" y="247614"/>
                  </a:lnTo>
                  <a:lnTo>
                    <a:pt x="2031175" y="295858"/>
                  </a:lnTo>
                  <a:lnTo>
                    <a:pt x="2024755" y="343674"/>
                  </a:lnTo>
                  <a:lnTo>
                    <a:pt x="2017620" y="391065"/>
                  </a:lnTo>
                  <a:lnTo>
                    <a:pt x="2009769" y="438029"/>
                  </a:lnTo>
                  <a:lnTo>
                    <a:pt x="2001204" y="484566"/>
                  </a:lnTo>
                  <a:lnTo>
                    <a:pt x="1991923" y="530677"/>
                  </a:lnTo>
                  <a:lnTo>
                    <a:pt x="1981928" y="576361"/>
                  </a:lnTo>
                  <a:lnTo>
                    <a:pt x="1971217" y="621618"/>
                  </a:lnTo>
                  <a:lnTo>
                    <a:pt x="1959791" y="666450"/>
                  </a:lnTo>
                  <a:lnTo>
                    <a:pt x="1947650" y="710854"/>
                  </a:lnTo>
                  <a:lnTo>
                    <a:pt x="1934794" y="754832"/>
                  </a:lnTo>
                  <a:lnTo>
                    <a:pt x="1921222" y="798384"/>
                  </a:lnTo>
                  <a:lnTo>
                    <a:pt x="1906936" y="841509"/>
                  </a:lnTo>
                  <a:lnTo>
                    <a:pt x="1891934" y="884208"/>
                  </a:lnTo>
                  <a:lnTo>
                    <a:pt x="1876217" y="926480"/>
                  </a:lnTo>
                  <a:lnTo>
                    <a:pt x="1859785" y="968325"/>
                  </a:lnTo>
                  <a:lnTo>
                    <a:pt x="1842638" y="1009744"/>
                  </a:lnTo>
                  <a:lnTo>
                    <a:pt x="1824776" y="1050736"/>
                  </a:lnTo>
                  <a:lnTo>
                    <a:pt x="1806198" y="1091302"/>
                  </a:lnTo>
                  <a:lnTo>
                    <a:pt x="1786906" y="1131442"/>
                  </a:lnTo>
                  <a:lnTo>
                    <a:pt x="1766898" y="1171155"/>
                  </a:lnTo>
                  <a:lnTo>
                    <a:pt x="1746175" y="1210441"/>
                  </a:lnTo>
                  <a:lnTo>
                    <a:pt x="1724737" y="1249301"/>
                  </a:lnTo>
                  <a:lnTo>
                    <a:pt x="1702584" y="1287734"/>
                  </a:lnTo>
                  <a:lnTo>
                    <a:pt x="1679716" y="1325741"/>
                  </a:lnTo>
                  <a:lnTo>
                    <a:pt x="1656133" y="1363321"/>
                  </a:lnTo>
                  <a:lnTo>
                    <a:pt x="1631834" y="1400475"/>
                  </a:lnTo>
                  <a:lnTo>
                    <a:pt x="1606820" y="1437202"/>
                  </a:lnTo>
                  <a:lnTo>
                    <a:pt x="1581091" y="1473502"/>
                  </a:lnTo>
                  <a:lnTo>
                    <a:pt x="1554647" y="1509376"/>
                  </a:lnTo>
                  <a:lnTo>
                    <a:pt x="1527488" y="1544824"/>
                  </a:lnTo>
                  <a:lnTo>
                    <a:pt x="1499614" y="1579845"/>
                  </a:lnTo>
                  <a:lnTo>
                    <a:pt x="1471025" y="1614440"/>
                  </a:lnTo>
                  <a:lnTo>
                    <a:pt x="1441720" y="1648608"/>
                  </a:lnTo>
                  <a:lnTo>
                    <a:pt x="1411700" y="1682349"/>
                  </a:lnTo>
                  <a:lnTo>
                    <a:pt x="1380965" y="1715664"/>
                  </a:lnTo>
                  <a:lnTo>
                    <a:pt x="1349515" y="1748553"/>
                  </a:lnTo>
                  <a:lnTo>
                    <a:pt x="1317350" y="1781014"/>
                  </a:lnTo>
                  <a:lnTo>
                    <a:pt x="1284470" y="1813050"/>
                  </a:lnTo>
                  <a:lnTo>
                    <a:pt x="1250875" y="1844659"/>
                  </a:lnTo>
                  <a:lnTo>
                    <a:pt x="1216564" y="1875841"/>
                  </a:lnTo>
                  <a:lnTo>
                    <a:pt x="1181538" y="1906597"/>
                  </a:lnTo>
                  <a:lnTo>
                    <a:pt x="1145797" y="1936926"/>
                  </a:lnTo>
                  <a:lnTo>
                    <a:pt x="1109341" y="1966829"/>
                  </a:lnTo>
                  <a:lnTo>
                    <a:pt x="1072170" y="1996305"/>
                  </a:lnTo>
                  <a:lnTo>
                    <a:pt x="1034284" y="2025355"/>
                  </a:lnTo>
                  <a:lnTo>
                    <a:pt x="995683" y="2053978"/>
                  </a:lnTo>
                  <a:lnTo>
                    <a:pt x="956366" y="2082174"/>
                  </a:lnTo>
                  <a:lnTo>
                    <a:pt x="916334" y="2109945"/>
                  </a:lnTo>
                  <a:lnTo>
                    <a:pt x="875587" y="2137288"/>
                  </a:lnTo>
                  <a:lnTo>
                    <a:pt x="834125" y="2164205"/>
                  </a:lnTo>
                  <a:lnTo>
                    <a:pt x="791948" y="2190696"/>
                  </a:lnTo>
                  <a:lnTo>
                    <a:pt x="749056" y="2216760"/>
                  </a:lnTo>
                  <a:lnTo>
                    <a:pt x="705449" y="2242397"/>
                  </a:lnTo>
                  <a:lnTo>
                    <a:pt x="661126" y="2267608"/>
                  </a:lnTo>
                  <a:lnTo>
                    <a:pt x="616088" y="2292392"/>
                  </a:lnTo>
                  <a:lnTo>
                    <a:pt x="570335" y="2316750"/>
                  </a:lnTo>
                  <a:lnTo>
                    <a:pt x="523867" y="2340682"/>
                  </a:lnTo>
                  <a:lnTo>
                    <a:pt x="476684" y="2364187"/>
                  </a:lnTo>
                  <a:lnTo>
                    <a:pt x="428786" y="2387265"/>
                  </a:lnTo>
                  <a:lnTo>
                    <a:pt x="380172" y="2409917"/>
                  </a:lnTo>
                  <a:lnTo>
                    <a:pt x="330844" y="2432142"/>
                  </a:lnTo>
                  <a:lnTo>
                    <a:pt x="280800" y="2453941"/>
                  </a:lnTo>
                  <a:lnTo>
                    <a:pt x="230041" y="2475313"/>
                  </a:lnTo>
                  <a:lnTo>
                    <a:pt x="178567" y="2496258"/>
                  </a:lnTo>
                  <a:lnTo>
                    <a:pt x="126378" y="2516778"/>
                  </a:lnTo>
                  <a:lnTo>
                    <a:pt x="73474" y="2536870"/>
                  </a:lnTo>
                  <a:lnTo>
                    <a:pt x="19854" y="2556536"/>
                  </a:lnTo>
                  <a:lnTo>
                    <a:pt x="0" y="2563319"/>
                  </a:lnTo>
                </a:path>
              </a:pathLst>
            </a:custGeom>
            <a:ln w="41883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69027" y="8701934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4" h="167004">
                  <a:moveTo>
                    <a:pt x="138037" y="0"/>
                  </a:moveTo>
                  <a:lnTo>
                    <a:pt x="0" y="140098"/>
                  </a:lnTo>
                  <a:lnTo>
                    <a:pt x="194905" y="166467"/>
                  </a:lnTo>
                  <a:lnTo>
                    <a:pt x="138037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06370" y="10801643"/>
            <a:ext cx="194310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latin typeface="Comic Sans MS" panose="030F0702030302020204" pitchFamily="66" charset="0"/>
                <a:cs typeface="Arial"/>
              </a:rPr>
              <a:t>9</a:t>
            </a:r>
            <a:endParaRPr sz="145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3103</Words>
  <Application>Microsoft Office PowerPoint</Application>
  <PresentationFormat>Custom</PresentationFormat>
  <Paragraphs>580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Narrow</vt:lpstr>
      <vt:lpstr>Calibri</vt:lpstr>
      <vt:lpstr>Comic Sans MS</vt:lpstr>
      <vt:lpstr>Courier New</vt:lpstr>
      <vt:lpstr>Lucida Sans Unicode</vt:lpstr>
      <vt:lpstr>Tahoma</vt:lpstr>
      <vt:lpstr>Times New Roman</vt:lpstr>
      <vt:lpstr>Office Theme</vt:lpstr>
      <vt:lpstr>PowerPoint Presentation</vt:lpstr>
      <vt:lpstr>PowerPoint Presentation</vt:lpstr>
      <vt:lpstr>Ambiguity</vt:lpstr>
      <vt:lpstr>Syntactic parsing</vt:lpstr>
      <vt:lpstr>Parsing as supervised ML</vt:lpstr>
      <vt:lpstr>Syntax</vt:lpstr>
      <vt:lpstr>Parsing</vt:lpstr>
      <vt:lpstr>Constituency trees</vt:lpstr>
      <vt:lpstr>Bracketing notation</vt:lpstr>
      <vt:lpstr>Parsing</vt:lpstr>
      <vt:lpstr>Dependency trees</vt:lpstr>
      <vt:lpstr>Dependency parsing</vt:lpstr>
      <vt:lpstr>Constituency and dependency representations</vt:lpstr>
      <vt:lpstr>Constituency trees</vt:lpstr>
      <vt:lpstr>Constituency tests</vt:lpstr>
      <vt:lpstr>Conflicting tests</vt:lpstr>
      <vt:lpstr>Morphology + syntax + semantics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Context-free grammars (CFGs)</vt:lpstr>
      <vt:lpstr>An example grammar</vt:lpstr>
      <vt:lpstr>Ambiguity</vt:lpstr>
      <vt:lpstr>Ambiguity</vt:lpstr>
      <vt:lpstr>Ambiguity</vt:lpstr>
      <vt:lpstr>Prepositional phrase ambiguity</vt:lpstr>
      <vt:lpstr>Typical tree</vt:lpstr>
      <vt:lpstr>More syntactic ambiguities</vt:lpstr>
      <vt:lpstr>More syntactic ambiguities</vt:lpstr>
      <vt:lpstr>Dark ambiguities</vt:lpstr>
      <vt:lpstr>How to deal with ambiguity?</vt:lpstr>
      <vt:lpstr>Probabilistic context-free grammars (PCFGs)</vt:lpstr>
      <vt:lpstr>An example PCFG</vt:lpstr>
      <vt:lpstr>Context-free grammars (CFGs)</vt:lpstr>
      <vt:lpstr>PCFG estimation</vt:lpstr>
      <vt:lpstr>Distribution over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11711-11-parsing-pcfgs</dc:title>
  <cp:lastModifiedBy>Dr. Tapas Kumar Mishra</cp:lastModifiedBy>
  <cp:revision>4</cp:revision>
  <dcterms:created xsi:type="dcterms:W3CDTF">2022-02-26T06:39:30Z</dcterms:created>
  <dcterms:modified xsi:type="dcterms:W3CDTF">2023-03-10T05:35:37Z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2020-10-06T00:00:00Z</vt:filetime>
  </property>
  <property fmtid="{D5CDD505-2E9C-101B-9397-08002B2CF9AE}" pid="3" name="Creator">
    <vt:lpwstr>Keynote</vt:lpwstr>
  </property>
  <property fmtid="{D5CDD505-2E9C-101B-9397-08002B2CF9AE}" pid="4" name="LastSaved">
    <vt:filetime>2022-02-26T00:00:00Z</vt:filetime>
  </property>
</Properties>
</file>