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0165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12366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414881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88738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92BD6A-428B-4CC4-B037-70102CB4CF0B}"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3774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92BD6A-428B-4CC4-B037-70102CB4CF0B}"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01414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92BD6A-428B-4CC4-B037-70102CB4CF0B}" type="datetimeFigureOut">
              <a:rPr lang="en-US" smtClean="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73565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92BD6A-428B-4CC4-B037-70102CB4CF0B}"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63977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BD6A-428B-4CC4-B037-70102CB4CF0B}" type="datetimeFigureOut">
              <a:rPr lang="en-US" smtClean="0"/>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9832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BD6A-428B-4CC4-B037-70102CB4CF0B}"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29755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BD6A-428B-4CC4-B037-70102CB4CF0B}"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29814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2BD6A-428B-4CC4-B037-70102CB4CF0B}" type="datetimeFigureOut">
              <a:rPr lang="en-US" smtClean="0"/>
              <a:t>5/8/2020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62A05-D702-4E01-8062-08387E112388}" type="slidenum">
              <a:rPr lang="en-US" smtClean="0"/>
              <a:t>‹#›</a:t>
            </a:fld>
            <a:endParaRPr lang="en-US"/>
          </a:p>
        </p:txBody>
      </p:sp>
    </p:spTree>
    <p:extLst>
      <p:ext uri="{BB962C8B-B14F-4D97-AF65-F5344CB8AC3E}">
        <p14:creationId xmlns:p14="http://schemas.microsoft.com/office/powerpoint/2010/main" val="119868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7999"/>
          </a:xfrm>
          <a:prstGeom prst="rect">
            <a:avLst/>
          </a:prstGeom>
          <a:gradFill flip="none" rotWithShape="1">
            <a:gsLst>
              <a:gs pos="100000">
                <a:schemeClr val="accent6">
                  <a:shade val="30000"/>
                  <a:satMod val="115000"/>
                  <a:lumMod val="100000"/>
                </a:schemeClr>
              </a:gs>
              <a:gs pos="0">
                <a:schemeClr val="accent6">
                  <a:lumMod val="60000"/>
                  <a:lumOff val="40000"/>
                </a:schemeClr>
              </a:gs>
            </a:gsLst>
            <a:path path="circle">
              <a:fillToRect l="50000" t="50000" r="50000" b="50000"/>
            </a:path>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2626821"/>
            <a:ext cx="9144000" cy="883141"/>
          </a:xfrm>
          <a:noFill/>
        </p:spPr>
        <p:txBody>
          <a:bodyPr>
            <a:noAutofit/>
          </a:bodyPr>
          <a:lstStyle/>
          <a:p>
            <a:r>
              <a:rPr lang="en-US" b="1" dirty="0" smtClean="0">
                <a:solidFill>
                  <a:schemeClr val="accent6">
                    <a:lumMod val="50000"/>
                  </a:schemeClr>
                </a:solidFill>
                <a:latin typeface="+mn-lt"/>
              </a:rPr>
              <a:t>CSS3</a:t>
            </a:r>
            <a:endParaRPr lang="en-US" b="1" dirty="0">
              <a:solidFill>
                <a:schemeClr val="accent6">
                  <a:lumMod val="50000"/>
                </a:schemeClr>
              </a:solidFill>
              <a:latin typeface="+mn-lt"/>
            </a:endParaRPr>
          </a:p>
        </p:txBody>
      </p:sp>
      <p:sp>
        <p:nvSpPr>
          <p:cNvPr id="3" name="Subtitle 2"/>
          <p:cNvSpPr>
            <a:spLocks noGrp="1"/>
          </p:cNvSpPr>
          <p:nvPr>
            <p:ph type="subTitle" idx="1"/>
          </p:nvPr>
        </p:nvSpPr>
        <p:spPr>
          <a:xfrm>
            <a:off x="1524000" y="3602037"/>
            <a:ext cx="9144000" cy="753831"/>
          </a:xfrm>
        </p:spPr>
        <p:txBody>
          <a:bodyPr>
            <a:normAutofit/>
          </a:bodyPr>
          <a:lstStyle/>
          <a:p>
            <a:endParaRPr lang="en-US" dirty="0">
              <a:solidFill>
                <a:schemeClr val="bg1"/>
              </a:solidFill>
            </a:endParaRPr>
          </a:p>
        </p:txBody>
      </p:sp>
    </p:spTree>
    <p:extLst>
      <p:ext uri="{BB962C8B-B14F-4D97-AF65-F5344CB8AC3E}">
        <p14:creationId xmlns:p14="http://schemas.microsoft.com/office/powerpoint/2010/main" val="292505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1588"/>
            <a:ext cx="12192000" cy="6857999"/>
          </a:xfrm>
          <a:prstGeom prst="rect">
            <a:avLst/>
          </a:prstGeom>
          <a:gradFill flip="none" rotWithShape="1">
            <a:gsLst>
              <a:gs pos="100000">
                <a:schemeClr val="accent6">
                  <a:shade val="30000"/>
                  <a:satMod val="115000"/>
                  <a:lumMod val="100000"/>
                </a:schemeClr>
              </a:gs>
              <a:gs pos="0">
                <a:schemeClr val="accent6">
                  <a:lumMod val="60000"/>
                  <a:lumOff val="40000"/>
                </a:schemeClr>
              </a:gs>
            </a:gsLst>
            <a:path path="circle">
              <a:fillToRect l="50000" t="50000" r="50000" b="50000"/>
            </a:path>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2626821"/>
            <a:ext cx="9144000" cy="883141"/>
          </a:xfrm>
          <a:noFill/>
        </p:spPr>
        <p:txBody>
          <a:bodyPr>
            <a:noAutofit/>
          </a:bodyPr>
          <a:lstStyle/>
          <a:p>
            <a:r>
              <a:rPr lang="en-US" b="1" dirty="0" smtClean="0">
                <a:solidFill>
                  <a:schemeClr val="accent6">
                    <a:lumMod val="50000"/>
                  </a:schemeClr>
                </a:solidFill>
                <a:latin typeface="+mn-lt"/>
              </a:rPr>
              <a:t>?</a:t>
            </a:r>
            <a:endParaRPr lang="en-US" b="1" dirty="0">
              <a:solidFill>
                <a:schemeClr val="accent6">
                  <a:lumMod val="50000"/>
                </a:schemeClr>
              </a:solidFill>
              <a:latin typeface="+mn-lt"/>
            </a:endParaRPr>
          </a:p>
        </p:txBody>
      </p:sp>
      <p:sp>
        <p:nvSpPr>
          <p:cNvPr id="3" name="Subtitle 2"/>
          <p:cNvSpPr>
            <a:spLocks noGrp="1"/>
          </p:cNvSpPr>
          <p:nvPr>
            <p:ph type="subTitle" idx="1"/>
          </p:nvPr>
        </p:nvSpPr>
        <p:spPr>
          <a:xfrm>
            <a:off x="1524000" y="3602037"/>
            <a:ext cx="9144000" cy="753831"/>
          </a:xfrm>
        </p:spPr>
        <p:txBody>
          <a:bodyPr>
            <a:normAutofit/>
          </a:bodyPr>
          <a:lstStyle/>
          <a:p>
            <a:endParaRPr lang="en-US" dirty="0">
              <a:solidFill>
                <a:schemeClr val="bg1"/>
              </a:solidFill>
            </a:endParaRPr>
          </a:p>
        </p:txBody>
      </p:sp>
    </p:spTree>
    <p:extLst>
      <p:ext uri="{BB962C8B-B14F-4D97-AF65-F5344CB8AC3E}">
        <p14:creationId xmlns:p14="http://schemas.microsoft.com/office/powerpoint/2010/main" val="121994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rmAutofit fontScale="90000"/>
          </a:bodyPr>
          <a:lstStyle/>
          <a:p>
            <a:r>
              <a:rPr lang="en-US" sz="4000" b="1" dirty="0">
                <a:solidFill>
                  <a:schemeClr val="bg1"/>
                </a:solidFill>
                <a:latin typeface="+mn-lt"/>
              </a:rPr>
              <a:t>CSS Syntax</a:t>
            </a:r>
          </a:p>
        </p:txBody>
      </p:sp>
      <p:sp>
        <p:nvSpPr>
          <p:cNvPr id="3" name="Subtitle 2"/>
          <p:cNvSpPr>
            <a:spLocks noGrp="1"/>
          </p:cNvSpPr>
          <p:nvPr>
            <p:ph type="subTitle" idx="1"/>
          </p:nvPr>
        </p:nvSpPr>
        <p:spPr>
          <a:xfrm>
            <a:off x="1142434" y="1942010"/>
            <a:ext cx="10133556" cy="2133601"/>
          </a:xfrm>
        </p:spPr>
        <p:txBody>
          <a:bodyPr>
            <a:normAutofit fontScale="92500" lnSpcReduction="10000"/>
          </a:bodyPr>
          <a:lstStyle/>
          <a:p>
            <a:pPr algn="l"/>
            <a:r>
              <a:rPr lang="en-US" dirty="0">
                <a:solidFill>
                  <a:schemeClr val="accent6">
                    <a:lumMod val="50000"/>
                  </a:schemeClr>
                </a:solidFill>
              </a:rPr>
              <a:t>A CSS comprises of style rules that are interpreted by the browser and then applied to the corresponding elements in your document.</a:t>
            </a:r>
          </a:p>
          <a:p>
            <a:pPr algn="l"/>
            <a:endParaRPr lang="en-US" dirty="0">
              <a:solidFill>
                <a:schemeClr val="accent6">
                  <a:lumMod val="50000"/>
                </a:schemeClr>
              </a:solidFill>
            </a:endParaRPr>
          </a:p>
          <a:p>
            <a:pPr algn="l"/>
            <a:r>
              <a:rPr lang="en-US" dirty="0">
                <a:solidFill>
                  <a:schemeClr val="accent6">
                    <a:lumMod val="50000"/>
                  </a:schemeClr>
                </a:solidFill>
              </a:rPr>
              <a:t>The CSS syntax consists of a set of rules: </a:t>
            </a:r>
          </a:p>
          <a:p>
            <a:pPr lvl="3" algn="l"/>
            <a:r>
              <a:rPr lang="en-US" sz="2400" dirty="0">
                <a:solidFill>
                  <a:schemeClr val="accent6">
                    <a:lumMod val="50000"/>
                  </a:schemeClr>
                </a:solidFill>
              </a:rPr>
              <a:t>a selector and </a:t>
            </a:r>
          </a:p>
          <a:p>
            <a:pPr lvl="3" algn="l"/>
            <a:r>
              <a:rPr lang="en-US" sz="2400" dirty="0">
                <a:solidFill>
                  <a:schemeClr val="accent6">
                    <a:lumMod val="50000"/>
                  </a:schemeClr>
                </a:solidFill>
              </a:rPr>
              <a:t>a declaration block.</a:t>
            </a:r>
          </a:p>
          <a:p>
            <a:pPr algn="l"/>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215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rmAutofit fontScale="90000"/>
          </a:bodyPr>
          <a:lstStyle/>
          <a:p>
            <a:r>
              <a:rPr lang="en-US" sz="4000" b="1" dirty="0" smtClean="0">
                <a:solidFill>
                  <a:schemeClr val="bg1"/>
                </a:solidFill>
                <a:latin typeface="+mn-lt"/>
              </a:rPr>
              <a:t>CSS Syntax</a:t>
            </a:r>
            <a:endParaRPr lang="en-US" sz="4000" b="1" dirty="0">
              <a:solidFill>
                <a:schemeClr val="bg1"/>
              </a:solidFill>
              <a:latin typeface="+mn-lt"/>
            </a:endParaRPr>
          </a:p>
        </p:txBody>
      </p:sp>
      <p:sp>
        <p:nvSpPr>
          <p:cNvPr id="3" name="Subtitle 2"/>
          <p:cNvSpPr>
            <a:spLocks noGrp="1"/>
          </p:cNvSpPr>
          <p:nvPr>
            <p:ph type="subTitle" idx="1"/>
          </p:nvPr>
        </p:nvSpPr>
        <p:spPr>
          <a:xfrm>
            <a:off x="1142434" y="2158173"/>
            <a:ext cx="10133556" cy="2429692"/>
          </a:xfrm>
        </p:spPr>
        <p:txBody>
          <a:bodyPr>
            <a:normAutofit/>
          </a:bodyPr>
          <a:lstStyle/>
          <a:p>
            <a:pPr algn="l"/>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Picture 2" descr="C:\Users\lubna pc\Desktop\SEIP\Image\rule.gif"/>
          <p:cNvPicPr>
            <a:picLocks noGrp="1" noChangeAspect="1" noChangeArrowheads="1"/>
          </p:cNvPicPr>
          <p:nvPr>
            <p:ph idx="1"/>
          </p:nvPr>
        </p:nvPicPr>
        <p:blipFill>
          <a:blip r:embed="rId3"/>
          <a:srcRect/>
          <a:stretch>
            <a:fillRect/>
          </a:stretch>
        </p:blipFill>
        <p:spPr bwMode="auto">
          <a:xfrm>
            <a:off x="1142434" y="2158173"/>
            <a:ext cx="9313816" cy="2429691"/>
          </a:xfrm>
          <a:prstGeom prst="rect">
            <a:avLst/>
          </a:prstGeom>
          <a:noFill/>
        </p:spPr>
      </p:pic>
    </p:spTree>
    <p:extLst>
      <p:ext uri="{BB962C8B-B14F-4D97-AF65-F5344CB8AC3E}">
        <p14:creationId xmlns:p14="http://schemas.microsoft.com/office/powerpoint/2010/main" val="269262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rmAutofit fontScale="90000"/>
          </a:bodyPr>
          <a:lstStyle/>
          <a:p>
            <a:r>
              <a:rPr lang="en-US" sz="4000" b="1" dirty="0" smtClean="0">
                <a:solidFill>
                  <a:schemeClr val="bg1"/>
                </a:solidFill>
                <a:latin typeface="+mn-lt"/>
              </a:rPr>
              <a:t>Selector</a:t>
            </a:r>
            <a:endParaRPr lang="en-US" sz="4000" b="1" dirty="0">
              <a:solidFill>
                <a:schemeClr val="bg1"/>
              </a:solidFill>
              <a:latin typeface="+mn-lt"/>
            </a:endParaRPr>
          </a:p>
        </p:txBody>
      </p:sp>
      <p:sp>
        <p:nvSpPr>
          <p:cNvPr id="3" name="Subtitle 2"/>
          <p:cNvSpPr>
            <a:spLocks noGrp="1"/>
          </p:cNvSpPr>
          <p:nvPr>
            <p:ph type="subTitle" idx="1"/>
          </p:nvPr>
        </p:nvSpPr>
        <p:spPr>
          <a:xfrm>
            <a:off x="1142434" y="1942011"/>
            <a:ext cx="10133556" cy="2177143"/>
          </a:xfrm>
        </p:spPr>
        <p:txBody>
          <a:bodyPr>
            <a:normAutofit fontScale="92500" lnSpcReduction="20000"/>
          </a:bodyPr>
          <a:lstStyle/>
          <a:p>
            <a:pPr algn="l"/>
            <a:r>
              <a:rPr lang="en-US" dirty="0">
                <a:solidFill>
                  <a:schemeClr val="accent6">
                    <a:lumMod val="50000"/>
                  </a:schemeClr>
                </a:solidFill>
              </a:rPr>
              <a:t>The selector "selects" the elements on an HTML page that are affected by the rule set. The selector consists of everything up to (but not including) the first left curly bracket. For example: </a:t>
            </a:r>
          </a:p>
          <a:p>
            <a:pPr algn="l"/>
            <a:endParaRPr lang="en-US" dirty="0">
              <a:solidFill>
                <a:schemeClr val="accent6">
                  <a:lumMod val="50000"/>
                </a:schemeClr>
              </a:solidFill>
            </a:endParaRPr>
          </a:p>
          <a:p>
            <a:pPr algn="l"/>
            <a:r>
              <a:rPr lang="en-US" b="1" dirty="0" smtClean="0">
                <a:solidFill>
                  <a:schemeClr val="accent6">
                    <a:lumMod val="50000"/>
                  </a:schemeClr>
                </a:solidFill>
              </a:rPr>
              <a:t>h1</a:t>
            </a:r>
            <a:r>
              <a:rPr lang="en-US" dirty="0" smtClean="0">
                <a:solidFill>
                  <a:schemeClr val="accent6">
                    <a:lumMod val="50000"/>
                  </a:schemeClr>
                </a:solidFill>
              </a:rPr>
              <a:t> </a:t>
            </a:r>
            <a:r>
              <a:rPr lang="en-US" dirty="0">
                <a:solidFill>
                  <a:schemeClr val="accent6">
                    <a:lumMod val="50000"/>
                  </a:schemeClr>
                </a:solidFill>
              </a:rPr>
              <a:t>{ color: blue; margin-top: 1em; }</a:t>
            </a:r>
            <a:br>
              <a:rPr lang="en-US" dirty="0">
                <a:solidFill>
                  <a:schemeClr val="accent6">
                    <a:lumMod val="50000"/>
                  </a:schemeClr>
                </a:solidFill>
              </a:rPr>
            </a:br>
            <a:r>
              <a:rPr lang="en-US" b="1" dirty="0">
                <a:solidFill>
                  <a:schemeClr val="accent6">
                    <a:lumMod val="50000"/>
                  </a:schemeClr>
                </a:solidFill>
              </a:rPr>
              <a:t>p</a:t>
            </a:r>
            <a:r>
              <a:rPr lang="en-US" dirty="0">
                <a:solidFill>
                  <a:schemeClr val="accent6">
                    <a:lumMod val="50000"/>
                  </a:schemeClr>
                </a:solidFill>
              </a:rPr>
              <a:t> { padding: 5px; }</a:t>
            </a:r>
            <a:br>
              <a:rPr lang="en-US" dirty="0">
                <a:solidFill>
                  <a:schemeClr val="accent6">
                    <a:lumMod val="50000"/>
                  </a:schemeClr>
                </a:solidFill>
              </a:rPr>
            </a:br>
            <a:r>
              <a:rPr lang="en-US" b="1" dirty="0">
                <a:solidFill>
                  <a:schemeClr val="accent6">
                    <a:lumMod val="50000"/>
                  </a:schemeClr>
                </a:solidFill>
              </a:rPr>
              <a:t>td</a:t>
            </a:r>
            <a:r>
              <a:rPr lang="en-US" dirty="0">
                <a:solidFill>
                  <a:schemeClr val="accent6">
                    <a:lumMod val="50000"/>
                  </a:schemeClr>
                </a:solidFill>
              </a:rPr>
              <a:t> { background-color: #ddd; } </a:t>
            </a:r>
          </a:p>
          <a:p>
            <a:pPr algn="l"/>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037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rmAutofit fontScale="90000"/>
          </a:bodyPr>
          <a:lstStyle/>
          <a:p>
            <a:r>
              <a:rPr lang="en-US" sz="4000" b="1" dirty="0">
                <a:solidFill>
                  <a:schemeClr val="bg1"/>
                </a:solidFill>
                <a:latin typeface="+mn-lt"/>
              </a:rPr>
              <a:t>Declaration block</a:t>
            </a:r>
          </a:p>
        </p:txBody>
      </p:sp>
      <p:sp>
        <p:nvSpPr>
          <p:cNvPr id="3" name="Subtitle 2"/>
          <p:cNvSpPr>
            <a:spLocks noGrp="1"/>
          </p:cNvSpPr>
          <p:nvPr>
            <p:ph type="subTitle" idx="1"/>
          </p:nvPr>
        </p:nvSpPr>
        <p:spPr>
          <a:xfrm>
            <a:off x="1142434" y="1471749"/>
            <a:ext cx="10133556" cy="3744685"/>
          </a:xfrm>
        </p:spPr>
        <p:txBody>
          <a:bodyPr>
            <a:normAutofit fontScale="85000" lnSpcReduction="20000"/>
          </a:bodyPr>
          <a:lstStyle/>
          <a:p>
            <a:pPr algn="l"/>
            <a:r>
              <a:rPr lang="en-US" dirty="0">
                <a:solidFill>
                  <a:schemeClr val="accent6">
                    <a:lumMod val="50000"/>
                  </a:schemeClr>
                </a:solidFill>
              </a:rPr>
              <a:t>The declaration block is a container that consists of anything between (and including) the curly brackets. Whitespace inside a declaration block is ignored - so it can be used to lay out rules in any way you want. For example: </a:t>
            </a:r>
            <a:endParaRPr lang="en-US" dirty="0" smtClean="0">
              <a:solidFill>
                <a:schemeClr val="accent6">
                  <a:lumMod val="50000"/>
                </a:schemeClr>
              </a:solidFill>
            </a:endParaRPr>
          </a:p>
          <a:p>
            <a:pPr algn="l"/>
            <a:endParaRPr lang="en-US" dirty="0">
              <a:solidFill>
                <a:schemeClr val="accent6">
                  <a:lumMod val="50000"/>
                </a:schemeClr>
              </a:solidFill>
            </a:endParaRPr>
          </a:p>
          <a:p>
            <a:pPr algn="l"/>
            <a:r>
              <a:rPr lang="en-US" dirty="0" smtClean="0">
                <a:solidFill>
                  <a:schemeClr val="accent6">
                    <a:lumMod val="50000"/>
                  </a:schemeClr>
                </a:solidFill>
              </a:rPr>
              <a:t>h1 </a:t>
            </a:r>
            <a:r>
              <a:rPr lang="en-US" dirty="0">
                <a:solidFill>
                  <a:schemeClr val="accent6">
                    <a:lumMod val="50000"/>
                  </a:schemeClr>
                </a:solidFill>
              </a:rPr>
              <a:t>{ color: blue; }</a:t>
            </a:r>
            <a:br>
              <a:rPr lang="en-US" dirty="0">
                <a:solidFill>
                  <a:schemeClr val="accent6">
                    <a:lumMod val="50000"/>
                  </a:schemeClr>
                </a:solidFill>
              </a:rPr>
            </a:br>
            <a:r>
              <a:rPr lang="en-US" dirty="0">
                <a:solidFill>
                  <a:schemeClr val="accent6">
                    <a:lumMod val="50000"/>
                  </a:schemeClr>
                </a:solidFill>
              </a:rPr>
              <a:t>p { padding: 5px; }</a:t>
            </a:r>
            <a:br>
              <a:rPr lang="en-US" dirty="0">
                <a:solidFill>
                  <a:schemeClr val="accent6">
                    <a:lumMod val="50000"/>
                  </a:schemeClr>
                </a:solidFill>
              </a:rPr>
            </a:br>
            <a:r>
              <a:rPr lang="en-US" dirty="0">
                <a:solidFill>
                  <a:schemeClr val="accent6">
                    <a:lumMod val="50000"/>
                  </a:schemeClr>
                </a:solidFill>
              </a:rPr>
              <a:t>td { background-color: #ddd; }</a:t>
            </a:r>
          </a:p>
          <a:p>
            <a:pPr algn="l"/>
            <a:endParaRPr lang="en-US" dirty="0">
              <a:solidFill>
                <a:schemeClr val="accent6">
                  <a:lumMod val="50000"/>
                </a:schemeClr>
              </a:solidFill>
            </a:endParaRPr>
          </a:p>
          <a:p>
            <a:pPr algn="l"/>
            <a:r>
              <a:rPr lang="en-US" dirty="0">
                <a:solidFill>
                  <a:schemeClr val="accent6">
                    <a:lumMod val="50000"/>
                  </a:schemeClr>
                </a:solidFill>
              </a:rPr>
              <a:t>Or, with whitespace added to aid readability: </a:t>
            </a:r>
          </a:p>
          <a:p>
            <a:pPr algn="l"/>
            <a:r>
              <a:rPr lang="en-US" dirty="0">
                <a:solidFill>
                  <a:schemeClr val="accent6">
                    <a:lumMod val="50000"/>
                  </a:schemeClr>
                </a:solidFill>
              </a:rPr>
              <a:t>h1</a:t>
            </a:r>
            <a:br>
              <a:rPr lang="en-US" dirty="0">
                <a:solidFill>
                  <a:schemeClr val="accent6">
                    <a:lumMod val="50000"/>
                  </a:schemeClr>
                </a:solidFill>
              </a:rPr>
            </a:br>
            <a:r>
              <a:rPr lang="en-US" dirty="0">
                <a:solidFill>
                  <a:schemeClr val="accent6">
                    <a:lumMod val="50000"/>
                  </a:schemeClr>
                </a:solidFill>
              </a:rPr>
              <a:t>{</a:t>
            </a:r>
            <a:br>
              <a:rPr lang="en-US" dirty="0">
                <a:solidFill>
                  <a:schemeClr val="accent6">
                    <a:lumMod val="50000"/>
                  </a:schemeClr>
                </a:solidFill>
              </a:rPr>
            </a:br>
            <a:r>
              <a:rPr lang="en-US" dirty="0">
                <a:solidFill>
                  <a:schemeClr val="accent6">
                    <a:lumMod val="50000"/>
                  </a:schemeClr>
                </a:solidFill>
              </a:rPr>
              <a:t>color: blue;</a:t>
            </a:r>
            <a:br>
              <a:rPr lang="en-US" dirty="0">
                <a:solidFill>
                  <a:schemeClr val="accent6">
                    <a:lumMod val="50000"/>
                  </a:schemeClr>
                </a:solidFill>
              </a:rPr>
            </a:br>
            <a:r>
              <a:rPr lang="en-US" dirty="0">
                <a:solidFill>
                  <a:schemeClr val="accent6">
                    <a:lumMod val="50000"/>
                  </a:schemeClr>
                </a:solidFill>
              </a:rPr>
              <a:t>}</a:t>
            </a:r>
          </a:p>
          <a:p>
            <a:pPr algn="l"/>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569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rmAutofit fontScale="90000"/>
          </a:bodyPr>
          <a:lstStyle/>
          <a:p>
            <a:r>
              <a:rPr lang="en-US" sz="4000" b="1" dirty="0">
                <a:solidFill>
                  <a:schemeClr val="bg1"/>
                </a:solidFill>
                <a:latin typeface="+mn-lt"/>
              </a:rPr>
              <a:t>Declaration</a:t>
            </a:r>
          </a:p>
        </p:txBody>
      </p:sp>
      <p:sp>
        <p:nvSpPr>
          <p:cNvPr id="3" name="Subtitle 2"/>
          <p:cNvSpPr>
            <a:spLocks noGrp="1"/>
          </p:cNvSpPr>
          <p:nvPr>
            <p:ph type="subTitle" idx="1"/>
          </p:nvPr>
        </p:nvSpPr>
        <p:spPr>
          <a:xfrm>
            <a:off x="1168560" y="2211974"/>
            <a:ext cx="10133556" cy="3004459"/>
          </a:xfrm>
        </p:spPr>
        <p:txBody>
          <a:bodyPr>
            <a:normAutofit fontScale="85000" lnSpcReduction="20000"/>
          </a:bodyPr>
          <a:lstStyle/>
          <a:p>
            <a:pPr algn="l"/>
            <a:r>
              <a:rPr lang="en-US" dirty="0" smtClean="0">
                <a:solidFill>
                  <a:schemeClr val="accent6">
                    <a:lumMod val="50000"/>
                  </a:schemeClr>
                </a:solidFill>
              </a:rPr>
              <a:t>The </a:t>
            </a:r>
            <a:r>
              <a:rPr lang="en-US" dirty="0">
                <a:solidFill>
                  <a:schemeClr val="accent6">
                    <a:lumMod val="50000"/>
                  </a:schemeClr>
                </a:solidFill>
              </a:rPr>
              <a:t>declaration tells a browser how to draw any element on a page that is selected</a:t>
            </a:r>
            <a:r>
              <a:rPr lang="en-US" dirty="0" smtClean="0">
                <a:solidFill>
                  <a:schemeClr val="accent6">
                    <a:lumMod val="50000"/>
                  </a:schemeClr>
                </a:solidFill>
              </a:rPr>
              <a:t>.</a:t>
            </a:r>
          </a:p>
          <a:p>
            <a:pPr algn="l"/>
            <a:endParaRPr lang="en-US" dirty="0">
              <a:solidFill>
                <a:schemeClr val="accent6">
                  <a:lumMod val="50000"/>
                </a:schemeClr>
              </a:solidFill>
            </a:endParaRPr>
          </a:p>
          <a:p>
            <a:pPr algn="l"/>
            <a:r>
              <a:rPr lang="en-US" dirty="0" smtClean="0">
                <a:solidFill>
                  <a:schemeClr val="accent6">
                    <a:lumMod val="50000"/>
                  </a:schemeClr>
                </a:solidFill>
              </a:rPr>
              <a:t>A </a:t>
            </a:r>
            <a:r>
              <a:rPr lang="en-US" dirty="0">
                <a:solidFill>
                  <a:schemeClr val="accent6">
                    <a:lumMod val="50000"/>
                  </a:schemeClr>
                </a:solidFill>
              </a:rPr>
              <a:t>declaration consists of a property and a value, separated by a colon </a:t>
            </a:r>
            <a:r>
              <a:rPr lang="en-US" dirty="0" smtClean="0">
                <a:solidFill>
                  <a:schemeClr val="accent6">
                    <a:lumMod val="50000"/>
                  </a:schemeClr>
                </a:solidFill>
              </a:rPr>
              <a:t>":".</a:t>
            </a:r>
          </a:p>
          <a:p>
            <a:pPr algn="l"/>
            <a:endParaRPr lang="en-US" dirty="0">
              <a:solidFill>
                <a:schemeClr val="accent6">
                  <a:lumMod val="50000"/>
                </a:schemeClr>
              </a:solidFill>
            </a:endParaRPr>
          </a:p>
          <a:p>
            <a:pPr algn="l"/>
            <a:r>
              <a:rPr lang="en-US" dirty="0" smtClean="0">
                <a:solidFill>
                  <a:schemeClr val="accent6">
                    <a:lumMod val="50000"/>
                  </a:schemeClr>
                </a:solidFill>
              </a:rPr>
              <a:t>Although </a:t>
            </a:r>
            <a:r>
              <a:rPr lang="en-US" dirty="0">
                <a:solidFill>
                  <a:schemeClr val="accent6">
                    <a:lumMod val="50000"/>
                  </a:schemeClr>
                </a:solidFill>
              </a:rPr>
              <a:t>it is not essential to add a semicolon after a single declaration, it is recommended that you finish the last declaration in a block with a semicolon.</a:t>
            </a:r>
          </a:p>
          <a:p>
            <a:pPr algn="l"/>
            <a:r>
              <a:rPr lang="en-US" dirty="0">
                <a:solidFill>
                  <a:schemeClr val="accent6">
                    <a:lumMod val="50000"/>
                  </a:schemeClr>
                </a:solidFill>
              </a:rPr>
              <a:t> For example: </a:t>
            </a:r>
          </a:p>
          <a:p>
            <a:pPr algn="l"/>
            <a:endParaRPr lang="en-US" dirty="0">
              <a:solidFill>
                <a:schemeClr val="accent6">
                  <a:lumMod val="50000"/>
                </a:schemeClr>
              </a:solidFill>
            </a:endParaRPr>
          </a:p>
          <a:p>
            <a:pPr algn="l"/>
            <a:r>
              <a:rPr lang="en-US" dirty="0">
                <a:solidFill>
                  <a:schemeClr val="accent6">
                    <a:lumMod val="50000"/>
                  </a:schemeClr>
                </a:solidFill>
              </a:rPr>
              <a:t>h1 { </a:t>
            </a:r>
            <a:r>
              <a:rPr lang="en-US" b="1" dirty="0">
                <a:solidFill>
                  <a:schemeClr val="accent6">
                    <a:lumMod val="50000"/>
                  </a:schemeClr>
                </a:solidFill>
              </a:rPr>
              <a:t>color: blue; </a:t>
            </a:r>
            <a:r>
              <a:rPr lang="en-US" dirty="0">
                <a:solidFill>
                  <a:schemeClr val="accent6">
                    <a:lumMod val="50000"/>
                  </a:schemeClr>
                </a:solidFill>
              </a:rPr>
              <a:t>} </a:t>
            </a:r>
          </a:p>
          <a:p>
            <a:pPr algn="l"/>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760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rmAutofit fontScale="90000"/>
          </a:bodyPr>
          <a:lstStyle/>
          <a:p>
            <a:r>
              <a:rPr lang="en-US" sz="4000" b="1" dirty="0" smtClean="0">
                <a:solidFill>
                  <a:schemeClr val="bg1"/>
                </a:solidFill>
                <a:latin typeface="+mn-lt"/>
              </a:rPr>
              <a:t>Property</a:t>
            </a:r>
            <a:endParaRPr lang="en-US" sz="4000" b="1" dirty="0">
              <a:solidFill>
                <a:schemeClr val="bg1"/>
              </a:solidFill>
              <a:latin typeface="+mn-lt"/>
            </a:endParaRPr>
          </a:p>
        </p:txBody>
      </p:sp>
      <p:sp>
        <p:nvSpPr>
          <p:cNvPr id="3" name="Subtitle 2"/>
          <p:cNvSpPr>
            <a:spLocks noGrp="1"/>
          </p:cNvSpPr>
          <p:nvPr>
            <p:ph type="subTitle" idx="1"/>
          </p:nvPr>
        </p:nvSpPr>
        <p:spPr>
          <a:xfrm>
            <a:off x="1168560" y="2211976"/>
            <a:ext cx="10133556" cy="2656116"/>
          </a:xfrm>
        </p:spPr>
        <p:txBody>
          <a:bodyPr>
            <a:normAutofit/>
          </a:bodyPr>
          <a:lstStyle/>
          <a:p>
            <a:pPr algn="l"/>
            <a:r>
              <a:rPr lang="en-US" dirty="0">
                <a:solidFill>
                  <a:schemeClr val="accent6">
                    <a:lumMod val="50000"/>
                  </a:schemeClr>
                </a:solidFill>
              </a:rPr>
              <a:t> The property is the aspect of that element that you are choosing to style. There can only be one property within each declaration. For example: </a:t>
            </a:r>
          </a:p>
          <a:p>
            <a:pPr algn="l"/>
            <a:endParaRPr lang="en-US" dirty="0">
              <a:solidFill>
                <a:schemeClr val="accent6">
                  <a:lumMod val="50000"/>
                </a:schemeClr>
              </a:solidFill>
            </a:endParaRPr>
          </a:p>
          <a:p>
            <a:pPr algn="l"/>
            <a:r>
              <a:rPr lang="en-US" dirty="0">
                <a:solidFill>
                  <a:schemeClr val="accent6">
                    <a:lumMod val="50000"/>
                  </a:schemeClr>
                </a:solidFill>
              </a:rPr>
              <a:t>       p { </a:t>
            </a:r>
            <a:r>
              <a:rPr lang="en-US" b="1" dirty="0">
                <a:solidFill>
                  <a:schemeClr val="accent6">
                    <a:lumMod val="50000"/>
                  </a:schemeClr>
                </a:solidFill>
              </a:rPr>
              <a:t>padding</a:t>
            </a:r>
            <a:r>
              <a:rPr lang="en-US" dirty="0">
                <a:solidFill>
                  <a:schemeClr val="accent6">
                    <a:lumMod val="50000"/>
                  </a:schemeClr>
                </a:solidFill>
              </a:rPr>
              <a:t>: 5px; }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180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rmAutofit fontScale="90000"/>
          </a:bodyPr>
          <a:lstStyle/>
          <a:p>
            <a:r>
              <a:rPr lang="en-US" sz="4000" b="1" dirty="0" smtClean="0">
                <a:solidFill>
                  <a:schemeClr val="bg1"/>
                </a:solidFill>
                <a:latin typeface="+mn-lt"/>
              </a:rPr>
              <a:t>Value</a:t>
            </a:r>
            <a:endParaRPr lang="en-US" sz="4000" b="1" dirty="0">
              <a:solidFill>
                <a:schemeClr val="bg1"/>
              </a:solidFill>
              <a:latin typeface="+mn-lt"/>
            </a:endParaRPr>
          </a:p>
        </p:txBody>
      </p:sp>
      <p:sp>
        <p:nvSpPr>
          <p:cNvPr id="3" name="Subtitle 2"/>
          <p:cNvSpPr>
            <a:spLocks noGrp="1"/>
          </p:cNvSpPr>
          <p:nvPr>
            <p:ph type="subTitle" idx="1"/>
          </p:nvPr>
        </p:nvSpPr>
        <p:spPr>
          <a:xfrm>
            <a:off x="1168560" y="2211975"/>
            <a:ext cx="10133556" cy="2760619"/>
          </a:xfrm>
        </p:spPr>
        <p:txBody>
          <a:bodyPr>
            <a:normAutofit/>
          </a:bodyPr>
          <a:lstStyle/>
          <a:p>
            <a:pPr algn="l"/>
            <a:r>
              <a:rPr lang="en-US" b="1" dirty="0">
                <a:solidFill>
                  <a:schemeClr val="accent6">
                    <a:lumMod val="50000"/>
                  </a:schemeClr>
                </a:solidFill>
              </a:rPr>
              <a:t>The value is the exact style you wish to set for the property. For example: </a:t>
            </a:r>
          </a:p>
          <a:p>
            <a:pPr algn="l"/>
            <a:r>
              <a:rPr lang="en-US" dirty="0">
                <a:solidFill>
                  <a:schemeClr val="accent6">
                    <a:lumMod val="50000"/>
                  </a:schemeClr>
                </a:solidFill>
              </a:rPr>
              <a:t>p { padding:</a:t>
            </a:r>
            <a:r>
              <a:rPr lang="en-US" b="1" dirty="0">
                <a:solidFill>
                  <a:schemeClr val="accent6">
                    <a:lumMod val="50000"/>
                  </a:schemeClr>
                </a:solidFill>
              </a:rPr>
              <a:t>5px;</a:t>
            </a:r>
            <a:r>
              <a:rPr lang="en-US" dirty="0">
                <a:solidFill>
                  <a:schemeClr val="accent6">
                    <a:lumMod val="50000"/>
                  </a:schemeClr>
                </a:solidFill>
              </a:rPr>
              <a:t> } </a:t>
            </a:r>
            <a:endParaRPr lang="en-US" b="1" dirty="0">
              <a:solidFill>
                <a:schemeClr val="accent6">
                  <a:lumMod val="50000"/>
                </a:schemeClr>
              </a:solidFill>
            </a:endParaRPr>
          </a:p>
          <a:p>
            <a:pPr algn="l"/>
            <a:endParaRPr lang="en-US" dirty="0">
              <a:solidFill>
                <a:schemeClr val="accent6">
                  <a:lumMod val="5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793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rmAutofit fontScale="90000"/>
          </a:bodyPr>
          <a:lstStyle/>
          <a:p>
            <a:r>
              <a:rPr lang="en-US" sz="4000" b="1" dirty="0">
                <a:solidFill>
                  <a:schemeClr val="bg1"/>
                </a:solidFill>
                <a:latin typeface="+mn-lt"/>
              </a:rPr>
              <a:t>CSS Comments</a:t>
            </a:r>
          </a:p>
        </p:txBody>
      </p:sp>
      <p:sp>
        <p:nvSpPr>
          <p:cNvPr id="3" name="Subtitle 2"/>
          <p:cNvSpPr>
            <a:spLocks noGrp="1"/>
          </p:cNvSpPr>
          <p:nvPr>
            <p:ph type="subTitle" idx="1"/>
          </p:nvPr>
        </p:nvSpPr>
        <p:spPr>
          <a:xfrm>
            <a:off x="1168560" y="1541417"/>
            <a:ext cx="10133556" cy="4197532"/>
          </a:xfrm>
        </p:spPr>
        <p:txBody>
          <a:bodyPr>
            <a:normAutofit fontScale="70000" lnSpcReduction="20000"/>
          </a:bodyPr>
          <a:lstStyle/>
          <a:p>
            <a:pPr algn="l"/>
            <a:r>
              <a:rPr lang="en-US" b="1" dirty="0">
                <a:solidFill>
                  <a:schemeClr val="accent6">
                    <a:lumMod val="50000"/>
                  </a:schemeClr>
                </a:solidFill>
              </a:rPr>
              <a:t>You can insert comments in CSS to explain your code. </a:t>
            </a:r>
          </a:p>
          <a:p>
            <a:pPr algn="l"/>
            <a:r>
              <a:rPr lang="en-US" b="1" dirty="0">
                <a:solidFill>
                  <a:schemeClr val="accent6">
                    <a:lumMod val="50000"/>
                  </a:schemeClr>
                </a:solidFill>
              </a:rPr>
              <a:t>Like HTML comments, CSS comments will be ignored by the browser. </a:t>
            </a:r>
          </a:p>
          <a:p>
            <a:pPr algn="l"/>
            <a:r>
              <a:rPr lang="en-US" b="1" dirty="0">
                <a:solidFill>
                  <a:schemeClr val="accent6">
                    <a:lumMod val="50000"/>
                  </a:schemeClr>
                </a:solidFill>
              </a:rPr>
              <a:t>A CSS comment begins with "/*", and ends with "*/". Comments can appear before or within rule sets as well as across multiple lines.</a:t>
            </a:r>
          </a:p>
          <a:p>
            <a:pPr algn="l"/>
            <a:r>
              <a:rPr lang="en-US" dirty="0">
                <a:solidFill>
                  <a:schemeClr val="accent6">
                    <a:lumMod val="50000"/>
                  </a:schemeClr>
                </a:solidFill>
              </a:rPr>
              <a:t> </a:t>
            </a:r>
            <a:r>
              <a:rPr lang="en-US" b="1" dirty="0">
                <a:solidFill>
                  <a:schemeClr val="accent6">
                    <a:lumMod val="50000"/>
                  </a:schemeClr>
                </a:solidFill>
              </a:rPr>
              <a:t>They can also be used to comment out entire rules or individual declarations. For example:</a:t>
            </a:r>
          </a:p>
          <a:p>
            <a:pPr algn="l"/>
            <a:r>
              <a:rPr lang="en-US" b="1" dirty="0">
                <a:solidFill>
                  <a:schemeClr val="accent6">
                    <a:lumMod val="50000"/>
                  </a:schemeClr>
                </a:solidFill>
              </a:rPr>
              <a:t>/* Comment here */</a:t>
            </a:r>
            <a:r>
              <a:rPr lang="en-US" dirty="0">
                <a:solidFill>
                  <a:schemeClr val="accent6">
                    <a:lumMod val="50000"/>
                  </a:schemeClr>
                </a:solidFill>
              </a:rPr>
              <a:t/>
            </a:r>
            <a:br>
              <a:rPr lang="en-US" dirty="0">
                <a:solidFill>
                  <a:schemeClr val="accent6">
                    <a:lumMod val="50000"/>
                  </a:schemeClr>
                </a:solidFill>
              </a:rPr>
            </a:br>
            <a:r>
              <a:rPr lang="en-US" dirty="0">
                <a:solidFill>
                  <a:schemeClr val="accent6">
                    <a:lumMod val="50000"/>
                  </a:schemeClr>
                </a:solidFill>
              </a:rPr>
              <a:t>p </a:t>
            </a:r>
            <a:br>
              <a:rPr lang="en-US" dirty="0">
                <a:solidFill>
                  <a:schemeClr val="accent6">
                    <a:lumMod val="50000"/>
                  </a:schemeClr>
                </a:solidFill>
              </a:rPr>
            </a:br>
            <a:r>
              <a:rPr lang="en-US" dirty="0">
                <a:solidFill>
                  <a:schemeClr val="accent6">
                    <a:lumMod val="50000"/>
                  </a:schemeClr>
                </a:solidFill>
              </a:rPr>
              <a:t>{</a:t>
            </a:r>
            <a:br>
              <a:rPr lang="en-US" dirty="0">
                <a:solidFill>
                  <a:schemeClr val="accent6">
                    <a:lumMod val="50000"/>
                  </a:schemeClr>
                </a:solidFill>
              </a:rPr>
            </a:br>
            <a:r>
              <a:rPr lang="en-US" dirty="0">
                <a:solidFill>
                  <a:schemeClr val="accent6">
                    <a:lumMod val="50000"/>
                  </a:schemeClr>
                </a:solidFill>
              </a:rPr>
              <a:t>margin: 1em;</a:t>
            </a:r>
            <a:r>
              <a:rPr lang="en-US" b="1" dirty="0">
                <a:solidFill>
                  <a:schemeClr val="accent6">
                    <a:lumMod val="50000"/>
                  </a:schemeClr>
                </a:solidFill>
              </a:rPr>
              <a:t> /* Comment here */</a:t>
            </a:r>
            <a:r>
              <a:rPr lang="en-US" dirty="0">
                <a:solidFill>
                  <a:schemeClr val="accent6">
                    <a:lumMod val="50000"/>
                  </a:schemeClr>
                </a:solidFill>
              </a:rPr>
              <a:t/>
            </a:r>
            <a:br>
              <a:rPr lang="en-US" dirty="0">
                <a:solidFill>
                  <a:schemeClr val="accent6">
                    <a:lumMod val="50000"/>
                  </a:schemeClr>
                </a:solidFill>
              </a:rPr>
            </a:br>
            <a:r>
              <a:rPr lang="en-US" dirty="0">
                <a:solidFill>
                  <a:schemeClr val="accent6">
                    <a:lumMod val="50000"/>
                  </a:schemeClr>
                </a:solidFill>
              </a:rPr>
              <a:t>padding: 2em;</a:t>
            </a:r>
            <a:r>
              <a:rPr lang="en-US" b="1" dirty="0">
                <a:solidFill>
                  <a:schemeClr val="accent6">
                    <a:lumMod val="50000"/>
                  </a:schemeClr>
                </a:solidFill>
              </a:rPr>
              <a:t> </a:t>
            </a:r>
            <a:r>
              <a:rPr lang="en-US" dirty="0">
                <a:solidFill>
                  <a:schemeClr val="accent6">
                    <a:lumMod val="50000"/>
                  </a:schemeClr>
                </a:solidFill>
              </a:rPr>
              <a:t/>
            </a:r>
            <a:br>
              <a:rPr lang="en-US" dirty="0">
                <a:solidFill>
                  <a:schemeClr val="accent6">
                    <a:lumMod val="50000"/>
                  </a:schemeClr>
                </a:solidFill>
              </a:rPr>
            </a:br>
            <a:r>
              <a:rPr lang="en-US" b="1" dirty="0">
                <a:solidFill>
                  <a:schemeClr val="accent6">
                    <a:lumMod val="50000"/>
                  </a:schemeClr>
                </a:solidFill>
              </a:rPr>
              <a:t>/* color: white; */</a:t>
            </a:r>
            <a:r>
              <a:rPr lang="en-US" dirty="0">
                <a:solidFill>
                  <a:schemeClr val="accent6">
                    <a:lumMod val="50000"/>
                  </a:schemeClr>
                </a:solidFill>
              </a:rPr>
              <a:t/>
            </a:r>
            <a:br>
              <a:rPr lang="en-US" dirty="0">
                <a:solidFill>
                  <a:schemeClr val="accent6">
                    <a:lumMod val="50000"/>
                  </a:schemeClr>
                </a:solidFill>
              </a:rPr>
            </a:br>
            <a:r>
              <a:rPr lang="en-US" dirty="0">
                <a:solidFill>
                  <a:schemeClr val="accent6">
                    <a:lumMod val="50000"/>
                  </a:schemeClr>
                </a:solidFill>
              </a:rPr>
              <a:t>background-color: blue;</a:t>
            </a:r>
            <a:br>
              <a:rPr lang="en-US" dirty="0">
                <a:solidFill>
                  <a:schemeClr val="accent6">
                    <a:lumMod val="50000"/>
                  </a:schemeClr>
                </a:solidFill>
              </a:rPr>
            </a:br>
            <a:r>
              <a:rPr lang="en-US" dirty="0">
                <a:solidFill>
                  <a:schemeClr val="accent6">
                    <a:lumMod val="50000"/>
                  </a:schemeClr>
                </a:solidFill>
              </a:rPr>
              <a:t>}</a:t>
            </a:r>
            <a:br>
              <a:rPr lang="en-US" dirty="0">
                <a:solidFill>
                  <a:schemeClr val="accent6">
                    <a:lumMod val="50000"/>
                  </a:schemeClr>
                </a:solidFill>
              </a:rPr>
            </a:br>
            <a:r>
              <a:rPr lang="en-US" dirty="0">
                <a:solidFill>
                  <a:schemeClr val="accent6">
                    <a:lumMod val="50000"/>
                  </a:schemeClr>
                </a:solidFill>
              </a:rPr>
              <a:t/>
            </a:r>
            <a:br>
              <a:rPr lang="en-US" dirty="0">
                <a:solidFill>
                  <a:schemeClr val="accent6">
                    <a:lumMod val="50000"/>
                  </a:schemeClr>
                </a:solidFill>
              </a:rPr>
            </a:br>
            <a:r>
              <a:rPr lang="en-US" b="1" dirty="0">
                <a:solidFill>
                  <a:schemeClr val="accent6">
                    <a:lumMod val="50000"/>
                  </a:schemeClr>
                </a:solidFill>
              </a:rPr>
              <a:t>/*</a:t>
            </a:r>
            <a:br>
              <a:rPr lang="en-US" b="1" dirty="0">
                <a:solidFill>
                  <a:schemeClr val="accent6">
                    <a:lumMod val="50000"/>
                  </a:schemeClr>
                </a:solidFill>
              </a:rPr>
            </a:br>
            <a:r>
              <a:rPr lang="en-US" b="1" dirty="0">
                <a:solidFill>
                  <a:schemeClr val="accent6">
                    <a:lumMod val="50000"/>
                  </a:schemeClr>
                </a:solidFill>
              </a:rPr>
              <a:t>multi-line</a:t>
            </a:r>
            <a:br>
              <a:rPr lang="en-US" b="1" dirty="0">
                <a:solidFill>
                  <a:schemeClr val="accent6">
                    <a:lumMod val="50000"/>
                  </a:schemeClr>
                </a:solidFill>
              </a:rPr>
            </a:br>
            <a:r>
              <a:rPr lang="en-US" b="1" dirty="0">
                <a:solidFill>
                  <a:schemeClr val="accent6">
                    <a:lumMod val="50000"/>
                  </a:schemeClr>
                </a:solidFill>
              </a:rPr>
              <a:t>comment here</a:t>
            </a:r>
            <a:br>
              <a:rPr lang="en-US" b="1" dirty="0">
                <a:solidFill>
                  <a:schemeClr val="accent6">
                    <a:lumMod val="50000"/>
                  </a:schemeClr>
                </a:solidFill>
              </a:rPr>
            </a:br>
            <a:r>
              <a:rPr lang="en-US" b="1" dirty="0">
                <a:solidFill>
                  <a:schemeClr val="accent6">
                    <a:lumMod val="50000"/>
                  </a:schemeClr>
                </a:solidFill>
              </a:rPr>
              <a:t>*/</a:t>
            </a:r>
            <a:r>
              <a:rPr lang="en-US" dirty="0">
                <a:solidFill>
                  <a:schemeClr val="accent6">
                    <a:lumMod val="50000"/>
                  </a:schemeClr>
                </a:solidFill>
              </a:rPr>
              <a:t> </a:t>
            </a:r>
            <a:endParaRPr lang="en-US" b="1" dirty="0">
              <a:solidFill>
                <a:schemeClr val="accent6">
                  <a:lumMod val="50000"/>
                </a:schemeClr>
              </a:solidFill>
            </a:endParaRPr>
          </a:p>
          <a:p>
            <a:pPr algn="l"/>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298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360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CSS3</vt:lpstr>
      <vt:lpstr>CSS Syntax</vt:lpstr>
      <vt:lpstr>CSS Syntax</vt:lpstr>
      <vt:lpstr>Selector</vt:lpstr>
      <vt:lpstr>Declaration block</vt:lpstr>
      <vt:lpstr>Declaration</vt:lpstr>
      <vt:lpstr>Property</vt:lpstr>
      <vt:lpstr>Value</vt:lpstr>
      <vt:lpstr>CSS Comments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Sayma Begum</dc:title>
  <dc:creator>Ikramul Islam</dc:creator>
  <cp:lastModifiedBy>Windows User</cp:lastModifiedBy>
  <cp:revision>32</cp:revision>
  <dcterms:created xsi:type="dcterms:W3CDTF">2019-09-12T18:58:01Z</dcterms:created>
  <dcterms:modified xsi:type="dcterms:W3CDTF">2020-05-08T03:03:25Z</dcterms:modified>
</cp:coreProperties>
</file>