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147376872" r:id="rId2"/>
    <p:sldId id="2147483417" r:id="rId3"/>
    <p:sldId id="2147483418" r:id="rId4"/>
    <p:sldId id="214748341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2E42A-132A-4E48-A6D4-095764FF719E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1FDC1-960B-45C4-8CDA-2B55ECA48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0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8ACA9-A603-49CF-B5A6-32A6E8F89AD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F209-D317-EE15-595D-127DE6CB6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A478F-200C-C943-D721-A767CD779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52870A-37D9-8DFB-836E-E00B96F56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7827-569E-B7BB-74DC-EFD3D58F6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CB222-CBE0-4094-A7A1-A3438D237C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6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839E-17C4-6201-F323-90D3FB147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4ED03-D779-3417-B9AA-2B96E995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18D6-351E-6CAB-CFD1-D846BC50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BBCC-731A-BF3B-756C-76FF9107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6D81-7273-8662-00D3-BD28C210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0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9DD-4A27-3AEB-1315-F752E99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8FBC5-CCEB-8936-8C3E-1F7DB626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4552-167A-82CC-F23F-2115131B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2669-EB71-9BDF-A3DF-37209698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C87C-8D84-8936-CD86-DE8B536D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3069D-BAC7-A826-1497-78E3542A5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C397D-6483-C28A-2192-97617E9F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6BE9-AA99-D394-D97D-F19B3B17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C255-E6F9-4566-E019-5B3C8A15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2023-3CB5-33C3-68EA-6D669828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2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ck no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4423BB4-3B46-4899-BB06-CE7F6866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4C48C82-4A94-1270-904D-2289CF3F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2464" y="6590128"/>
            <a:ext cx="400784" cy="169560"/>
          </a:xfrm>
          <a:prstGeom prst="rect">
            <a:avLst/>
          </a:prstGeom>
        </p:spPr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3932-C033-E34E-6B2C-6ADD2A3D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DE55-1C4B-53FB-5E44-B2A144FF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6636-C988-68BE-3D99-EF8EBBD0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8347-CF0C-BF32-E949-C6C4A49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4E9D-888C-D41E-0379-238591C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305C-EE45-BC5E-E9AB-7B239A37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F0F2-70DA-EB7B-2487-FD0C10D7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07F0-8BA4-7A22-411D-CCD5442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B5DC-9C06-E55F-9755-F9CBAED8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2148-C9F8-984B-C015-70F489F8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EAEB-7726-4647-CDDE-E4C4FC96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64B0-B676-9626-A94D-B0BBEA976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759C4-EE72-6354-FBED-F089397F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C0946-6280-2AC4-F364-4B9C5554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33386-0867-E83D-B3D3-70E8CA32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5C41-86D2-CD03-23B4-B944727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EAC4-D615-AB4C-3A01-03818DE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F99-094C-6A4E-D925-B8F6E9A2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69ED8-4498-5DDA-C3A2-DD60591C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B1F5-5977-6465-5A0B-772D37144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3A04C-209A-5DDA-D909-89F16D948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50552-B87E-CA72-6AED-7DDE708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AFC17-561F-D79F-F5CC-BB3622A5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639C0-95AA-135E-2601-D54B019C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E72D-6829-500D-B685-DDEB646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5D165-AF91-78DE-73C4-2D6006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B5D41-7373-F1D6-65E7-0DE6BA95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ADAF4-D840-47D2-9698-B23F29F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0D4BA-D70E-1647-8818-894D1A44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30009-6238-E8F0-76B7-764D9A30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296CB-7BAB-CC78-93C8-12072165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EF57-F31A-47B8-3719-AB314057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CE8D-40BE-165A-EDCD-A051F308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6EB8-2555-1F45-7159-BAB1CC08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7891-6D65-A779-C10F-C39F5C9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A085-C7C8-FF64-9E94-3AB70A59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8CBD-3090-A709-EC2F-9931553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3438-5B8B-156A-CB85-EBF7387F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B8C09-E105-0500-691D-04CBEA71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EA64-0DD5-F09B-F8FD-ECD3ACA5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5375-4539-97F6-83D7-6E23DB6B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66A3D-4274-A19E-618F-9FCBF90D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C49E-E7E4-C991-68AC-EF875E52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5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765F8-FAEC-D343-6100-903FA267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8675-1B4E-AB64-D185-599C875C2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B064-E7B7-D77A-BBA4-51871DECF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6805-2590-973C-FFA9-BA4C434E4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B13B-48DE-3F87-2C6C-E234D27C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60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edhayes.com/future-of-technology-a-few-predictions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65909-EC61-45D2-8370-EDE7F4F065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8536" y="2206793"/>
            <a:ext cx="4807670" cy="261546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2675" b="1" kern="1200" dirty="0">
                <a:solidFill>
                  <a:schemeClr val="tx1"/>
                </a:solidFill>
                <a:latin typeface="Aptos" panose="020B0004020202020204" pitchFamily="34" charset="0"/>
                <a:cs typeface="Arial" pitchFamily="34" charset="0"/>
              </a:rPr>
              <a:t>Pace of Delivery </a:t>
            </a:r>
            <a:br>
              <a:rPr lang="en-US" sz="2675" b="1" kern="1200" dirty="0">
                <a:solidFill>
                  <a:schemeClr val="tx1"/>
                </a:solidFill>
                <a:latin typeface="Aptos" panose="020B0004020202020204" pitchFamily="34" charset="0"/>
                <a:cs typeface="Arial" pitchFamily="34" charset="0"/>
              </a:rPr>
            </a:br>
            <a:r>
              <a:rPr lang="en-US" sz="2675" b="1" kern="1200" dirty="0">
                <a:solidFill>
                  <a:schemeClr val="tx1"/>
                </a:solidFill>
                <a:latin typeface="Aptos" panose="020B0004020202020204" pitchFamily="34" charset="0"/>
                <a:cs typeface="Arial" pitchFamily="34" charset="0"/>
              </a:rPr>
              <a:t>Data Engineering</a:t>
            </a:r>
            <a:endParaRPr lang="en-US" sz="1800" kern="1200" dirty="0">
              <a:solidFill>
                <a:schemeClr val="tx1"/>
              </a:solidFill>
              <a:latin typeface="Aptos" panose="020B0004020202020204" pitchFamily="34" charset="0"/>
              <a:cs typeface="Arial" pitchFamily="34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E2D222D7-87EA-16CF-5C7B-AFBF66586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13746" y="438819"/>
            <a:ext cx="1674261" cy="220177"/>
          </a:xfrm>
          <a:prstGeom prst="rect">
            <a:avLst/>
          </a:prstGeom>
        </p:spPr>
      </p:pic>
      <p:pic>
        <p:nvPicPr>
          <p:cNvPr id="5" name="Picture 4" descr="A human head with a glowing face">
            <a:extLst>
              <a:ext uri="{FF2B5EF4-FFF2-40B4-BE49-F238E27FC236}">
                <a16:creationId xmlns:a16="http://schemas.microsoft.com/office/drawing/2014/main" id="{09F1B97F-310F-3CF7-30AD-DEC1DDF5D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96206" y="0"/>
            <a:ext cx="7195794" cy="51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FFCC00"/>
                </a:solidFill>
              </a:rPr>
              <a:t>Part 5 – Practical Timeline Compression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rPr sz="1800" b="1"/>
              <a:t>Original: Sequential design, build, test = 6 months.</a:t>
            </a:r>
          </a:p>
          <a:p>
            <a:pPr>
              <a:defRPr sz="1400"/>
            </a:pPr>
            <a:r>
              <a:rPr sz="1800" b="1"/>
              <a:t>Fast Model: Overlap design, build, and UAT.</a:t>
            </a:r>
          </a:p>
          <a:p>
            <a:pPr>
              <a:defRPr sz="1400"/>
            </a:pPr>
            <a:r>
              <a:rPr sz="1800" b="1"/>
              <a:t>Slice work: B1 → Integration/UAT Wave 1 → B2 → UAT Wave 2.</a:t>
            </a:r>
          </a:p>
          <a:p>
            <a:pPr>
              <a:defRPr sz="1400"/>
            </a:pPr>
            <a:r>
              <a:rPr sz="1800" b="1"/>
              <a:t>Cuts idle time and compresses delivery.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660099"/>
                </a:solidFill>
              </a:rPr>
              <a:t>Part 6 – The Supporting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rPr sz="1800" b="1"/>
              <a:t>Data Quality Automation – dbt tests, Great Expectations.</a:t>
            </a:r>
          </a:p>
          <a:p>
            <a:pPr>
              <a:defRPr sz="1400"/>
            </a:pPr>
            <a:r>
              <a:rPr sz="1800" b="1"/>
              <a:t>Pre-approved Slice 1 patterns to skip RM delays.</a:t>
            </a:r>
          </a:p>
          <a:p>
            <a:pPr>
              <a:defRPr sz="1400"/>
            </a:pPr>
            <a:r>
              <a:rPr sz="1800" b="1"/>
              <a:t>Blue/green deployments for safe releases.</a:t>
            </a:r>
          </a:p>
          <a:p>
            <a:pPr>
              <a:defRPr sz="1400"/>
            </a:pPr>
            <a:r>
              <a:rPr sz="1800" b="1"/>
              <a:t>Full DoR in Jira for reduced clarifications.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Speed is possible without chaos.</a:t>
            </a:r>
          </a:p>
          <a:p>
            <a:pPr>
              <a:defRPr sz="1400"/>
            </a:pPr>
            <a:r>
              <a:t>Rethink sequencing, empower tech leads.</a:t>
            </a:r>
          </a:p>
          <a:p>
            <a:pPr>
              <a:defRPr sz="1400"/>
            </a:pPr>
            <a:r>
              <a:t>Reduce governance where safe, have clear escalation.</a:t>
            </a:r>
          </a:p>
          <a:p>
            <a:pPr>
              <a:defRPr sz="1400"/>
            </a:pPr>
            <a:r>
              <a:t>Deliver faster and smarter.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40D45-159B-E546-638B-108B5BC5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08540D29-A1A9-D738-4C18-B68B6E0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450001"/>
          </a:xfrm>
        </p:spPr>
        <p:txBody>
          <a:bodyPr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Pace of Delivery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B133C2-2ED4-C8C7-47B1-438FD843ADEB}"/>
              </a:ext>
            </a:extLst>
          </p:cNvPr>
          <p:cNvGraphicFramePr>
            <a:graphicFrameLocks noGrp="1"/>
          </p:cNvGraphicFramePr>
          <p:nvPr/>
        </p:nvGraphicFramePr>
        <p:xfrm>
          <a:off x="2633089" y="4346153"/>
          <a:ext cx="5555649" cy="237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New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Time Saved</a:t>
                      </a:r>
                      <a:br>
                        <a:rPr lang="en-GB"/>
                      </a:br>
                      <a:r>
                        <a:rPr lang="en-GB"/>
                        <a:t>(Baseline – 6 Months)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8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RM cycle 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Impact-based RM + pre-approved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1–2 </a:t>
                      </a:r>
                      <a:r>
                        <a:rPr err="1"/>
                        <a:t>wks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GB"/>
                        <a:t>Principal Tech Lead</a:t>
                      </a:r>
                      <a:r>
                        <a:t>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Virtual Tech Lead for minor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1–2 </a:t>
                      </a:r>
                      <a:r>
                        <a:rPr err="1"/>
                        <a:t>wks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71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TPM/BA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Engineers own Jira </a:t>
                      </a:r>
                      <a:r>
                        <a:rPr err="1"/>
                        <a:t>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 </a:t>
                      </a:r>
                      <a:r>
                        <a:rPr err="1"/>
                        <a:t>wk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71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Big-bang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Thin slices &amp; parallel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3–4 wks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71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Manual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Automated CI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1–2 </a:t>
                      </a:r>
                      <a:r>
                        <a:rPr err="1"/>
                        <a:t>wks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5C28E86-2917-5E3E-C4F1-9F798B19DE5A}"/>
              </a:ext>
            </a:extLst>
          </p:cNvPr>
          <p:cNvSpPr txBox="1"/>
          <p:nvPr/>
        </p:nvSpPr>
        <p:spPr>
          <a:xfrm>
            <a:off x="23281" y="601633"/>
            <a:ext cx="1104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i="1">
                <a:solidFill>
                  <a:srgbClr val="666666"/>
                </a:solidFill>
              </a:defRPr>
            </a:pPr>
            <a:r>
              <a:rPr lang="en-GB"/>
              <a:t>From months to outcomes — faster, with quality.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69DD07-165A-E3B8-8347-AC57F40A9747}"/>
              </a:ext>
            </a:extLst>
          </p:cNvPr>
          <p:cNvGrpSpPr/>
          <p:nvPr/>
        </p:nvGrpSpPr>
        <p:grpSpPr>
          <a:xfrm>
            <a:off x="1628586" y="909410"/>
            <a:ext cx="7772400" cy="3200400"/>
            <a:chOff x="3657600" y="3698965"/>
            <a:chExt cx="7772400" cy="32004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CBAFB47-4099-61A4-F7E1-8234448F7E58}"/>
                </a:ext>
              </a:extLst>
            </p:cNvPr>
            <p:cNvGrpSpPr/>
            <p:nvPr/>
          </p:nvGrpSpPr>
          <p:grpSpPr>
            <a:xfrm>
              <a:off x="3657600" y="3698965"/>
              <a:ext cx="7772400" cy="3200400"/>
              <a:chOff x="3657600" y="3698965"/>
              <a:chExt cx="7772400" cy="32004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9FDAF13-B26A-0D7E-2B9C-4AC3BE99E7BA}"/>
                  </a:ext>
                </a:extLst>
              </p:cNvPr>
              <p:cNvSpPr/>
              <p:nvPr/>
            </p:nvSpPr>
            <p:spPr>
              <a:xfrm>
                <a:off x="3657600" y="55277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Delivery Slicing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Thin vertical slices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Feature flags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91548B-377C-F22C-FDB7-53087E4DA255}"/>
                  </a:ext>
                </a:extLst>
              </p:cNvPr>
              <p:cNvSpPr/>
              <p:nvPr/>
            </p:nvSpPr>
            <p:spPr>
              <a:xfrm>
                <a:off x="3657600" y="36989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Governance That Moves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Impact-based RM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Pre-approved patterns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30FED4-89CB-C559-F9F5-56DE8519CFB6}"/>
                  </a:ext>
                </a:extLst>
              </p:cNvPr>
              <p:cNvSpPr/>
              <p:nvPr/>
            </p:nvSpPr>
            <p:spPr>
              <a:xfrm>
                <a:off x="6400800" y="36989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Distributed Leadership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Virtual Tech Lead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Shared architecture</a:t>
                </a:r>
                <a:r>
                  <a:rPr lang="en-GB"/>
                  <a:t> decision</a:t>
                </a:r>
                <a:endParaRPr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6613CF-DAB0-EE29-C44A-D02E5274B2A7}"/>
                  </a:ext>
                </a:extLst>
              </p:cNvPr>
              <p:cNvSpPr/>
              <p:nvPr/>
            </p:nvSpPr>
            <p:spPr>
              <a:xfrm>
                <a:off x="9144000" y="36989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Self-Sufficient Engineers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Jira discipline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Cross-skill BA + QA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9D2BF3-D349-8F26-0209-1C0F91E891B1}"/>
                  </a:ext>
                </a:extLst>
              </p:cNvPr>
              <p:cNvSpPr/>
              <p:nvPr/>
            </p:nvSpPr>
            <p:spPr>
              <a:xfrm>
                <a:off x="6400800" y="55277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Automation &amp; Tooling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Automated CI</a:t>
                </a:r>
                <a:r>
                  <a:rPr lang="en-GB"/>
                  <a:t> Test</a:t>
                </a:r>
                <a:endParaRPr/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endParaRPr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3CB43D-CE3A-CC0B-CF7A-3D9416321E89}"/>
                </a:ext>
              </a:extLst>
            </p:cNvPr>
            <p:cNvSpPr/>
            <p:nvPr/>
          </p:nvSpPr>
          <p:spPr>
            <a:xfrm>
              <a:off x="9144000" y="5527765"/>
              <a:ext cx="2286000" cy="1371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003366"/>
                  </a:solidFill>
                </a:defRPr>
              </a:pPr>
              <a:r>
                <a:t>Cadence &amp; Communication</a:t>
              </a:r>
            </a:p>
            <a:p>
              <a:pPr algn="ctr">
                <a:defRPr sz="1200">
                  <a:solidFill>
                    <a:srgbClr val="666666"/>
                  </a:solidFill>
                </a:defRPr>
              </a:pPr>
              <a:r>
                <a:t>Weekly demos</a:t>
              </a:r>
            </a:p>
            <a:p>
              <a:pPr algn="ctr">
                <a:defRPr sz="1200">
                  <a:solidFill>
                    <a:srgbClr val="666666"/>
                  </a:solidFill>
                </a:defRPr>
              </a:pPr>
              <a:r>
                <a:t>No-meeting zones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8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0B3B7-4886-DA07-61A6-16BBDAD9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3</a:t>
            </a:fld>
            <a:endParaRPr lang="en-IN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09AFFEA4-FF5E-34A3-3EAF-68EBE60879B6}"/>
              </a:ext>
            </a:extLst>
          </p:cNvPr>
          <p:cNvSpPr/>
          <p:nvPr/>
        </p:nvSpPr>
        <p:spPr>
          <a:xfrm>
            <a:off x="1325880" y="685329"/>
            <a:ext cx="8732520" cy="686271"/>
          </a:xfrm>
          <a:prstGeom prst="roundRect">
            <a:avLst/>
          </a:prstGeom>
          <a:solidFill>
            <a:srgbClr val="CFE2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lang="en-GB" sz="1200"/>
              <a:t>Principal </a:t>
            </a:r>
            <a:r>
              <a:rPr sz="1200"/>
              <a:t>Tech Lead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(Guardrails, Patterns,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Cross-Domain Escalation)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267F0A94-CFF2-F7EE-96CD-1DDFFBC71771}"/>
              </a:ext>
            </a:extLst>
          </p:cNvPr>
          <p:cNvSpPr/>
          <p:nvPr/>
        </p:nvSpPr>
        <p:spPr>
          <a:xfrm>
            <a:off x="1325880" y="1920240"/>
            <a:ext cx="2286000" cy="914400"/>
          </a:xfrm>
          <a:prstGeom prst="roundRect">
            <a:avLst/>
          </a:prstGeom>
          <a:solidFill>
            <a:srgbClr val="E2E3E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Virtual Tech Lead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(Day-to-Day Unblock,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Minor Modelling Decisions)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A2EEF9F-1C59-990C-4352-6B60326608C9}"/>
              </a:ext>
            </a:extLst>
          </p:cNvPr>
          <p:cNvSpPr/>
          <p:nvPr/>
        </p:nvSpPr>
        <p:spPr>
          <a:xfrm>
            <a:off x="0" y="3328935"/>
            <a:ext cx="2286000" cy="914400"/>
          </a:xfrm>
          <a:prstGeom prst="roundRect">
            <a:avLst/>
          </a:prstGeom>
          <a:solidFill>
            <a:srgbClr val="FFF3C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t>Engineer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t>(Self-Sufficient,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t>Jira </a:t>
            </a:r>
            <a:r>
              <a:rPr err="1"/>
              <a:t>DoR</a:t>
            </a:r>
            <a:r>
              <a:t>, Build &amp; Test)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775D6339-C6FC-99A6-AD4C-7407CD84B344}"/>
              </a:ext>
            </a:extLst>
          </p:cNvPr>
          <p:cNvSpPr/>
          <p:nvPr/>
        </p:nvSpPr>
        <p:spPr>
          <a:xfrm>
            <a:off x="3657600" y="201168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Discovery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9B5961E-64F3-3F1E-A393-9F8577CF10BF}"/>
              </a:ext>
            </a:extLst>
          </p:cNvPr>
          <p:cNvSpPr/>
          <p:nvPr/>
        </p:nvSpPr>
        <p:spPr>
          <a:xfrm>
            <a:off x="5105400" y="2018128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lang="en-GB" sz="1200" err="1"/>
              <a:t>DoR,Acceptance</a:t>
            </a:r>
            <a:r>
              <a:rPr lang="en-US" sz="1200"/>
              <a:t> Criteria </a:t>
            </a:r>
            <a:r>
              <a:rPr sz="1200"/>
              <a:t>in Jira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69841A3A-C2AD-003C-3332-94B0784E149B}"/>
              </a:ext>
            </a:extLst>
          </p:cNvPr>
          <p:cNvSpPr/>
          <p:nvPr/>
        </p:nvSpPr>
        <p:spPr>
          <a:xfrm>
            <a:off x="5105400" y="2968576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Build Thin Slice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A198347-8467-3CFB-2EFF-819A35B676AE}"/>
              </a:ext>
            </a:extLst>
          </p:cNvPr>
          <p:cNvSpPr/>
          <p:nvPr/>
        </p:nvSpPr>
        <p:spPr>
          <a:xfrm>
            <a:off x="5105400" y="3880799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Early Review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8528955D-333C-8F5E-37A1-DB2369435AE4}"/>
              </a:ext>
            </a:extLst>
          </p:cNvPr>
          <p:cNvSpPr/>
          <p:nvPr/>
        </p:nvSpPr>
        <p:spPr>
          <a:xfrm>
            <a:off x="5105400" y="475488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Auto Test &amp; Deploy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B2A61121-9B11-0548-2154-7BF6E6AC27FD}"/>
              </a:ext>
            </a:extLst>
          </p:cNvPr>
          <p:cNvSpPr/>
          <p:nvPr/>
        </p:nvSpPr>
        <p:spPr>
          <a:xfrm>
            <a:off x="3361508" y="475488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Demo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0E69CB75-5EB7-1FB8-3A73-21AE6C5A5434}"/>
              </a:ext>
            </a:extLst>
          </p:cNvPr>
          <p:cNvSpPr/>
          <p:nvPr/>
        </p:nvSpPr>
        <p:spPr>
          <a:xfrm>
            <a:off x="1761309" y="473763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Next Slice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CE6755A5-F225-2B45-5A86-EEF2A180F0A7}"/>
              </a:ext>
            </a:extLst>
          </p:cNvPr>
          <p:cNvSpPr/>
          <p:nvPr/>
        </p:nvSpPr>
        <p:spPr>
          <a:xfrm>
            <a:off x="7772400" y="20116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1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0–20% Overrun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Handled within squad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Shift low-priority stories</a:t>
            </a: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8106C989-2C30-6AD5-915E-FEB79472640C}"/>
              </a:ext>
            </a:extLst>
          </p:cNvPr>
          <p:cNvSpPr/>
          <p:nvPr/>
        </p:nvSpPr>
        <p:spPr>
          <a:xfrm>
            <a:off x="7772400" y="29260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2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20–40% Overrun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Surge mode: borrow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engineers from streams</a:t>
            </a:r>
            <a:r>
              <a:rPr lang="en-GB" sz="1200"/>
              <a:t> / pool</a:t>
            </a:r>
            <a:endParaRPr sz="12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66FCB50F-1F6E-5C83-13F3-98B15C367EA7}"/>
              </a:ext>
            </a:extLst>
          </p:cNvPr>
          <p:cNvSpPr/>
          <p:nvPr/>
        </p:nvSpPr>
        <p:spPr>
          <a:xfrm>
            <a:off x="7772400" y="38404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3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&gt;40% Overrun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Scope pivot: thin slice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or defer enrichment</a:t>
            </a:r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93E6548C-D062-E09E-B02E-027281B26E48}"/>
              </a:ext>
            </a:extLst>
          </p:cNvPr>
          <p:cNvSpPr/>
          <p:nvPr/>
        </p:nvSpPr>
        <p:spPr>
          <a:xfrm>
            <a:off x="7772400" y="47548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4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Extreme case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Exec escalation: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extend timeline or cut scope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A157953-6602-EC89-C606-C8A6C45E90DA}"/>
              </a:ext>
            </a:extLst>
          </p:cNvPr>
          <p:cNvSpPr txBox="1">
            <a:spLocks/>
          </p:cNvSpPr>
          <p:nvPr/>
        </p:nvSpPr>
        <p:spPr>
          <a:xfrm>
            <a:off x="257323" y="143888"/>
            <a:ext cx="10514927" cy="450001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0" kern="0" baseline="0" dirty="0" smtClean="0">
                <a:solidFill>
                  <a:srgbClr val="4E84C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>
                <a:solidFill>
                  <a:schemeClr val="tx1"/>
                </a:solidFill>
              </a:rPr>
              <a:t>Pace of Delivery Model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1AE5F7-7EEF-C6DD-BFA3-52CE7E1E3AAD}"/>
              </a:ext>
            </a:extLst>
          </p:cNvPr>
          <p:cNvCxnSpPr>
            <a:cxnSpLocks/>
          </p:cNvCxnSpPr>
          <p:nvPr/>
        </p:nvCxnSpPr>
        <p:spPr>
          <a:xfrm>
            <a:off x="4386943" y="1371600"/>
            <a:ext cx="0" cy="936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5D4C94-FD49-E4B1-2ABA-02DCAAAC5C02}"/>
              </a:ext>
            </a:extLst>
          </p:cNvPr>
          <p:cNvCxnSpPr/>
          <p:nvPr/>
        </p:nvCxnSpPr>
        <p:spPr>
          <a:xfrm>
            <a:off x="4386943" y="2558143"/>
            <a:ext cx="1578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6C9318-B870-490D-9737-F7A49430D665}"/>
              </a:ext>
            </a:extLst>
          </p:cNvPr>
          <p:cNvCxnSpPr/>
          <p:nvPr/>
        </p:nvCxnSpPr>
        <p:spPr>
          <a:xfrm>
            <a:off x="6019800" y="2558143"/>
            <a:ext cx="0" cy="674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5BEA34-BC98-C9D6-641F-34F2DA31BE6E}"/>
              </a:ext>
            </a:extLst>
          </p:cNvPr>
          <p:cNvCxnSpPr/>
          <p:nvPr/>
        </p:nvCxnSpPr>
        <p:spPr>
          <a:xfrm>
            <a:off x="6019800" y="351608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B0A4C-183E-1A83-EC11-3ADA59D491D1}"/>
              </a:ext>
            </a:extLst>
          </p:cNvPr>
          <p:cNvCxnSpPr/>
          <p:nvPr/>
        </p:nvCxnSpPr>
        <p:spPr>
          <a:xfrm>
            <a:off x="6019800" y="4408714"/>
            <a:ext cx="0" cy="576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B1266-E745-015B-0B2B-8FB89EBFF9DA}"/>
              </a:ext>
            </a:extLst>
          </p:cNvPr>
          <p:cNvCxnSpPr/>
          <p:nvPr/>
        </p:nvCxnSpPr>
        <p:spPr>
          <a:xfrm flipH="1">
            <a:off x="4386943" y="4985657"/>
            <a:ext cx="13455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A2803E-4E80-9C66-4BE0-EDECD9548172}"/>
              </a:ext>
            </a:extLst>
          </p:cNvPr>
          <p:cNvCxnSpPr/>
          <p:nvPr/>
        </p:nvCxnSpPr>
        <p:spPr>
          <a:xfrm flipH="1">
            <a:off x="2873829" y="4985657"/>
            <a:ext cx="1230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E7B230-9E77-B0C7-7FD8-AEDAAB44A123}"/>
              </a:ext>
            </a:extLst>
          </p:cNvPr>
          <p:cNvCxnSpPr/>
          <p:nvPr/>
        </p:nvCxnSpPr>
        <p:spPr>
          <a:xfrm flipV="1">
            <a:off x="1761309" y="2645229"/>
            <a:ext cx="4171547" cy="1328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110CEB-CD1D-1070-1D57-B0934F24B4E3}"/>
              </a:ext>
            </a:extLst>
          </p:cNvPr>
          <p:cNvCxnSpPr/>
          <p:nvPr/>
        </p:nvCxnSpPr>
        <p:spPr>
          <a:xfrm flipH="1">
            <a:off x="1643743" y="2645229"/>
            <a:ext cx="642257" cy="117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811347-2B10-7851-E882-AC2FBF2E4A80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6934200" y="2423160"/>
            <a:ext cx="838200" cy="1823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5A5EA9-AE8E-723F-8213-0A512CE1BAF0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6934200" y="3337560"/>
            <a:ext cx="838200" cy="90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D00B71-2F90-9921-3148-3E1EB788F75D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934200" y="4246559"/>
            <a:ext cx="838200" cy="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2036F4-702E-25D4-0E4F-83411DFFCF2A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934200" y="4246559"/>
            <a:ext cx="838200" cy="919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DE873-F88A-77F6-46FD-66EAA03A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4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08D5EC-FA80-19A6-C66B-A2FEEE92D62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0" kern="0" baseline="0" dirty="0" smtClean="0">
                <a:solidFill>
                  <a:srgbClr val="4E84C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Accelerated Plan - Tabular 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0AF1EC-BBDE-7DBB-9AD7-EBE2BB78D0C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081548"/>
          <a:ext cx="8229599" cy="469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Task Name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Duration (days)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Dependency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Parallel Rule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Start Date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End Date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Assigned Sprint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Project 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09/08/2025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Project 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11/08/2025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20/08/2025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Start once core epics signed (Day 5 of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16/08/2025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22/08/2025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Development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 + 2d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24/08/2025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02/09/2025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Development B1 (thin slice)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 + 3d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25/08/2025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– Slice 1 (A + 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 A &amp; Dev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Start ASAP after both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07/09/2025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UAT – Wave 1 (A + 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Slice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Staggered 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08/09/2025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12/09/2025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Development B2 (remaining scope)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Immediately after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04/09/2025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– Slice 2 (A + full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Short merge/validation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15/09/2025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UAT – Wave 2 (full scope)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Slice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Focused regression + deltas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16/09/2025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19/09/2025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Release (blue/green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UAT Wave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Cutover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20/09/2025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20/09/2025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3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Pace of Delivery – Data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Faster, Smarter, Sustainable Delivery in the Age of Cloud &amp;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66CC"/>
                </a:solidFill>
              </a:rPr>
              <a:t>Part 1 – 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rPr sz="1800" b="1"/>
              <a:t>Projects often run long due to dependencies: RM queues, interlocks, sign-offs.</a:t>
            </a:r>
          </a:p>
          <a:p>
            <a:pPr>
              <a:defRPr sz="1400"/>
            </a:pPr>
            <a:r>
              <a:rPr sz="1800" b="1"/>
              <a:t>Agile sprints help incremental delivery but not aggressive timelines.</a:t>
            </a:r>
          </a:p>
          <a:p>
            <a:pPr>
              <a:defRPr sz="1400"/>
            </a:pPr>
            <a:r>
              <a:rPr sz="1800" b="1"/>
              <a:t>Stakeholders want working data products yesterday.</a:t>
            </a:r>
          </a:p>
          <a:p>
            <a:pPr>
              <a:defRPr sz="1400"/>
            </a:pPr>
            <a:r>
              <a:rPr sz="1800" b="1"/>
              <a:t>Question: How to speed up while keeping governance, data quality, and architecture intact?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994C"/>
                </a:solidFill>
              </a:rPr>
              <a:t>Part 2 – The Fast Agile Data Delivery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rPr sz="1800" b="1"/>
              <a:t>Ease the Release Management Process – Skip full RM for isolated projects.</a:t>
            </a:r>
          </a:p>
          <a:p>
            <a:pPr>
              <a:defRPr sz="1400"/>
            </a:pPr>
            <a:r>
              <a:rPr sz="1800" b="1"/>
              <a:t>Virtual Tech Lead Role – Bridge between engineers and leadership.</a:t>
            </a:r>
          </a:p>
          <a:p>
            <a:pPr>
              <a:defRPr sz="1400"/>
            </a:pPr>
            <a:r>
              <a:rPr sz="1800" b="1"/>
              <a:t>Engineer Growth into Full-Stack Data Roles – Fill in Jira themselves.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FF8000"/>
                </a:solidFill>
              </a:rPr>
              <a:t>Part 3 – The Role of the Tech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rPr sz="1800" b="1"/>
              <a:t>Approve small modelling changes without architect delay.</a:t>
            </a:r>
          </a:p>
          <a:p>
            <a:pPr>
              <a:defRPr sz="1400"/>
            </a:pPr>
            <a:r>
              <a:rPr sz="1800" b="1"/>
              <a:t>Maintain technical guardrails for each delivery slice.</a:t>
            </a:r>
          </a:p>
          <a:p>
            <a:pPr>
              <a:defRPr sz="1400"/>
            </a:pPr>
            <a:r>
              <a:rPr sz="1800" b="1"/>
              <a:t>Trigger escalation if 20% contingency buffer is at risk.</a:t>
            </a:r>
          </a:p>
          <a:p>
            <a:pPr>
              <a:defRPr sz="1400"/>
            </a:pPr>
            <a:r>
              <a:rPr sz="1800" b="1"/>
              <a:t>Faster, more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FF6600"/>
                </a:solidFill>
              </a:rPr>
              <a:t>Part 4 – Managing the 20% Contingency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rPr sz="1800" b="1"/>
              <a:t>20% buffer absorbs defects, rework, scope shifts.</a:t>
            </a:r>
          </a:p>
          <a:p>
            <a:pPr>
              <a:defRPr sz="1400"/>
            </a:pPr>
            <a:r>
              <a:rPr sz="1800" b="1"/>
              <a:t>Tier 1: Internal squad workaround.</a:t>
            </a:r>
          </a:p>
          <a:p>
            <a:pPr>
              <a:defRPr sz="1400"/>
            </a:pPr>
            <a:r>
              <a:rPr sz="1800" b="1"/>
              <a:t>Tier 2: Domain-level escalation.</a:t>
            </a:r>
          </a:p>
          <a:p>
            <a:pPr>
              <a:defRPr sz="1400"/>
            </a:pPr>
            <a:r>
              <a:rPr sz="1800" b="1"/>
              <a:t>Tier 3: Leadership trade-off decision.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Widescreen</PresentationFormat>
  <Paragraphs>200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Pace of Delivery  Data Engineering</vt:lpstr>
      <vt:lpstr>Pace of Delivery</vt:lpstr>
      <vt:lpstr>PowerPoint Presentation</vt:lpstr>
      <vt:lpstr>PowerPoint Presentation</vt:lpstr>
      <vt:lpstr>Pace of Delivery – Data Engineering</vt:lpstr>
      <vt:lpstr>Part 1 – The Challenge</vt:lpstr>
      <vt:lpstr>Part 2 – The Fast Agile Data Delivery Model</vt:lpstr>
      <vt:lpstr>Part 3 – The Role of the Tech Lead</vt:lpstr>
      <vt:lpstr>Part 4 – Managing the 20% Contingency</vt:lpstr>
      <vt:lpstr>Part 5 – Practical Timeline Compression Example</vt:lpstr>
      <vt:lpstr>Part 6 – The Supporting Guardrails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Bishwanath Sen</dc:creator>
  <cp:lastModifiedBy>Bishwanath Sen</cp:lastModifiedBy>
  <cp:revision>2</cp:revision>
  <dcterms:created xsi:type="dcterms:W3CDTF">2025-08-15T20:11:41Z</dcterms:created>
  <dcterms:modified xsi:type="dcterms:W3CDTF">2025-08-15T22:47:28Z</dcterms:modified>
</cp:coreProperties>
</file>