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147376872" r:id="rId2"/>
    <p:sldId id="2147483417" r:id="rId3"/>
    <p:sldId id="2147483418" r:id="rId4"/>
    <p:sldId id="214748341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41" d="100"/>
          <a:sy n="41" d="100"/>
        </p:scale>
        <p:origin x="1628" y="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B2E42A-132A-4E48-A6D4-095764FF719E}" type="datetimeFigureOut">
              <a:rPr lang="en-GB" smtClean="0"/>
              <a:t>15/08/2025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A1FDC1-960B-45C4-8CDA-2B55ECA481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409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F8ACA9-A603-49CF-B5A6-32A6E8F89AD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925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0F209-D317-EE15-595D-127DE6CB6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AA478F-200C-C943-D721-A767CD779E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52870A-37D9-8DFB-836E-E00B96F566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F7827-569E-B7BB-74DC-EFD3D58F67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CB222-CBE0-4094-A7A1-A3438D237C7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469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5839E-17C4-6201-F323-90D3FB147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A4ED03-D779-3417-B9AA-2B96E995C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518D6-351E-6CAB-CFD1-D846BC508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CDD8-0D05-4868-9B24-AE7C8327D33D}" type="datetimeFigureOut">
              <a:rPr lang="en-GB" smtClean="0"/>
              <a:t>15/08/2025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FBBCC-731A-BF3B-756C-76FF91072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46D81-7273-8662-00D3-BD28C2108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816C-CDD2-41D9-B8A3-CCE420740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017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09DD-4A27-3AEB-1315-F752E9993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98FBC5-CCEB-8936-8C3E-1F7DB6263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24552-167A-82CC-F23F-2115131B4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CDD8-0D05-4868-9B24-AE7C8327D33D}" type="datetimeFigureOut">
              <a:rPr lang="en-GB" smtClean="0"/>
              <a:t>15/08/2025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62669-EB71-9BDF-A3DF-372096986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0C87C-8D84-8936-CD86-DE8B536D1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816C-CDD2-41D9-B8A3-CCE420740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120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B3069D-BAC7-A826-1497-78E3542A57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CC397D-6483-C28A-2192-97617E9F4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6BE9-AA99-D394-D97D-F19B3B17D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CDD8-0D05-4868-9B24-AE7C8327D33D}" type="datetimeFigureOut">
              <a:rPr lang="en-GB" smtClean="0"/>
              <a:t>15/08/2025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CC255-E6F9-4566-E019-5B3C8A150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C2023-3CB5-33C3-68EA-6D6698284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816C-CDD2-41D9-B8A3-CCE420740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4288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ck no cop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64423BB4-3B46-4899-BB06-CE7F6866C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08699" y="6590128"/>
            <a:ext cx="2501900" cy="169560"/>
          </a:xfrm>
          <a:prstGeom prst="rect">
            <a:avLst/>
          </a:prstGeom>
        </p:spPr>
        <p:txBody>
          <a:bodyPr/>
          <a:lstStyle/>
          <a:p>
            <a:r>
              <a:rPr lang="en-IN"/>
              <a:t>TCS confidential</a:t>
            </a: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C4C48C82-4A94-1270-904D-2289CF3F1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32464" y="6590128"/>
            <a:ext cx="400784" cy="169560"/>
          </a:xfrm>
          <a:prstGeom prst="rect">
            <a:avLst/>
          </a:prstGeom>
        </p:spPr>
        <p:txBody>
          <a:bodyPr/>
          <a:lstStyle/>
          <a:p>
            <a:fld id="{662A0901-ACEF-4BE9-9C8C-C119B42117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92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03932-C033-E34E-6B2C-6ADD2A3D7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EDE55-1C4B-53FB-5E44-B2A144FF7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66636-C988-68BE-3D99-EF8EBBD0C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CDD8-0D05-4868-9B24-AE7C8327D33D}" type="datetimeFigureOut">
              <a:rPr lang="en-GB" smtClean="0"/>
              <a:t>15/08/2025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E8347-CF0C-BF32-E949-C6C4A492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74E9D-888C-D41E-0379-238591C35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816C-CDD2-41D9-B8A3-CCE420740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464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D305C-EE45-BC5E-E9AB-7B239A37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CF0F2-70DA-EB7B-2487-FD0C10D77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F07F0-8BA4-7A22-411D-CCD5442B0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CDD8-0D05-4868-9B24-AE7C8327D33D}" type="datetimeFigureOut">
              <a:rPr lang="en-GB" smtClean="0"/>
              <a:t>15/08/2025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9B5DC-9C06-E55F-9755-F9CBAED83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52148-C9F8-984B-C015-70F489F8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816C-CDD2-41D9-B8A3-CCE420740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380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BEAEB-7726-4647-CDDE-E4C4FC966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F64B0-B676-9626-A94D-B0BBEA9762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759C4-EE72-6354-FBED-F089397FB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C0946-6280-2AC4-F364-4B9C5554C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CDD8-0D05-4868-9B24-AE7C8327D33D}" type="datetimeFigureOut">
              <a:rPr lang="en-GB" smtClean="0"/>
              <a:t>15/08/2025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33386-0867-E83D-B3D3-70E8CA325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85C41-86D2-CD03-23B4-B944727A8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816C-CDD2-41D9-B8A3-CCE420740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403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4EAC4-D615-AB4C-3A01-03818DE2D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B5F99-094C-6A4E-D925-B8F6E9A2B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69ED8-4498-5DDA-C3A2-DD60591C7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1DB1F5-5977-6465-5A0B-772D37144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93A04C-209A-5DDA-D909-89F16D948E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E50552-B87E-CA72-6AED-7DDE7087B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CDD8-0D05-4868-9B24-AE7C8327D33D}" type="datetimeFigureOut">
              <a:rPr lang="en-GB" smtClean="0"/>
              <a:t>15/08/2025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5AFC17-561F-D79F-F5CC-BB3622A5F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E639C0-95AA-135E-2601-D54B019CE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816C-CDD2-41D9-B8A3-CCE420740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7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2E72D-6829-500D-B685-DDEB646A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25D165-AF91-78DE-73C4-2D600658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CDD8-0D05-4868-9B24-AE7C8327D33D}" type="datetimeFigureOut">
              <a:rPr lang="en-GB" smtClean="0"/>
              <a:t>15/08/2025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FB5D41-7373-F1D6-65E7-0DE6BA958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FADAF4-D840-47D2-9698-B23F29FA4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816C-CDD2-41D9-B8A3-CCE420740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59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60D4BA-D70E-1647-8818-894D1A448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CDD8-0D05-4868-9B24-AE7C8327D33D}" type="datetimeFigureOut">
              <a:rPr lang="en-GB" smtClean="0"/>
              <a:t>15/08/2025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130009-6238-E8F0-76B7-764D9A30C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E296CB-7BAB-CC78-93C8-120721656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816C-CDD2-41D9-B8A3-CCE420740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084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1EF57-F31A-47B8-3719-AB314057B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3CE8D-40BE-165A-EDCD-A051F3082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16EB8-2555-1F45-7159-BAB1CC086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F7891-6D65-A779-C10F-C39F5C9A4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CDD8-0D05-4868-9B24-AE7C8327D33D}" type="datetimeFigureOut">
              <a:rPr lang="en-GB" smtClean="0"/>
              <a:t>15/08/2025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CA085-C7C8-FF64-9E94-3AB70A599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78CBD-3090-A709-EC2F-9931553DB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816C-CDD2-41D9-B8A3-CCE420740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867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3438-5B8B-156A-CB85-EBF7387FA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DB8C09-E105-0500-691D-04CBEA712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E3EA64-0DD5-F09B-F8FD-ECD3ACA5C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65375-4539-97F6-83D7-6E23DB6B3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1CDD8-0D05-4868-9B24-AE7C8327D33D}" type="datetimeFigureOut">
              <a:rPr lang="en-GB" smtClean="0"/>
              <a:t>15/08/2025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66A3D-4274-A19E-618F-9FCBF90DC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9C49E-E7E4-C991-68AC-EF875E52C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4816C-CDD2-41D9-B8A3-CCE420740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6551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4765F8-FAEC-D343-6100-903FA267A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08675-1B4E-AB64-D185-599C875C2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6B064-E7B7-D77A-BBA4-51871DECF9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21CDD8-0D05-4868-9B24-AE7C8327D33D}" type="datetimeFigureOut">
              <a:rPr lang="en-GB" smtClean="0"/>
              <a:t>15/08/2025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56805-2590-973C-FFA9-BA4C434E46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DB13B-48DE-3F87-2C6C-E234D27CFC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F4816C-CDD2-41D9-B8A3-CCE4207404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603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nedhayes.com/future-of-technology-a-few-predictions" TargetMode="External"/><Relationship Id="rId5" Type="http://schemas.openxmlformats.org/officeDocument/2006/relationships/image" Target="../media/image3.jpe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2E65909-EC61-45D2-8370-EDE7F4F0651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88536" y="2206793"/>
            <a:ext cx="4807670" cy="2615463"/>
          </a:xfrm>
          <a:prstGeom prst="rect">
            <a:avLst/>
          </a:prstGeom>
        </p:spPr>
        <p:txBody>
          <a:bodyPr/>
          <a:lstStyle/>
          <a:p>
            <a:pPr lvl="0" algn="ctr">
              <a:defRPr/>
            </a:pPr>
            <a:r>
              <a:rPr lang="en-US" sz="2675" b="1" kern="1200" dirty="0">
                <a:solidFill>
                  <a:schemeClr val="tx1"/>
                </a:solidFill>
                <a:latin typeface="Aptos" panose="020B0004020202020204" pitchFamily="34" charset="0"/>
                <a:cs typeface="Arial" pitchFamily="34" charset="0"/>
              </a:rPr>
              <a:t>Pace of Delivery </a:t>
            </a:r>
            <a:br>
              <a:rPr lang="en-US" sz="2675" b="1" kern="1200" dirty="0">
                <a:solidFill>
                  <a:schemeClr val="tx1"/>
                </a:solidFill>
                <a:latin typeface="Aptos" panose="020B0004020202020204" pitchFamily="34" charset="0"/>
                <a:cs typeface="Arial" pitchFamily="34" charset="0"/>
              </a:rPr>
            </a:br>
            <a:r>
              <a:rPr lang="en-US" sz="2675" b="1" kern="1200" dirty="0">
                <a:solidFill>
                  <a:schemeClr val="tx1"/>
                </a:solidFill>
                <a:latin typeface="Aptos" panose="020B0004020202020204" pitchFamily="34" charset="0"/>
                <a:cs typeface="Arial" pitchFamily="34" charset="0"/>
              </a:rPr>
              <a:t>Data Engineering</a:t>
            </a:r>
            <a:endParaRPr lang="en-US" sz="1800" kern="1200" dirty="0">
              <a:solidFill>
                <a:schemeClr val="tx1"/>
              </a:solidFill>
              <a:latin typeface="Aptos" panose="020B0004020202020204" pitchFamily="34" charset="0"/>
              <a:cs typeface="Arial" pitchFamily="34" charset="0"/>
            </a:endParaRP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E2D222D7-87EA-16CF-5C7B-AFBF66586A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0213746" y="438819"/>
            <a:ext cx="1674261" cy="220177"/>
          </a:xfrm>
          <a:prstGeom prst="rect">
            <a:avLst/>
          </a:prstGeom>
        </p:spPr>
      </p:pic>
      <p:pic>
        <p:nvPicPr>
          <p:cNvPr id="5" name="Picture 4" descr="A human head with a glowing face">
            <a:extLst>
              <a:ext uri="{FF2B5EF4-FFF2-40B4-BE49-F238E27FC236}">
                <a16:creationId xmlns:a16="http://schemas.microsoft.com/office/drawing/2014/main" id="{09F1B97F-310F-3CF7-30AD-DEC1DDF5D5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996206" y="0"/>
            <a:ext cx="7195794" cy="511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58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40D45-159B-E546-638B-108B5BC58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">
            <a:extLst>
              <a:ext uri="{FF2B5EF4-FFF2-40B4-BE49-F238E27FC236}">
                <a16:creationId xmlns:a16="http://schemas.microsoft.com/office/drawing/2014/main" id="{08540D29-A1A9-D738-4C18-B68B6E0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323" y="143888"/>
            <a:ext cx="10514927" cy="450001"/>
          </a:xfrm>
        </p:spPr>
        <p:txBody>
          <a:bodyPr/>
          <a:lstStyle/>
          <a:p>
            <a:pPr algn="ctr"/>
            <a:r>
              <a:rPr lang="en-GB" sz="2400" b="1">
                <a:solidFill>
                  <a:schemeClr val="tx1"/>
                </a:solidFill>
              </a:rPr>
              <a:t>Pace of Delivery</a:t>
            </a:r>
            <a:endParaRPr lang="en-US" sz="2400">
              <a:solidFill>
                <a:schemeClr val="tx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FB133C2-2ED4-C8C7-47B1-438FD843ADEB}"/>
              </a:ext>
            </a:extLst>
          </p:cNvPr>
          <p:cNvGraphicFramePr>
            <a:graphicFrameLocks noGrp="1"/>
          </p:cNvGraphicFramePr>
          <p:nvPr/>
        </p:nvGraphicFramePr>
        <p:xfrm>
          <a:off x="2633089" y="4346153"/>
          <a:ext cx="5555649" cy="2379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1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18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520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Bottleneck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New 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t>Time Saved</a:t>
                      </a:r>
                      <a:br>
                        <a:rPr lang="en-GB"/>
                      </a:br>
                      <a:r>
                        <a:rPr lang="en-GB"/>
                        <a:t>(Baseline – 6 Months)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484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RM cycle delays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Impact-based RM + pre-approved patterns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1–2 </a:t>
                      </a:r>
                      <a:r>
                        <a:rPr err="1"/>
                        <a:t>wks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209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rPr lang="en-GB"/>
                        <a:t>Principal Tech Lead</a:t>
                      </a:r>
                      <a:r>
                        <a:t> wait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Virtual Tech Lead for minor 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1–2 </a:t>
                      </a:r>
                      <a:r>
                        <a:rPr err="1"/>
                        <a:t>wks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071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TPM/BA dependency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Engineers own Jira </a:t>
                      </a:r>
                      <a:r>
                        <a:rPr err="1"/>
                        <a:t>DoR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 </a:t>
                      </a:r>
                      <a:r>
                        <a:rPr err="1"/>
                        <a:t>wk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071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Big-bang delivery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Thin slices &amp; parallel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3–4 wks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071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Manual QA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Automated CI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1–2 </a:t>
                      </a:r>
                      <a:r>
                        <a:rPr err="1"/>
                        <a:t>wks</a:t>
                      </a:r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5C28E86-2917-5E3E-C4F1-9F798B19DE5A}"/>
              </a:ext>
            </a:extLst>
          </p:cNvPr>
          <p:cNvSpPr txBox="1"/>
          <p:nvPr/>
        </p:nvSpPr>
        <p:spPr>
          <a:xfrm>
            <a:off x="23281" y="601633"/>
            <a:ext cx="11049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400" i="1">
                <a:solidFill>
                  <a:srgbClr val="666666"/>
                </a:solidFill>
              </a:defRPr>
            </a:pPr>
            <a:r>
              <a:rPr lang="en-GB"/>
              <a:t>From months to outcomes — faster, with quality.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769DD07-165A-E3B8-8347-AC57F40A9747}"/>
              </a:ext>
            </a:extLst>
          </p:cNvPr>
          <p:cNvGrpSpPr/>
          <p:nvPr/>
        </p:nvGrpSpPr>
        <p:grpSpPr>
          <a:xfrm>
            <a:off x="1628586" y="909410"/>
            <a:ext cx="7772400" cy="3200400"/>
            <a:chOff x="3657600" y="3698965"/>
            <a:chExt cx="7772400" cy="320040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CBAFB47-4099-61A4-F7E1-8234448F7E58}"/>
                </a:ext>
              </a:extLst>
            </p:cNvPr>
            <p:cNvGrpSpPr/>
            <p:nvPr/>
          </p:nvGrpSpPr>
          <p:grpSpPr>
            <a:xfrm>
              <a:off x="3657600" y="3698965"/>
              <a:ext cx="7772400" cy="3200400"/>
              <a:chOff x="3657600" y="3698965"/>
              <a:chExt cx="7772400" cy="320040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9FDAF13-B26A-0D7E-2B9C-4AC3BE99E7BA}"/>
                  </a:ext>
                </a:extLst>
              </p:cNvPr>
              <p:cNvSpPr/>
              <p:nvPr/>
            </p:nvSpPr>
            <p:spPr>
              <a:xfrm>
                <a:off x="3657600" y="5527765"/>
                <a:ext cx="2286000" cy="13716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66666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 sz="1400" b="1">
                    <a:solidFill>
                      <a:srgbClr val="003366"/>
                    </a:solidFill>
                  </a:defRPr>
                </a:pPr>
                <a:r>
                  <a:t>Delivery Slicing</a:t>
                </a:r>
              </a:p>
              <a:p>
                <a:pPr algn="ctr">
                  <a:defRPr sz="1200">
                    <a:solidFill>
                      <a:srgbClr val="666666"/>
                    </a:solidFill>
                  </a:defRPr>
                </a:pPr>
                <a:r>
                  <a:t>Thin vertical slices</a:t>
                </a:r>
              </a:p>
              <a:p>
                <a:pPr algn="ctr">
                  <a:defRPr sz="1200">
                    <a:solidFill>
                      <a:srgbClr val="666666"/>
                    </a:solidFill>
                  </a:defRPr>
                </a:pPr>
                <a:r>
                  <a:t>Feature flags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B91548B-377C-F22C-FDB7-53087E4DA255}"/>
                  </a:ext>
                </a:extLst>
              </p:cNvPr>
              <p:cNvSpPr/>
              <p:nvPr/>
            </p:nvSpPr>
            <p:spPr>
              <a:xfrm>
                <a:off x="3657600" y="3698965"/>
                <a:ext cx="2286000" cy="13716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66666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 sz="1400" b="1">
                    <a:solidFill>
                      <a:srgbClr val="003366"/>
                    </a:solidFill>
                  </a:defRPr>
                </a:pPr>
                <a:r>
                  <a:t>Governance That Moves</a:t>
                </a:r>
              </a:p>
              <a:p>
                <a:pPr algn="ctr">
                  <a:defRPr sz="1200">
                    <a:solidFill>
                      <a:srgbClr val="666666"/>
                    </a:solidFill>
                  </a:defRPr>
                </a:pPr>
                <a:r>
                  <a:t>Impact-based RM</a:t>
                </a:r>
              </a:p>
              <a:p>
                <a:pPr algn="ctr">
                  <a:defRPr sz="1200">
                    <a:solidFill>
                      <a:srgbClr val="666666"/>
                    </a:solidFill>
                  </a:defRPr>
                </a:pPr>
                <a:r>
                  <a:t>Pre-approved patterns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730FED4-89CB-C559-F9F5-56DE8519CFB6}"/>
                  </a:ext>
                </a:extLst>
              </p:cNvPr>
              <p:cNvSpPr/>
              <p:nvPr/>
            </p:nvSpPr>
            <p:spPr>
              <a:xfrm>
                <a:off x="6400800" y="3698965"/>
                <a:ext cx="2286000" cy="13716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66666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 sz="1400" b="1">
                    <a:solidFill>
                      <a:srgbClr val="003366"/>
                    </a:solidFill>
                  </a:defRPr>
                </a:pPr>
                <a:r>
                  <a:t>Distributed Leadership</a:t>
                </a:r>
              </a:p>
              <a:p>
                <a:pPr algn="ctr">
                  <a:defRPr sz="1200">
                    <a:solidFill>
                      <a:srgbClr val="666666"/>
                    </a:solidFill>
                  </a:defRPr>
                </a:pPr>
                <a:r>
                  <a:t>Virtual Tech Lead</a:t>
                </a:r>
              </a:p>
              <a:p>
                <a:pPr algn="ctr">
                  <a:defRPr sz="1200">
                    <a:solidFill>
                      <a:srgbClr val="666666"/>
                    </a:solidFill>
                  </a:defRPr>
                </a:pPr>
                <a:r>
                  <a:t>Shared architecture</a:t>
                </a:r>
                <a:r>
                  <a:rPr lang="en-GB"/>
                  <a:t> decision</a:t>
                </a:r>
                <a:endParaRPr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F6613CF-DAB0-EE29-C44A-D02E5274B2A7}"/>
                  </a:ext>
                </a:extLst>
              </p:cNvPr>
              <p:cNvSpPr/>
              <p:nvPr/>
            </p:nvSpPr>
            <p:spPr>
              <a:xfrm>
                <a:off x="9144000" y="3698965"/>
                <a:ext cx="2286000" cy="13716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66666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 sz="1400" b="1">
                    <a:solidFill>
                      <a:srgbClr val="003366"/>
                    </a:solidFill>
                  </a:defRPr>
                </a:pPr>
                <a:r>
                  <a:t>Self-Sufficient Engineers</a:t>
                </a:r>
              </a:p>
              <a:p>
                <a:pPr algn="ctr">
                  <a:defRPr sz="1200">
                    <a:solidFill>
                      <a:srgbClr val="666666"/>
                    </a:solidFill>
                  </a:defRPr>
                </a:pPr>
                <a:r>
                  <a:t>Jira discipline</a:t>
                </a:r>
              </a:p>
              <a:p>
                <a:pPr algn="ctr">
                  <a:defRPr sz="1200">
                    <a:solidFill>
                      <a:srgbClr val="666666"/>
                    </a:solidFill>
                  </a:defRPr>
                </a:pPr>
                <a:r>
                  <a:t>Cross-skill BA + QA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19D2BF3-D349-8F26-0209-1C0F91E891B1}"/>
                  </a:ext>
                </a:extLst>
              </p:cNvPr>
              <p:cNvSpPr/>
              <p:nvPr/>
            </p:nvSpPr>
            <p:spPr>
              <a:xfrm>
                <a:off x="6400800" y="5527765"/>
                <a:ext cx="2286000" cy="137160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666666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 sz="1400" b="1">
                    <a:solidFill>
                      <a:srgbClr val="003366"/>
                    </a:solidFill>
                  </a:defRPr>
                </a:pPr>
                <a:r>
                  <a:t>Automation &amp; Tooling</a:t>
                </a:r>
              </a:p>
              <a:p>
                <a:pPr algn="ctr">
                  <a:defRPr sz="1200">
                    <a:solidFill>
                      <a:srgbClr val="666666"/>
                    </a:solidFill>
                  </a:defRPr>
                </a:pPr>
                <a:r>
                  <a:t>Automated CI</a:t>
                </a:r>
                <a:r>
                  <a:rPr lang="en-GB"/>
                  <a:t> Test</a:t>
                </a:r>
                <a:endParaRPr/>
              </a:p>
              <a:p>
                <a:pPr algn="ctr">
                  <a:defRPr sz="1200">
                    <a:solidFill>
                      <a:srgbClr val="666666"/>
                    </a:solidFill>
                  </a:defRPr>
                </a:pPr>
                <a:endParaRPr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93CB43D-CE3A-CC0B-CF7A-3D9416321E89}"/>
                </a:ext>
              </a:extLst>
            </p:cNvPr>
            <p:cNvSpPr/>
            <p:nvPr/>
          </p:nvSpPr>
          <p:spPr>
            <a:xfrm>
              <a:off x="9144000" y="5527765"/>
              <a:ext cx="2286000" cy="13716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6666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 sz="1400" b="1">
                  <a:solidFill>
                    <a:srgbClr val="003366"/>
                  </a:solidFill>
                </a:defRPr>
              </a:pPr>
              <a:r>
                <a:t>Cadence &amp; Communication</a:t>
              </a:r>
            </a:p>
            <a:p>
              <a:pPr algn="ctr">
                <a:defRPr sz="1200">
                  <a:solidFill>
                    <a:srgbClr val="666666"/>
                  </a:solidFill>
                </a:defRPr>
              </a:pPr>
              <a:r>
                <a:t>Weekly demos</a:t>
              </a:r>
            </a:p>
            <a:p>
              <a:pPr algn="ctr">
                <a:defRPr sz="1200">
                  <a:solidFill>
                    <a:srgbClr val="666666"/>
                  </a:solidFill>
                </a:defRPr>
              </a:pPr>
              <a:r>
                <a:t>No-meeting zones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2841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70B3B7-4886-DA07-61A6-16BBDAD92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0901-ACEF-4BE9-9C8C-C119B421173E}" type="slidenum">
              <a:rPr lang="en-IN" smtClean="0"/>
              <a:t>3</a:t>
            </a:fld>
            <a:endParaRPr lang="en-IN"/>
          </a:p>
        </p:txBody>
      </p:sp>
      <p:sp>
        <p:nvSpPr>
          <p:cNvPr id="4" name="Rounded Rectangle 2">
            <a:extLst>
              <a:ext uri="{FF2B5EF4-FFF2-40B4-BE49-F238E27FC236}">
                <a16:creationId xmlns:a16="http://schemas.microsoft.com/office/drawing/2014/main" id="{09AFFEA4-FF5E-34A3-3EAF-68EBE60879B6}"/>
              </a:ext>
            </a:extLst>
          </p:cNvPr>
          <p:cNvSpPr/>
          <p:nvPr/>
        </p:nvSpPr>
        <p:spPr>
          <a:xfrm>
            <a:off x="1325880" y="685329"/>
            <a:ext cx="8732520" cy="686271"/>
          </a:xfrm>
          <a:prstGeom prst="roundRect">
            <a:avLst/>
          </a:prstGeom>
          <a:solidFill>
            <a:srgbClr val="CFE2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900">
                <a:solidFill>
                  <a:srgbClr val="000000"/>
                </a:solidFill>
                <a:latin typeface="Arial"/>
              </a:defRPr>
            </a:pPr>
            <a:r>
              <a:rPr lang="en-GB" sz="1200"/>
              <a:t>Principal </a:t>
            </a:r>
            <a:r>
              <a:rPr sz="1200"/>
              <a:t>Tech Lead</a:t>
            </a:r>
          </a:p>
          <a:p>
            <a:pPr algn="ctr">
              <a:defRPr sz="900">
                <a:solidFill>
                  <a:srgbClr val="000000"/>
                </a:solidFill>
                <a:latin typeface="Arial"/>
              </a:defRPr>
            </a:pPr>
            <a:r>
              <a:rPr sz="1200"/>
              <a:t>(Guardrails, Patterns,</a:t>
            </a:r>
          </a:p>
          <a:p>
            <a:pPr algn="ctr">
              <a:defRPr sz="900">
                <a:solidFill>
                  <a:srgbClr val="000000"/>
                </a:solidFill>
                <a:latin typeface="Arial"/>
              </a:defRPr>
            </a:pPr>
            <a:r>
              <a:rPr sz="1200"/>
              <a:t>Cross-Domain Escalation)</a:t>
            </a:r>
          </a:p>
        </p:txBody>
      </p:sp>
      <p:sp>
        <p:nvSpPr>
          <p:cNvPr id="5" name="Rounded Rectangle 3">
            <a:extLst>
              <a:ext uri="{FF2B5EF4-FFF2-40B4-BE49-F238E27FC236}">
                <a16:creationId xmlns:a16="http://schemas.microsoft.com/office/drawing/2014/main" id="{267F0A94-CFF2-F7EE-96CD-1DDFFBC71771}"/>
              </a:ext>
            </a:extLst>
          </p:cNvPr>
          <p:cNvSpPr/>
          <p:nvPr/>
        </p:nvSpPr>
        <p:spPr>
          <a:xfrm>
            <a:off x="1325880" y="1920240"/>
            <a:ext cx="2286000" cy="914400"/>
          </a:xfrm>
          <a:prstGeom prst="roundRect">
            <a:avLst/>
          </a:prstGeom>
          <a:solidFill>
            <a:srgbClr val="E2E3E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900">
                <a:solidFill>
                  <a:srgbClr val="000000"/>
                </a:solidFill>
                <a:latin typeface="Arial"/>
              </a:defRPr>
            </a:pPr>
            <a:r>
              <a:rPr sz="1200"/>
              <a:t>Virtual Tech Lead</a:t>
            </a:r>
          </a:p>
          <a:p>
            <a:pPr algn="ctr">
              <a:defRPr sz="900">
                <a:solidFill>
                  <a:srgbClr val="000000"/>
                </a:solidFill>
                <a:latin typeface="Arial"/>
              </a:defRPr>
            </a:pPr>
            <a:r>
              <a:rPr sz="1200"/>
              <a:t>(Day-to-Day Unblock,</a:t>
            </a:r>
          </a:p>
          <a:p>
            <a:pPr algn="ctr">
              <a:defRPr sz="900">
                <a:solidFill>
                  <a:srgbClr val="000000"/>
                </a:solidFill>
                <a:latin typeface="Arial"/>
              </a:defRPr>
            </a:pPr>
            <a:r>
              <a:rPr sz="1200"/>
              <a:t>Minor Modelling Decisions)</a:t>
            </a:r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AA2EEF9F-1C59-990C-4352-6B60326608C9}"/>
              </a:ext>
            </a:extLst>
          </p:cNvPr>
          <p:cNvSpPr/>
          <p:nvPr/>
        </p:nvSpPr>
        <p:spPr>
          <a:xfrm>
            <a:off x="0" y="3328935"/>
            <a:ext cx="2286000" cy="914400"/>
          </a:xfrm>
          <a:prstGeom prst="roundRect">
            <a:avLst/>
          </a:prstGeom>
          <a:solidFill>
            <a:srgbClr val="FFF3CD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900">
                <a:solidFill>
                  <a:srgbClr val="000000"/>
                </a:solidFill>
                <a:latin typeface="Arial"/>
              </a:defRPr>
            </a:pPr>
            <a:r>
              <a:t>Engineer</a:t>
            </a:r>
          </a:p>
          <a:p>
            <a:pPr algn="ctr">
              <a:defRPr sz="900">
                <a:solidFill>
                  <a:srgbClr val="000000"/>
                </a:solidFill>
                <a:latin typeface="Arial"/>
              </a:defRPr>
            </a:pPr>
            <a:r>
              <a:t>(Self-Sufficient,</a:t>
            </a:r>
          </a:p>
          <a:p>
            <a:pPr algn="ctr">
              <a:defRPr sz="900">
                <a:solidFill>
                  <a:srgbClr val="000000"/>
                </a:solidFill>
                <a:latin typeface="Arial"/>
              </a:defRPr>
            </a:pPr>
            <a:r>
              <a:t>Jira </a:t>
            </a:r>
            <a:r>
              <a:rPr err="1"/>
              <a:t>DoR</a:t>
            </a:r>
            <a:r>
              <a:t>, Build &amp; Test)</a:t>
            </a:r>
          </a:p>
        </p:txBody>
      </p:sp>
      <p:sp>
        <p:nvSpPr>
          <p:cNvPr id="7" name="Rounded Rectangle 5">
            <a:extLst>
              <a:ext uri="{FF2B5EF4-FFF2-40B4-BE49-F238E27FC236}">
                <a16:creationId xmlns:a16="http://schemas.microsoft.com/office/drawing/2014/main" id="{775D6339-C6FC-99A6-AD4C-7407CD84B344}"/>
              </a:ext>
            </a:extLst>
          </p:cNvPr>
          <p:cNvSpPr/>
          <p:nvPr/>
        </p:nvSpPr>
        <p:spPr>
          <a:xfrm>
            <a:off x="3657600" y="2011680"/>
            <a:ext cx="1828800" cy="731520"/>
          </a:xfrm>
          <a:prstGeom prst="roundRect">
            <a:avLst/>
          </a:prstGeom>
          <a:solidFill>
            <a:srgbClr val="D1E7DD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900">
                <a:solidFill>
                  <a:srgbClr val="000000"/>
                </a:solidFill>
                <a:latin typeface="Arial"/>
              </a:defRPr>
            </a:pPr>
            <a:r>
              <a:rPr sz="1200"/>
              <a:t>Discovery</a:t>
            </a:r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A9B5961E-64F3-3F1E-A393-9F8577CF10BF}"/>
              </a:ext>
            </a:extLst>
          </p:cNvPr>
          <p:cNvSpPr/>
          <p:nvPr/>
        </p:nvSpPr>
        <p:spPr>
          <a:xfrm>
            <a:off x="5105400" y="2018128"/>
            <a:ext cx="1828800" cy="731520"/>
          </a:xfrm>
          <a:prstGeom prst="roundRect">
            <a:avLst/>
          </a:prstGeom>
          <a:solidFill>
            <a:srgbClr val="D1E7DD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 sz="900">
                <a:solidFill>
                  <a:srgbClr val="000000"/>
                </a:solidFill>
                <a:latin typeface="Arial"/>
              </a:defRPr>
            </a:pPr>
            <a:r>
              <a:rPr lang="en-GB" sz="1200" err="1"/>
              <a:t>DoR,Acceptance</a:t>
            </a:r>
            <a:r>
              <a:rPr lang="en-US" sz="1200"/>
              <a:t> Criteria </a:t>
            </a:r>
            <a:r>
              <a:rPr sz="1200"/>
              <a:t>in Jira</a:t>
            </a:r>
          </a:p>
        </p:txBody>
      </p:sp>
      <p:sp>
        <p:nvSpPr>
          <p:cNvPr id="9" name="Rounded Rectangle 7">
            <a:extLst>
              <a:ext uri="{FF2B5EF4-FFF2-40B4-BE49-F238E27FC236}">
                <a16:creationId xmlns:a16="http://schemas.microsoft.com/office/drawing/2014/main" id="{69841A3A-C2AD-003C-3332-94B0784E149B}"/>
              </a:ext>
            </a:extLst>
          </p:cNvPr>
          <p:cNvSpPr/>
          <p:nvPr/>
        </p:nvSpPr>
        <p:spPr>
          <a:xfrm>
            <a:off x="5105400" y="2968576"/>
            <a:ext cx="1828800" cy="731520"/>
          </a:xfrm>
          <a:prstGeom prst="roundRect">
            <a:avLst/>
          </a:prstGeom>
          <a:solidFill>
            <a:srgbClr val="D1E7DD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900">
                <a:solidFill>
                  <a:srgbClr val="000000"/>
                </a:solidFill>
                <a:latin typeface="Arial"/>
              </a:defRPr>
            </a:pPr>
            <a:r>
              <a:rPr sz="1200"/>
              <a:t>Build Thin Slice</a:t>
            </a:r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FA198347-8467-3CFB-2EFF-819A35B676AE}"/>
              </a:ext>
            </a:extLst>
          </p:cNvPr>
          <p:cNvSpPr/>
          <p:nvPr/>
        </p:nvSpPr>
        <p:spPr>
          <a:xfrm>
            <a:off x="5105400" y="3880799"/>
            <a:ext cx="1828800" cy="731520"/>
          </a:xfrm>
          <a:prstGeom prst="roundRect">
            <a:avLst/>
          </a:prstGeom>
          <a:solidFill>
            <a:srgbClr val="D1E7DD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900">
                <a:solidFill>
                  <a:srgbClr val="000000"/>
                </a:solidFill>
                <a:latin typeface="Arial"/>
              </a:defRPr>
            </a:pPr>
            <a:r>
              <a:rPr sz="1200"/>
              <a:t>Early Review</a:t>
            </a:r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8528955D-333C-8F5E-37A1-DB2369435AE4}"/>
              </a:ext>
            </a:extLst>
          </p:cNvPr>
          <p:cNvSpPr/>
          <p:nvPr/>
        </p:nvSpPr>
        <p:spPr>
          <a:xfrm>
            <a:off x="5105400" y="4754880"/>
            <a:ext cx="1828800" cy="731520"/>
          </a:xfrm>
          <a:prstGeom prst="roundRect">
            <a:avLst/>
          </a:prstGeom>
          <a:solidFill>
            <a:srgbClr val="D1E7DD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900">
                <a:solidFill>
                  <a:srgbClr val="000000"/>
                </a:solidFill>
                <a:latin typeface="Arial"/>
              </a:defRPr>
            </a:pPr>
            <a:r>
              <a:rPr sz="1200"/>
              <a:t>Auto Test &amp; Deploy</a:t>
            </a:r>
          </a:p>
        </p:txBody>
      </p:sp>
      <p:sp>
        <p:nvSpPr>
          <p:cNvPr id="12" name="Rounded Rectangle 10">
            <a:extLst>
              <a:ext uri="{FF2B5EF4-FFF2-40B4-BE49-F238E27FC236}">
                <a16:creationId xmlns:a16="http://schemas.microsoft.com/office/drawing/2014/main" id="{B2A61121-9B11-0548-2154-7BF6E6AC27FD}"/>
              </a:ext>
            </a:extLst>
          </p:cNvPr>
          <p:cNvSpPr/>
          <p:nvPr/>
        </p:nvSpPr>
        <p:spPr>
          <a:xfrm>
            <a:off x="3361508" y="4754880"/>
            <a:ext cx="1828800" cy="731520"/>
          </a:xfrm>
          <a:prstGeom prst="roundRect">
            <a:avLst/>
          </a:prstGeom>
          <a:solidFill>
            <a:srgbClr val="D1E7DD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900">
                <a:solidFill>
                  <a:srgbClr val="000000"/>
                </a:solidFill>
                <a:latin typeface="Arial"/>
              </a:defRPr>
            </a:pPr>
            <a:r>
              <a:rPr sz="1200"/>
              <a:t>Demo</a:t>
            </a:r>
          </a:p>
        </p:txBody>
      </p:sp>
      <p:sp>
        <p:nvSpPr>
          <p:cNvPr id="13" name="Rounded Rectangle 11">
            <a:extLst>
              <a:ext uri="{FF2B5EF4-FFF2-40B4-BE49-F238E27FC236}">
                <a16:creationId xmlns:a16="http://schemas.microsoft.com/office/drawing/2014/main" id="{0E69CB75-5EB7-1FB8-3A73-21AE6C5A5434}"/>
              </a:ext>
            </a:extLst>
          </p:cNvPr>
          <p:cNvSpPr/>
          <p:nvPr/>
        </p:nvSpPr>
        <p:spPr>
          <a:xfrm>
            <a:off x="1761309" y="4737630"/>
            <a:ext cx="1828800" cy="731520"/>
          </a:xfrm>
          <a:prstGeom prst="roundRect">
            <a:avLst/>
          </a:prstGeom>
          <a:solidFill>
            <a:srgbClr val="D1E7DD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900">
                <a:solidFill>
                  <a:srgbClr val="000000"/>
                </a:solidFill>
                <a:latin typeface="Arial"/>
              </a:defRPr>
            </a:pPr>
            <a:r>
              <a:rPr sz="1200"/>
              <a:t>Next Slice</a:t>
            </a:r>
          </a:p>
        </p:txBody>
      </p:sp>
      <p:sp>
        <p:nvSpPr>
          <p:cNvPr id="14" name="Rounded Rectangle 12">
            <a:extLst>
              <a:ext uri="{FF2B5EF4-FFF2-40B4-BE49-F238E27FC236}">
                <a16:creationId xmlns:a16="http://schemas.microsoft.com/office/drawing/2014/main" id="{CE6755A5-F225-2B45-5A86-EEF2A180F0A7}"/>
              </a:ext>
            </a:extLst>
          </p:cNvPr>
          <p:cNvSpPr/>
          <p:nvPr/>
        </p:nvSpPr>
        <p:spPr>
          <a:xfrm>
            <a:off x="7772400" y="2011680"/>
            <a:ext cx="2286000" cy="822960"/>
          </a:xfrm>
          <a:prstGeom prst="roundRect">
            <a:avLst/>
          </a:prstGeom>
          <a:solidFill>
            <a:srgbClr val="F8D7DA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800">
                <a:solidFill>
                  <a:srgbClr val="000000"/>
                </a:solidFill>
                <a:latin typeface="Arial"/>
              </a:defRPr>
            </a:pPr>
            <a:r>
              <a:rPr sz="1200"/>
              <a:t>Tier 1</a:t>
            </a:r>
          </a:p>
          <a:p>
            <a:pPr algn="ctr">
              <a:defRPr sz="800">
                <a:solidFill>
                  <a:srgbClr val="000000"/>
                </a:solidFill>
                <a:latin typeface="Arial"/>
              </a:defRPr>
            </a:pPr>
            <a:r>
              <a:rPr sz="1200"/>
              <a:t>0–20% Overrun</a:t>
            </a:r>
          </a:p>
          <a:p>
            <a:pPr algn="ctr">
              <a:defRPr sz="800">
                <a:solidFill>
                  <a:srgbClr val="000000"/>
                </a:solidFill>
                <a:latin typeface="Arial"/>
              </a:defRPr>
            </a:pPr>
            <a:r>
              <a:rPr sz="1200"/>
              <a:t>Handled within squad</a:t>
            </a:r>
          </a:p>
          <a:p>
            <a:pPr algn="ctr">
              <a:defRPr sz="800">
                <a:solidFill>
                  <a:srgbClr val="000000"/>
                </a:solidFill>
                <a:latin typeface="Arial"/>
              </a:defRPr>
            </a:pPr>
            <a:r>
              <a:rPr sz="1200"/>
              <a:t>Shift low-priority stories</a:t>
            </a:r>
          </a:p>
        </p:txBody>
      </p:sp>
      <p:sp>
        <p:nvSpPr>
          <p:cNvPr id="15" name="Rounded Rectangle 13">
            <a:extLst>
              <a:ext uri="{FF2B5EF4-FFF2-40B4-BE49-F238E27FC236}">
                <a16:creationId xmlns:a16="http://schemas.microsoft.com/office/drawing/2014/main" id="{8106C989-2C30-6AD5-915E-FEB79472640C}"/>
              </a:ext>
            </a:extLst>
          </p:cNvPr>
          <p:cNvSpPr/>
          <p:nvPr/>
        </p:nvSpPr>
        <p:spPr>
          <a:xfrm>
            <a:off x="7772400" y="2926080"/>
            <a:ext cx="2286000" cy="822960"/>
          </a:xfrm>
          <a:prstGeom prst="roundRect">
            <a:avLst/>
          </a:prstGeom>
          <a:solidFill>
            <a:srgbClr val="F8D7DA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800">
                <a:solidFill>
                  <a:srgbClr val="000000"/>
                </a:solidFill>
                <a:latin typeface="Arial"/>
              </a:defRPr>
            </a:pPr>
            <a:r>
              <a:rPr sz="1200"/>
              <a:t>Tier 2</a:t>
            </a:r>
          </a:p>
          <a:p>
            <a:pPr algn="ctr">
              <a:defRPr sz="800">
                <a:solidFill>
                  <a:srgbClr val="000000"/>
                </a:solidFill>
                <a:latin typeface="Arial"/>
              </a:defRPr>
            </a:pPr>
            <a:r>
              <a:rPr sz="1200"/>
              <a:t>20–40% Overrun</a:t>
            </a:r>
          </a:p>
          <a:p>
            <a:pPr algn="ctr">
              <a:defRPr sz="800">
                <a:solidFill>
                  <a:srgbClr val="000000"/>
                </a:solidFill>
                <a:latin typeface="Arial"/>
              </a:defRPr>
            </a:pPr>
            <a:r>
              <a:rPr sz="1200"/>
              <a:t>Surge mode: borrow</a:t>
            </a:r>
          </a:p>
          <a:p>
            <a:pPr algn="ctr">
              <a:defRPr sz="800">
                <a:solidFill>
                  <a:srgbClr val="000000"/>
                </a:solidFill>
                <a:latin typeface="Arial"/>
              </a:defRPr>
            </a:pPr>
            <a:r>
              <a:rPr sz="1200"/>
              <a:t>engineers from streams</a:t>
            </a:r>
            <a:r>
              <a:rPr lang="en-GB" sz="1200"/>
              <a:t> / pool</a:t>
            </a:r>
            <a:endParaRPr sz="1200"/>
          </a:p>
        </p:txBody>
      </p:sp>
      <p:sp>
        <p:nvSpPr>
          <p:cNvPr id="16" name="Rounded Rectangle 14">
            <a:extLst>
              <a:ext uri="{FF2B5EF4-FFF2-40B4-BE49-F238E27FC236}">
                <a16:creationId xmlns:a16="http://schemas.microsoft.com/office/drawing/2014/main" id="{66FCB50F-1F6E-5C83-13F3-98B15C367EA7}"/>
              </a:ext>
            </a:extLst>
          </p:cNvPr>
          <p:cNvSpPr/>
          <p:nvPr/>
        </p:nvSpPr>
        <p:spPr>
          <a:xfrm>
            <a:off x="7772400" y="3840480"/>
            <a:ext cx="2286000" cy="822960"/>
          </a:xfrm>
          <a:prstGeom prst="roundRect">
            <a:avLst/>
          </a:prstGeom>
          <a:solidFill>
            <a:srgbClr val="F8D7DA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800">
                <a:solidFill>
                  <a:srgbClr val="000000"/>
                </a:solidFill>
                <a:latin typeface="Arial"/>
              </a:defRPr>
            </a:pPr>
            <a:r>
              <a:rPr sz="1200"/>
              <a:t>Tier 3</a:t>
            </a:r>
          </a:p>
          <a:p>
            <a:pPr algn="ctr">
              <a:defRPr sz="800">
                <a:solidFill>
                  <a:srgbClr val="000000"/>
                </a:solidFill>
                <a:latin typeface="Arial"/>
              </a:defRPr>
            </a:pPr>
            <a:r>
              <a:rPr sz="1200"/>
              <a:t>&gt;40% Overrun</a:t>
            </a:r>
          </a:p>
          <a:p>
            <a:pPr algn="ctr">
              <a:defRPr sz="800">
                <a:solidFill>
                  <a:srgbClr val="000000"/>
                </a:solidFill>
                <a:latin typeface="Arial"/>
              </a:defRPr>
            </a:pPr>
            <a:r>
              <a:rPr sz="1200"/>
              <a:t>Scope pivot: thin slice</a:t>
            </a:r>
          </a:p>
          <a:p>
            <a:pPr algn="ctr">
              <a:defRPr sz="800">
                <a:solidFill>
                  <a:srgbClr val="000000"/>
                </a:solidFill>
                <a:latin typeface="Arial"/>
              </a:defRPr>
            </a:pPr>
            <a:r>
              <a:rPr sz="1200"/>
              <a:t>or defer enrichment</a:t>
            </a:r>
          </a:p>
        </p:txBody>
      </p:sp>
      <p:sp>
        <p:nvSpPr>
          <p:cNvPr id="17" name="Rounded Rectangle 15">
            <a:extLst>
              <a:ext uri="{FF2B5EF4-FFF2-40B4-BE49-F238E27FC236}">
                <a16:creationId xmlns:a16="http://schemas.microsoft.com/office/drawing/2014/main" id="{93E6548C-D062-E09E-B02E-027281B26E48}"/>
              </a:ext>
            </a:extLst>
          </p:cNvPr>
          <p:cNvSpPr/>
          <p:nvPr/>
        </p:nvSpPr>
        <p:spPr>
          <a:xfrm>
            <a:off x="7772400" y="4754880"/>
            <a:ext cx="2286000" cy="822960"/>
          </a:xfrm>
          <a:prstGeom prst="roundRect">
            <a:avLst/>
          </a:prstGeom>
          <a:solidFill>
            <a:srgbClr val="F8D7DA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800">
                <a:solidFill>
                  <a:srgbClr val="000000"/>
                </a:solidFill>
                <a:latin typeface="Arial"/>
              </a:defRPr>
            </a:pPr>
            <a:r>
              <a:rPr sz="1200"/>
              <a:t>Tier 4</a:t>
            </a:r>
          </a:p>
          <a:p>
            <a:pPr algn="ctr">
              <a:defRPr sz="800">
                <a:solidFill>
                  <a:srgbClr val="000000"/>
                </a:solidFill>
                <a:latin typeface="Arial"/>
              </a:defRPr>
            </a:pPr>
            <a:r>
              <a:rPr sz="1200"/>
              <a:t>Extreme case</a:t>
            </a:r>
          </a:p>
          <a:p>
            <a:pPr algn="ctr">
              <a:defRPr sz="800">
                <a:solidFill>
                  <a:srgbClr val="000000"/>
                </a:solidFill>
                <a:latin typeface="Arial"/>
              </a:defRPr>
            </a:pPr>
            <a:r>
              <a:rPr sz="1200"/>
              <a:t>Exec escalation:</a:t>
            </a:r>
          </a:p>
          <a:p>
            <a:pPr algn="ctr">
              <a:defRPr sz="800">
                <a:solidFill>
                  <a:srgbClr val="000000"/>
                </a:solidFill>
                <a:latin typeface="Arial"/>
              </a:defRPr>
            </a:pPr>
            <a:r>
              <a:rPr sz="1200"/>
              <a:t>extend timeline or cut scope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CA157953-6602-EC89-C606-C8A6C45E90DA}"/>
              </a:ext>
            </a:extLst>
          </p:cNvPr>
          <p:cNvSpPr txBox="1">
            <a:spLocks/>
          </p:cNvSpPr>
          <p:nvPr/>
        </p:nvSpPr>
        <p:spPr>
          <a:xfrm>
            <a:off x="257323" y="143888"/>
            <a:ext cx="10514927" cy="450001"/>
          </a:xfrm>
          <a:prstGeom prst="rect">
            <a:avLst/>
          </a:prstGeom>
        </p:spPr>
        <p:txBody>
          <a:bodyPr/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2800" b="0" kern="0" baseline="0" dirty="0" smtClean="0">
                <a:solidFill>
                  <a:srgbClr val="4E84C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b="1">
                <a:solidFill>
                  <a:schemeClr val="tx1"/>
                </a:solidFill>
              </a:rPr>
              <a:t>Pace of Delivery Model</a:t>
            </a:r>
            <a:endParaRPr lang="en-US" sz="240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11AE5F7-7EEF-C6DD-BFA3-52CE7E1E3AAD}"/>
              </a:ext>
            </a:extLst>
          </p:cNvPr>
          <p:cNvCxnSpPr>
            <a:cxnSpLocks/>
          </p:cNvCxnSpPr>
          <p:nvPr/>
        </p:nvCxnSpPr>
        <p:spPr>
          <a:xfrm>
            <a:off x="4386943" y="1371600"/>
            <a:ext cx="0" cy="9361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45D4C94-FD49-E4B1-2ABA-02DCAAAC5C02}"/>
              </a:ext>
            </a:extLst>
          </p:cNvPr>
          <p:cNvCxnSpPr/>
          <p:nvPr/>
        </p:nvCxnSpPr>
        <p:spPr>
          <a:xfrm>
            <a:off x="4386943" y="2558143"/>
            <a:ext cx="15784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D6C9318-B870-490D-9737-F7A49430D665}"/>
              </a:ext>
            </a:extLst>
          </p:cNvPr>
          <p:cNvCxnSpPr/>
          <p:nvPr/>
        </p:nvCxnSpPr>
        <p:spPr>
          <a:xfrm>
            <a:off x="6019800" y="2558143"/>
            <a:ext cx="0" cy="6749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15BEA34-BC98-C9D6-641F-34F2DA31BE6E}"/>
              </a:ext>
            </a:extLst>
          </p:cNvPr>
          <p:cNvCxnSpPr/>
          <p:nvPr/>
        </p:nvCxnSpPr>
        <p:spPr>
          <a:xfrm>
            <a:off x="6019800" y="3516086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AFB0A4C-183E-1A83-EC11-3ADA59D491D1}"/>
              </a:ext>
            </a:extLst>
          </p:cNvPr>
          <p:cNvCxnSpPr/>
          <p:nvPr/>
        </p:nvCxnSpPr>
        <p:spPr>
          <a:xfrm>
            <a:off x="6019800" y="4408714"/>
            <a:ext cx="0" cy="576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BDB1266-E745-015B-0B2B-8FB89EBFF9DA}"/>
              </a:ext>
            </a:extLst>
          </p:cNvPr>
          <p:cNvCxnSpPr/>
          <p:nvPr/>
        </p:nvCxnSpPr>
        <p:spPr>
          <a:xfrm flipH="1">
            <a:off x="4386943" y="4985657"/>
            <a:ext cx="134552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8A2803E-4E80-9C66-4BE0-EDECD9548172}"/>
              </a:ext>
            </a:extLst>
          </p:cNvPr>
          <p:cNvCxnSpPr/>
          <p:nvPr/>
        </p:nvCxnSpPr>
        <p:spPr>
          <a:xfrm flipH="1">
            <a:off x="2873829" y="4985657"/>
            <a:ext cx="12300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5E7B230-9E77-B0C7-7FD8-AEDAAB44A123}"/>
              </a:ext>
            </a:extLst>
          </p:cNvPr>
          <p:cNvCxnSpPr/>
          <p:nvPr/>
        </p:nvCxnSpPr>
        <p:spPr>
          <a:xfrm flipV="1">
            <a:off x="1761309" y="2645229"/>
            <a:ext cx="4171547" cy="13280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8110CEB-CD1D-1070-1D57-B0934F24B4E3}"/>
              </a:ext>
            </a:extLst>
          </p:cNvPr>
          <p:cNvCxnSpPr/>
          <p:nvPr/>
        </p:nvCxnSpPr>
        <p:spPr>
          <a:xfrm flipH="1">
            <a:off x="1643743" y="2645229"/>
            <a:ext cx="642257" cy="1175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4811347-2B10-7851-E882-AC2FBF2E4A80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 flipV="1">
            <a:off x="6934200" y="2423160"/>
            <a:ext cx="838200" cy="18233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75A5EA9-AE8E-723F-8213-0A512CE1BAF0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 flipV="1">
            <a:off x="6934200" y="3337560"/>
            <a:ext cx="838200" cy="9089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BD00B71-2F90-9921-3148-3E1EB788F75D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>
            <a:off x="6934200" y="4246559"/>
            <a:ext cx="838200" cy="54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82036F4-702E-25D4-0E4F-83411DFFCF2A}"/>
              </a:ext>
            </a:extLst>
          </p:cNvPr>
          <p:cNvCxnSpPr>
            <a:stCxn id="10" idx="3"/>
            <a:endCxn id="17" idx="1"/>
          </p:cNvCxnSpPr>
          <p:nvPr/>
        </p:nvCxnSpPr>
        <p:spPr>
          <a:xfrm>
            <a:off x="6934200" y="4246559"/>
            <a:ext cx="838200" cy="9198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402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6DE873-F88A-77F6-46FD-66EAA03A0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A0901-ACEF-4BE9-9C8C-C119B421173E}" type="slidenum">
              <a:rPr lang="en-IN" smtClean="0"/>
              <a:t>4</a:t>
            </a:fld>
            <a:endParaRPr lang="en-I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A08D5EC-FA80-19A6-C66B-A2FEEE92D622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2800" b="0" kern="0" baseline="0" dirty="0" smtClean="0">
                <a:solidFill>
                  <a:srgbClr val="4E84C4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/>
              <a:t>Accelerated Plan - Tabular View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0AF1EC-BBDE-7DBB-9AD7-EBE2BB78D0C0}"/>
              </a:ext>
            </a:extLst>
          </p:cNvPr>
          <p:cNvGraphicFramePr>
            <a:graphicFrameLocks noGrp="1"/>
          </p:cNvGraphicFramePr>
          <p:nvPr/>
        </p:nvGraphicFramePr>
        <p:xfrm>
          <a:off x="1143000" y="1081548"/>
          <a:ext cx="8229599" cy="4693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0999"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Task Name</a:t>
                      </a:r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Duration (days)</a:t>
                      </a:r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Dependency</a:t>
                      </a:r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Parallel Rule</a:t>
                      </a:r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Start Date</a:t>
                      </a:r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End Date</a:t>
                      </a:r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Assigned Sprint</a:t>
                      </a:r>
                    </a:p>
                  </a:txBody>
                  <a:tcPr>
                    <a:solidFill>
                      <a:srgbClr val="00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999"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Project Kickoff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09/08/2025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10/08/2025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999"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Project Kickoff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11/08/2025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20/08/2025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999"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Start once core epics signed (Day 5 of Requirements)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16/08/2025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22/08/2025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999"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Development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Design + 2d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24/08/2025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02/09/2025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999"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Development B1 (thin slice)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Design + 3d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25/08/2025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03/09/2025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0999"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Integration – Slice 1 (A + B1)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Dev A &amp; Dev 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Start ASAP after both ready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03/09/2025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07/09/2025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0999"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UAT – Wave 1 (A + B1)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Integration Slice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Staggered UAT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08/09/2025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12/09/2025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0999"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Development B2 (remaining scope)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Dev 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Immediately after 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04/09/2025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13/09/2025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0999"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Integration – Slice 2 (A + full 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Dev B2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Short merge/validation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13/09/2025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15/09/2025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0999"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UAT – Wave 2 (full scope)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Integration Slice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Focused regression + deltas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16/09/2025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19/09/2025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0999"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Release (blue/green switch)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UAT Wave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Cutover window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20/09/2025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20/09/2025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/>
                      </a:pPr>
                      <a: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438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418</Words>
  <Application>Microsoft Office PowerPoint</Application>
  <PresentationFormat>Widescreen</PresentationFormat>
  <Paragraphs>157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Wingdings</vt:lpstr>
      <vt:lpstr>Office Theme</vt:lpstr>
      <vt:lpstr>Pace of Delivery  Data Engineering</vt:lpstr>
      <vt:lpstr>Pace of Delivery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Bishwanath Sen</dc:creator>
  <cp:lastModifiedBy>Bishwanath Sen</cp:lastModifiedBy>
  <cp:revision>1</cp:revision>
  <dcterms:created xsi:type="dcterms:W3CDTF">2025-08-15T20:11:41Z</dcterms:created>
  <dcterms:modified xsi:type="dcterms:W3CDTF">2025-08-15T20:15:59Z</dcterms:modified>
</cp:coreProperties>
</file>