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68" r:id="rId3"/>
    <p:sldId id="260" r:id="rId4"/>
    <p:sldId id="261" r:id="rId5"/>
    <p:sldId id="272" r:id="rId6"/>
    <p:sldId id="263" r:id="rId7"/>
    <p:sldId id="262" r:id="rId8"/>
    <p:sldId id="270" r:id="rId9"/>
    <p:sldId id="273" r:id="rId10"/>
    <p:sldId id="274" r:id="rId11"/>
    <p:sldId id="275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6AA8-5750-4E6E-8765-D0A1B5AB7B1F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0A02-ED09-4B8B-ADF1-661D15BD9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C4-E837-453F-909C-4ADABA6F9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4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A5AC4-E837-453F-909C-4ADABA6F95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2B87-75DF-4B1A-85BB-831D07A3C038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71-E5A4-4F80-9524-9E5C69CF22BB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2887-93A6-444F-B1BD-CCCB5F1F5987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E4DC-01ED-481C-BD38-908BC9EEAEF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B61-A95D-4201-9632-5C910869ADE3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6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8C4-422F-426E-8613-A4611D0377A7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CD8CB-B971-4AF6-AF23-319A3922AA57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658-8FED-413D-B19F-F883F3A3AB4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AD81-E4E6-40EB-8ACE-A993E5E9ED0D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90A3-1238-495C-A8F4-1377EEDBA7CE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9F5-5C09-4BA7-8948-F6221AAAE0EC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4053-BA1F-46F6-BDE4-5F6CB4B6D7AD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5013-6EBF-4703-8AB7-D9E9FEF95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7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 w="12700">
                <a:solidFill>
                  <a:srgbClr val="9BBB59">
                    <a:lumMod val="50000"/>
                  </a:srgbClr>
                </a:solidFill>
                <a:prstDash val="solid"/>
              </a:ln>
              <a:pattFill prst="narHorz">
                <a:fgClr>
                  <a:srgbClr val="9BBB59"/>
                </a:fgClr>
                <a:bgClr>
                  <a:srgbClr val="9BBB59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9BBB59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 Box 1"/>
          <p:cNvSpPr txBox="1"/>
          <p:nvPr/>
        </p:nvSpPr>
        <p:spPr>
          <a:xfrm>
            <a:off x="1676400" y="583339"/>
            <a:ext cx="8839200" cy="847604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kumimoji="0" lang="en-US" sz="4800" b="1" i="0" u="none" strike="noStrike" kern="1200" cap="none" spc="0" normalizeH="0" baseline="0" noProof="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rgbClr val="4BACC6"/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</a:t>
            </a:r>
            <a:r>
              <a:rPr lang="en-US" sz="4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3300"/>
                </a:solidFill>
                <a:effectLst>
                  <a:outerShdw dist="38100" dir="2700000" algn="bl">
                    <a:srgbClr val="4BACC6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</a:t>
            </a:r>
            <a:r>
              <a:rPr lang="en-US" sz="4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rgbClr val="4BACC6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System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19888" y="3310807"/>
            <a:ext cx="6248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gency FB" pitchFamily="34" charset="0"/>
                <a:ea typeface="+mj-ea"/>
                <a:cs typeface="AngsanaUPC" panose="02020603050405020304" pitchFamily="18" charset="-34"/>
              </a:rPr>
              <a:t>By: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699" y="2228671"/>
            <a:ext cx="101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FINAL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PROJECT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07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PRESENTATION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70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4000" y="4225207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Bishwas Niraula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Prakash Koju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1400" y="6356351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C25013-6EBF-4703-8AB7-D9E9FEF958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49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Sequence Diagram -  Checkout</a:t>
              </a: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1608549"/>
            <a:ext cx="11072949" cy="4747802"/>
          </a:xfrm>
        </p:spPr>
      </p:pic>
    </p:spTree>
    <p:extLst>
      <p:ext uri="{BB962C8B-B14F-4D97-AF65-F5344CB8AC3E}">
        <p14:creationId xmlns:p14="http://schemas.microsoft.com/office/powerpoint/2010/main" val="62858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Design Approach and Model</a:t>
              </a:r>
            </a:p>
          </p:txBody>
        </p:sp>
      </p:grp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6401"/>
            <a:ext cx="2276475" cy="222673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68" y="2250871"/>
            <a:ext cx="2476500" cy="222226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35001" y="4728756"/>
            <a:ext cx="2261227" cy="647117"/>
            <a:chOff x="298955" y="1505868"/>
            <a:chExt cx="3434819" cy="1389712"/>
          </a:xfrm>
          <a:solidFill>
            <a:srgbClr val="107010"/>
          </a:solidFill>
        </p:grpSpPr>
        <p:sp>
          <p:nvSpPr>
            <p:cNvPr id="12" name="Rounded Rectangle 11"/>
            <p:cNvSpPr/>
            <p:nvPr/>
          </p:nvSpPr>
          <p:spPr>
            <a:xfrm>
              <a:off x="298955" y="1505868"/>
              <a:ext cx="3434819" cy="138971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14"/>
            <p:cNvSpPr/>
            <p:nvPr/>
          </p:nvSpPr>
          <p:spPr>
            <a:xfrm>
              <a:off x="366794" y="1573707"/>
              <a:ext cx="3299138" cy="1254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Andalus" pitchFamily="18" charset="-78"/>
                </a:rPr>
                <a:t>Agile and RUP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96" y="1839476"/>
            <a:ext cx="3075350" cy="228273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076842" y="4375837"/>
            <a:ext cx="2578716" cy="647117"/>
            <a:chOff x="298955" y="1505868"/>
            <a:chExt cx="3434819" cy="1389712"/>
          </a:xfrm>
          <a:solidFill>
            <a:srgbClr val="107010"/>
          </a:solidFill>
        </p:grpSpPr>
        <p:sp>
          <p:nvSpPr>
            <p:cNvPr id="17" name="Rounded Rectangle 16"/>
            <p:cNvSpPr/>
            <p:nvPr/>
          </p:nvSpPr>
          <p:spPr>
            <a:xfrm>
              <a:off x="298955" y="1505868"/>
              <a:ext cx="3434819" cy="138971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4"/>
            <p:cNvSpPr/>
            <p:nvPr/>
          </p:nvSpPr>
          <p:spPr>
            <a:xfrm>
              <a:off x="366794" y="1573707"/>
              <a:ext cx="3299138" cy="12540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Andalus" pitchFamily="18" charset="-78"/>
                </a:rPr>
                <a:t>Spring Boot - MVC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48968" y="2996679"/>
            <a:ext cx="1718929" cy="679936"/>
            <a:chOff x="3218664" y="3677771"/>
            <a:chExt cx="819939" cy="392954"/>
          </a:xfrm>
        </p:grpSpPr>
        <p:sp>
          <p:nvSpPr>
            <p:cNvPr id="20" name="Down Arrow 19"/>
            <p:cNvSpPr/>
            <p:nvPr/>
          </p:nvSpPr>
          <p:spPr>
            <a:xfrm rot="16200000">
              <a:off x="3613525" y="3645645"/>
              <a:ext cx="392952" cy="457205"/>
            </a:xfrm>
            <a:prstGeom prst="downArrow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Down Arrow 20"/>
            <p:cNvSpPr/>
            <p:nvPr/>
          </p:nvSpPr>
          <p:spPr>
            <a:xfrm rot="16200000" flipH="1" flipV="1">
              <a:off x="3203554" y="3692881"/>
              <a:ext cx="392954" cy="362734"/>
            </a:xfrm>
            <a:prstGeom prst="downArrow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Perfect Bridge between the Customer and Hotel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Hotel data management and report generation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1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Thank You!!!</a:t>
            </a:r>
            <a:endParaRPr lang="en-GB" sz="5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35413" y="2057400"/>
            <a:ext cx="6121173" cy="1066799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solidFill>
                  <a:prstClr val="white"/>
                </a:solidFill>
                <a:latin typeface="Agency FB" panose="020B0503020202020204" pitchFamily="34" charset="0"/>
              </a:rPr>
              <a:t>Any Questions ??</a:t>
            </a:r>
            <a:endParaRPr lang="en-US" sz="4800" b="1" dirty="0">
              <a:solidFill>
                <a:prstClr val="white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02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Easy reservation process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Efficient Room management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Multi-Booking system for separate Date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Simple solution for complex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Hotel Smart Reservation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38933" y="931110"/>
            <a:ext cx="29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(a Complete Hotel Solution)</a:t>
            </a:r>
          </a:p>
        </p:txBody>
      </p:sp>
    </p:spTree>
    <p:extLst>
      <p:ext uri="{BB962C8B-B14F-4D97-AF65-F5344CB8AC3E}">
        <p14:creationId xmlns:p14="http://schemas.microsoft.com/office/powerpoint/2010/main" val="21728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Manual/ Paper work to do hotel reservation system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Although there are some available system, they have Cranky and Outdated User Interface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Unable address user requirements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Ad-hoc approach and no resiliency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Problem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4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3127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Use Case Diagram</a:t>
              </a:r>
            </a:p>
          </p:txBody>
        </p: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close up of a map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1623"/>
            <a:ext cx="10972800" cy="475883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588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ridz.png"/>
          <p:cNvPicPr>
            <a:picLocks noChangeAspect="1"/>
          </p:cNvPicPr>
          <p:nvPr/>
        </p:nvPicPr>
        <p:blipFill>
          <a:blip r:embed="rId3" cstate="print"/>
          <a:srcRect l="12088"/>
          <a:stretch>
            <a:fillRect/>
          </a:stretch>
        </p:blipFill>
        <p:spPr>
          <a:xfrm>
            <a:off x="3473680" y="1629553"/>
            <a:ext cx="6261132" cy="365760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828090" y="2424332"/>
            <a:ext cx="3285371" cy="1483831"/>
            <a:chOff x="304790" y="0"/>
            <a:chExt cx="3284820" cy="1352350"/>
          </a:xfrm>
          <a:solidFill>
            <a:srgbClr val="107010"/>
          </a:solidFill>
        </p:grpSpPr>
        <p:sp>
          <p:nvSpPr>
            <p:cNvPr id="27" name="Rounded Rectangle 26"/>
            <p:cNvSpPr/>
            <p:nvPr/>
          </p:nvSpPr>
          <p:spPr>
            <a:xfrm>
              <a:off x="304790" y="0"/>
              <a:ext cx="3284820" cy="135235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2"/>
            <p:cNvSpPr/>
            <p:nvPr/>
          </p:nvSpPr>
          <p:spPr>
            <a:xfrm>
              <a:off x="370806" y="66016"/>
              <a:ext cx="3152788" cy="12203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ctr" defTabSz="2089150"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dalus" pitchFamily="18" charset="-78"/>
                  <a:cs typeface="Andalus" pitchFamily="18" charset="-78"/>
                </a:rPr>
                <a:t>Hotel</a:t>
              </a:r>
              <a:endPara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5308" y="3778552"/>
            <a:ext cx="3278371" cy="1330234"/>
            <a:chOff x="76595" y="0"/>
            <a:chExt cx="3513015" cy="1352350"/>
          </a:xfrm>
        </p:grpSpPr>
        <p:sp>
          <p:nvSpPr>
            <p:cNvPr id="22" name="Rounded Rectangle 21"/>
            <p:cNvSpPr/>
            <p:nvPr/>
          </p:nvSpPr>
          <p:spPr>
            <a:xfrm>
              <a:off x="304790" y="0"/>
              <a:ext cx="3284820" cy="1352350"/>
            </a:xfrm>
            <a:prstGeom prst="roundRect">
              <a:avLst/>
            </a:prstGeom>
            <a:solidFill>
              <a:srgbClr val="10701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12"/>
            <p:cNvSpPr/>
            <p:nvPr/>
          </p:nvSpPr>
          <p:spPr>
            <a:xfrm>
              <a:off x="76595" y="66016"/>
              <a:ext cx="3446999" cy="1220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dalus" pitchFamily="18" charset="-78"/>
                  <a:cs typeface="Andalus" pitchFamily="18" charset="-78"/>
                </a:rPr>
                <a:t>Customer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971800" y="381000"/>
            <a:ext cx="6121173" cy="1066799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We have a solution</a:t>
            </a:r>
            <a:endParaRPr lang="en-US" sz="4800" b="1" dirty="0">
              <a:latin typeface="Agency FB" panose="020B0503020202020204" pitchFamily="3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6705600" y="4261182"/>
            <a:ext cx="1320800" cy="847604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4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330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4800" b="1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07010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US" sz="4800" dirty="0">
              <a:solidFill>
                <a:srgbClr val="10701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5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Systematic Hotel Data Management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Ease of Access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Good User Interface (UI-UX)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Iterative development approach and flexible solution to adjust with changing business scenario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3796" y="274638"/>
            <a:ext cx="7324407" cy="1066799"/>
            <a:chOff x="4952972" y="3886172"/>
            <a:chExt cx="3139063" cy="1311932"/>
          </a:xfrm>
        </p:grpSpPr>
        <p:sp>
          <p:nvSpPr>
            <p:cNvPr id="7" name="Rounded Rectangle 6"/>
            <p:cNvSpPr/>
            <p:nvPr/>
          </p:nvSpPr>
          <p:spPr>
            <a:xfrm>
              <a:off x="4952972" y="3886172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Hotel Smart Reservation -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7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ttps://documents.lucidchart.com/documents/1bfd8bb1-a716-4840-a14a-4e91e1e6bbaf/pages/0_0?a=1792&amp;x=209&amp;y=-5416&amp;w=1342&amp;h=1232&amp;store=1&amp;accept=image%2F*&amp;auth=LCA%209220ffe4050676ddb6270f1368041a2f2995d808-ts%3D1557203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" y="1417638"/>
            <a:ext cx="10405403" cy="530383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10" name="Rounded Rectangle 9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Detail System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85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Class Diagram –quick look</a:t>
              </a: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608549"/>
            <a:ext cx="10463349" cy="5112926"/>
          </a:xfrm>
        </p:spPr>
      </p:pic>
    </p:spTree>
    <p:extLst>
      <p:ext uri="{BB962C8B-B14F-4D97-AF65-F5344CB8AC3E}">
        <p14:creationId xmlns:p14="http://schemas.microsoft.com/office/powerpoint/2010/main" val="391561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5013-6EBF-4703-8AB7-D9E9FEF9582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50096" y="277243"/>
            <a:ext cx="7324407" cy="1032494"/>
            <a:chOff x="4952972" y="3667134"/>
            <a:chExt cx="3139063" cy="1530969"/>
          </a:xfrm>
        </p:grpSpPr>
        <p:sp>
          <p:nvSpPr>
            <p:cNvPr id="8" name="Rounded Rectangle 7"/>
            <p:cNvSpPr/>
            <p:nvPr/>
          </p:nvSpPr>
          <p:spPr>
            <a:xfrm>
              <a:off x="4952972" y="3667134"/>
              <a:ext cx="3139063" cy="1311932"/>
            </a:xfrm>
            <a:prstGeom prst="roundRect">
              <a:avLst/>
            </a:prstGeom>
            <a:solidFill>
              <a:srgbClr val="FF33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8"/>
            <p:cNvSpPr/>
            <p:nvPr/>
          </p:nvSpPr>
          <p:spPr>
            <a:xfrm>
              <a:off x="5017015" y="3950214"/>
              <a:ext cx="3010977" cy="1247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50000"/>
                </a:lnSpc>
                <a:spcBef>
                  <a:spcPct val="0"/>
                </a:spcBef>
                <a:spcAft>
                  <a:spcPts val="6000"/>
                </a:spcAft>
              </a:pPr>
              <a:r>
                <a:rPr lang="en-US" sz="40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itchFamily="34" charset="0"/>
                  <a:cs typeface="Andalus" pitchFamily="18" charset="-78"/>
                </a:rPr>
                <a:t>Sequence Diagram -  Registration</a:t>
              </a:r>
            </a:p>
          </p:txBody>
        </p:sp>
      </p:grp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8549"/>
            <a:ext cx="10972799" cy="4747802"/>
          </a:xfrm>
        </p:spPr>
      </p:pic>
    </p:spTree>
    <p:extLst>
      <p:ext uri="{BB962C8B-B14F-4D97-AF65-F5344CB8AC3E}">
        <p14:creationId xmlns:p14="http://schemas.microsoft.com/office/powerpoint/2010/main" val="16734067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187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Andalus</vt:lpstr>
      <vt:lpstr>Arial</vt:lpstr>
      <vt:lpstr>Calibri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Bishwas</dc:creator>
  <cp:lastModifiedBy>Prakash Koju</cp:lastModifiedBy>
  <cp:revision>23</cp:revision>
  <dcterms:created xsi:type="dcterms:W3CDTF">2019-05-06T20:54:04Z</dcterms:created>
  <dcterms:modified xsi:type="dcterms:W3CDTF">2019-05-24T13:25:40Z</dcterms:modified>
</cp:coreProperties>
</file>