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9" r:id="rId5"/>
    <p:sldId id="258" r:id="rId6"/>
    <p:sldId id="260" r:id="rId7"/>
    <p:sldId id="262" r:id="rId8"/>
    <p:sldId id="261" r:id="rId9"/>
    <p:sldId id="263" r:id="rId10"/>
    <p:sldId id="264" r:id="rId11"/>
    <p:sldId id="266" r:id="rId12"/>
    <p:sldId id="267" r:id="rId13"/>
    <p:sldId id="265"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8CDAB-CEAB-4EEE-80ED-40BC454974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4C1BC0-B0A7-4659-AA49-D6B867A066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A61984-0317-4BB0-888B-AE7F9251BA2E}"/>
              </a:ext>
            </a:extLst>
          </p:cNvPr>
          <p:cNvSpPr>
            <a:spLocks noGrp="1"/>
          </p:cNvSpPr>
          <p:nvPr>
            <p:ph type="dt" sz="half" idx="10"/>
          </p:nvPr>
        </p:nvSpPr>
        <p:spPr/>
        <p:txBody>
          <a:bodyPr/>
          <a:lstStyle/>
          <a:p>
            <a:fld id="{E200A06B-C4FC-4A8A-AA9E-637A1DE34F4D}" type="datetimeFigureOut">
              <a:rPr lang="en-US" smtClean="0"/>
              <a:t>1/26/2020</a:t>
            </a:fld>
            <a:endParaRPr lang="en-US"/>
          </a:p>
        </p:txBody>
      </p:sp>
      <p:sp>
        <p:nvSpPr>
          <p:cNvPr id="5" name="Footer Placeholder 4">
            <a:extLst>
              <a:ext uri="{FF2B5EF4-FFF2-40B4-BE49-F238E27FC236}">
                <a16:creationId xmlns:a16="http://schemas.microsoft.com/office/drawing/2014/main" id="{7D37175E-0450-43F3-B946-4A2560CA7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EE114-70AE-49AB-AA64-EACD019142FB}"/>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261526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1E3E-4E1C-44BA-B6AE-CB45296551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440B1B-5E09-4544-8019-4C013DC65D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6507B-9392-4B76-845B-C676A1BB6234}"/>
              </a:ext>
            </a:extLst>
          </p:cNvPr>
          <p:cNvSpPr>
            <a:spLocks noGrp="1"/>
          </p:cNvSpPr>
          <p:nvPr>
            <p:ph type="dt" sz="half" idx="10"/>
          </p:nvPr>
        </p:nvSpPr>
        <p:spPr/>
        <p:txBody>
          <a:bodyPr/>
          <a:lstStyle/>
          <a:p>
            <a:fld id="{E200A06B-C4FC-4A8A-AA9E-637A1DE34F4D}" type="datetimeFigureOut">
              <a:rPr lang="en-US" smtClean="0"/>
              <a:t>1/26/2020</a:t>
            </a:fld>
            <a:endParaRPr lang="en-US"/>
          </a:p>
        </p:txBody>
      </p:sp>
      <p:sp>
        <p:nvSpPr>
          <p:cNvPr id="5" name="Footer Placeholder 4">
            <a:extLst>
              <a:ext uri="{FF2B5EF4-FFF2-40B4-BE49-F238E27FC236}">
                <a16:creationId xmlns:a16="http://schemas.microsoft.com/office/drawing/2014/main" id="{8B8863DC-7E19-4EDF-8F0C-7002BA227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E4182-F256-46E0-A585-368EDECDBF48}"/>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244556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4B1AC-EE1A-4E28-9BA5-D4522A4588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4A7FF9-2393-4AB4-90A5-671ACABEEC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28FB6-BE52-4F71-A5B1-3DB23A53D441}"/>
              </a:ext>
            </a:extLst>
          </p:cNvPr>
          <p:cNvSpPr>
            <a:spLocks noGrp="1"/>
          </p:cNvSpPr>
          <p:nvPr>
            <p:ph type="dt" sz="half" idx="10"/>
          </p:nvPr>
        </p:nvSpPr>
        <p:spPr/>
        <p:txBody>
          <a:bodyPr/>
          <a:lstStyle/>
          <a:p>
            <a:fld id="{E200A06B-C4FC-4A8A-AA9E-637A1DE34F4D}" type="datetimeFigureOut">
              <a:rPr lang="en-US" smtClean="0"/>
              <a:t>1/26/2020</a:t>
            </a:fld>
            <a:endParaRPr lang="en-US"/>
          </a:p>
        </p:txBody>
      </p:sp>
      <p:sp>
        <p:nvSpPr>
          <p:cNvPr id="5" name="Footer Placeholder 4">
            <a:extLst>
              <a:ext uri="{FF2B5EF4-FFF2-40B4-BE49-F238E27FC236}">
                <a16:creationId xmlns:a16="http://schemas.microsoft.com/office/drawing/2014/main" id="{7C6EAE33-CA78-4595-BB2F-822250C81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A40A5-BEBF-46F2-A13C-95F02C79991C}"/>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245667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353D-5350-445D-AC0D-B416109765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FD0718-2A16-40D1-BB9C-BEBD5AA3CF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DAA7A-59A8-42A5-BE2B-A19132BF8A02}"/>
              </a:ext>
            </a:extLst>
          </p:cNvPr>
          <p:cNvSpPr>
            <a:spLocks noGrp="1"/>
          </p:cNvSpPr>
          <p:nvPr>
            <p:ph type="dt" sz="half" idx="10"/>
          </p:nvPr>
        </p:nvSpPr>
        <p:spPr/>
        <p:txBody>
          <a:bodyPr/>
          <a:lstStyle/>
          <a:p>
            <a:fld id="{E200A06B-C4FC-4A8A-AA9E-637A1DE34F4D}" type="datetimeFigureOut">
              <a:rPr lang="en-US" smtClean="0"/>
              <a:t>1/26/2020</a:t>
            </a:fld>
            <a:endParaRPr lang="en-US"/>
          </a:p>
        </p:txBody>
      </p:sp>
      <p:sp>
        <p:nvSpPr>
          <p:cNvPr id="5" name="Footer Placeholder 4">
            <a:extLst>
              <a:ext uri="{FF2B5EF4-FFF2-40B4-BE49-F238E27FC236}">
                <a16:creationId xmlns:a16="http://schemas.microsoft.com/office/drawing/2014/main" id="{8CD82444-A624-4C38-874D-3FD82B056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6C2AA-74E5-402B-9543-7C9CF4712A00}"/>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1789955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DFCA-85C2-4073-8C30-AB35760DC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1730AE-3071-405D-895F-6026C3F86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C673F-7CD4-43A5-86D2-0DDC469F60DB}"/>
              </a:ext>
            </a:extLst>
          </p:cNvPr>
          <p:cNvSpPr>
            <a:spLocks noGrp="1"/>
          </p:cNvSpPr>
          <p:nvPr>
            <p:ph type="dt" sz="half" idx="10"/>
          </p:nvPr>
        </p:nvSpPr>
        <p:spPr/>
        <p:txBody>
          <a:bodyPr/>
          <a:lstStyle/>
          <a:p>
            <a:fld id="{E200A06B-C4FC-4A8A-AA9E-637A1DE34F4D}" type="datetimeFigureOut">
              <a:rPr lang="en-US" smtClean="0"/>
              <a:t>1/26/2020</a:t>
            </a:fld>
            <a:endParaRPr lang="en-US"/>
          </a:p>
        </p:txBody>
      </p:sp>
      <p:sp>
        <p:nvSpPr>
          <p:cNvPr id="5" name="Footer Placeholder 4">
            <a:extLst>
              <a:ext uri="{FF2B5EF4-FFF2-40B4-BE49-F238E27FC236}">
                <a16:creationId xmlns:a16="http://schemas.microsoft.com/office/drawing/2014/main" id="{70E09F5F-36A5-44DE-9237-CD5A2A5E1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87C1E-A871-4237-B966-888637B12C5B}"/>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1717737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7193-04A0-458E-B5D9-C1879247D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6EF70-0E8C-4BB6-A5A2-1502A6CBA4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AED369-CCCE-4AE0-9D15-9C15E726C3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158753-AA2E-449A-9146-4E473116A9C4}"/>
              </a:ext>
            </a:extLst>
          </p:cNvPr>
          <p:cNvSpPr>
            <a:spLocks noGrp="1"/>
          </p:cNvSpPr>
          <p:nvPr>
            <p:ph type="dt" sz="half" idx="10"/>
          </p:nvPr>
        </p:nvSpPr>
        <p:spPr/>
        <p:txBody>
          <a:bodyPr/>
          <a:lstStyle/>
          <a:p>
            <a:fld id="{E200A06B-C4FC-4A8A-AA9E-637A1DE34F4D}" type="datetimeFigureOut">
              <a:rPr lang="en-US" smtClean="0"/>
              <a:t>1/26/2020</a:t>
            </a:fld>
            <a:endParaRPr lang="en-US"/>
          </a:p>
        </p:txBody>
      </p:sp>
      <p:sp>
        <p:nvSpPr>
          <p:cNvPr id="6" name="Footer Placeholder 5">
            <a:extLst>
              <a:ext uri="{FF2B5EF4-FFF2-40B4-BE49-F238E27FC236}">
                <a16:creationId xmlns:a16="http://schemas.microsoft.com/office/drawing/2014/main" id="{69CF03AD-F491-422D-87E8-432D78621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2063A-D708-4B8B-AC0B-A9D8DC908FD8}"/>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917391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3B09-DFFE-4DD6-A14C-1EF9649B94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FC3446-E830-4A29-BF07-0121C2C93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16D85F-8B69-4FDF-94D4-FC9A2AE263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5FCCE2-CAF5-4EA1-9BDD-51E28CFE3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BC5821-D232-4F1F-8C2A-1E12C2DD38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613A7B-1DB0-4E96-9530-736E5F8B59C7}"/>
              </a:ext>
            </a:extLst>
          </p:cNvPr>
          <p:cNvSpPr>
            <a:spLocks noGrp="1"/>
          </p:cNvSpPr>
          <p:nvPr>
            <p:ph type="dt" sz="half" idx="10"/>
          </p:nvPr>
        </p:nvSpPr>
        <p:spPr/>
        <p:txBody>
          <a:bodyPr/>
          <a:lstStyle/>
          <a:p>
            <a:fld id="{E200A06B-C4FC-4A8A-AA9E-637A1DE34F4D}" type="datetimeFigureOut">
              <a:rPr lang="en-US" smtClean="0"/>
              <a:t>1/26/2020</a:t>
            </a:fld>
            <a:endParaRPr lang="en-US"/>
          </a:p>
        </p:txBody>
      </p:sp>
      <p:sp>
        <p:nvSpPr>
          <p:cNvPr id="8" name="Footer Placeholder 7">
            <a:extLst>
              <a:ext uri="{FF2B5EF4-FFF2-40B4-BE49-F238E27FC236}">
                <a16:creationId xmlns:a16="http://schemas.microsoft.com/office/drawing/2014/main" id="{62645597-4C1F-4957-A05E-80E714609A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23FA8-1542-4529-8355-368A0966E7B6}"/>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4187505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4477-46FD-418C-BB2C-954AE304A8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ACACEE-05C1-4182-9BD6-AB60383B1548}"/>
              </a:ext>
            </a:extLst>
          </p:cNvPr>
          <p:cNvSpPr>
            <a:spLocks noGrp="1"/>
          </p:cNvSpPr>
          <p:nvPr>
            <p:ph type="dt" sz="half" idx="10"/>
          </p:nvPr>
        </p:nvSpPr>
        <p:spPr/>
        <p:txBody>
          <a:bodyPr/>
          <a:lstStyle/>
          <a:p>
            <a:fld id="{E200A06B-C4FC-4A8A-AA9E-637A1DE34F4D}" type="datetimeFigureOut">
              <a:rPr lang="en-US" smtClean="0"/>
              <a:t>1/26/2020</a:t>
            </a:fld>
            <a:endParaRPr lang="en-US"/>
          </a:p>
        </p:txBody>
      </p:sp>
      <p:sp>
        <p:nvSpPr>
          <p:cNvPr id="4" name="Footer Placeholder 3">
            <a:extLst>
              <a:ext uri="{FF2B5EF4-FFF2-40B4-BE49-F238E27FC236}">
                <a16:creationId xmlns:a16="http://schemas.microsoft.com/office/drawing/2014/main" id="{EC3DE024-FB82-444F-A332-99901E5D92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F2B136-FD91-4A86-A2BE-AB207CE7F036}"/>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60860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68F13-FF68-4529-A44A-21955B604EA0}"/>
              </a:ext>
            </a:extLst>
          </p:cNvPr>
          <p:cNvSpPr>
            <a:spLocks noGrp="1"/>
          </p:cNvSpPr>
          <p:nvPr>
            <p:ph type="dt" sz="half" idx="10"/>
          </p:nvPr>
        </p:nvSpPr>
        <p:spPr/>
        <p:txBody>
          <a:bodyPr/>
          <a:lstStyle/>
          <a:p>
            <a:fld id="{E200A06B-C4FC-4A8A-AA9E-637A1DE34F4D}" type="datetimeFigureOut">
              <a:rPr lang="en-US" smtClean="0"/>
              <a:t>1/26/2020</a:t>
            </a:fld>
            <a:endParaRPr lang="en-US"/>
          </a:p>
        </p:txBody>
      </p:sp>
      <p:sp>
        <p:nvSpPr>
          <p:cNvPr id="3" name="Footer Placeholder 2">
            <a:extLst>
              <a:ext uri="{FF2B5EF4-FFF2-40B4-BE49-F238E27FC236}">
                <a16:creationId xmlns:a16="http://schemas.microsoft.com/office/drawing/2014/main" id="{719A964C-290F-41E5-816A-8C721FC5D3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AC31BA-B0A6-4D6F-A67B-193EDE2A0A1B}"/>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320500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3FDA-323F-4741-B32F-981C7363E3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1F60B7-E636-44BB-8CA0-1F8CF1D4BF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43CC24-7133-4EE2-A64D-5B002CAF8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9BE4EC-F2DE-4756-B13E-811E8D045F19}"/>
              </a:ext>
            </a:extLst>
          </p:cNvPr>
          <p:cNvSpPr>
            <a:spLocks noGrp="1"/>
          </p:cNvSpPr>
          <p:nvPr>
            <p:ph type="dt" sz="half" idx="10"/>
          </p:nvPr>
        </p:nvSpPr>
        <p:spPr/>
        <p:txBody>
          <a:bodyPr/>
          <a:lstStyle/>
          <a:p>
            <a:fld id="{E200A06B-C4FC-4A8A-AA9E-637A1DE34F4D}" type="datetimeFigureOut">
              <a:rPr lang="en-US" smtClean="0"/>
              <a:t>1/26/2020</a:t>
            </a:fld>
            <a:endParaRPr lang="en-US"/>
          </a:p>
        </p:txBody>
      </p:sp>
      <p:sp>
        <p:nvSpPr>
          <p:cNvPr id="6" name="Footer Placeholder 5">
            <a:extLst>
              <a:ext uri="{FF2B5EF4-FFF2-40B4-BE49-F238E27FC236}">
                <a16:creationId xmlns:a16="http://schemas.microsoft.com/office/drawing/2014/main" id="{FEE74F4B-F9BA-45A9-8E59-5BC70715C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EE551-86A2-49C2-A1D0-47B0824AE3E7}"/>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766872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E834-B7B5-4962-911B-8EA4C6A01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6F778-0494-46F0-9FBA-1784598553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4B009B-FA50-437C-AE91-8BCD8618B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BFAC7-F918-4E90-9A0B-0AA17B1E6C75}"/>
              </a:ext>
            </a:extLst>
          </p:cNvPr>
          <p:cNvSpPr>
            <a:spLocks noGrp="1"/>
          </p:cNvSpPr>
          <p:nvPr>
            <p:ph type="dt" sz="half" idx="10"/>
          </p:nvPr>
        </p:nvSpPr>
        <p:spPr/>
        <p:txBody>
          <a:bodyPr/>
          <a:lstStyle/>
          <a:p>
            <a:fld id="{E200A06B-C4FC-4A8A-AA9E-637A1DE34F4D}" type="datetimeFigureOut">
              <a:rPr lang="en-US" smtClean="0"/>
              <a:t>1/26/2020</a:t>
            </a:fld>
            <a:endParaRPr lang="en-US"/>
          </a:p>
        </p:txBody>
      </p:sp>
      <p:sp>
        <p:nvSpPr>
          <p:cNvPr id="6" name="Footer Placeholder 5">
            <a:extLst>
              <a:ext uri="{FF2B5EF4-FFF2-40B4-BE49-F238E27FC236}">
                <a16:creationId xmlns:a16="http://schemas.microsoft.com/office/drawing/2014/main" id="{D511CA26-CC33-414E-A3ED-C435B38457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51BCA-A8A2-41C8-9C2D-102F4A1475A4}"/>
              </a:ext>
            </a:extLst>
          </p:cNvPr>
          <p:cNvSpPr>
            <a:spLocks noGrp="1"/>
          </p:cNvSpPr>
          <p:nvPr>
            <p:ph type="sldNum" sz="quarter" idx="12"/>
          </p:nvPr>
        </p:nvSpPr>
        <p:spPr/>
        <p:txBody>
          <a:bodyPr/>
          <a:lstStyle/>
          <a:p>
            <a:fld id="{9654B597-60FE-4272-ADA1-E406DC616206}" type="slidenum">
              <a:rPr lang="en-US" smtClean="0"/>
              <a:t>‹#›</a:t>
            </a:fld>
            <a:endParaRPr lang="en-US"/>
          </a:p>
        </p:txBody>
      </p:sp>
    </p:spTree>
    <p:extLst>
      <p:ext uri="{BB962C8B-B14F-4D97-AF65-F5344CB8AC3E}">
        <p14:creationId xmlns:p14="http://schemas.microsoft.com/office/powerpoint/2010/main" val="237973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B8C8D-2970-448A-B554-BD1E9A1E09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C7E19F-C870-4095-8A8F-25FB6BA459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B9D74-47D6-42F5-A5ED-4C6EA2664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0A06B-C4FC-4A8A-AA9E-637A1DE34F4D}" type="datetimeFigureOut">
              <a:rPr lang="en-US" smtClean="0"/>
              <a:t>1/26/2020</a:t>
            </a:fld>
            <a:endParaRPr lang="en-US"/>
          </a:p>
        </p:txBody>
      </p:sp>
      <p:sp>
        <p:nvSpPr>
          <p:cNvPr id="5" name="Footer Placeholder 4">
            <a:extLst>
              <a:ext uri="{FF2B5EF4-FFF2-40B4-BE49-F238E27FC236}">
                <a16:creationId xmlns:a16="http://schemas.microsoft.com/office/drawing/2014/main" id="{CE691DEF-BE50-4FB8-8D3C-DB239F2E1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02125B-6B09-4A82-8A13-06C1CA183F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4B597-60FE-4272-ADA1-E406DC616206}" type="slidenum">
              <a:rPr lang="en-US" smtClean="0"/>
              <a:t>‹#›</a:t>
            </a:fld>
            <a:endParaRPr lang="en-US"/>
          </a:p>
        </p:txBody>
      </p:sp>
    </p:spTree>
    <p:extLst>
      <p:ext uri="{BB962C8B-B14F-4D97-AF65-F5344CB8AC3E}">
        <p14:creationId xmlns:p14="http://schemas.microsoft.com/office/powerpoint/2010/main" val="812491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lfd.uci.edu/~gohlke/pythonlib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2618-17E8-43A4-BA25-E5D0021B1450}"/>
              </a:ext>
            </a:extLst>
          </p:cNvPr>
          <p:cNvSpPr>
            <a:spLocks noGrp="1"/>
          </p:cNvSpPr>
          <p:nvPr>
            <p:ph type="ctrTitle"/>
          </p:nvPr>
        </p:nvSpPr>
        <p:spPr/>
        <p:txBody>
          <a:bodyPr/>
          <a:lstStyle/>
          <a:p>
            <a:r>
              <a:rPr lang="en-US" dirty="0"/>
              <a:t>Django</a:t>
            </a:r>
          </a:p>
        </p:txBody>
      </p:sp>
      <p:sp>
        <p:nvSpPr>
          <p:cNvPr id="3" name="Subtitle 2">
            <a:extLst>
              <a:ext uri="{FF2B5EF4-FFF2-40B4-BE49-F238E27FC236}">
                <a16:creationId xmlns:a16="http://schemas.microsoft.com/office/drawing/2014/main" id="{01F47416-53A1-4125-B8F4-D6402A72C9EA}"/>
              </a:ext>
            </a:extLst>
          </p:cNvPr>
          <p:cNvSpPr>
            <a:spLocks noGrp="1"/>
          </p:cNvSpPr>
          <p:nvPr>
            <p:ph type="subTitle" idx="1"/>
          </p:nvPr>
        </p:nvSpPr>
        <p:spPr/>
        <p:txBody>
          <a:bodyPr/>
          <a:lstStyle/>
          <a:p>
            <a:r>
              <a:rPr lang="en-US" dirty="0"/>
              <a:t>Python Web framework</a:t>
            </a:r>
          </a:p>
        </p:txBody>
      </p:sp>
    </p:spTree>
    <p:extLst>
      <p:ext uri="{BB962C8B-B14F-4D97-AF65-F5344CB8AC3E}">
        <p14:creationId xmlns:p14="http://schemas.microsoft.com/office/powerpoint/2010/main" val="2856103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B80C-1B2F-4F2B-A216-78F18272E529}"/>
              </a:ext>
            </a:extLst>
          </p:cNvPr>
          <p:cNvSpPr>
            <a:spLocks noGrp="1"/>
          </p:cNvSpPr>
          <p:nvPr>
            <p:ph type="title"/>
          </p:nvPr>
        </p:nvSpPr>
        <p:spPr/>
        <p:txBody>
          <a:bodyPr/>
          <a:lstStyle/>
          <a:p>
            <a:r>
              <a:rPr lang="en-US" b="1" dirty="0"/>
              <a:t>Prepare your modules</a:t>
            </a:r>
          </a:p>
        </p:txBody>
      </p:sp>
      <p:sp>
        <p:nvSpPr>
          <p:cNvPr id="3" name="Content Placeholder 2">
            <a:extLst>
              <a:ext uri="{FF2B5EF4-FFF2-40B4-BE49-F238E27FC236}">
                <a16:creationId xmlns:a16="http://schemas.microsoft.com/office/drawing/2014/main" id="{5C5528AB-4A48-4D55-8A99-E26E427E1B2A}"/>
              </a:ext>
            </a:extLst>
          </p:cNvPr>
          <p:cNvSpPr>
            <a:spLocks noGrp="1"/>
          </p:cNvSpPr>
          <p:nvPr>
            <p:ph idx="1"/>
          </p:nvPr>
        </p:nvSpPr>
        <p:spPr/>
        <p:txBody>
          <a:bodyPr/>
          <a:lstStyle/>
          <a:p>
            <a:r>
              <a:rPr lang="en-US" dirty="0"/>
              <a:t>Better to make a python file urls.py for managing current module paths</a:t>
            </a:r>
          </a:p>
          <a:p>
            <a:pPr>
              <a:buFont typeface="Wingdings" panose="05000000000000000000" pitchFamily="2" charset="2"/>
              <a:buChar char="ü"/>
            </a:pPr>
            <a:r>
              <a:rPr lang="en-US" dirty="0"/>
              <a:t>Right click to module folder</a:t>
            </a:r>
          </a:p>
          <a:p>
            <a:pPr>
              <a:buFont typeface="Wingdings" panose="05000000000000000000" pitchFamily="2" charset="2"/>
              <a:buChar char="ü"/>
            </a:pPr>
            <a:r>
              <a:rPr lang="en-US" dirty="0"/>
              <a:t>Go to “New”</a:t>
            </a:r>
          </a:p>
          <a:p>
            <a:pPr>
              <a:buFont typeface="Wingdings" panose="05000000000000000000" pitchFamily="2" charset="2"/>
              <a:buChar char="ü"/>
            </a:pPr>
            <a:r>
              <a:rPr lang="en-US" dirty="0"/>
              <a:t>Go to “Python File”</a:t>
            </a:r>
          </a:p>
          <a:p>
            <a:pPr>
              <a:buFont typeface="Wingdings" panose="05000000000000000000" pitchFamily="2" charset="2"/>
              <a:buChar char="ü"/>
            </a:pPr>
            <a:r>
              <a:rPr lang="en-US" dirty="0"/>
              <a:t>Name the file “</a:t>
            </a:r>
            <a:r>
              <a:rPr lang="en-US" dirty="0" err="1"/>
              <a:t>urls</a:t>
            </a:r>
            <a:r>
              <a:rPr lang="en-US" dirty="0"/>
              <a:t>” (don’t avoid convention)</a:t>
            </a:r>
          </a:p>
          <a:p>
            <a:endParaRPr lang="en-US" dirty="0"/>
          </a:p>
          <a:p>
            <a:pPr marL="0" indent="0">
              <a:buNone/>
            </a:pPr>
            <a:endParaRPr lang="en-US" sz="3600" dirty="0">
              <a:solidFill>
                <a:srgbClr val="0070C0"/>
              </a:solidFill>
            </a:endParaRPr>
          </a:p>
        </p:txBody>
      </p:sp>
      <p:pic>
        <p:nvPicPr>
          <p:cNvPr id="6" name="Picture 5">
            <a:extLst>
              <a:ext uri="{FF2B5EF4-FFF2-40B4-BE49-F238E27FC236}">
                <a16:creationId xmlns:a16="http://schemas.microsoft.com/office/drawing/2014/main" id="{BA9A3F46-B3CC-4E1D-B2F3-C05A715A7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366" y="2423589"/>
            <a:ext cx="3588434" cy="3753374"/>
          </a:xfrm>
          <a:prstGeom prst="rect">
            <a:avLst/>
          </a:prstGeom>
        </p:spPr>
      </p:pic>
    </p:spTree>
    <p:extLst>
      <p:ext uri="{BB962C8B-B14F-4D97-AF65-F5344CB8AC3E}">
        <p14:creationId xmlns:p14="http://schemas.microsoft.com/office/powerpoint/2010/main" val="2154512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5BF8-D1B0-4E97-8C17-F06139068982}"/>
              </a:ext>
            </a:extLst>
          </p:cNvPr>
          <p:cNvSpPr>
            <a:spLocks noGrp="1"/>
          </p:cNvSpPr>
          <p:nvPr>
            <p:ph type="title"/>
          </p:nvPr>
        </p:nvSpPr>
        <p:spPr/>
        <p:txBody>
          <a:bodyPr/>
          <a:lstStyle/>
          <a:p>
            <a:r>
              <a:rPr lang="en-US" b="1" dirty="0"/>
              <a:t>Run the server</a:t>
            </a:r>
          </a:p>
        </p:txBody>
      </p:sp>
      <p:sp>
        <p:nvSpPr>
          <p:cNvPr id="3" name="Content Placeholder 2">
            <a:extLst>
              <a:ext uri="{FF2B5EF4-FFF2-40B4-BE49-F238E27FC236}">
                <a16:creationId xmlns:a16="http://schemas.microsoft.com/office/drawing/2014/main" id="{5C852450-05A4-468D-8255-42DA2C0B59F1}"/>
              </a:ext>
            </a:extLst>
          </p:cNvPr>
          <p:cNvSpPr>
            <a:spLocks noGrp="1"/>
          </p:cNvSpPr>
          <p:nvPr>
            <p:ph idx="1"/>
          </p:nvPr>
        </p:nvSpPr>
        <p:spPr/>
        <p:txBody>
          <a:bodyPr/>
          <a:lstStyle/>
          <a:p>
            <a:r>
              <a:rPr lang="en-US" dirty="0"/>
              <a:t>Use following command to run server</a:t>
            </a:r>
          </a:p>
          <a:p>
            <a:pPr marL="0" indent="0" algn="ctr">
              <a:buNone/>
            </a:pPr>
            <a:r>
              <a:rPr lang="en-US" sz="3600" dirty="0">
                <a:solidFill>
                  <a:srgbClr val="0070C0"/>
                </a:solidFill>
              </a:rPr>
              <a:t>python manage.py </a:t>
            </a:r>
            <a:r>
              <a:rPr lang="en-US" sz="3600" dirty="0" err="1">
                <a:solidFill>
                  <a:srgbClr val="0070C0"/>
                </a:solidFill>
              </a:rPr>
              <a:t>runserver</a:t>
            </a:r>
            <a:endParaRPr lang="en-US" sz="3600" dirty="0">
              <a:solidFill>
                <a:srgbClr val="0070C0"/>
              </a:solidFill>
            </a:endParaRPr>
          </a:p>
          <a:p>
            <a:r>
              <a:rPr lang="en-US" dirty="0"/>
              <a:t>You will be able see a server URL as seen below:</a:t>
            </a:r>
            <a:endParaRPr lang="en-US" dirty="0">
              <a:solidFill>
                <a:srgbClr val="0070C0"/>
              </a:solidFill>
            </a:endParaRPr>
          </a:p>
          <a:p>
            <a:pPr marL="0" indent="0" algn="ctr">
              <a:buNone/>
            </a:pPr>
            <a:endParaRPr lang="en-US" sz="3600" dirty="0">
              <a:solidFill>
                <a:srgbClr val="0070C0"/>
              </a:solidFill>
            </a:endParaRPr>
          </a:p>
          <a:p>
            <a:pPr marL="0" indent="0" algn="ctr">
              <a:buNone/>
            </a:pPr>
            <a:endParaRPr lang="en-US" sz="3600" dirty="0">
              <a:solidFill>
                <a:srgbClr val="0070C0"/>
              </a:solidFill>
            </a:endParaRPr>
          </a:p>
        </p:txBody>
      </p:sp>
      <p:pic>
        <p:nvPicPr>
          <p:cNvPr id="5" name="Picture 4">
            <a:extLst>
              <a:ext uri="{FF2B5EF4-FFF2-40B4-BE49-F238E27FC236}">
                <a16:creationId xmlns:a16="http://schemas.microsoft.com/office/drawing/2014/main" id="{DE6A4BA1-8F77-4E57-BCE9-A19D8E0F1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429000"/>
            <a:ext cx="10515601" cy="2747963"/>
          </a:xfrm>
          <a:prstGeom prst="rect">
            <a:avLst/>
          </a:prstGeom>
        </p:spPr>
      </p:pic>
    </p:spTree>
    <p:extLst>
      <p:ext uri="{BB962C8B-B14F-4D97-AF65-F5344CB8AC3E}">
        <p14:creationId xmlns:p14="http://schemas.microsoft.com/office/powerpoint/2010/main" val="156614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5BF8-D1B0-4E97-8C17-F06139068982}"/>
              </a:ext>
            </a:extLst>
          </p:cNvPr>
          <p:cNvSpPr>
            <a:spLocks noGrp="1"/>
          </p:cNvSpPr>
          <p:nvPr>
            <p:ph type="title"/>
          </p:nvPr>
        </p:nvSpPr>
        <p:spPr/>
        <p:txBody>
          <a:bodyPr/>
          <a:lstStyle/>
          <a:p>
            <a:r>
              <a:rPr lang="en-US" b="1" dirty="0"/>
              <a:t>Run the server</a:t>
            </a:r>
          </a:p>
        </p:txBody>
      </p:sp>
      <p:sp>
        <p:nvSpPr>
          <p:cNvPr id="3" name="Content Placeholder 2">
            <a:extLst>
              <a:ext uri="{FF2B5EF4-FFF2-40B4-BE49-F238E27FC236}">
                <a16:creationId xmlns:a16="http://schemas.microsoft.com/office/drawing/2014/main" id="{5C852450-05A4-468D-8255-42DA2C0B59F1}"/>
              </a:ext>
            </a:extLst>
          </p:cNvPr>
          <p:cNvSpPr>
            <a:spLocks noGrp="1"/>
          </p:cNvSpPr>
          <p:nvPr>
            <p:ph idx="1"/>
          </p:nvPr>
        </p:nvSpPr>
        <p:spPr/>
        <p:txBody>
          <a:bodyPr/>
          <a:lstStyle/>
          <a:p>
            <a:r>
              <a:rPr lang="en-US" dirty="0"/>
              <a:t>Use  the address in web browser </a:t>
            </a:r>
          </a:p>
          <a:p>
            <a:r>
              <a:rPr lang="en-US" dirty="0"/>
              <a:t>You should be able to view a Django (automatic built home page of a) website for the first time. However it may disappear after starting some URL mapping</a:t>
            </a:r>
          </a:p>
          <a:p>
            <a:pPr marL="0" indent="0" algn="ctr">
              <a:buNone/>
            </a:pPr>
            <a:endParaRPr lang="en-US" sz="3600" dirty="0">
              <a:solidFill>
                <a:srgbClr val="0070C0"/>
              </a:solidFill>
            </a:endParaRPr>
          </a:p>
          <a:p>
            <a:pPr marL="0" indent="0" algn="ctr">
              <a:buNone/>
            </a:pPr>
            <a:endParaRPr lang="en-US" sz="3600" dirty="0">
              <a:solidFill>
                <a:srgbClr val="0070C0"/>
              </a:solidFill>
            </a:endParaRPr>
          </a:p>
        </p:txBody>
      </p:sp>
      <p:pic>
        <p:nvPicPr>
          <p:cNvPr id="6" name="Picture 5">
            <a:extLst>
              <a:ext uri="{FF2B5EF4-FFF2-40B4-BE49-F238E27FC236}">
                <a16:creationId xmlns:a16="http://schemas.microsoft.com/office/drawing/2014/main" id="{82CA6754-B67D-4FBB-BCD6-8CF18834C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685736"/>
            <a:ext cx="10515601" cy="2807140"/>
          </a:xfrm>
          <a:prstGeom prst="rect">
            <a:avLst/>
          </a:prstGeom>
        </p:spPr>
      </p:pic>
    </p:spTree>
    <p:extLst>
      <p:ext uri="{BB962C8B-B14F-4D97-AF65-F5344CB8AC3E}">
        <p14:creationId xmlns:p14="http://schemas.microsoft.com/office/powerpoint/2010/main" val="169348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lnSpcReduction="10000"/>
          </a:bodyPr>
          <a:lstStyle/>
          <a:p>
            <a:r>
              <a:rPr lang="en-US" dirty="0"/>
              <a:t>Decide URL for your project according to modules</a:t>
            </a:r>
          </a:p>
          <a:p>
            <a:r>
              <a:rPr lang="en-US" dirty="0"/>
              <a:t>For example</a:t>
            </a:r>
          </a:p>
          <a:p>
            <a:pPr marL="0" indent="0">
              <a:buNone/>
            </a:pPr>
            <a:r>
              <a:rPr lang="en-US" dirty="0"/>
              <a:t>	BASE_URL/products</a:t>
            </a:r>
          </a:p>
          <a:p>
            <a:pPr marL="0" indent="0">
              <a:buNone/>
            </a:pPr>
            <a:r>
              <a:rPr lang="en-US" dirty="0"/>
              <a:t>	BASE_URL/products/new</a:t>
            </a:r>
          </a:p>
          <a:p>
            <a:pPr marL="0" indent="0">
              <a:buNone/>
            </a:pPr>
            <a:r>
              <a:rPr lang="en-US" dirty="0"/>
              <a:t>	BASE_URL/services</a:t>
            </a:r>
          </a:p>
          <a:p>
            <a:r>
              <a:rPr lang="en-US" dirty="0"/>
              <a:t>In this example BASE_URL is 127.0.0.1:8000 and our module is products so we will map first two URLs i.e.</a:t>
            </a:r>
          </a:p>
          <a:p>
            <a:pPr marL="0" indent="0">
              <a:buNone/>
            </a:pPr>
            <a:r>
              <a:rPr lang="en-US" dirty="0"/>
              <a:t>	 127.0.0.1:8000/products</a:t>
            </a:r>
          </a:p>
          <a:p>
            <a:pPr marL="0" indent="0">
              <a:buNone/>
            </a:pPr>
            <a:r>
              <a:rPr lang="en-US" dirty="0"/>
              <a:t>	 127.0.0.1:8000/products/new</a:t>
            </a:r>
          </a:p>
        </p:txBody>
      </p:sp>
    </p:spTree>
    <p:extLst>
      <p:ext uri="{BB962C8B-B14F-4D97-AF65-F5344CB8AC3E}">
        <p14:creationId xmlns:p14="http://schemas.microsoft.com/office/powerpoint/2010/main" val="465522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 Contd.</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You should be able to view urls.py in Django project folder as:</a:t>
            </a:r>
          </a:p>
          <a:p>
            <a:endParaRPr lang="en-US" dirty="0"/>
          </a:p>
          <a:p>
            <a:endParaRPr lang="en-US" dirty="0"/>
          </a:p>
          <a:p>
            <a:endParaRPr lang="en-US" dirty="0"/>
          </a:p>
          <a:p>
            <a:r>
              <a:rPr lang="en-US" dirty="0"/>
              <a:t>Make following change to define URLs start with BASE_URL/products/</a:t>
            </a:r>
          </a:p>
          <a:p>
            <a:endParaRPr lang="en-US" dirty="0"/>
          </a:p>
        </p:txBody>
      </p:sp>
      <p:pic>
        <p:nvPicPr>
          <p:cNvPr id="5" name="Picture 4">
            <a:extLst>
              <a:ext uri="{FF2B5EF4-FFF2-40B4-BE49-F238E27FC236}">
                <a16:creationId xmlns:a16="http://schemas.microsoft.com/office/drawing/2014/main" id="{F02ED9C2-37BD-49A6-8DC6-AA90DEBED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943" y="2250831"/>
            <a:ext cx="8772254" cy="1601763"/>
          </a:xfrm>
          <a:prstGeom prst="rect">
            <a:avLst/>
          </a:prstGeom>
        </p:spPr>
      </p:pic>
      <p:pic>
        <p:nvPicPr>
          <p:cNvPr id="7" name="Picture 6">
            <a:extLst>
              <a:ext uri="{FF2B5EF4-FFF2-40B4-BE49-F238E27FC236}">
                <a16:creationId xmlns:a16="http://schemas.microsoft.com/office/drawing/2014/main" id="{9239130C-9A25-4AFC-8ED3-32BEEE2A4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942" y="4329436"/>
            <a:ext cx="8772253" cy="1982464"/>
          </a:xfrm>
          <a:prstGeom prst="rect">
            <a:avLst/>
          </a:prstGeom>
        </p:spPr>
      </p:pic>
    </p:spTree>
    <p:extLst>
      <p:ext uri="{BB962C8B-B14F-4D97-AF65-F5344CB8AC3E}">
        <p14:creationId xmlns:p14="http://schemas.microsoft.com/office/powerpoint/2010/main" val="3454483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 Contd.</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Now in urls.py inside the products module:</a:t>
            </a:r>
          </a:p>
          <a:p>
            <a:endParaRPr lang="en-US" dirty="0"/>
          </a:p>
          <a:p>
            <a:endParaRPr lang="en-US" dirty="0"/>
          </a:p>
          <a:p>
            <a:pPr marL="0" indent="0">
              <a:buNone/>
            </a:pPr>
            <a:endParaRPr lang="en-US" dirty="0"/>
          </a:p>
          <a:p>
            <a:pPr marL="0" indent="0">
              <a:buNone/>
            </a:pPr>
            <a:endParaRPr lang="en-US" dirty="0"/>
          </a:p>
          <a:p>
            <a:pPr marL="0" indent="0">
              <a:buNone/>
            </a:pPr>
            <a:endParaRPr lang="en-US" dirty="0"/>
          </a:p>
          <a:p>
            <a:r>
              <a:rPr lang="en-US" dirty="0"/>
              <a:t>So, we have defined two URLs</a:t>
            </a:r>
          </a:p>
          <a:p>
            <a:pPr lvl="1"/>
            <a:r>
              <a:rPr lang="en-US" dirty="0"/>
              <a:t>127.0.0.1:8000/products/</a:t>
            </a:r>
          </a:p>
          <a:p>
            <a:pPr lvl="1"/>
            <a:r>
              <a:rPr lang="en-US" dirty="0"/>
              <a:t>127.0.0.1:8000/products/new</a:t>
            </a:r>
          </a:p>
          <a:p>
            <a:pPr lvl="1"/>
            <a:endParaRPr lang="en-US" dirty="0"/>
          </a:p>
          <a:p>
            <a:endParaRPr lang="en-US" dirty="0"/>
          </a:p>
        </p:txBody>
      </p:sp>
      <p:pic>
        <p:nvPicPr>
          <p:cNvPr id="6" name="Picture 5">
            <a:extLst>
              <a:ext uri="{FF2B5EF4-FFF2-40B4-BE49-F238E27FC236}">
                <a16:creationId xmlns:a16="http://schemas.microsoft.com/office/drawing/2014/main" id="{C4C6B605-938C-48D2-863C-E87C2C329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575" y="2391508"/>
            <a:ext cx="7638758" cy="2194560"/>
          </a:xfrm>
          <a:prstGeom prst="rect">
            <a:avLst/>
          </a:prstGeom>
        </p:spPr>
      </p:pic>
    </p:spTree>
    <p:extLst>
      <p:ext uri="{BB962C8B-B14F-4D97-AF65-F5344CB8AC3E}">
        <p14:creationId xmlns:p14="http://schemas.microsoft.com/office/powerpoint/2010/main" val="4257146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 Contd.</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As we can see response of two URLs are returned by the function </a:t>
            </a:r>
            <a:r>
              <a:rPr lang="en-US" dirty="0" err="1"/>
              <a:t>show_products</a:t>
            </a:r>
            <a:r>
              <a:rPr lang="en-US" dirty="0"/>
              <a:t> and </a:t>
            </a:r>
            <a:r>
              <a:rPr lang="en-US" dirty="0" err="1"/>
              <a:t>show_new</a:t>
            </a:r>
            <a:r>
              <a:rPr lang="en-US" dirty="0"/>
              <a:t> in views.py:</a:t>
            </a:r>
          </a:p>
          <a:p>
            <a:endParaRPr lang="en-US" dirty="0"/>
          </a:p>
          <a:p>
            <a:endParaRPr lang="en-US" dirty="0"/>
          </a:p>
          <a:p>
            <a:pPr marL="0" indent="0">
              <a:buNone/>
            </a:pPr>
            <a:endParaRPr lang="en-US" dirty="0"/>
          </a:p>
          <a:p>
            <a:pPr marL="0" indent="0">
              <a:buNone/>
            </a:pPr>
            <a:endParaRPr lang="en-US" dirty="0"/>
          </a:p>
          <a:p>
            <a:pPr marL="0" indent="0">
              <a:buNone/>
            </a:pPr>
            <a:endParaRPr lang="en-US" dirty="0"/>
          </a:p>
          <a:p>
            <a:r>
              <a:rPr lang="en-US" dirty="0"/>
              <a:t>Define these two functions in views.py file of the current module</a:t>
            </a:r>
          </a:p>
          <a:p>
            <a:endParaRPr lang="en-US" dirty="0"/>
          </a:p>
        </p:txBody>
      </p:sp>
      <p:pic>
        <p:nvPicPr>
          <p:cNvPr id="6" name="Picture 5">
            <a:extLst>
              <a:ext uri="{FF2B5EF4-FFF2-40B4-BE49-F238E27FC236}">
                <a16:creationId xmlns:a16="http://schemas.microsoft.com/office/drawing/2014/main" id="{C4C6B605-938C-48D2-863C-E87C2C329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575" y="2729132"/>
            <a:ext cx="7638758" cy="2138289"/>
          </a:xfrm>
          <a:prstGeom prst="rect">
            <a:avLst/>
          </a:prstGeom>
        </p:spPr>
      </p:pic>
    </p:spTree>
    <p:extLst>
      <p:ext uri="{BB962C8B-B14F-4D97-AF65-F5344CB8AC3E}">
        <p14:creationId xmlns:p14="http://schemas.microsoft.com/office/powerpoint/2010/main" val="110599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 Contd.</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Render in used to return a html page on </a:t>
            </a:r>
            <a:r>
              <a:rPr lang="en-US" dirty="0" err="1"/>
              <a:t>HttpRequest</a:t>
            </a:r>
            <a:r>
              <a:rPr lang="en-US" dirty="0"/>
              <a:t> </a:t>
            </a:r>
          </a:p>
          <a:p>
            <a:r>
              <a:rPr lang="en-US" dirty="0"/>
              <a:t>As you can see two different pages are returned for two different URLs</a:t>
            </a:r>
          </a:p>
        </p:txBody>
      </p:sp>
      <p:pic>
        <p:nvPicPr>
          <p:cNvPr id="5" name="Picture 4">
            <a:extLst>
              <a:ext uri="{FF2B5EF4-FFF2-40B4-BE49-F238E27FC236}">
                <a16:creationId xmlns:a16="http://schemas.microsoft.com/office/drawing/2014/main" id="{785A2979-1F00-4C67-B3BE-BD0A2D44A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263" y="3298378"/>
            <a:ext cx="9150762" cy="3013522"/>
          </a:xfrm>
          <a:prstGeom prst="rect">
            <a:avLst/>
          </a:prstGeom>
        </p:spPr>
      </p:pic>
    </p:spTree>
    <p:extLst>
      <p:ext uri="{BB962C8B-B14F-4D97-AF65-F5344CB8AC3E}">
        <p14:creationId xmlns:p14="http://schemas.microsoft.com/office/powerpoint/2010/main" val="130908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 Contd.</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pPr marL="0" indent="0" algn="ctr">
              <a:buNone/>
            </a:pPr>
            <a:endParaRPr lang="en-US" sz="4000" dirty="0"/>
          </a:p>
          <a:p>
            <a:pPr marL="0" indent="0" algn="ctr">
              <a:buNone/>
            </a:pPr>
            <a:r>
              <a:rPr lang="en-US" sz="4000" dirty="0"/>
              <a:t>Where to add html files??</a:t>
            </a:r>
          </a:p>
          <a:p>
            <a:pPr marL="0" indent="0" algn="ctr">
              <a:buNone/>
            </a:pPr>
            <a:endParaRPr lang="en-US" sz="4000" dirty="0"/>
          </a:p>
          <a:p>
            <a:pPr marL="0" indent="0" algn="ctr">
              <a:buNone/>
            </a:pPr>
            <a:r>
              <a:rPr lang="en-US" sz="4000" dirty="0"/>
              <a:t>Where to add locally linked files for html pages like CSS, JS or images??</a:t>
            </a:r>
          </a:p>
        </p:txBody>
      </p:sp>
    </p:spTree>
    <p:extLst>
      <p:ext uri="{BB962C8B-B14F-4D97-AF65-F5344CB8AC3E}">
        <p14:creationId xmlns:p14="http://schemas.microsoft.com/office/powerpoint/2010/main" val="3072131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 Contd.</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lnSpcReduction="10000"/>
          </a:bodyPr>
          <a:lstStyle/>
          <a:p>
            <a:r>
              <a:rPr lang="en-US" dirty="0"/>
              <a:t>Make a folder/directory named “templates” to add html pages</a:t>
            </a:r>
          </a:p>
          <a:p>
            <a:r>
              <a:rPr lang="en-US" dirty="0"/>
              <a:t>Make a folder/directory named “static” to add locally linked files</a:t>
            </a:r>
          </a:p>
          <a:p>
            <a:r>
              <a:rPr lang="en-US" dirty="0"/>
              <a:t>Make both folders/directories in your root</a:t>
            </a:r>
          </a:p>
          <a:p>
            <a:pPr marL="0" indent="0">
              <a:buNone/>
            </a:pPr>
            <a:r>
              <a:rPr lang="en-US" dirty="0"/>
              <a:t>(project) folder </a:t>
            </a:r>
          </a:p>
          <a:p>
            <a:pPr marL="0" indent="0">
              <a:buNone/>
            </a:pPr>
            <a:r>
              <a:rPr lang="en-US" dirty="0"/>
              <a:t>{ otherwise you will have to define their </a:t>
            </a:r>
          </a:p>
          <a:p>
            <a:pPr marL="0" indent="0">
              <a:buNone/>
            </a:pPr>
            <a:r>
              <a:rPr lang="en-US" dirty="0"/>
              <a:t>path differently than in this slide }</a:t>
            </a:r>
          </a:p>
          <a:p>
            <a:r>
              <a:rPr lang="en-US" dirty="0"/>
              <a:t>As you can see you can manage different</a:t>
            </a:r>
          </a:p>
          <a:p>
            <a:pPr marL="0" indent="0">
              <a:buNone/>
            </a:pPr>
            <a:r>
              <a:rPr lang="en-US" dirty="0"/>
              <a:t> types of files by making different folders in</a:t>
            </a:r>
          </a:p>
          <a:p>
            <a:pPr marL="0" indent="0">
              <a:buNone/>
            </a:pPr>
            <a:r>
              <a:rPr lang="en-US" dirty="0"/>
              <a:t>static</a:t>
            </a:r>
          </a:p>
        </p:txBody>
      </p:sp>
      <p:pic>
        <p:nvPicPr>
          <p:cNvPr id="5" name="Picture 4">
            <a:extLst>
              <a:ext uri="{FF2B5EF4-FFF2-40B4-BE49-F238E27FC236}">
                <a16:creationId xmlns:a16="http://schemas.microsoft.com/office/drawing/2014/main" id="{C6C3CF3C-87EB-4D40-B2B5-7684E686A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2997" y="2813538"/>
            <a:ext cx="3376965" cy="3363424"/>
          </a:xfrm>
          <a:prstGeom prst="rect">
            <a:avLst/>
          </a:prstGeom>
        </p:spPr>
      </p:pic>
    </p:spTree>
    <p:extLst>
      <p:ext uri="{BB962C8B-B14F-4D97-AF65-F5344CB8AC3E}">
        <p14:creationId xmlns:p14="http://schemas.microsoft.com/office/powerpoint/2010/main" val="4186874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FD03-1296-4968-8E5C-CCA7C14D2626}"/>
              </a:ext>
            </a:extLst>
          </p:cNvPr>
          <p:cNvSpPr>
            <a:spLocks noGrp="1"/>
          </p:cNvSpPr>
          <p:nvPr>
            <p:ph type="title"/>
          </p:nvPr>
        </p:nvSpPr>
        <p:spPr/>
        <p:txBody>
          <a:bodyPr/>
          <a:lstStyle/>
          <a:p>
            <a:r>
              <a:rPr lang="en-US" b="1" dirty="0"/>
              <a:t>Django – Introduction</a:t>
            </a:r>
          </a:p>
        </p:txBody>
      </p:sp>
      <p:sp>
        <p:nvSpPr>
          <p:cNvPr id="3" name="Content Placeholder 2">
            <a:extLst>
              <a:ext uri="{FF2B5EF4-FFF2-40B4-BE49-F238E27FC236}">
                <a16:creationId xmlns:a16="http://schemas.microsoft.com/office/drawing/2014/main" id="{F76E12B3-29CF-45F3-BE84-A05DD4D4BD5E}"/>
              </a:ext>
            </a:extLst>
          </p:cNvPr>
          <p:cNvSpPr>
            <a:spLocks noGrp="1"/>
          </p:cNvSpPr>
          <p:nvPr>
            <p:ph idx="1"/>
          </p:nvPr>
        </p:nvSpPr>
        <p:spPr/>
        <p:txBody>
          <a:bodyPr/>
          <a:lstStyle/>
          <a:p>
            <a:pPr marL="0" indent="0" algn="ctr">
              <a:buNone/>
            </a:pPr>
            <a:endParaRPr lang="en-US" b="1" dirty="0"/>
          </a:p>
          <a:p>
            <a:pPr marL="0" indent="0" algn="ctr">
              <a:buNone/>
            </a:pPr>
            <a:r>
              <a:rPr lang="en-US" sz="3200" b="1" dirty="0"/>
              <a:t>Django</a:t>
            </a:r>
            <a:r>
              <a:rPr lang="en-US" sz="3200" dirty="0"/>
              <a:t> is a web application framework written in Python programming language. It is based on MVT (Model View Template) design pattern. It takes less time to build application after collecting client requirement. This framework uses a famous tag line: The web framework for perfectionists with deadlines.</a:t>
            </a:r>
          </a:p>
        </p:txBody>
      </p:sp>
    </p:spTree>
    <p:extLst>
      <p:ext uri="{BB962C8B-B14F-4D97-AF65-F5344CB8AC3E}">
        <p14:creationId xmlns:p14="http://schemas.microsoft.com/office/powerpoint/2010/main" val="275161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 Contd.</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Add path for “templates” and “static” in Django project “setting.py” file as shown below: </a:t>
            </a:r>
          </a:p>
        </p:txBody>
      </p:sp>
      <p:pic>
        <p:nvPicPr>
          <p:cNvPr id="6" name="Picture 5">
            <a:extLst>
              <a:ext uri="{FF2B5EF4-FFF2-40B4-BE49-F238E27FC236}">
                <a16:creationId xmlns:a16="http://schemas.microsoft.com/office/drawing/2014/main" id="{394FC203-FD42-4E12-BA5B-CEDA02545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383" y="2658794"/>
            <a:ext cx="9548334" cy="3093720"/>
          </a:xfrm>
          <a:prstGeom prst="rect">
            <a:avLst/>
          </a:prstGeom>
        </p:spPr>
      </p:pic>
      <p:sp>
        <p:nvSpPr>
          <p:cNvPr id="7" name="Arrow: Right 6">
            <a:extLst>
              <a:ext uri="{FF2B5EF4-FFF2-40B4-BE49-F238E27FC236}">
                <a16:creationId xmlns:a16="http://schemas.microsoft.com/office/drawing/2014/main" id="{3BA8B74A-2173-4975-8F0A-760963FC2D6E}"/>
              </a:ext>
            </a:extLst>
          </p:cNvPr>
          <p:cNvSpPr/>
          <p:nvPr/>
        </p:nvSpPr>
        <p:spPr>
          <a:xfrm rot="11914510">
            <a:off x="8115499" y="3788759"/>
            <a:ext cx="2338514" cy="48781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pic>
        <p:nvPicPr>
          <p:cNvPr id="9" name="Picture 8">
            <a:extLst>
              <a:ext uri="{FF2B5EF4-FFF2-40B4-BE49-F238E27FC236}">
                <a16:creationId xmlns:a16="http://schemas.microsoft.com/office/drawing/2014/main" id="{DDB2642F-3C26-4BF8-B450-95D5ED7F7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383" y="5895509"/>
            <a:ext cx="8507325" cy="933580"/>
          </a:xfrm>
          <a:prstGeom prst="rect">
            <a:avLst/>
          </a:prstGeom>
        </p:spPr>
      </p:pic>
      <p:sp>
        <p:nvSpPr>
          <p:cNvPr id="10" name="Arrow: Right 9">
            <a:extLst>
              <a:ext uri="{FF2B5EF4-FFF2-40B4-BE49-F238E27FC236}">
                <a16:creationId xmlns:a16="http://schemas.microsoft.com/office/drawing/2014/main" id="{C3B93FA0-436F-45C7-A231-252BA9A42B18}"/>
              </a:ext>
            </a:extLst>
          </p:cNvPr>
          <p:cNvSpPr/>
          <p:nvPr/>
        </p:nvSpPr>
        <p:spPr>
          <a:xfrm rot="9244945">
            <a:off x="9026279" y="5518538"/>
            <a:ext cx="2338514" cy="48781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Tree>
    <p:extLst>
      <p:ext uri="{BB962C8B-B14F-4D97-AF65-F5344CB8AC3E}">
        <p14:creationId xmlns:p14="http://schemas.microsoft.com/office/powerpoint/2010/main" val="323982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URL Mapping Contd.</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Add any linked files in static folder and to load static links use the following format :</a:t>
            </a:r>
          </a:p>
        </p:txBody>
      </p:sp>
      <p:pic>
        <p:nvPicPr>
          <p:cNvPr id="5" name="Picture 4">
            <a:extLst>
              <a:ext uri="{FF2B5EF4-FFF2-40B4-BE49-F238E27FC236}">
                <a16:creationId xmlns:a16="http://schemas.microsoft.com/office/drawing/2014/main" id="{C6B0E87E-2A42-425B-8F3F-29BA70107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16591"/>
            <a:ext cx="10515599" cy="3876284"/>
          </a:xfrm>
          <a:prstGeom prst="rect">
            <a:avLst/>
          </a:prstGeom>
        </p:spPr>
      </p:pic>
      <p:sp>
        <p:nvSpPr>
          <p:cNvPr id="6" name="Rectangle 5">
            <a:extLst>
              <a:ext uri="{FF2B5EF4-FFF2-40B4-BE49-F238E27FC236}">
                <a16:creationId xmlns:a16="http://schemas.microsoft.com/office/drawing/2014/main" id="{84C0D77E-5B45-4FC7-9CC2-73A1E8A06A0F}"/>
              </a:ext>
            </a:extLst>
          </p:cNvPr>
          <p:cNvSpPr/>
          <p:nvPr/>
        </p:nvSpPr>
        <p:spPr>
          <a:xfrm>
            <a:off x="942537" y="2813537"/>
            <a:ext cx="2264897" cy="2391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6BD048A-73FA-430A-B828-31144F06896B}"/>
              </a:ext>
            </a:extLst>
          </p:cNvPr>
          <p:cNvSpPr/>
          <p:nvPr/>
        </p:nvSpPr>
        <p:spPr>
          <a:xfrm>
            <a:off x="7202658" y="3713871"/>
            <a:ext cx="3530991" cy="3094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E8536CE-B061-4013-AF19-7B222B8E376F}"/>
              </a:ext>
            </a:extLst>
          </p:cNvPr>
          <p:cNvSpPr/>
          <p:nvPr/>
        </p:nvSpPr>
        <p:spPr>
          <a:xfrm>
            <a:off x="3770142" y="5106574"/>
            <a:ext cx="3432516" cy="2813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1248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MySQL Client Installation</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Open terminal one more time and use the given command to install MySQL client</a:t>
            </a:r>
          </a:p>
          <a:p>
            <a:pPr marL="0" indent="0" algn="ctr">
              <a:buNone/>
            </a:pPr>
            <a:r>
              <a:rPr lang="en-US" sz="3600" dirty="0">
                <a:solidFill>
                  <a:srgbClr val="0070C0"/>
                </a:solidFill>
              </a:rPr>
              <a:t>pip install </a:t>
            </a:r>
            <a:r>
              <a:rPr lang="en-US" sz="3600" dirty="0" err="1">
                <a:solidFill>
                  <a:srgbClr val="0070C0"/>
                </a:solidFill>
              </a:rPr>
              <a:t>mysqlclient</a:t>
            </a:r>
            <a:endParaRPr lang="en-US" sz="3600" dirty="0">
              <a:solidFill>
                <a:srgbClr val="0070C0"/>
              </a:solidFill>
            </a:endParaRPr>
          </a:p>
          <a:p>
            <a:r>
              <a:rPr lang="en-US" dirty="0"/>
              <a:t>If this doesn’t work get </a:t>
            </a:r>
            <a:r>
              <a:rPr lang="en-US" dirty="0" err="1"/>
              <a:t>mysqlclient</a:t>
            </a:r>
            <a:r>
              <a:rPr lang="en-US" dirty="0"/>
              <a:t> wheel file</a:t>
            </a:r>
          </a:p>
          <a:p>
            <a:pPr marL="0" indent="0">
              <a:buNone/>
            </a:pPr>
            <a:r>
              <a:rPr lang="en-US" dirty="0"/>
              <a:t>( </a:t>
            </a:r>
            <a:r>
              <a:rPr lang="en-US" dirty="0">
                <a:solidFill>
                  <a:schemeClr val="tx2">
                    <a:lumMod val="75000"/>
                  </a:schemeClr>
                </a:solidFill>
                <a:hlinkClick r:id="rId2">
                  <a:extLst>
                    <a:ext uri="{A12FA001-AC4F-418D-AE19-62706E023703}">
                      <ahyp:hlinkClr xmlns:ahyp="http://schemas.microsoft.com/office/drawing/2018/hyperlinkcolor" val="tx"/>
                    </a:ext>
                  </a:extLst>
                </a:hlinkClick>
              </a:rPr>
              <a:t>https://www.lfd.uci.edu/~gohlke/pythonlibs/</a:t>
            </a:r>
            <a:endParaRPr lang="en-US" dirty="0">
              <a:solidFill>
                <a:schemeClr val="tx2">
                  <a:lumMod val="75000"/>
                </a:schemeClr>
              </a:solidFill>
            </a:endParaRPr>
          </a:p>
          <a:p>
            <a:pPr marL="0" indent="0">
              <a:buNone/>
            </a:pPr>
            <a:r>
              <a:rPr lang="en-US" dirty="0"/>
              <a:t>You can get the file in this link ) &amp; place it in root </a:t>
            </a:r>
          </a:p>
          <a:p>
            <a:pPr marL="0" indent="0">
              <a:buNone/>
            </a:pPr>
            <a:r>
              <a:rPr lang="en-US" dirty="0"/>
              <a:t>directory and use the following command</a:t>
            </a:r>
          </a:p>
          <a:p>
            <a:pPr marL="0" indent="0" algn="ctr">
              <a:buNone/>
            </a:pPr>
            <a:r>
              <a:rPr lang="en-US" sz="3600" dirty="0">
                <a:solidFill>
                  <a:srgbClr val="0070C0"/>
                </a:solidFill>
              </a:rPr>
              <a:t>pip install mysqlclient-1.4.6-cp38-cp38-win32.whl</a:t>
            </a:r>
            <a:endParaRPr lang="en-US" dirty="0"/>
          </a:p>
        </p:txBody>
      </p:sp>
      <p:pic>
        <p:nvPicPr>
          <p:cNvPr id="12" name="Picture 11">
            <a:extLst>
              <a:ext uri="{FF2B5EF4-FFF2-40B4-BE49-F238E27FC236}">
                <a16:creationId xmlns:a16="http://schemas.microsoft.com/office/drawing/2014/main" id="{39BA7B73-589A-4167-A5B6-8DF440358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1466" y="3235569"/>
            <a:ext cx="3152334" cy="2166425"/>
          </a:xfrm>
          <a:prstGeom prst="rect">
            <a:avLst/>
          </a:prstGeom>
        </p:spPr>
      </p:pic>
    </p:spTree>
    <p:extLst>
      <p:ext uri="{BB962C8B-B14F-4D97-AF65-F5344CB8AC3E}">
        <p14:creationId xmlns:p14="http://schemas.microsoft.com/office/powerpoint/2010/main" val="2976333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MySQL Client Installation</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If it still doesn’t work just run the following command</a:t>
            </a:r>
          </a:p>
          <a:p>
            <a:pPr marL="0" indent="0" algn="ctr">
              <a:buNone/>
            </a:pPr>
            <a:r>
              <a:rPr lang="en-US" sz="3600" dirty="0">
                <a:solidFill>
                  <a:srgbClr val="0070C0"/>
                </a:solidFill>
              </a:rPr>
              <a:t>python -m pip install </a:t>
            </a:r>
            <a:r>
              <a:rPr lang="en-US" sz="3600" dirty="0" err="1">
                <a:solidFill>
                  <a:srgbClr val="0070C0"/>
                </a:solidFill>
              </a:rPr>
              <a:t>pymysql</a:t>
            </a:r>
            <a:endParaRPr lang="en-US" sz="3600" dirty="0">
              <a:solidFill>
                <a:srgbClr val="0070C0"/>
              </a:solidFill>
            </a:endParaRPr>
          </a:p>
          <a:p>
            <a:pPr marL="0" indent="0" algn="ctr">
              <a:buNone/>
            </a:pPr>
            <a:endParaRPr lang="en-US" dirty="0"/>
          </a:p>
          <a:p>
            <a:r>
              <a:rPr lang="en-US" dirty="0"/>
              <a:t>Add the following codes in “__init__.py” of Django project</a:t>
            </a:r>
          </a:p>
          <a:p>
            <a:endParaRPr lang="en-US" dirty="0"/>
          </a:p>
        </p:txBody>
      </p:sp>
      <p:pic>
        <p:nvPicPr>
          <p:cNvPr id="5" name="Picture 4">
            <a:extLst>
              <a:ext uri="{FF2B5EF4-FFF2-40B4-BE49-F238E27FC236}">
                <a16:creationId xmlns:a16="http://schemas.microsoft.com/office/drawing/2014/main" id="{212C9B0C-885B-4152-8A5C-C42004174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537" y="4001667"/>
            <a:ext cx="7902613" cy="2039937"/>
          </a:xfrm>
          <a:prstGeom prst="rect">
            <a:avLst/>
          </a:prstGeom>
        </p:spPr>
      </p:pic>
    </p:spTree>
    <p:extLst>
      <p:ext uri="{BB962C8B-B14F-4D97-AF65-F5344CB8AC3E}">
        <p14:creationId xmlns:p14="http://schemas.microsoft.com/office/powerpoint/2010/main" val="2681930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Database Connection</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Create a database in MySQL for example “</a:t>
            </a:r>
            <a:r>
              <a:rPr lang="en-US" dirty="0" err="1"/>
              <a:t>myproject</a:t>
            </a:r>
            <a:r>
              <a:rPr lang="en-US" dirty="0"/>
              <a:t>”</a:t>
            </a:r>
          </a:p>
          <a:p>
            <a:pPr marL="0" indent="0" algn="ctr">
              <a:buNone/>
            </a:pPr>
            <a:endParaRPr lang="en-US" dirty="0"/>
          </a:p>
          <a:p>
            <a:r>
              <a:rPr lang="en-US" dirty="0"/>
              <a:t>Add the following codes in “settings.py” of Django project (as discussed in class)</a:t>
            </a:r>
          </a:p>
          <a:p>
            <a:endParaRPr lang="en-US" dirty="0"/>
          </a:p>
        </p:txBody>
      </p:sp>
      <p:pic>
        <p:nvPicPr>
          <p:cNvPr id="6" name="Picture 5">
            <a:extLst>
              <a:ext uri="{FF2B5EF4-FFF2-40B4-BE49-F238E27FC236}">
                <a16:creationId xmlns:a16="http://schemas.microsoft.com/office/drawing/2014/main" id="{8F81C9D4-9D33-4656-B6F6-AEFBE2DC8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894" y="2278437"/>
            <a:ext cx="3851106" cy="521033"/>
          </a:xfrm>
          <a:prstGeom prst="rect">
            <a:avLst/>
          </a:prstGeom>
        </p:spPr>
      </p:pic>
      <p:pic>
        <p:nvPicPr>
          <p:cNvPr id="8" name="Picture 7">
            <a:extLst>
              <a:ext uri="{FF2B5EF4-FFF2-40B4-BE49-F238E27FC236}">
                <a16:creationId xmlns:a16="http://schemas.microsoft.com/office/drawing/2014/main" id="{EAF74527-B9F7-4B23-B765-C3B8AA100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334" y="3664638"/>
            <a:ext cx="8249764" cy="2793683"/>
          </a:xfrm>
          <a:prstGeom prst="rect">
            <a:avLst/>
          </a:prstGeom>
        </p:spPr>
      </p:pic>
    </p:spTree>
    <p:extLst>
      <p:ext uri="{BB962C8B-B14F-4D97-AF65-F5344CB8AC3E}">
        <p14:creationId xmlns:p14="http://schemas.microsoft.com/office/powerpoint/2010/main" val="1572431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Migration</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To migrate default tables for admin panel provided by Django, run the command </a:t>
            </a:r>
          </a:p>
          <a:p>
            <a:pPr marL="0" indent="0" algn="ctr">
              <a:buNone/>
            </a:pPr>
            <a:r>
              <a:rPr lang="en-US" sz="3600" dirty="0">
                <a:solidFill>
                  <a:srgbClr val="0070C0"/>
                </a:solidFill>
              </a:rPr>
              <a:t>python manage.py migrate</a:t>
            </a:r>
          </a:p>
          <a:p>
            <a:r>
              <a:rPr lang="en-US" dirty="0"/>
              <a:t>You will be able to see various tables in your database</a:t>
            </a:r>
          </a:p>
        </p:txBody>
      </p:sp>
      <p:pic>
        <p:nvPicPr>
          <p:cNvPr id="5" name="Picture 4">
            <a:extLst>
              <a:ext uri="{FF2B5EF4-FFF2-40B4-BE49-F238E27FC236}">
                <a16:creationId xmlns:a16="http://schemas.microsoft.com/office/drawing/2014/main" id="{D64BCAE5-79BF-4F46-8389-CAD522C99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072" y="3868615"/>
            <a:ext cx="9897856" cy="2624260"/>
          </a:xfrm>
          <a:prstGeom prst="rect">
            <a:avLst/>
          </a:prstGeom>
        </p:spPr>
      </p:pic>
    </p:spTree>
    <p:extLst>
      <p:ext uri="{BB962C8B-B14F-4D97-AF65-F5344CB8AC3E}">
        <p14:creationId xmlns:p14="http://schemas.microsoft.com/office/powerpoint/2010/main" val="2463927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Migration</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To create table according to your module go to “models.py” in respective module and define attributes for columns of database table</a:t>
            </a:r>
          </a:p>
        </p:txBody>
      </p:sp>
      <p:pic>
        <p:nvPicPr>
          <p:cNvPr id="6" name="Picture 5">
            <a:extLst>
              <a:ext uri="{FF2B5EF4-FFF2-40B4-BE49-F238E27FC236}">
                <a16:creationId xmlns:a16="http://schemas.microsoft.com/office/drawing/2014/main" id="{4CC19AAE-9733-4EDE-9E42-E346AEDFF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099" y="3234690"/>
            <a:ext cx="7367969" cy="2533063"/>
          </a:xfrm>
          <a:prstGeom prst="rect">
            <a:avLst/>
          </a:prstGeom>
        </p:spPr>
      </p:pic>
    </p:spTree>
    <p:extLst>
      <p:ext uri="{BB962C8B-B14F-4D97-AF65-F5344CB8AC3E}">
        <p14:creationId xmlns:p14="http://schemas.microsoft.com/office/powerpoint/2010/main" val="470582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Migration</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Go to “settings.py” in the list of installed apps add the configuration file of your module</a:t>
            </a:r>
          </a:p>
          <a:p>
            <a:r>
              <a:rPr lang="en-US" dirty="0"/>
              <a:t>Do accordingly for</a:t>
            </a:r>
          </a:p>
          <a:p>
            <a:pPr marL="0" indent="0">
              <a:buNone/>
            </a:pPr>
            <a:r>
              <a:rPr lang="en-US" dirty="0"/>
              <a:t>   all your modules</a:t>
            </a:r>
          </a:p>
          <a:p>
            <a:pPr marL="0" indent="0">
              <a:buNone/>
            </a:pPr>
            <a:endParaRPr lang="en-US" dirty="0"/>
          </a:p>
        </p:txBody>
      </p:sp>
      <p:pic>
        <p:nvPicPr>
          <p:cNvPr id="5" name="Picture 4">
            <a:extLst>
              <a:ext uri="{FF2B5EF4-FFF2-40B4-BE49-F238E27FC236}">
                <a16:creationId xmlns:a16="http://schemas.microsoft.com/office/drawing/2014/main" id="{C9754C33-EA7A-4029-B8B4-6EDCE891F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950" y="2477359"/>
            <a:ext cx="3703850" cy="3699603"/>
          </a:xfrm>
          <a:prstGeom prst="rect">
            <a:avLst/>
          </a:prstGeom>
        </p:spPr>
      </p:pic>
      <p:sp>
        <p:nvSpPr>
          <p:cNvPr id="7" name="Rectangle 6">
            <a:extLst>
              <a:ext uri="{FF2B5EF4-FFF2-40B4-BE49-F238E27FC236}">
                <a16:creationId xmlns:a16="http://schemas.microsoft.com/office/drawing/2014/main" id="{784C3050-7C75-4B78-B904-3916D53A56DC}"/>
              </a:ext>
            </a:extLst>
          </p:cNvPr>
          <p:cNvSpPr/>
          <p:nvPr/>
        </p:nvSpPr>
        <p:spPr>
          <a:xfrm>
            <a:off x="8074855" y="5331655"/>
            <a:ext cx="3179299" cy="4642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89974-5E37-4633-B5BA-9B6CD0F7F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219" y="3169502"/>
            <a:ext cx="3267531" cy="1951137"/>
          </a:xfrm>
          <a:prstGeom prst="rect">
            <a:avLst/>
          </a:prstGeom>
        </p:spPr>
      </p:pic>
      <p:sp>
        <p:nvSpPr>
          <p:cNvPr id="10" name="TextBox 9">
            <a:extLst>
              <a:ext uri="{FF2B5EF4-FFF2-40B4-BE49-F238E27FC236}">
                <a16:creationId xmlns:a16="http://schemas.microsoft.com/office/drawing/2014/main" id="{12FBE438-4429-47B9-A678-416DDF8990AF}"/>
              </a:ext>
            </a:extLst>
          </p:cNvPr>
          <p:cNvSpPr txBox="1"/>
          <p:nvPr/>
        </p:nvSpPr>
        <p:spPr>
          <a:xfrm>
            <a:off x="5311992" y="2573464"/>
            <a:ext cx="1025024" cy="646331"/>
          </a:xfrm>
          <a:prstGeom prst="rect">
            <a:avLst/>
          </a:prstGeom>
          <a:noFill/>
          <a:ln>
            <a:solidFill>
              <a:schemeClr val="accent2">
                <a:lumMod val="75000"/>
              </a:schemeClr>
            </a:solidFill>
          </a:ln>
        </p:spPr>
        <p:txBody>
          <a:bodyPr wrap="none" rtlCol="0">
            <a:spAutoFit/>
          </a:bodyPr>
          <a:lstStyle/>
          <a:p>
            <a:r>
              <a:rPr lang="en-US" b="1" u="sng" dirty="0">
                <a:solidFill>
                  <a:srgbClr val="00B050"/>
                </a:solidFill>
              </a:rPr>
              <a:t>products</a:t>
            </a:r>
          </a:p>
          <a:p>
            <a:r>
              <a:rPr lang="en-US" b="1" u="sng" dirty="0">
                <a:solidFill>
                  <a:srgbClr val="00B050"/>
                </a:solidFill>
              </a:rPr>
              <a:t>  apps.py</a:t>
            </a:r>
          </a:p>
        </p:txBody>
      </p:sp>
      <p:cxnSp>
        <p:nvCxnSpPr>
          <p:cNvPr id="12" name="Straight Arrow Connector 11">
            <a:extLst>
              <a:ext uri="{FF2B5EF4-FFF2-40B4-BE49-F238E27FC236}">
                <a16:creationId xmlns:a16="http://schemas.microsoft.com/office/drawing/2014/main" id="{D93825F6-D492-44C2-A595-E4B7B9416F93}"/>
              </a:ext>
            </a:extLst>
          </p:cNvPr>
          <p:cNvCxnSpPr/>
          <p:nvPr/>
        </p:nvCxnSpPr>
        <p:spPr>
          <a:xfrm>
            <a:off x="6096000" y="4698609"/>
            <a:ext cx="3920197" cy="73152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6A5B131-A01A-4B3D-8222-DDB847A35586}"/>
              </a:ext>
            </a:extLst>
          </p:cNvPr>
          <p:cNvCxnSpPr/>
          <p:nvPr/>
        </p:nvCxnSpPr>
        <p:spPr>
          <a:xfrm>
            <a:off x="3770142" y="2222695"/>
            <a:ext cx="3879808" cy="350769"/>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661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Migration</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Use this command to make a file ready for migration</a:t>
            </a:r>
          </a:p>
          <a:p>
            <a:pPr marL="0" indent="0" algn="ctr">
              <a:buNone/>
            </a:pPr>
            <a:r>
              <a:rPr lang="en-US" sz="3600" dirty="0">
                <a:solidFill>
                  <a:srgbClr val="0070C0"/>
                </a:solidFill>
              </a:rPr>
              <a:t>python manage.py </a:t>
            </a:r>
            <a:r>
              <a:rPr lang="en-US" sz="3600" dirty="0" err="1">
                <a:solidFill>
                  <a:srgbClr val="0070C0"/>
                </a:solidFill>
              </a:rPr>
              <a:t>makemigrations</a:t>
            </a:r>
            <a:endParaRPr lang="en-US" sz="3600" dirty="0">
              <a:solidFill>
                <a:srgbClr val="0070C0"/>
              </a:solidFill>
            </a:endParaRPr>
          </a:p>
          <a:p>
            <a:r>
              <a:rPr lang="en-US" dirty="0"/>
              <a:t>Once again run following command to create</a:t>
            </a:r>
          </a:p>
          <a:p>
            <a:pPr marL="0" indent="0">
              <a:buNone/>
            </a:pPr>
            <a:r>
              <a:rPr lang="en-US" dirty="0"/>
              <a:t>  table in database</a:t>
            </a:r>
          </a:p>
          <a:p>
            <a:pPr marL="0" indent="0">
              <a:buNone/>
            </a:pPr>
            <a:r>
              <a:rPr lang="en-US" sz="3600" dirty="0">
                <a:solidFill>
                  <a:srgbClr val="0070C0"/>
                </a:solidFill>
              </a:rPr>
              <a:t>	python manage.py migrate</a:t>
            </a:r>
          </a:p>
          <a:p>
            <a:r>
              <a:rPr lang="en-US" dirty="0"/>
              <a:t>You will be able see a new table named as </a:t>
            </a:r>
          </a:p>
          <a:p>
            <a:pPr marL="0" indent="0">
              <a:buNone/>
            </a:pPr>
            <a:r>
              <a:rPr lang="en-US" dirty="0"/>
              <a:t>  &lt;</a:t>
            </a:r>
            <a:r>
              <a:rPr lang="en-US" dirty="0" err="1"/>
              <a:t>modulename_modelclass</a:t>
            </a:r>
            <a:r>
              <a:rPr lang="en-US" dirty="0"/>
              <a:t>&gt;  ( in this example</a:t>
            </a:r>
          </a:p>
          <a:p>
            <a:pPr marL="0" indent="0">
              <a:buNone/>
            </a:pPr>
            <a:r>
              <a:rPr lang="en-US" dirty="0"/>
              <a:t>  “</a:t>
            </a:r>
            <a:r>
              <a:rPr lang="en-US" dirty="0" err="1"/>
              <a:t>products_product</a:t>
            </a:r>
            <a:r>
              <a:rPr lang="en-US" dirty="0"/>
              <a:t> ”)</a:t>
            </a:r>
          </a:p>
        </p:txBody>
      </p:sp>
      <p:pic>
        <p:nvPicPr>
          <p:cNvPr id="6" name="Picture 5">
            <a:extLst>
              <a:ext uri="{FF2B5EF4-FFF2-40B4-BE49-F238E27FC236}">
                <a16:creationId xmlns:a16="http://schemas.microsoft.com/office/drawing/2014/main" id="{C062B927-752B-4B62-BDFA-2E21CA052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314" y="3013600"/>
            <a:ext cx="3069251" cy="2543137"/>
          </a:xfrm>
          <a:prstGeom prst="rect">
            <a:avLst/>
          </a:prstGeom>
        </p:spPr>
      </p:pic>
      <p:cxnSp>
        <p:nvCxnSpPr>
          <p:cNvPr id="15" name="Straight Arrow Connector 14">
            <a:extLst>
              <a:ext uri="{FF2B5EF4-FFF2-40B4-BE49-F238E27FC236}">
                <a16:creationId xmlns:a16="http://schemas.microsoft.com/office/drawing/2014/main" id="{78E8532B-5F38-4F03-A203-31D567FDFE2B}"/>
              </a:ext>
            </a:extLst>
          </p:cNvPr>
          <p:cNvCxnSpPr/>
          <p:nvPr/>
        </p:nvCxnSpPr>
        <p:spPr>
          <a:xfrm>
            <a:off x="9129932" y="2053883"/>
            <a:ext cx="1420837" cy="2461846"/>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755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Admin Panel</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Default admin panel provided by Django can be accessed in URL</a:t>
            </a:r>
          </a:p>
          <a:p>
            <a:pPr marL="0" indent="0">
              <a:buNone/>
            </a:pPr>
            <a:r>
              <a:rPr lang="en-US" dirty="0"/>
              <a:t>   “BASE_URL/admin” i.e. “127.0.0.1:8000/admin”</a:t>
            </a:r>
          </a:p>
          <a:p>
            <a:r>
              <a:rPr lang="en-US" dirty="0"/>
              <a:t>To create a super user run this command:</a:t>
            </a:r>
          </a:p>
          <a:p>
            <a:pPr marL="0" indent="0">
              <a:buNone/>
            </a:pPr>
            <a:r>
              <a:rPr lang="en-US" sz="3600" dirty="0">
                <a:solidFill>
                  <a:srgbClr val="0070C0"/>
                </a:solidFill>
              </a:rPr>
              <a:t>python manage.py </a:t>
            </a:r>
            <a:r>
              <a:rPr lang="en-US" sz="3600" dirty="0" err="1">
                <a:solidFill>
                  <a:srgbClr val="0070C0"/>
                </a:solidFill>
              </a:rPr>
              <a:t>createsuperuser</a:t>
            </a:r>
            <a:endParaRPr lang="en-US" sz="3600" dirty="0">
              <a:solidFill>
                <a:srgbClr val="0070C0"/>
              </a:solidFill>
            </a:endParaRPr>
          </a:p>
          <a:p>
            <a:r>
              <a:rPr lang="en-US" dirty="0"/>
              <a:t>With username and password you will be </a:t>
            </a:r>
          </a:p>
          <a:p>
            <a:pPr marL="0" indent="0">
              <a:buNone/>
            </a:pPr>
            <a:r>
              <a:rPr lang="en-US" dirty="0"/>
              <a:t> able to login in this admin panel</a:t>
            </a:r>
          </a:p>
        </p:txBody>
      </p:sp>
      <p:pic>
        <p:nvPicPr>
          <p:cNvPr id="5" name="Picture 4">
            <a:extLst>
              <a:ext uri="{FF2B5EF4-FFF2-40B4-BE49-F238E27FC236}">
                <a16:creationId xmlns:a16="http://schemas.microsoft.com/office/drawing/2014/main" id="{BF010688-7D1A-475A-B988-E027FDF81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6892" y="2914450"/>
            <a:ext cx="3686908" cy="2857899"/>
          </a:xfrm>
          <a:prstGeom prst="rect">
            <a:avLst/>
          </a:prstGeom>
        </p:spPr>
      </p:pic>
    </p:spTree>
    <p:extLst>
      <p:ext uri="{BB962C8B-B14F-4D97-AF65-F5344CB8AC3E}">
        <p14:creationId xmlns:p14="http://schemas.microsoft.com/office/powerpoint/2010/main" val="20000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D0E0-6C65-4EDD-84B6-5C4796396CAD}"/>
              </a:ext>
            </a:extLst>
          </p:cNvPr>
          <p:cNvSpPr>
            <a:spLocks noGrp="1"/>
          </p:cNvSpPr>
          <p:nvPr>
            <p:ph type="title"/>
          </p:nvPr>
        </p:nvSpPr>
        <p:spPr/>
        <p:txBody>
          <a:bodyPr/>
          <a:lstStyle/>
          <a:p>
            <a:r>
              <a:rPr lang="en-US" b="1" dirty="0"/>
              <a:t>Starting a Project</a:t>
            </a:r>
          </a:p>
        </p:txBody>
      </p:sp>
      <p:pic>
        <p:nvPicPr>
          <p:cNvPr id="5" name="Content Placeholder 4">
            <a:extLst>
              <a:ext uri="{FF2B5EF4-FFF2-40B4-BE49-F238E27FC236}">
                <a16:creationId xmlns:a16="http://schemas.microsoft.com/office/drawing/2014/main" id="{17BD52A7-63E1-43B4-80FA-3BC596AEF1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4907059"/>
          </a:xfrm>
        </p:spPr>
      </p:pic>
    </p:spTree>
    <p:extLst>
      <p:ext uri="{BB962C8B-B14F-4D97-AF65-F5344CB8AC3E}">
        <p14:creationId xmlns:p14="http://schemas.microsoft.com/office/powerpoint/2010/main" val="1639380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Admin Panel</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Django administrative panel</a:t>
            </a:r>
          </a:p>
        </p:txBody>
      </p:sp>
      <p:pic>
        <p:nvPicPr>
          <p:cNvPr id="6" name="Picture 5">
            <a:extLst>
              <a:ext uri="{FF2B5EF4-FFF2-40B4-BE49-F238E27FC236}">
                <a16:creationId xmlns:a16="http://schemas.microsoft.com/office/drawing/2014/main" id="{F7C00601-6347-4F8A-91C8-CF912C645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21169"/>
            <a:ext cx="10515600" cy="3855794"/>
          </a:xfrm>
          <a:prstGeom prst="rect">
            <a:avLst/>
          </a:prstGeom>
        </p:spPr>
      </p:pic>
    </p:spTree>
    <p:extLst>
      <p:ext uri="{BB962C8B-B14F-4D97-AF65-F5344CB8AC3E}">
        <p14:creationId xmlns:p14="http://schemas.microsoft.com/office/powerpoint/2010/main" val="3990139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Admin Panel</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To add your module in Django administrative panel</a:t>
            </a:r>
          </a:p>
          <a:p>
            <a:pPr lvl="1"/>
            <a:r>
              <a:rPr lang="en-US" dirty="0"/>
              <a:t>Go to “admin.py” of the relevant module and add following code:</a:t>
            </a:r>
          </a:p>
          <a:p>
            <a:pPr lvl="1"/>
            <a:endParaRPr lang="en-US" dirty="0"/>
          </a:p>
          <a:p>
            <a:pPr lvl="1"/>
            <a:endParaRPr lang="en-US" dirty="0"/>
          </a:p>
          <a:p>
            <a:pPr lvl="1"/>
            <a:endParaRPr lang="en-US" dirty="0"/>
          </a:p>
          <a:p>
            <a:pPr marL="457200" lvl="1" indent="0">
              <a:buNone/>
            </a:pPr>
            <a:r>
              <a:rPr lang="en-US" sz="2800" dirty="0"/>
              <a:t>Refresh your admin panel in browser to see the change</a:t>
            </a:r>
          </a:p>
          <a:p>
            <a:pPr marL="457200" lvl="1" indent="0">
              <a:buNone/>
            </a:pPr>
            <a:endParaRPr lang="en-US" dirty="0"/>
          </a:p>
          <a:p>
            <a:pPr marL="457200" lvl="1" indent="0">
              <a:buNone/>
            </a:pPr>
            <a:endParaRPr lang="en-US" dirty="0"/>
          </a:p>
        </p:txBody>
      </p:sp>
      <p:pic>
        <p:nvPicPr>
          <p:cNvPr id="5" name="Picture 4">
            <a:extLst>
              <a:ext uri="{FF2B5EF4-FFF2-40B4-BE49-F238E27FC236}">
                <a16:creationId xmlns:a16="http://schemas.microsoft.com/office/drawing/2014/main" id="{0EB8C63C-108A-413E-AA2D-E10149942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62" y="2721949"/>
            <a:ext cx="7413673" cy="1188869"/>
          </a:xfrm>
          <a:prstGeom prst="rect">
            <a:avLst/>
          </a:prstGeom>
        </p:spPr>
      </p:pic>
      <p:pic>
        <p:nvPicPr>
          <p:cNvPr id="8" name="Picture 7">
            <a:extLst>
              <a:ext uri="{FF2B5EF4-FFF2-40B4-BE49-F238E27FC236}">
                <a16:creationId xmlns:a16="http://schemas.microsoft.com/office/drawing/2014/main" id="{3A95CF91-C1AA-4F53-9062-9692298B8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463" y="4337820"/>
            <a:ext cx="7413672" cy="2155055"/>
          </a:xfrm>
          <a:prstGeom prst="rect">
            <a:avLst/>
          </a:prstGeom>
        </p:spPr>
      </p:pic>
    </p:spTree>
    <p:extLst>
      <p:ext uri="{BB962C8B-B14F-4D97-AF65-F5344CB8AC3E}">
        <p14:creationId xmlns:p14="http://schemas.microsoft.com/office/powerpoint/2010/main" val="61372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Admin Panel</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pPr marL="0" indent="0">
              <a:buNone/>
            </a:pPr>
            <a:r>
              <a:rPr lang="en-US" dirty="0"/>
              <a:t>Add this class to “admin.py” to make administrative panel looks clear:</a:t>
            </a:r>
          </a:p>
        </p:txBody>
      </p:sp>
      <p:pic>
        <p:nvPicPr>
          <p:cNvPr id="6" name="Picture 5">
            <a:extLst>
              <a:ext uri="{FF2B5EF4-FFF2-40B4-BE49-F238E27FC236}">
                <a16:creationId xmlns:a16="http://schemas.microsoft.com/office/drawing/2014/main" id="{08113D8C-A170-4099-8943-31DC35E58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325" y="2238209"/>
            <a:ext cx="4269506" cy="2381582"/>
          </a:xfrm>
          <a:prstGeom prst="rect">
            <a:avLst/>
          </a:prstGeom>
        </p:spPr>
      </p:pic>
      <p:pic>
        <p:nvPicPr>
          <p:cNvPr id="9" name="Picture 8">
            <a:extLst>
              <a:ext uri="{FF2B5EF4-FFF2-40B4-BE49-F238E27FC236}">
                <a16:creationId xmlns:a16="http://schemas.microsoft.com/office/drawing/2014/main" id="{BC546AC1-93FA-44F0-9039-B21945998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364" y="2238209"/>
            <a:ext cx="5534797" cy="2381582"/>
          </a:xfrm>
          <a:prstGeom prst="rect">
            <a:avLst/>
          </a:prstGeom>
        </p:spPr>
      </p:pic>
      <p:pic>
        <p:nvPicPr>
          <p:cNvPr id="11" name="Picture 10">
            <a:extLst>
              <a:ext uri="{FF2B5EF4-FFF2-40B4-BE49-F238E27FC236}">
                <a16:creationId xmlns:a16="http://schemas.microsoft.com/office/drawing/2014/main" id="{49921CC8-F73B-44A5-957D-227E2F63C6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4663254"/>
            <a:ext cx="10114631" cy="1829622"/>
          </a:xfrm>
          <a:prstGeom prst="rect">
            <a:avLst/>
          </a:prstGeom>
        </p:spPr>
      </p:pic>
      <p:sp>
        <p:nvSpPr>
          <p:cNvPr id="13" name="Rectangle 12">
            <a:extLst>
              <a:ext uri="{FF2B5EF4-FFF2-40B4-BE49-F238E27FC236}">
                <a16:creationId xmlns:a16="http://schemas.microsoft.com/office/drawing/2014/main" id="{C52E7E4D-22EA-4C5B-836D-8A32314331FB}"/>
              </a:ext>
            </a:extLst>
          </p:cNvPr>
          <p:cNvSpPr/>
          <p:nvPr/>
        </p:nvSpPr>
        <p:spPr>
          <a:xfrm>
            <a:off x="1012874" y="2194746"/>
            <a:ext cx="5500468" cy="233357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A4775E80-CF97-4840-B07A-6D1EE8809CFD}"/>
              </a:ext>
            </a:extLst>
          </p:cNvPr>
          <p:cNvSpPr/>
          <p:nvPr/>
        </p:nvSpPr>
        <p:spPr>
          <a:xfrm>
            <a:off x="6096000" y="4663254"/>
            <a:ext cx="1026941" cy="6121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222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Fetching Data</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r>
              <a:rPr lang="en-US" dirty="0"/>
              <a:t>Pass object to view and retrieve. </a:t>
            </a:r>
          </a:p>
          <a:p>
            <a:pPr marL="0" indent="0">
              <a:buNone/>
            </a:pPr>
            <a:r>
              <a:rPr lang="en-US" dirty="0"/>
              <a:t>  Example for products:</a:t>
            </a:r>
          </a:p>
        </p:txBody>
      </p:sp>
      <p:pic>
        <p:nvPicPr>
          <p:cNvPr id="5" name="Picture 4">
            <a:extLst>
              <a:ext uri="{FF2B5EF4-FFF2-40B4-BE49-F238E27FC236}">
                <a16:creationId xmlns:a16="http://schemas.microsoft.com/office/drawing/2014/main" id="{DCF8C682-7039-4C78-9754-5016F65E4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855737"/>
            <a:ext cx="4366846" cy="2968284"/>
          </a:xfrm>
          <a:prstGeom prst="rect">
            <a:avLst/>
          </a:prstGeom>
        </p:spPr>
      </p:pic>
      <p:pic>
        <p:nvPicPr>
          <p:cNvPr id="7" name="Picture 6">
            <a:extLst>
              <a:ext uri="{FF2B5EF4-FFF2-40B4-BE49-F238E27FC236}">
                <a16:creationId xmlns:a16="http://schemas.microsoft.com/office/drawing/2014/main" id="{5585B391-5E35-4878-8C9D-14D209F32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084" y="1690688"/>
            <a:ext cx="5229715" cy="4802187"/>
          </a:xfrm>
          <a:prstGeom prst="rect">
            <a:avLst/>
          </a:prstGeom>
        </p:spPr>
      </p:pic>
      <p:cxnSp>
        <p:nvCxnSpPr>
          <p:cNvPr id="9" name="Straight Arrow Connector 8">
            <a:extLst>
              <a:ext uri="{FF2B5EF4-FFF2-40B4-BE49-F238E27FC236}">
                <a16:creationId xmlns:a16="http://schemas.microsoft.com/office/drawing/2014/main" id="{87302946-A6F1-47FE-8E16-37AFF3448B4F}"/>
              </a:ext>
            </a:extLst>
          </p:cNvPr>
          <p:cNvCxnSpPr>
            <a:cxnSpLocks/>
          </p:cNvCxnSpPr>
          <p:nvPr/>
        </p:nvCxnSpPr>
        <p:spPr>
          <a:xfrm flipH="1">
            <a:off x="2152356" y="3526105"/>
            <a:ext cx="586740" cy="155292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4FB1591-C5CE-4ECE-BDB3-81EAFDCC2237}"/>
              </a:ext>
            </a:extLst>
          </p:cNvPr>
          <p:cNvSpPr/>
          <p:nvPr/>
        </p:nvSpPr>
        <p:spPr>
          <a:xfrm>
            <a:off x="984738" y="5022162"/>
            <a:ext cx="675249" cy="2672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ED61D24-F4C1-4B1E-8599-8393117C965B}"/>
              </a:ext>
            </a:extLst>
          </p:cNvPr>
          <p:cNvSpPr/>
          <p:nvPr/>
        </p:nvSpPr>
        <p:spPr>
          <a:xfrm>
            <a:off x="4515726" y="5417254"/>
            <a:ext cx="689316" cy="28016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34630BF0-8C37-40FF-9221-427206EF8596}"/>
              </a:ext>
            </a:extLst>
          </p:cNvPr>
          <p:cNvSpPr/>
          <p:nvPr/>
        </p:nvSpPr>
        <p:spPr>
          <a:xfrm rot="10800000">
            <a:off x="3819376" y="5691671"/>
            <a:ext cx="484632" cy="624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6" name="Arrow: Down 35">
            <a:extLst>
              <a:ext uri="{FF2B5EF4-FFF2-40B4-BE49-F238E27FC236}">
                <a16:creationId xmlns:a16="http://schemas.microsoft.com/office/drawing/2014/main" id="{AF649BDF-E9D0-42A3-8A81-0112A6BFE514}"/>
              </a:ext>
            </a:extLst>
          </p:cNvPr>
          <p:cNvSpPr/>
          <p:nvPr/>
        </p:nvSpPr>
        <p:spPr>
          <a:xfrm rot="2615386">
            <a:off x="9322054" y="3449796"/>
            <a:ext cx="548640" cy="7094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74152FD7-7CB9-44DD-922A-D86CC45EE78B}"/>
              </a:ext>
            </a:extLst>
          </p:cNvPr>
          <p:cNvSpPr/>
          <p:nvPr/>
        </p:nvSpPr>
        <p:spPr>
          <a:xfrm>
            <a:off x="7906043" y="3713871"/>
            <a:ext cx="328022" cy="393895"/>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C415330C-1A00-4C0C-AC0A-3446F40170CF}"/>
              </a:ext>
            </a:extLst>
          </p:cNvPr>
          <p:cNvSpPr/>
          <p:nvPr/>
        </p:nvSpPr>
        <p:spPr>
          <a:xfrm rot="8827224">
            <a:off x="8399965" y="5514767"/>
            <a:ext cx="433781" cy="591854"/>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798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User Registration &amp; Login</a:t>
            </a:r>
          </a:p>
        </p:txBody>
      </p:sp>
      <p:sp>
        <p:nvSpPr>
          <p:cNvPr id="3" name="Content Placeholder 2">
            <a:extLst>
              <a:ext uri="{FF2B5EF4-FFF2-40B4-BE49-F238E27FC236}">
                <a16:creationId xmlns:a16="http://schemas.microsoft.com/office/drawing/2014/main" id="{F80333C0-7A4B-4C2B-88DF-DCA97047D607}"/>
              </a:ext>
            </a:extLst>
          </p:cNvPr>
          <p:cNvSpPr>
            <a:spLocks noGrp="1"/>
          </p:cNvSpPr>
          <p:nvPr>
            <p:ph idx="1"/>
          </p:nvPr>
        </p:nvSpPr>
        <p:spPr/>
        <p:txBody>
          <a:bodyPr>
            <a:normAutofit/>
          </a:bodyPr>
          <a:lstStyle/>
          <a:p>
            <a:pPr marL="0" indent="0">
              <a:buNone/>
            </a:pPr>
            <a:r>
              <a:rPr lang="en-US" dirty="0"/>
              <a:t>Add two html pages with registration and login form in templates folder &amp; define a module (“</a:t>
            </a:r>
            <a:r>
              <a:rPr lang="en-US" dirty="0" err="1"/>
              <a:t>allusers</a:t>
            </a:r>
            <a:r>
              <a:rPr lang="en-US" dirty="0"/>
              <a:t>”) and required URL mapping</a:t>
            </a:r>
          </a:p>
        </p:txBody>
      </p:sp>
      <p:pic>
        <p:nvPicPr>
          <p:cNvPr id="5" name="Picture 4">
            <a:extLst>
              <a:ext uri="{FF2B5EF4-FFF2-40B4-BE49-F238E27FC236}">
                <a16:creationId xmlns:a16="http://schemas.microsoft.com/office/drawing/2014/main" id="{FA168372-72D1-4984-9EC5-B903BDC78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10388"/>
            <a:ext cx="5107744" cy="1773775"/>
          </a:xfrm>
          <a:prstGeom prst="rect">
            <a:avLst/>
          </a:prstGeom>
        </p:spPr>
      </p:pic>
      <p:pic>
        <p:nvPicPr>
          <p:cNvPr id="8" name="Picture 7">
            <a:extLst>
              <a:ext uri="{FF2B5EF4-FFF2-40B4-BE49-F238E27FC236}">
                <a16:creationId xmlns:a16="http://schemas.microsoft.com/office/drawing/2014/main" id="{9F6E7BB3-14B0-4FFA-AF66-4FB648A9D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719100"/>
            <a:ext cx="5107744" cy="1773775"/>
          </a:xfrm>
          <a:prstGeom prst="rect">
            <a:avLst/>
          </a:prstGeom>
        </p:spPr>
      </p:pic>
      <p:pic>
        <p:nvPicPr>
          <p:cNvPr id="12" name="Picture 11">
            <a:extLst>
              <a:ext uri="{FF2B5EF4-FFF2-40B4-BE49-F238E27FC236}">
                <a16:creationId xmlns:a16="http://schemas.microsoft.com/office/drawing/2014/main" id="{4110D471-8C10-40DF-925E-803B2A595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055" y="2776063"/>
            <a:ext cx="5107744" cy="3716812"/>
          </a:xfrm>
          <a:prstGeom prst="rect">
            <a:avLst/>
          </a:prstGeom>
        </p:spPr>
      </p:pic>
    </p:spTree>
    <p:extLst>
      <p:ext uri="{BB962C8B-B14F-4D97-AF65-F5344CB8AC3E}">
        <p14:creationId xmlns:p14="http://schemas.microsoft.com/office/powerpoint/2010/main" val="2952228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User Registration &amp; Login</a:t>
            </a:r>
          </a:p>
        </p:txBody>
      </p:sp>
      <p:pic>
        <p:nvPicPr>
          <p:cNvPr id="9" name="Content Placeholder 8">
            <a:extLst>
              <a:ext uri="{FF2B5EF4-FFF2-40B4-BE49-F238E27FC236}">
                <a16:creationId xmlns:a16="http://schemas.microsoft.com/office/drawing/2014/main" id="{83A14C75-3BF5-4D82-A7FF-EFFE3B651B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532" y="1825623"/>
            <a:ext cx="6593268" cy="4667251"/>
          </a:xfrm>
        </p:spPr>
      </p:pic>
      <p:pic>
        <p:nvPicPr>
          <p:cNvPr id="6" name="Picture 5">
            <a:extLst>
              <a:ext uri="{FF2B5EF4-FFF2-40B4-BE49-F238E27FC236}">
                <a16:creationId xmlns:a16="http://schemas.microsoft.com/office/drawing/2014/main" id="{74F16341-CC90-46C0-A877-B0D8952C5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5624"/>
            <a:ext cx="3922332" cy="4351338"/>
          </a:xfrm>
          <a:prstGeom prst="rect">
            <a:avLst/>
          </a:prstGeom>
        </p:spPr>
      </p:pic>
    </p:spTree>
    <p:extLst>
      <p:ext uri="{BB962C8B-B14F-4D97-AF65-F5344CB8AC3E}">
        <p14:creationId xmlns:p14="http://schemas.microsoft.com/office/powerpoint/2010/main" val="1825004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User Registration &amp; Login</a:t>
            </a:r>
          </a:p>
        </p:txBody>
      </p:sp>
      <p:pic>
        <p:nvPicPr>
          <p:cNvPr id="7" name="Picture 6">
            <a:extLst>
              <a:ext uri="{FF2B5EF4-FFF2-40B4-BE49-F238E27FC236}">
                <a16:creationId xmlns:a16="http://schemas.microsoft.com/office/drawing/2014/main" id="{B8E8C5F9-387F-47C4-BB9A-C7E3575AA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242" y="1690688"/>
            <a:ext cx="3827452" cy="3373681"/>
          </a:xfrm>
          <a:prstGeom prst="rect">
            <a:avLst/>
          </a:prstGeom>
        </p:spPr>
      </p:pic>
      <p:pic>
        <p:nvPicPr>
          <p:cNvPr id="12" name="Content Placeholder 11">
            <a:extLst>
              <a:ext uri="{FF2B5EF4-FFF2-40B4-BE49-F238E27FC236}">
                <a16:creationId xmlns:a16="http://schemas.microsoft.com/office/drawing/2014/main" id="{44B5B2E4-88D4-481E-9167-EB4D41E521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1337" y="1752365"/>
            <a:ext cx="6411220" cy="4740509"/>
          </a:xfrm>
        </p:spPr>
      </p:pic>
    </p:spTree>
    <p:extLst>
      <p:ext uri="{BB962C8B-B14F-4D97-AF65-F5344CB8AC3E}">
        <p14:creationId xmlns:p14="http://schemas.microsoft.com/office/powerpoint/2010/main" val="2274870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User Registration &amp; Login</a:t>
            </a:r>
          </a:p>
        </p:txBody>
      </p:sp>
      <p:sp>
        <p:nvSpPr>
          <p:cNvPr id="4" name="Content Placeholder 3">
            <a:extLst>
              <a:ext uri="{FF2B5EF4-FFF2-40B4-BE49-F238E27FC236}">
                <a16:creationId xmlns:a16="http://schemas.microsoft.com/office/drawing/2014/main" id="{3966B3A5-6F46-43F2-8C59-46274CA39602}"/>
              </a:ext>
            </a:extLst>
          </p:cNvPr>
          <p:cNvSpPr>
            <a:spLocks noGrp="1"/>
          </p:cNvSpPr>
          <p:nvPr>
            <p:ph idx="1"/>
          </p:nvPr>
        </p:nvSpPr>
        <p:spPr/>
        <p:txBody>
          <a:bodyPr/>
          <a:lstStyle/>
          <a:p>
            <a:r>
              <a:rPr lang="en-US" dirty="0"/>
              <a:t>Add proper URL mapping for registration &amp; login pages. Example:</a:t>
            </a:r>
          </a:p>
          <a:p>
            <a:pPr marL="0" indent="0">
              <a:buNone/>
            </a:pPr>
            <a:r>
              <a:rPr lang="en-US" dirty="0"/>
              <a:t>(new module name is “</a:t>
            </a:r>
            <a:r>
              <a:rPr lang="en-US" dirty="0" err="1"/>
              <a:t>allusers</a:t>
            </a:r>
            <a:r>
              <a:rPr lang="en-US" dirty="0"/>
              <a:t>”)</a:t>
            </a:r>
          </a:p>
          <a:p>
            <a:pPr marL="0" indent="0">
              <a:buNone/>
            </a:pPr>
            <a:endParaRPr lang="en-US" dirty="0"/>
          </a:p>
        </p:txBody>
      </p:sp>
      <p:pic>
        <p:nvPicPr>
          <p:cNvPr id="6" name="Picture 5">
            <a:extLst>
              <a:ext uri="{FF2B5EF4-FFF2-40B4-BE49-F238E27FC236}">
                <a16:creationId xmlns:a16="http://schemas.microsoft.com/office/drawing/2014/main" id="{58E3A5BB-DD9B-42CA-8EED-36736C9DD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26" y="2881533"/>
            <a:ext cx="4620270" cy="1865021"/>
          </a:xfrm>
          <a:prstGeom prst="rect">
            <a:avLst/>
          </a:prstGeom>
        </p:spPr>
      </p:pic>
      <p:pic>
        <p:nvPicPr>
          <p:cNvPr id="9" name="Picture 8">
            <a:extLst>
              <a:ext uri="{FF2B5EF4-FFF2-40B4-BE49-F238E27FC236}">
                <a16:creationId xmlns:a16="http://schemas.microsoft.com/office/drawing/2014/main" id="{B9A71210-2BF6-4FC4-B3F1-FE4760BBC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26" y="4853353"/>
            <a:ext cx="4286848" cy="1709861"/>
          </a:xfrm>
          <a:prstGeom prst="rect">
            <a:avLst/>
          </a:prstGeom>
        </p:spPr>
      </p:pic>
      <p:pic>
        <p:nvPicPr>
          <p:cNvPr id="11" name="Picture 10">
            <a:extLst>
              <a:ext uri="{FF2B5EF4-FFF2-40B4-BE49-F238E27FC236}">
                <a16:creationId xmlns:a16="http://schemas.microsoft.com/office/drawing/2014/main" id="{A7F87652-5AA3-4FE1-B7AC-5EFFB10383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6722" y="2503393"/>
            <a:ext cx="5492952" cy="3989482"/>
          </a:xfrm>
          <a:prstGeom prst="rect">
            <a:avLst/>
          </a:prstGeom>
        </p:spPr>
      </p:pic>
      <p:sp>
        <p:nvSpPr>
          <p:cNvPr id="13" name="TextBox 12">
            <a:extLst>
              <a:ext uri="{FF2B5EF4-FFF2-40B4-BE49-F238E27FC236}">
                <a16:creationId xmlns:a16="http://schemas.microsoft.com/office/drawing/2014/main" id="{0C07002E-0FED-42A3-A2F7-ABE1EA73D8AB}"/>
              </a:ext>
            </a:extLst>
          </p:cNvPr>
          <p:cNvSpPr txBox="1"/>
          <p:nvPr/>
        </p:nvSpPr>
        <p:spPr>
          <a:xfrm>
            <a:off x="2912008" y="3291843"/>
            <a:ext cx="2405659" cy="369332"/>
          </a:xfrm>
          <a:prstGeom prst="rect">
            <a:avLst/>
          </a:prstGeom>
          <a:noFill/>
        </p:spPr>
        <p:txBody>
          <a:bodyPr wrap="none" rtlCol="0">
            <a:spAutoFit/>
          </a:bodyPr>
          <a:lstStyle/>
          <a:p>
            <a:r>
              <a:rPr lang="en-US" dirty="0">
                <a:solidFill>
                  <a:srgbClr val="FF0000"/>
                </a:solidFill>
              </a:rPr>
              <a:t>Main project’s “urls.py”</a:t>
            </a:r>
          </a:p>
        </p:txBody>
      </p:sp>
      <p:sp>
        <p:nvSpPr>
          <p:cNvPr id="15" name="TextBox 14">
            <a:extLst>
              <a:ext uri="{FF2B5EF4-FFF2-40B4-BE49-F238E27FC236}">
                <a16:creationId xmlns:a16="http://schemas.microsoft.com/office/drawing/2014/main" id="{98EFF4DD-FBB0-4349-8694-511A3D0CCC60}"/>
              </a:ext>
            </a:extLst>
          </p:cNvPr>
          <p:cNvSpPr txBox="1"/>
          <p:nvPr/>
        </p:nvSpPr>
        <p:spPr>
          <a:xfrm>
            <a:off x="2937796" y="5202707"/>
            <a:ext cx="2449901" cy="369332"/>
          </a:xfrm>
          <a:prstGeom prst="rect">
            <a:avLst/>
          </a:prstGeom>
          <a:noFill/>
        </p:spPr>
        <p:txBody>
          <a:bodyPr wrap="none" rtlCol="0">
            <a:spAutoFit/>
          </a:bodyPr>
          <a:lstStyle/>
          <a:p>
            <a:r>
              <a:rPr lang="en-US" dirty="0">
                <a:solidFill>
                  <a:srgbClr val="FF0000"/>
                </a:solidFill>
              </a:rPr>
              <a:t>New module’s “urls.py”</a:t>
            </a:r>
          </a:p>
        </p:txBody>
      </p:sp>
      <p:sp>
        <p:nvSpPr>
          <p:cNvPr id="16" name="TextBox 15">
            <a:extLst>
              <a:ext uri="{FF2B5EF4-FFF2-40B4-BE49-F238E27FC236}">
                <a16:creationId xmlns:a16="http://schemas.microsoft.com/office/drawing/2014/main" id="{961F4D69-FED1-4DED-940D-0B6F50980D65}"/>
              </a:ext>
            </a:extLst>
          </p:cNvPr>
          <p:cNvSpPr txBox="1"/>
          <p:nvPr/>
        </p:nvSpPr>
        <p:spPr>
          <a:xfrm>
            <a:off x="8965595" y="2881533"/>
            <a:ext cx="2576539" cy="369332"/>
          </a:xfrm>
          <a:prstGeom prst="rect">
            <a:avLst/>
          </a:prstGeom>
          <a:noFill/>
        </p:spPr>
        <p:txBody>
          <a:bodyPr wrap="none" rtlCol="0">
            <a:spAutoFit/>
          </a:bodyPr>
          <a:lstStyle/>
          <a:p>
            <a:r>
              <a:rPr lang="en-US" dirty="0">
                <a:solidFill>
                  <a:srgbClr val="FF0000"/>
                </a:solidFill>
              </a:rPr>
              <a:t>New module’s “views.py”</a:t>
            </a:r>
          </a:p>
        </p:txBody>
      </p:sp>
    </p:spTree>
    <p:extLst>
      <p:ext uri="{BB962C8B-B14F-4D97-AF65-F5344CB8AC3E}">
        <p14:creationId xmlns:p14="http://schemas.microsoft.com/office/powerpoint/2010/main" val="3115316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User Registration &amp; Login</a:t>
            </a:r>
          </a:p>
        </p:txBody>
      </p:sp>
      <p:sp>
        <p:nvSpPr>
          <p:cNvPr id="4" name="Content Placeholder 3">
            <a:extLst>
              <a:ext uri="{FF2B5EF4-FFF2-40B4-BE49-F238E27FC236}">
                <a16:creationId xmlns:a16="http://schemas.microsoft.com/office/drawing/2014/main" id="{3966B3A5-6F46-43F2-8C59-46274CA39602}"/>
              </a:ext>
            </a:extLst>
          </p:cNvPr>
          <p:cNvSpPr>
            <a:spLocks noGrp="1"/>
          </p:cNvSpPr>
          <p:nvPr>
            <p:ph idx="1"/>
          </p:nvPr>
        </p:nvSpPr>
        <p:spPr/>
        <p:txBody>
          <a:bodyPr/>
          <a:lstStyle/>
          <a:p>
            <a:r>
              <a:rPr lang="en-US" dirty="0"/>
              <a:t>In “views.py” we can get the form data &amp; proceed them further (for registration) on post request like:</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87B93D9-27B8-4CE9-8584-B92283C06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673" y="2752152"/>
            <a:ext cx="5477639" cy="3740723"/>
          </a:xfrm>
          <a:prstGeom prst="rect">
            <a:avLst/>
          </a:prstGeom>
        </p:spPr>
      </p:pic>
      <p:pic>
        <p:nvPicPr>
          <p:cNvPr id="8" name="Picture 7">
            <a:extLst>
              <a:ext uri="{FF2B5EF4-FFF2-40B4-BE49-F238E27FC236}">
                <a16:creationId xmlns:a16="http://schemas.microsoft.com/office/drawing/2014/main" id="{0F6E0AF7-26F5-42BF-BFFE-3ECA2446F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312" y="2341433"/>
            <a:ext cx="4910488" cy="4151441"/>
          </a:xfrm>
          <a:prstGeom prst="rect">
            <a:avLst/>
          </a:prstGeom>
        </p:spPr>
      </p:pic>
      <p:cxnSp>
        <p:nvCxnSpPr>
          <p:cNvPr id="12" name="Straight Arrow Connector 11">
            <a:extLst>
              <a:ext uri="{FF2B5EF4-FFF2-40B4-BE49-F238E27FC236}">
                <a16:creationId xmlns:a16="http://schemas.microsoft.com/office/drawing/2014/main" id="{BF1CBB3A-D4BA-4D3B-8202-FFDE0466A6DC}"/>
              </a:ext>
            </a:extLst>
          </p:cNvPr>
          <p:cNvCxnSpPr/>
          <p:nvPr/>
        </p:nvCxnSpPr>
        <p:spPr>
          <a:xfrm flipH="1">
            <a:off x="2644726" y="2912012"/>
            <a:ext cx="2222696" cy="243371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408C7F5-F18B-4763-94F7-21140965BBA1}"/>
              </a:ext>
            </a:extLst>
          </p:cNvPr>
          <p:cNvCxnSpPr/>
          <p:nvPr/>
        </p:nvCxnSpPr>
        <p:spPr>
          <a:xfrm flipV="1">
            <a:off x="4979963" y="4712677"/>
            <a:ext cx="3854548" cy="63304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FA241A3-9C98-4804-841A-1EC54692474F}"/>
              </a:ext>
            </a:extLst>
          </p:cNvPr>
          <p:cNvCxnSpPr/>
          <p:nvPr/>
        </p:nvCxnSpPr>
        <p:spPr>
          <a:xfrm flipV="1">
            <a:off x="6096000" y="3530991"/>
            <a:ext cx="2752578" cy="206795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62F597A-5D2A-4649-9EA9-2D92B6245B2C}"/>
              </a:ext>
            </a:extLst>
          </p:cNvPr>
          <p:cNvSpPr/>
          <p:nvPr/>
        </p:nvSpPr>
        <p:spPr>
          <a:xfrm>
            <a:off x="1730326" y="4164037"/>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A116F49-A1D3-4D0E-AD85-1C260C0CFFB4}"/>
              </a:ext>
            </a:extLst>
          </p:cNvPr>
          <p:cNvSpPr/>
          <p:nvPr/>
        </p:nvSpPr>
        <p:spPr>
          <a:xfrm>
            <a:off x="1727983" y="4386777"/>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1C058A5-EE1E-44DD-87AE-EA85EC999647}"/>
              </a:ext>
            </a:extLst>
          </p:cNvPr>
          <p:cNvSpPr/>
          <p:nvPr/>
        </p:nvSpPr>
        <p:spPr>
          <a:xfrm>
            <a:off x="1725637" y="4651718"/>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0A67223-D956-4AC0-A1D2-0BDB90FE8B72}"/>
              </a:ext>
            </a:extLst>
          </p:cNvPr>
          <p:cNvSpPr/>
          <p:nvPr/>
        </p:nvSpPr>
        <p:spPr>
          <a:xfrm>
            <a:off x="1737358" y="4888523"/>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26081ED-4EFD-408C-8C99-8153FBFD506C}"/>
              </a:ext>
            </a:extLst>
          </p:cNvPr>
          <p:cNvSpPr/>
          <p:nvPr/>
        </p:nvSpPr>
        <p:spPr>
          <a:xfrm>
            <a:off x="1735017" y="5111263"/>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2F4F614-34A3-45A7-B3CD-A116EC29C855}"/>
              </a:ext>
            </a:extLst>
          </p:cNvPr>
          <p:cNvSpPr/>
          <p:nvPr/>
        </p:nvSpPr>
        <p:spPr>
          <a:xfrm>
            <a:off x="2661142" y="5573147"/>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099D863-0131-4D35-B5FC-21CA01050D84}"/>
              </a:ext>
            </a:extLst>
          </p:cNvPr>
          <p:cNvSpPr/>
          <p:nvPr/>
        </p:nvSpPr>
        <p:spPr>
          <a:xfrm>
            <a:off x="5809954" y="5331659"/>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228B075-E8C8-445C-9078-FF8642F2E4B3}"/>
              </a:ext>
            </a:extLst>
          </p:cNvPr>
          <p:cNvSpPr/>
          <p:nvPr/>
        </p:nvSpPr>
        <p:spPr>
          <a:xfrm>
            <a:off x="3629471" y="5584869"/>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B939D3E-9D46-4789-8C38-AE7707109A29}"/>
              </a:ext>
            </a:extLst>
          </p:cNvPr>
          <p:cNvSpPr/>
          <p:nvPr/>
        </p:nvSpPr>
        <p:spPr>
          <a:xfrm>
            <a:off x="4851015" y="5582523"/>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CBDB049-ECF3-48EB-A1F6-AA93C2235F4D}"/>
              </a:ext>
            </a:extLst>
          </p:cNvPr>
          <p:cNvSpPr/>
          <p:nvPr/>
        </p:nvSpPr>
        <p:spPr>
          <a:xfrm>
            <a:off x="6086626" y="5594247"/>
            <a:ext cx="239151"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Brace 31">
            <a:extLst>
              <a:ext uri="{FF2B5EF4-FFF2-40B4-BE49-F238E27FC236}">
                <a16:creationId xmlns:a16="http://schemas.microsoft.com/office/drawing/2014/main" id="{2237DFE2-D3B5-4826-948C-686E8D8EACC0}"/>
              </a:ext>
            </a:extLst>
          </p:cNvPr>
          <p:cNvSpPr/>
          <p:nvPr/>
        </p:nvSpPr>
        <p:spPr>
          <a:xfrm>
            <a:off x="3868622" y="4164037"/>
            <a:ext cx="478295" cy="1167622"/>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2E18AD62-D8C7-41B8-9A21-07293E52FF02}"/>
              </a:ext>
            </a:extLst>
          </p:cNvPr>
          <p:cNvSpPr txBox="1"/>
          <p:nvPr/>
        </p:nvSpPr>
        <p:spPr>
          <a:xfrm>
            <a:off x="4431323" y="3945324"/>
            <a:ext cx="2115152" cy="1200329"/>
          </a:xfrm>
          <a:prstGeom prst="rect">
            <a:avLst/>
          </a:prstGeom>
          <a:noFill/>
          <a:ln>
            <a:solidFill>
              <a:srgbClr val="C00000"/>
            </a:solidFill>
          </a:ln>
        </p:spPr>
        <p:txBody>
          <a:bodyPr wrap="square" rtlCol="0">
            <a:spAutoFit/>
          </a:bodyPr>
          <a:lstStyle/>
          <a:p>
            <a:r>
              <a:rPr lang="en-US" dirty="0"/>
              <a:t>These should match </a:t>
            </a:r>
          </a:p>
          <a:p>
            <a:r>
              <a:rPr lang="en-US" dirty="0"/>
              <a:t>exactly as name </a:t>
            </a:r>
          </a:p>
          <a:p>
            <a:r>
              <a:rPr lang="en-US" dirty="0"/>
              <a:t>attribute of the </a:t>
            </a:r>
          </a:p>
          <a:p>
            <a:r>
              <a:rPr lang="en-US" dirty="0"/>
              <a:t>form elements</a:t>
            </a:r>
          </a:p>
        </p:txBody>
      </p:sp>
    </p:spTree>
    <p:extLst>
      <p:ext uri="{BB962C8B-B14F-4D97-AF65-F5344CB8AC3E}">
        <p14:creationId xmlns:p14="http://schemas.microsoft.com/office/powerpoint/2010/main" val="21358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3A5E-E3FA-47CA-93A1-974C0250A905}"/>
              </a:ext>
            </a:extLst>
          </p:cNvPr>
          <p:cNvSpPr>
            <a:spLocks noGrp="1"/>
          </p:cNvSpPr>
          <p:nvPr>
            <p:ph type="title"/>
          </p:nvPr>
        </p:nvSpPr>
        <p:spPr/>
        <p:txBody>
          <a:bodyPr/>
          <a:lstStyle/>
          <a:p>
            <a:r>
              <a:rPr lang="en-US" b="1" dirty="0"/>
              <a:t>User Registration &amp; Login</a:t>
            </a:r>
          </a:p>
        </p:txBody>
      </p:sp>
      <p:sp>
        <p:nvSpPr>
          <p:cNvPr id="4" name="Content Placeholder 3">
            <a:extLst>
              <a:ext uri="{FF2B5EF4-FFF2-40B4-BE49-F238E27FC236}">
                <a16:creationId xmlns:a16="http://schemas.microsoft.com/office/drawing/2014/main" id="{3966B3A5-6F46-43F2-8C59-46274CA39602}"/>
              </a:ext>
            </a:extLst>
          </p:cNvPr>
          <p:cNvSpPr>
            <a:spLocks noGrp="1"/>
          </p:cNvSpPr>
          <p:nvPr>
            <p:ph idx="1"/>
          </p:nvPr>
        </p:nvSpPr>
        <p:spPr/>
        <p:txBody>
          <a:bodyPr/>
          <a:lstStyle/>
          <a:p>
            <a:r>
              <a:rPr lang="en-US" dirty="0"/>
              <a:t>Similarly, for login:</a:t>
            </a:r>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0F6E0AF7-26F5-42BF-BFFE-3ECA2446F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312" y="2341433"/>
            <a:ext cx="4910488" cy="4151441"/>
          </a:xfrm>
          <a:prstGeom prst="rect">
            <a:avLst/>
          </a:prstGeom>
        </p:spPr>
      </p:pic>
      <p:pic>
        <p:nvPicPr>
          <p:cNvPr id="20" name="Picture 19">
            <a:extLst>
              <a:ext uri="{FF2B5EF4-FFF2-40B4-BE49-F238E27FC236}">
                <a16:creationId xmlns:a16="http://schemas.microsoft.com/office/drawing/2014/main" id="{8E3BC736-64D8-48BA-B999-3BAD03382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262" y="2647461"/>
            <a:ext cx="5582429" cy="3877216"/>
          </a:xfrm>
          <a:prstGeom prst="rect">
            <a:avLst/>
          </a:prstGeom>
        </p:spPr>
      </p:pic>
      <p:cxnSp>
        <p:nvCxnSpPr>
          <p:cNvPr id="34" name="Straight Arrow Connector 33">
            <a:extLst>
              <a:ext uri="{FF2B5EF4-FFF2-40B4-BE49-F238E27FC236}">
                <a16:creationId xmlns:a16="http://schemas.microsoft.com/office/drawing/2014/main" id="{A693FF12-0A50-4251-814A-5E43C07AFD83}"/>
              </a:ext>
            </a:extLst>
          </p:cNvPr>
          <p:cNvCxnSpPr/>
          <p:nvPr/>
        </p:nvCxnSpPr>
        <p:spPr>
          <a:xfrm flipH="1">
            <a:off x="2377440" y="2841674"/>
            <a:ext cx="1116036" cy="2124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8994BFB-43E7-46D6-9054-AAF513193ED5}"/>
              </a:ext>
            </a:extLst>
          </p:cNvPr>
          <p:cNvCxnSpPr/>
          <p:nvPr/>
        </p:nvCxnSpPr>
        <p:spPr>
          <a:xfrm flipV="1">
            <a:off x="5500468" y="3530991"/>
            <a:ext cx="3398088" cy="14349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55C9CC3-1657-4EB4-B87D-3688DEA38A02}"/>
              </a:ext>
            </a:extLst>
          </p:cNvPr>
          <p:cNvCxnSpPr/>
          <p:nvPr/>
        </p:nvCxnSpPr>
        <p:spPr>
          <a:xfrm flipV="1">
            <a:off x="4220308" y="4417153"/>
            <a:ext cx="4678248" cy="5487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30AE3F4-2876-485A-8511-994615CC7345}"/>
              </a:ext>
            </a:extLst>
          </p:cNvPr>
          <p:cNvSpPr txBox="1"/>
          <p:nvPr/>
        </p:nvSpPr>
        <p:spPr>
          <a:xfrm>
            <a:off x="4825218" y="5164092"/>
            <a:ext cx="1873846" cy="1200329"/>
          </a:xfrm>
          <a:prstGeom prst="rect">
            <a:avLst/>
          </a:prstGeom>
          <a:noFill/>
          <a:ln>
            <a:solidFill>
              <a:srgbClr val="C00000"/>
            </a:solidFill>
          </a:ln>
        </p:spPr>
        <p:txBody>
          <a:bodyPr wrap="none" rtlCol="0">
            <a:spAutoFit/>
          </a:bodyPr>
          <a:lstStyle/>
          <a:p>
            <a:r>
              <a:rPr lang="en-US" dirty="0"/>
              <a:t>Redirecting to </a:t>
            </a:r>
          </a:p>
          <a:p>
            <a:r>
              <a:rPr lang="en-US" dirty="0"/>
              <a:t>dashboard, do </a:t>
            </a:r>
          </a:p>
          <a:p>
            <a:r>
              <a:rPr lang="en-US" dirty="0"/>
              <a:t>according to your </a:t>
            </a:r>
          </a:p>
          <a:p>
            <a:r>
              <a:rPr lang="en-US" dirty="0"/>
              <a:t>URL mapping</a:t>
            </a:r>
          </a:p>
        </p:txBody>
      </p:sp>
      <p:cxnSp>
        <p:nvCxnSpPr>
          <p:cNvPr id="43" name="Straight Arrow Connector 42">
            <a:extLst>
              <a:ext uri="{FF2B5EF4-FFF2-40B4-BE49-F238E27FC236}">
                <a16:creationId xmlns:a16="http://schemas.microsoft.com/office/drawing/2014/main" id="{DA8822FA-B5D5-4EEC-92EA-1442B29F2410}"/>
              </a:ext>
            </a:extLst>
          </p:cNvPr>
          <p:cNvCxnSpPr/>
          <p:nvPr/>
        </p:nvCxnSpPr>
        <p:spPr>
          <a:xfrm flipV="1">
            <a:off x="4403188" y="5598942"/>
            <a:ext cx="422030" cy="1547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8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D0E0-6C65-4EDD-84B6-5C4796396CAD}"/>
              </a:ext>
            </a:extLst>
          </p:cNvPr>
          <p:cNvSpPr>
            <a:spLocks noGrp="1"/>
          </p:cNvSpPr>
          <p:nvPr>
            <p:ph type="title"/>
          </p:nvPr>
        </p:nvSpPr>
        <p:spPr/>
        <p:txBody>
          <a:bodyPr/>
          <a:lstStyle/>
          <a:p>
            <a:r>
              <a:rPr lang="en-US" b="1" dirty="0"/>
              <a:t>Starting a Project</a:t>
            </a:r>
          </a:p>
        </p:txBody>
      </p:sp>
      <p:sp>
        <p:nvSpPr>
          <p:cNvPr id="4" name="Content Placeholder 3">
            <a:extLst>
              <a:ext uri="{FF2B5EF4-FFF2-40B4-BE49-F238E27FC236}">
                <a16:creationId xmlns:a16="http://schemas.microsoft.com/office/drawing/2014/main" id="{64D82654-3F24-4B64-B490-E3A4AE0C950F}"/>
              </a:ext>
            </a:extLst>
          </p:cNvPr>
          <p:cNvSpPr>
            <a:spLocks noGrp="1"/>
          </p:cNvSpPr>
          <p:nvPr>
            <p:ph idx="1"/>
          </p:nvPr>
        </p:nvSpPr>
        <p:spPr/>
        <p:txBody>
          <a:bodyPr/>
          <a:lstStyle/>
          <a:p>
            <a:r>
              <a:rPr lang="en-US" dirty="0"/>
              <a:t>Choose a python interpreter</a:t>
            </a:r>
          </a:p>
          <a:p>
            <a:r>
              <a:rPr lang="en-US" dirty="0"/>
              <a:t>Make sure you have your interpreter Python 3.7.4 or higher</a:t>
            </a:r>
          </a:p>
          <a:p>
            <a:pPr marL="0" indent="0">
              <a:buNone/>
            </a:pPr>
            <a:endParaRPr lang="en-US" dirty="0"/>
          </a:p>
          <a:p>
            <a:pPr marL="0" indent="0">
              <a:buNone/>
            </a:pPr>
            <a:r>
              <a:rPr lang="en-US" dirty="0"/>
              <a:t>Note: While choosing interpreter use relevant idea as discussed in class</a:t>
            </a:r>
          </a:p>
          <a:p>
            <a:endParaRPr lang="en-US" dirty="0"/>
          </a:p>
        </p:txBody>
      </p:sp>
    </p:spTree>
    <p:extLst>
      <p:ext uri="{BB962C8B-B14F-4D97-AF65-F5344CB8AC3E}">
        <p14:creationId xmlns:p14="http://schemas.microsoft.com/office/powerpoint/2010/main" val="38957153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580C-0028-4A6A-A911-22E93FD030EF}"/>
              </a:ext>
            </a:extLst>
          </p:cNvPr>
          <p:cNvSpPr>
            <a:spLocks noGrp="1"/>
          </p:cNvSpPr>
          <p:nvPr>
            <p:ph type="title"/>
          </p:nvPr>
        </p:nvSpPr>
        <p:spPr/>
        <p:txBody>
          <a:bodyPr/>
          <a:lstStyle/>
          <a:p>
            <a:r>
              <a:rPr lang="en-US" b="1" dirty="0"/>
              <a:t>A new module for logged in users</a:t>
            </a:r>
          </a:p>
        </p:txBody>
      </p:sp>
      <p:sp>
        <p:nvSpPr>
          <p:cNvPr id="3" name="Content Placeholder 2">
            <a:extLst>
              <a:ext uri="{FF2B5EF4-FFF2-40B4-BE49-F238E27FC236}">
                <a16:creationId xmlns:a16="http://schemas.microsoft.com/office/drawing/2014/main" id="{9D59AF90-482E-4E32-8AB8-42EB9EACB06F}"/>
              </a:ext>
            </a:extLst>
          </p:cNvPr>
          <p:cNvSpPr>
            <a:spLocks noGrp="1"/>
          </p:cNvSpPr>
          <p:nvPr>
            <p:ph idx="1"/>
          </p:nvPr>
        </p:nvSpPr>
        <p:spPr/>
        <p:txBody>
          <a:bodyPr/>
          <a:lstStyle/>
          <a:p>
            <a:r>
              <a:rPr lang="en-US" dirty="0"/>
              <a:t>Try a similar process to create any module and perform CRUD functions: </a:t>
            </a:r>
          </a:p>
        </p:txBody>
      </p:sp>
    </p:spTree>
    <p:extLst>
      <p:ext uri="{BB962C8B-B14F-4D97-AF65-F5344CB8AC3E}">
        <p14:creationId xmlns:p14="http://schemas.microsoft.com/office/powerpoint/2010/main" val="396215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9819-9879-4266-B33C-FD5619494F9E}"/>
              </a:ext>
            </a:extLst>
          </p:cNvPr>
          <p:cNvSpPr>
            <a:spLocks noGrp="1"/>
          </p:cNvSpPr>
          <p:nvPr>
            <p:ph type="title"/>
          </p:nvPr>
        </p:nvSpPr>
        <p:spPr/>
        <p:txBody>
          <a:bodyPr/>
          <a:lstStyle/>
          <a:p>
            <a:r>
              <a:rPr lang="en-US" b="1" dirty="0"/>
              <a:t>Django Installation</a:t>
            </a:r>
          </a:p>
        </p:txBody>
      </p:sp>
      <p:sp>
        <p:nvSpPr>
          <p:cNvPr id="3" name="Content Placeholder 2">
            <a:extLst>
              <a:ext uri="{FF2B5EF4-FFF2-40B4-BE49-F238E27FC236}">
                <a16:creationId xmlns:a16="http://schemas.microsoft.com/office/drawing/2014/main" id="{854D0FB7-02DA-458F-B3D2-AF222DF8CE12}"/>
              </a:ext>
            </a:extLst>
          </p:cNvPr>
          <p:cNvSpPr>
            <a:spLocks noGrp="1"/>
          </p:cNvSpPr>
          <p:nvPr>
            <p:ph idx="1"/>
          </p:nvPr>
        </p:nvSpPr>
        <p:spPr/>
        <p:txBody>
          <a:bodyPr/>
          <a:lstStyle/>
          <a:p>
            <a:r>
              <a:rPr lang="en-US" dirty="0"/>
              <a:t>Open terminal</a:t>
            </a:r>
          </a:p>
          <a:p>
            <a:r>
              <a:rPr lang="en-US" dirty="0"/>
              <a:t>Type following command to install Django</a:t>
            </a:r>
          </a:p>
          <a:p>
            <a:pPr marL="0" indent="0">
              <a:buNone/>
            </a:pPr>
            <a:endParaRPr lang="en-US" dirty="0"/>
          </a:p>
          <a:p>
            <a:pPr marL="0" indent="0">
              <a:buNone/>
            </a:pPr>
            <a:r>
              <a:rPr lang="en-US" dirty="0"/>
              <a:t>	</a:t>
            </a:r>
            <a:r>
              <a:rPr lang="en-US" sz="3600" dirty="0">
                <a:solidFill>
                  <a:srgbClr val="0070C0"/>
                </a:solidFill>
              </a:rPr>
              <a:t>pip install </a:t>
            </a:r>
            <a:r>
              <a:rPr lang="en-US" sz="3600" dirty="0" err="1">
                <a:solidFill>
                  <a:srgbClr val="0070C0"/>
                </a:solidFill>
              </a:rPr>
              <a:t>django</a:t>
            </a:r>
            <a:r>
              <a:rPr lang="en-US" sz="3600" dirty="0">
                <a:solidFill>
                  <a:srgbClr val="0070C0"/>
                </a:solidFill>
              </a:rPr>
              <a:t>==3.0.2</a:t>
            </a:r>
          </a:p>
          <a:p>
            <a:pPr marL="0" indent="0">
              <a:buNone/>
            </a:pPr>
            <a:endParaRPr lang="en-US" dirty="0"/>
          </a:p>
          <a:p>
            <a:r>
              <a:rPr lang="en-US" dirty="0"/>
              <a:t> if this version is not supported try lower version</a:t>
            </a:r>
          </a:p>
        </p:txBody>
      </p:sp>
    </p:spTree>
    <p:extLst>
      <p:ext uri="{BB962C8B-B14F-4D97-AF65-F5344CB8AC3E}">
        <p14:creationId xmlns:p14="http://schemas.microsoft.com/office/powerpoint/2010/main" val="16872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B80C-1B2F-4F2B-A216-78F18272E529}"/>
              </a:ext>
            </a:extLst>
          </p:cNvPr>
          <p:cNvSpPr>
            <a:spLocks noGrp="1"/>
          </p:cNvSpPr>
          <p:nvPr>
            <p:ph type="title"/>
          </p:nvPr>
        </p:nvSpPr>
        <p:spPr/>
        <p:txBody>
          <a:bodyPr/>
          <a:lstStyle/>
          <a:p>
            <a:r>
              <a:rPr lang="en-US" b="1" dirty="0"/>
              <a:t>Start a Django Project</a:t>
            </a:r>
          </a:p>
        </p:txBody>
      </p:sp>
      <p:sp>
        <p:nvSpPr>
          <p:cNvPr id="3" name="Content Placeholder 2">
            <a:extLst>
              <a:ext uri="{FF2B5EF4-FFF2-40B4-BE49-F238E27FC236}">
                <a16:creationId xmlns:a16="http://schemas.microsoft.com/office/drawing/2014/main" id="{5C5528AB-4A48-4D55-8A99-E26E427E1B2A}"/>
              </a:ext>
            </a:extLst>
          </p:cNvPr>
          <p:cNvSpPr>
            <a:spLocks noGrp="1"/>
          </p:cNvSpPr>
          <p:nvPr>
            <p:ph idx="1"/>
          </p:nvPr>
        </p:nvSpPr>
        <p:spPr/>
        <p:txBody>
          <a:bodyPr/>
          <a:lstStyle/>
          <a:p>
            <a:r>
              <a:rPr lang="en-US" dirty="0"/>
              <a:t>To start a Django project use following command</a:t>
            </a:r>
          </a:p>
          <a:p>
            <a:endParaRPr lang="en-US" dirty="0"/>
          </a:p>
          <a:p>
            <a:pPr marL="0" indent="0" algn="ctr">
              <a:buNone/>
            </a:pPr>
            <a:r>
              <a:rPr lang="en-US" sz="3600" dirty="0" err="1">
                <a:solidFill>
                  <a:srgbClr val="0070C0"/>
                </a:solidFill>
              </a:rPr>
              <a:t>django</a:t>
            </a:r>
            <a:r>
              <a:rPr lang="en-US" sz="3600" dirty="0">
                <a:solidFill>
                  <a:srgbClr val="0070C0"/>
                </a:solidFill>
              </a:rPr>
              <a:t>-admin </a:t>
            </a:r>
            <a:r>
              <a:rPr lang="en-US" sz="3600" dirty="0" err="1">
                <a:solidFill>
                  <a:srgbClr val="0070C0"/>
                </a:solidFill>
              </a:rPr>
              <a:t>startproject</a:t>
            </a:r>
            <a:r>
              <a:rPr lang="en-US" sz="3600" dirty="0">
                <a:solidFill>
                  <a:srgbClr val="0070C0"/>
                </a:solidFill>
              </a:rPr>
              <a:t> </a:t>
            </a:r>
            <a:r>
              <a:rPr lang="en-US" sz="3600" dirty="0" err="1">
                <a:solidFill>
                  <a:srgbClr val="0070C0"/>
                </a:solidFill>
              </a:rPr>
              <a:t>project_name</a:t>
            </a:r>
            <a:r>
              <a:rPr lang="en-US" sz="3600" dirty="0">
                <a:solidFill>
                  <a:srgbClr val="0070C0"/>
                </a:solidFill>
              </a:rPr>
              <a:t> .</a:t>
            </a:r>
          </a:p>
          <a:p>
            <a:pPr marL="0" indent="0">
              <a:buNone/>
            </a:pPr>
            <a:endParaRPr lang="en-US" sz="3600" dirty="0">
              <a:solidFill>
                <a:srgbClr val="0070C0"/>
              </a:solidFill>
            </a:endParaRPr>
          </a:p>
          <a:p>
            <a:r>
              <a:rPr lang="en-US" dirty="0"/>
              <a:t>. Refers to parent directory and avoid folder repetition (but if you forget to put ( .)a space and dot after project name it doesn’t affect in any other way)</a:t>
            </a:r>
            <a:endParaRPr lang="en-US" dirty="0">
              <a:solidFill>
                <a:srgbClr val="0070C0"/>
              </a:solidFill>
            </a:endParaRPr>
          </a:p>
        </p:txBody>
      </p:sp>
    </p:spTree>
    <p:extLst>
      <p:ext uri="{BB962C8B-B14F-4D97-AF65-F5344CB8AC3E}">
        <p14:creationId xmlns:p14="http://schemas.microsoft.com/office/powerpoint/2010/main" val="60268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B80C-1B2F-4F2B-A216-78F18272E529}"/>
              </a:ext>
            </a:extLst>
          </p:cNvPr>
          <p:cNvSpPr>
            <a:spLocks noGrp="1"/>
          </p:cNvSpPr>
          <p:nvPr>
            <p:ph type="title"/>
          </p:nvPr>
        </p:nvSpPr>
        <p:spPr/>
        <p:txBody>
          <a:bodyPr/>
          <a:lstStyle/>
          <a:p>
            <a:r>
              <a:rPr lang="en-US" b="1" dirty="0"/>
              <a:t>Start a Django Project</a:t>
            </a:r>
          </a:p>
        </p:txBody>
      </p:sp>
      <p:sp>
        <p:nvSpPr>
          <p:cNvPr id="3" name="Content Placeholder 2">
            <a:extLst>
              <a:ext uri="{FF2B5EF4-FFF2-40B4-BE49-F238E27FC236}">
                <a16:creationId xmlns:a16="http://schemas.microsoft.com/office/drawing/2014/main" id="{5C5528AB-4A48-4D55-8A99-E26E427E1B2A}"/>
              </a:ext>
            </a:extLst>
          </p:cNvPr>
          <p:cNvSpPr>
            <a:spLocks noGrp="1"/>
          </p:cNvSpPr>
          <p:nvPr>
            <p:ph idx="1"/>
          </p:nvPr>
        </p:nvSpPr>
        <p:spPr/>
        <p:txBody>
          <a:bodyPr>
            <a:normAutofit lnSpcReduction="10000"/>
          </a:bodyPr>
          <a:lstStyle/>
          <a:p>
            <a:r>
              <a:rPr lang="en-US" dirty="0"/>
              <a:t>Following files can be seen after creating a Django project</a:t>
            </a:r>
          </a:p>
          <a:p>
            <a:r>
              <a:rPr lang="en-US" dirty="0"/>
              <a:t>__init__.py refers a python package</a:t>
            </a:r>
          </a:p>
          <a:p>
            <a:r>
              <a:rPr lang="en-US" dirty="0"/>
              <a:t>asgi.py and wsgi.py are useful while </a:t>
            </a:r>
          </a:p>
          <a:p>
            <a:pPr marL="0" indent="0">
              <a:buNone/>
            </a:pPr>
            <a:r>
              <a:rPr lang="en-US" dirty="0"/>
              <a:t>  deploying a website to a live domain</a:t>
            </a:r>
          </a:p>
          <a:p>
            <a:r>
              <a:rPr lang="en-US" dirty="0"/>
              <a:t>setting.py refers setting file</a:t>
            </a:r>
          </a:p>
          <a:p>
            <a:r>
              <a:rPr lang="en-US" dirty="0"/>
              <a:t>urls.py helps in URL mapping</a:t>
            </a:r>
          </a:p>
          <a:p>
            <a:r>
              <a:rPr lang="en-US" dirty="0"/>
              <a:t>manage.py is used to perform many </a:t>
            </a:r>
          </a:p>
          <a:p>
            <a:pPr marL="0" indent="0">
              <a:buNone/>
            </a:pPr>
            <a:r>
              <a:rPr lang="en-US" dirty="0"/>
              <a:t>  actions like run server, migration, </a:t>
            </a:r>
          </a:p>
          <a:p>
            <a:pPr marL="0" indent="0">
              <a:buNone/>
            </a:pPr>
            <a:r>
              <a:rPr lang="en-US" dirty="0"/>
              <a:t>  create super user etc.</a:t>
            </a:r>
          </a:p>
          <a:p>
            <a:endParaRPr lang="en-US" dirty="0"/>
          </a:p>
          <a:p>
            <a:endParaRPr lang="en-US" dirty="0"/>
          </a:p>
        </p:txBody>
      </p:sp>
      <p:pic>
        <p:nvPicPr>
          <p:cNvPr id="7" name="Picture 6">
            <a:extLst>
              <a:ext uri="{FF2B5EF4-FFF2-40B4-BE49-F238E27FC236}">
                <a16:creationId xmlns:a16="http://schemas.microsoft.com/office/drawing/2014/main" id="{409A319B-6E58-40DE-AF52-4F3580345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2831" y="2321949"/>
            <a:ext cx="4530969" cy="3855014"/>
          </a:xfrm>
          <a:prstGeom prst="rect">
            <a:avLst/>
          </a:prstGeom>
        </p:spPr>
      </p:pic>
    </p:spTree>
    <p:extLst>
      <p:ext uri="{BB962C8B-B14F-4D97-AF65-F5344CB8AC3E}">
        <p14:creationId xmlns:p14="http://schemas.microsoft.com/office/powerpoint/2010/main" val="271690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B80C-1B2F-4F2B-A216-78F18272E529}"/>
              </a:ext>
            </a:extLst>
          </p:cNvPr>
          <p:cNvSpPr>
            <a:spLocks noGrp="1"/>
          </p:cNvSpPr>
          <p:nvPr>
            <p:ph type="title"/>
          </p:nvPr>
        </p:nvSpPr>
        <p:spPr/>
        <p:txBody>
          <a:bodyPr/>
          <a:lstStyle/>
          <a:p>
            <a:r>
              <a:rPr lang="en-US" b="1" dirty="0"/>
              <a:t>Identify your projects modules</a:t>
            </a:r>
          </a:p>
        </p:txBody>
      </p:sp>
      <p:sp>
        <p:nvSpPr>
          <p:cNvPr id="3" name="Content Placeholder 2">
            <a:extLst>
              <a:ext uri="{FF2B5EF4-FFF2-40B4-BE49-F238E27FC236}">
                <a16:creationId xmlns:a16="http://schemas.microsoft.com/office/drawing/2014/main" id="{5C5528AB-4A48-4D55-8A99-E26E427E1B2A}"/>
              </a:ext>
            </a:extLst>
          </p:cNvPr>
          <p:cNvSpPr>
            <a:spLocks noGrp="1"/>
          </p:cNvSpPr>
          <p:nvPr>
            <p:ph idx="1"/>
          </p:nvPr>
        </p:nvSpPr>
        <p:spPr/>
        <p:txBody>
          <a:bodyPr/>
          <a:lstStyle/>
          <a:p>
            <a:r>
              <a:rPr lang="en-US" dirty="0"/>
              <a:t>Identify the different modules as per requirements of a web application</a:t>
            </a:r>
          </a:p>
          <a:p>
            <a:r>
              <a:rPr lang="en-US" dirty="0"/>
              <a:t>To create a Django module use following command</a:t>
            </a:r>
          </a:p>
          <a:p>
            <a:endParaRPr lang="en-US" dirty="0"/>
          </a:p>
          <a:p>
            <a:pPr marL="0" indent="0" algn="ctr">
              <a:buNone/>
            </a:pPr>
            <a:r>
              <a:rPr lang="en-US" sz="3600" dirty="0" err="1">
                <a:solidFill>
                  <a:srgbClr val="0070C0"/>
                </a:solidFill>
              </a:rPr>
              <a:t>django</a:t>
            </a:r>
            <a:r>
              <a:rPr lang="en-US" sz="3600" dirty="0">
                <a:solidFill>
                  <a:srgbClr val="0070C0"/>
                </a:solidFill>
              </a:rPr>
              <a:t>-admin </a:t>
            </a:r>
            <a:r>
              <a:rPr lang="en-US" sz="3600" dirty="0" err="1">
                <a:solidFill>
                  <a:srgbClr val="0070C0"/>
                </a:solidFill>
              </a:rPr>
              <a:t>startapp</a:t>
            </a:r>
            <a:r>
              <a:rPr lang="en-US" sz="3600" dirty="0">
                <a:solidFill>
                  <a:srgbClr val="0070C0"/>
                </a:solidFill>
              </a:rPr>
              <a:t> </a:t>
            </a:r>
            <a:r>
              <a:rPr lang="en-US" sz="3600" dirty="0" err="1">
                <a:solidFill>
                  <a:srgbClr val="0070C0"/>
                </a:solidFill>
              </a:rPr>
              <a:t>module_name</a:t>
            </a:r>
            <a:endParaRPr lang="en-US" sz="3600" dirty="0">
              <a:solidFill>
                <a:srgbClr val="0070C0"/>
              </a:solidFill>
            </a:endParaRPr>
          </a:p>
          <a:p>
            <a:pPr marL="0" indent="0" algn="ctr">
              <a:buNone/>
            </a:pPr>
            <a:endParaRPr lang="en-US" sz="3600" dirty="0">
              <a:solidFill>
                <a:srgbClr val="0070C0"/>
              </a:solidFill>
            </a:endParaRPr>
          </a:p>
          <a:p>
            <a:pPr marL="0" indent="0">
              <a:buNone/>
            </a:pPr>
            <a:r>
              <a:rPr lang="en-US" dirty="0"/>
              <a:t>For Example: products, bookings, services, appointments </a:t>
            </a:r>
          </a:p>
          <a:p>
            <a:pPr marL="0" indent="0">
              <a:buNone/>
            </a:pPr>
            <a:endParaRPr lang="en-US" sz="3600" dirty="0">
              <a:solidFill>
                <a:srgbClr val="0070C0"/>
              </a:solidFill>
            </a:endParaRPr>
          </a:p>
          <a:p>
            <a:pPr marL="0" indent="0">
              <a:buNone/>
            </a:pPr>
            <a:endParaRPr lang="en-US" sz="3600" dirty="0">
              <a:solidFill>
                <a:srgbClr val="0070C0"/>
              </a:solidFill>
            </a:endParaRPr>
          </a:p>
          <a:p>
            <a:pPr marL="0" indent="0">
              <a:buNone/>
            </a:pPr>
            <a:endParaRPr lang="en-US" sz="3600" dirty="0">
              <a:solidFill>
                <a:srgbClr val="0070C0"/>
              </a:solidFill>
            </a:endParaRPr>
          </a:p>
        </p:txBody>
      </p:sp>
    </p:spTree>
    <p:extLst>
      <p:ext uri="{BB962C8B-B14F-4D97-AF65-F5344CB8AC3E}">
        <p14:creationId xmlns:p14="http://schemas.microsoft.com/office/powerpoint/2010/main" val="396351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B80C-1B2F-4F2B-A216-78F18272E529}"/>
              </a:ext>
            </a:extLst>
          </p:cNvPr>
          <p:cNvSpPr>
            <a:spLocks noGrp="1"/>
          </p:cNvSpPr>
          <p:nvPr>
            <p:ph type="title"/>
          </p:nvPr>
        </p:nvSpPr>
        <p:spPr/>
        <p:txBody>
          <a:bodyPr/>
          <a:lstStyle/>
          <a:p>
            <a:r>
              <a:rPr lang="en-US" b="1" dirty="0"/>
              <a:t>Prepare your modules</a:t>
            </a:r>
          </a:p>
        </p:txBody>
      </p:sp>
      <p:sp>
        <p:nvSpPr>
          <p:cNvPr id="3" name="Content Placeholder 2">
            <a:extLst>
              <a:ext uri="{FF2B5EF4-FFF2-40B4-BE49-F238E27FC236}">
                <a16:creationId xmlns:a16="http://schemas.microsoft.com/office/drawing/2014/main" id="{5C5528AB-4A48-4D55-8A99-E26E427E1B2A}"/>
              </a:ext>
            </a:extLst>
          </p:cNvPr>
          <p:cNvSpPr>
            <a:spLocks noGrp="1"/>
          </p:cNvSpPr>
          <p:nvPr>
            <p:ph idx="1"/>
          </p:nvPr>
        </p:nvSpPr>
        <p:spPr/>
        <p:txBody>
          <a:bodyPr/>
          <a:lstStyle/>
          <a:p>
            <a:r>
              <a:rPr lang="en-US" dirty="0"/>
              <a:t>After creating a module you can see a folder containing following files</a:t>
            </a:r>
          </a:p>
          <a:p>
            <a:r>
              <a:rPr lang="en-US" dirty="0"/>
              <a:t>__init__.py refers a python package</a:t>
            </a:r>
          </a:p>
          <a:p>
            <a:r>
              <a:rPr lang="en-US" dirty="0"/>
              <a:t>admin.py is used to assign the module to </a:t>
            </a:r>
          </a:p>
          <a:p>
            <a:pPr marL="0" indent="0">
              <a:buNone/>
            </a:pPr>
            <a:r>
              <a:rPr lang="en-US" dirty="0"/>
              <a:t>  admin panel</a:t>
            </a:r>
          </a:p>
          <a:p>
            <a:r>
              <a:rPr lang="en-US" dirty="0"/>
              <a:t>app.py refers to module configuration file</a:t>
            </a:r>
          </a:p>
          <a:p>
            <a:r>
              <a:rPr lang="en-US" dirty="0"/>
              <a:t>models.py is used to deal with database</a:t>
            </a:r>
          </a:p>
          <a:p>
            <a:r>
              <a:rPr lang="en-US" dirty="0"/>
              <a:t>tests.py is used for testing</a:t>
            </a:r>
          </a:p>
          <a:p>
            <a:r>
              <a:rPr lang="en-US" dirty="0"/>
              <a:t>views.py refers to deal with presentation layer</a:t>
            </a:r>
          </a:p>
          <a:p>
            <a:pPr marL="0" indent="0">
              <a:buNone/>
            </a:pPr>
            <a:endParaRPr lang="en-US" sz="3600" dirty="0">
              <a:solidFill>
                <a:srgbClr val="0070C0"/>
              </a:solidFill>
            </a:endParaRPr>
          </a:p>
        </p:txBody>
      </p:sp>
      <p:pic>
        <p:nvPicPr>
          <p:cNvPr id="5" name="Picture 4">
            <a:extLst>
              <a:ext uri="{FF2B5EF4-FFF2-40B4-BE49-F238E27FC236}">
                <a16:creationId xmlns:a16="http://schemas.microsoft.com/office/drawing/2014/main" id="{5E60CABC-3C37-43ED-A30A-EC67EB443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840" y="2407291"/>
            <a:ext cx="3489960" cy="3769671"/>
          </a:xfrm>
          <a:prstGeom prst="rect">
            <a:avLst/>
          </a:prstGeom>
        </p:spPr>
      </p:pic>
    </p:spTree>
    <p:extLst>
      <p:ext uri="{BB962C8B-B14F-4D97-AF65-F5344CB8AC3E}">
        <p14:creationId xmlns:p14="http://schemas.microsoft.com/office/powerpoint/2010/main" val="3091036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484</TotalTime>
  <Words>1382</Words>
  <Application>Microsoft Office PowerPoint</Application>
  <PresentationFormat>Widescreen</PresentationFormat>
  <Paragraphs>202</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Wingdings</vt:lpstr>
      <vt:lpstr>Office Theme</vt:lpstr>
      <vt:lpstr>Django</vt:lpstr>
      <vt:lpstr>Django – Introduction</vt:lpstr>
      <vt:lpstr>Starting a Project</vt:lpstr>
      <vt:lpstr>Starting a Project</vt:lpstr>
      <vt:lpstr>Django Installation</vt:lpstr>
      <vt:lpstr>Start a Django Project</vt:lpstr>
      <vt:lpstr>Start a Django Project</vt:lpstr>
      <vt:lpstr>Identify your projects modules</vt:lpstr>
      <vt:lpstr>Prepare your modules</vt:lpstr>
      <vt:lpstr>Prepare your modules</vt:lpstr>
      <vt:lpstr>Run the server</vt:lpstr>
      <vt:lpstr>Run the server</vt:lpstr>
      <vt:lpstr>URL Mapping</vt:lpstr>
      <vt:lpstr>URL Mapping Contd.</vt:lpstr>
      <vt:lpstr>URL Mapping Contd.</vt:lpstr>
      <vt:lpstr>URL Mapping Contd.</vt:lpstr>
      <vt:lpstr>URL Mapping Contd.</vt:lpstr>
      <vt:lpstr>URL Mapping Contd.</vt:lpstr>
      <vt:lpstr>URL Mapping Contd.</vt:lpstr>
      <vt:lpstr>URL Mapping Contd.</vt:lpstr>
      <vt:lpstr>URL Mapping Contd.</vt:lpstr>
      <vt:lpstr>MySQL Client Installation</vt:lpstr>
      <vt:lpstr>MySQL Client Installation</vt:lpstr>
      <vt:lpstr>Database Connection</vt:lpstr>
      <vt:lpstr>Migration</vt:lpstr>
      <vt:lpstr>Migration</vt:lpstr>
      <vt:lpstr>Migration</vt:lpstr>
      <vt:lpstr>Migration</vt:lpstr>
      <vt:lpstr>Admin Panel</vt:lpstr>
      <vt:lpstr>Admin Panel</vt:lpstr>
      <vt:lpstr>Admin Panel</vt:lpstr>
      <vt:lpstr>Admin Panel</vt:lpstr>
      <vt:lpstr>Fetching Data</vt:lpstr>
      <vt:lpstr>User Registration &amp; Login</vt:lpstr>
      <vt:lpstr>User Registration &amp; Login</vt:lpstr>
      <vt:lpstr>User Registration &amp; Login</vt:lpstr>
      <vt:lpstr>User Registration &amp; Login</vt:lpstr>
      <vt:lpstr>User Registration &amp; Login</vt:lpstr>
      <vt:lpstr>User Registration &amp; Login</vt:lpstr>
      <vt:lpstr>A new module for logged in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SUJITG</dc:creator>
  <cp:lastModifiedBy>SUJITG</cp:lastModifiedBy>
  <cp:revision>108</cp:revision>
  <dcterms:created xsi:type="dcterms:W3CDTF">2020-01-22T13:26:19Z</dcterms:created>
  <dcterms:modified xsi:type="dcterms:W3CDTF">2020-01-26T07:29:03Z</dcterms:modified>
</cp:coreProperties>
</file>