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9" r:id="rId4"/>
    <p:sldId id="258" r:id="rId5"/>
    <p:sldId id="321" r:id="rId6"/>
    <p:sldId id="261" r:id="rId7"/>
    <p:sldId id="318" r:id="rId8"/>
    <p:sldId id="263" r:id="rId9"/>
    <p:sldId id="315" r:id="rId10"/>
    <p:sldId id="313" r:id="rId11"/>
    <p:sldId id="266" r:id="rId12"/>
    <p:sldId id="323" r:id="rId13"/>
    <p:sldId id="324" r:id="rId14"/>
    <p:sldId id="326" r:id="rId15"/>
    <p:sldId id="327" r:id="rId16"/>
    <p:sldId id="316" r:id="rId17"/>
    <p:sldId id="328" r:id="rId18"/>
    <p:sldId id="325" r:id="rId19"/>
    <p:sldId id="329" r:id="rId20"/>
    <p:sldId id="330" r:id="rId21"/>
    <p:sldId id="331" r:id="rId22"/>
    <p:sldId id="332" r:id="rId23"/>
    <p:sldId id="334" r:id="rId24"/>
    <p:sldId id="333" r:id="rId25"/>
    <p:sldId id="310" r:id="rId2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C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300" autoAdjust="0"/>
  </p:normalViewPr>
  <p:slideViewPr>
    <p:cSldViewPr>
      <p:cViewPr>
        <p:scale>
          <a:sx n="82" d="100"/>
          <a:sy n="82" d="100"/>
        </p:scale>
        <p:origin x="844" y="7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E50EE8C-F58F-4B97-8446-BA873B43DA90}" type="datetimeFigureOut">
              <a:rPr lang="en-IN" smtClean="0"/>
              <a:t>21-01-2024</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0993AD86-88CB-4A40-B6FB-BA0709F7D18B}" type="slidenum">
              <a:rPr lang="en-IN" smtClean="0"/>
              <a:t>‹#›</a:t>
            </a:fld>
            <a:endParaRPr lang="en-IN"/>
          </a:p>
        </p:txBody>
      </p:sp>
    </p:spTree>
    <p:extLst>
      <p:ext uri="{BB962C8B-B14F-4D97-AF65-F5344CB8AC3E}">
        <p14:creationId xmlns:p14="http://schemas.microsoft.com/office/powerpoint/2010/main" val="3429254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93AD86-88CB-4A40-B6FB-BA0709F7D18B}" type="slidenum">
              <a:rPr lang="en-IN" smtClean="0"/>
              <a:t>8</a:t>
            </a:fld>
            <a:endParaRPr lang="en-IN"/>
          </a:p>
        </p:txBody>
      </p:sp>
    </p:spTree>
    <p:extLst>
      <p:ext uri="{BB962C8B-B14F-4D97-AF65-F5344CB8AC3E}">
        <p14:creationId xmlns:p14="http://schemas.microsoft.com/office/powerpoint/2010/main" val="267478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70C0"/>
                </a:solidFill>
                <a:latin typeface="Arial"/>
                <a:cs typeface="Arial"/>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MT"/>
                <a:cs typeface="Arial MT"/>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70C0"/>
                </a:solidFill>
                <a:latin typeface="Arial"/>
                <a:cs typeface="Arial"/>
              </a:defRPr>
            </a:lvl1pPr>
          </a:lstStyle>
          <a:p>
            <a:r>
              <a:rPr lang="en-US"/>
              <a:t>Click to edit Master title style</a:t>
            </a:r>
            <a:endParaRPr/>
          </a:p>
        </p:txBody>
      </p:sp>
      <p:sp>
        <p:nvSpPr>
          <p:cNvPr id="3" name="Holder 3"/>
          <p:cNvSpPr>
            <a:spLocks noGrp="1"/>
          </p:cNvSpPr>
          <p:nvPr>
            <p:ph sz="half" idx="2"/>
          </p:nvPr>
        </p:nvSpPr>
        <p:spPr>
          <a:xfrm>
            <a:off x="240924" y="970718"/>
            <a:ext cx="2713355" cy="2959100"/>
          </a:xfrm>
          <a:prstGeom prst="rect">
            <a:avLst/>
          </a:prstGeom>
        </p:spPr>
        <p:txBody>
          <a:bodyPr wrap="square" lIns="0" tIns="0" rIns="0" bIns="0">
            <a:spAutoFit/>
          </a:bodyPr>
          <a:lstStyle>
            <a:lvl1pPr>
              <a:defRPr sz="2400" b="1" i="0">
                <a:solidFill>
                  <a:schemeClr val="tx1"/>
                </a:solidFill>
                <a:latin typeface="Arial"/>
                <a:cs typeface="Arial"/>
              </a:defRPr>
            </a:lvl1pPr>
          </a:lstStyle>
          <a:p>
            <a:pPr lvl="0"/>
            <a:r>
              <a:rPr lang="en-US"/>
              <a:t>Click to edit Master text styles</a:t>
            </a: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70C0"/>
                </a:solidFill>
                <a:latin typeface="Arial"/>
                <a:cs typeface="Arial"/>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3025" y="-22662"/>
            <a:ext cx="4190365" cy="574040"/>
          </a:xfrm>
          <a:prstGeom prst="rect">
            <a:avLst/>
          </a:prstGeom>
        </p:spPr>
        <p:txBody>
          <a:bodyPr wrap="square" lIns="0" tIns="0" rIns="0" bIns="0">
            <a:spAutoFit/>
          </a:bodyPr>
          <a:lstStyle>
            <a:lvl1pPr>
              <a:defRPr sz="3600" b="1" i="0">
                <a:solidFill>
                  <a:srgbClr val="0070C0"/>
                </a:solidFill>
                <a:latin typeface="Arial"/>
                <a:cs typeface="Arial"/>
              </a:defRPr>
            </a:lvl1pPr>
          </a:lstStyle>
          <a:p>
            <a:endParaRPr/>
          </a:p>
        </p:txBody>
      </p:sp>
      <p:sp>
        <p:nvSpPr>
          <p:cNvPr id="3" name="Holder 3"/>
          <p:cNvSpPr>
            <a:spLocks noGrp="1"/>
          </p:cNvSpPr>
          <p:nvPr>
            <p:ph type="body" idx="1"/>
          </p:nvPr>
        </p:nvSpPr>
        <p:spPr>
          <a:xfrm>
            <a:off x="405199" y="782206"/>
            <a:ext cx="7707630" cy="3128645"/>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1/21/2024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549433"/>
            <a:ext cx="9144000" cy="1714500"/>
          </a:xfrm>
          <a:custGeom>
            <a:avLst/>
            <a:gdLst/>
            <a:ahLst/>
            <a:cxnLst/>
            <a:rect l="l" t="t" r="r" b="b"/>
            <a:pathLst>
              <a:path w="9144000" h="1714500">
                <a:moveTo>
                  <a:pt x="0" y="1714499"/>
                </a:moveTo>
                <a:lnTo>
                  <a:pt x="9143999" y="1714499"/>
                </a:lnTo>
                <a:lnTo>
                  <a:pt x="9143999" y="0"/>
                </a:lnTo>
                <a:lnTo>
                  <a:pt x="0" y="0"/>
                </a:lnTo>
                <a:lnTo>
                  <a:pt x="0" y="1714499"/>
                </a:lnTo>
                <a:close/>
              </a:path>
            </a:pathLst>
          </a:custGeom>
          <a:solidFill>
            <a:schemeClr val="accent6">
              <a:lumMod val="75000"/>
            </a:schemeClr>
          </a:solidFill>
        </p:spPr>
        <p:txBody>
          <a:bodyPr wrap="square" lIns="0" tIns="0" rIns="0" bIns="0" rtlCol="0"/>
          <a:lstStyle/>
          <a:p>
            <a:endParaRPr/>
          </a:p>
        </p:txBody>
      </p:sp>
      <p:grpSp>
        <p:nvGrpSpPr>
          <p:cNvPr id="3" name="object 3"/>
          <p:cNvGrpSpPr/>
          <p:nvPr/>
        </p:nvGrpSpPr>
        <p:grpSpPr>
          <a:xfrm>
            <a:off x="0" y="14156"/>
            <a:ext cx="9144000" cy="3414843"/>
            <a:chOff x="0" y="0"/>
            <a:chExt cx="9144000" cy="3429000"/>
          </a:xfrm>
        </p:grpSpPr>
        <p:sp>
          <p:nvSpPr>
            <p:cNvPr id="4" name="object 4"/>
            <p:cNvSpPr/>
            <p:nvPr/>
          </p:nvSpPr>
          <p:spPr>
            <a:xfrm>
              <a:off x="0" y="0"/>
              <a:ext cx="9144000" cy="3429000"/>
            </a:xfrm>
            <a:custGeom>
              <a:avLst/>
              <a:gdLst/>
              <a:ahLst/>
              <a:cxnLst/>
              <a:rect l="l" t="t" r="r" b="b"/>
              <a:pathLst>
                <a:path w="9144000" h="3429000">
                  <a:moveTo>
                    <a:pt x="9143999" y="3428999"/>
                  </a:moveTo>
                  <a:lnTo>
                    <a:pt x="0" y="3428999"/>
                  </a:lnTo>
                  <a:lnTo>
                    <a:pt x="0" y="0"/>
                  </a:lnTo>
                  <a:lnTo>
                    <a:pt x="9143999" y="0"/>
                  </a:lnTo>
                  <a:lnTo>
                    <a:pt x="9143999" y="3428999"/>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49325" y="27825"/>
              <a:ext cx="1501724" cy="1201385"/>
            </a:xfrm>
            <a:prstGeom prst="rect">
              <a:avLst/>
            </a:prstGeom>
          </p:spPr>
        </p:pic>
      </p:grpSp>
      <p:sp>
        <p:nvSpPr>
          <p:cNvPr id="6" name="object 6"/>
          <p:cNvSpPr txBox="1"/>
          <p:nvPr/>
        </p:nvSpPr>
        <p:spPr>
          <a:xfrm>
            <a:off x="5190546" y="3628913"/>
            <a:ext cx="1651925" cy="1359346"/>
          </a:xfrm>
          <a:prstGeom prst="rect">
            <a:avLst/>
          </a:prstGeom>
        </p:spPr>
        <p:txBody>
          <a:bodyPr vert="horz" wrap="square" lIns="0" tIns="12700" rIns="0" bIns="0" rtlCol="0">
            <a:spAutoFit/>
          </a:bodyPr>
          <a:lstStyle/>
          <a:p>
            <a:pPr marL="12700">
              <a:lnSpc>
                <a:spcPts val="1664"/>
              </a:lnSpc>
              <a:spcBef>
                <a:spcPts val="100"/>
              </a:spcBef>
            </a:pPr>
            <a:r>
              <a:rPr sz="1400" b="1" spc="-5" dirty="0">
                <a:solidFill>
                  <a:schemeClr val="bg1"/>
                </a:solidFill>
                <a:latin typeface="Times New Roman"/>
                <a:cs typeface="Times New Roman"/>
              </a:rPr>
              <a:t>By</a:t>
            </a:r>
            <a:endParaRPr sz="1400" dirty="0">
              <a:solidFill>
                <a:schemeClr val="bg1"/>
              </a:solidFill>
              <a:latin typeface="Times New Roman"/>
              <a:cs typeface="Times New Roman"/>
            </a:endParaRPr>
          </a:p>
          <a:p>
            <a:pPr marL="12700" marR="5080" algn="just">
              <a:lnSpc>
                <a:spcPts val="1650"/>
              </a:lnSpc>
              <a:spcBef>
                <a:spcPts val="65"/>
              </a:spcBef>
            </a:pPr>
            <a:r>
              <a:rPr lang="en-IN" sz="1400" b="1" spc="-5" dirty="0">
                <a:solidFill>
                  <a:schemeClr val="bg1"/>
                </a:solidFill>
                <a:latin typeface="Times New Roman"/>
                <a:cs typeface="Times New Roman"/>
              </a:rPr>
              <a:t>K. Priyanka</a:t>
            </a:r>
          </a:p>
          <a:p>
            <a:pPr marL="12700" marR="5080" algn="just">
              <a:lnSpc>
                <a:spcPts val="1650"/>
              </a:lnSpc>
              <a:spcBef>
                <a:spcPts val="65"/>
              </a:spcBef>
            </a:pPr>
            <a:r>
              <a:rPr lang="en-IN" sz="1400" b="1" spc="-5" dirty="0">
                <a:solidFill>
                  <a:schemeClr val="bg1"/>
                </a:solidFill>
                <a:latin typeface="Times New Roman"/>
                <a:cs typeface="Times New Roman"/>
              </a:rPr>
              <a:t>J. </a:t>
            </a:r>
            <a:r>
              <a:rPr lang="en-IN" sz="1400" b="1" spc="-5" dirty="0" err="1">
                <a:solidFill>
                  <a:schemeClr val="bg1"/>
                </a:solidFill>
                <a:latin typeface="Times New Roman"/>
                <a:cs typeface="Times New Roman"/>
              </a:rPr>
              <a:t>Bishwas</a:t>
            </a:r>
            <a:r>
              <a:rPr lang="en-IN" sz="1400" b="1" spc="-5" dirty="0">
                <a:solidFill>
                  <a:schemeClr val="bg1"/>
                </a:solidFill>
                <a:latin typeface="Times New Roman"/>
                <a:cs typeface="Times New Roman"/>
              </a:rPr>
              <a:t> Reddy</a:t>
            </a:r>
          </a:p>
          <a:p>
            <a:pPr marL="12700" marR="5080" algn="just">
              <a:lnSpc>
                <a:spcPts val="1650"/>
              </a:lnSpc>
              <a:spcBef>
                <a:spcPts val="65"/>
              </a:spcBef>
            </a:pPr>
            <a:r>
              <a:rPr lang="en-IN" sz="1400" b="1" spc="-5" dirty="0">
                <a:solidFill>
                  <a:schemeClr val="bg1"/>
                </a:solidFill>
                <a:latin typeface="Times New Roman"/>
                <a:cs typeface="Times New Roman"/>
              </a:rPr>
              <a:t>K. Bala </a:t>
            </a:r>
            <a:r>
              <a:rPr lang="en-IN" sz="1400" b="1" spc="-5" dirty="0" err="1">
                <a:solidFill>
                  <a:schemeClr val="bg1"/>
                </a:solidFill>
                <a:latin typeface="Times New Roman"/>
                <a:cs typeface="Times New Roman"/>
              </a:rPr>
              <a:t>krishna</a:t>
            </a:r>
            <a:endParaRPr lang="en-IN" sz="1400" b="1" spc="-5" dirty="0">
              <a:solidFill>
                <a:schemeClr val="bg1"/>
              </a:solidFill>
              <a:latin typeface="Times New Roman"/>
              <a:cs typeface="Times New Roman"/>
            </a:endParaRPr>
          </a:p>
          <a:p>
            <a:pPr marL="12700" marR="5080" algn="just">
              <a:lnSpc>
                <a:spcPts val="1650"/>
              </a:lnSpc>
              <a:spcBef>
                <a:spcPts val="65"/>
              </a:spcBef>
            </a:pPr>
            <a:r>
              <a:rPr lang="en-US" sz="1400" b="1" spc="-5" dirty="0">
                <a:solidFill>
                  <a:schemeClr val="bg1"/>
                </a:solidFill>
                <a:latin typeface="Times New Roman"/>
                <a:cs typeface="Times New Roman"/>
              </a:rPr>
              <a:t>P. </a:t>
            </a:r>
            <a:r>
              <a:rPr lang="en-US" sz="1400" b="1" spc="-5" dirty="0" err="1">
                <a:solidFill>
                  <a:schemeClr val="bg1"/>
                </a:solidFill>
                <a:latin typeface="Times New Roman"/>
                <a:cs typeface="Times New Roman"/>
              </a:rPr>
              <a:t>Saikiran</a:t>
            </a:r>
            <a:r>
              <a:rPr lang="en-US" sz="1400" b="1" spc="-5" dirty="0">
                <a:solidFill>
                  <a:schemeClr val="bg1"/>
                </a:solidFill>
                <a:latin typeface="Times New Roman"/>
                <a:cs typeface="Times New Roman"/>
              </a:rPr>
              <a:t> </a:t>
            </a:r>
            <a:r>
              <a:rPr lang="en-US" sz="1400" b="1" spc="-5" dirty="0" err="1">
                <a:solidFill>
                  <a:schemeClr val="bg1"/>
                </a:solidFill>
                <a:latin typeface="Times New Roman"/>
                <a:cs typeface="Times New Roman"/>
              </a:rPr>
              <a:t>Mourya</a:t>
            </a:r>
            <a:endParaRPr sz="1400" dirty="0">
              <a:solidFill>
                <a:schemeClr val="bg1"/>
              </a:solidFill>
              <a:latin typeface="Times New Roman"/>
              <a:cs typeface="Times New Roman"/>
            </a:endParaRPr>
          </a:p>
          <a:p>
            <a:pPr marL="12700" algn="just">
              <a:lnSpc>
                <a:spcPts val="1600"/>
              </a:lnSpc>
            </a:pPr>
            <a:endParaRPr sz="1400" dirty="0">
              <a:solidFill>
                <a:schemeClr val="bg1"/>
              </a:solidFill>
              <a:latin typeface="Times New Roman"/>
              <a:cs typeface="Times New Roman"/>
            </a:endParaRPr>
          </a:p>
        </p:txBody>
      </p:sp>
      <p:sp>
        <p:nvSpPr>
          <p:cNvPr id="7" name="object 7"/>
          <p:cNvSpPr txBox="1"/>
          <p:nvPr/>
        </p:nvSpPr>
        <p:spPr>
          <a:xfrm>
            <a:off x="7034875" y="3838463"/>
            <a:ext cx="1651925" cy="872483"/>
          </a:xfrm>
          <a:prstGeom prst="rect">
            <a:avLst/>
          </a:prstGeom>
        </p:spPr>
        <p:txBody>
          <a:bodyPr vert="horz" wrap="square" lIns="0" tIns="12700" rIns="0" bIns="0" rtlCol="0">
            <a:spAutoFit/>
          </a:bodyPr>
          <a:lstStyle/>
          <a:p>
            <a:pPr marL="60960">
              <a:lnSpc>
                <a:spcPts val="1664"/>
              </a:lnSpc>
              <a:spcBef>
                <a:spcPts val="100"/>
              </a:spcBef>
              <a:tabLst>
                <a:tab pos="380365" algn="l"/>
              </a:tabLst>
            </a:pPr>
            <a:r>
              <a:rPr lang="en-US" sz="1400" b="1" dirty="0">
                <a:solidFill>
                  <a:schemeClr val="bg1"/>
                </a:solidFill>
                <a:latin typeface="Times New Roman"/>
                <a:cs typeface="Times New Roman"/>
              </a:rPr>
              <a:t>  </a:t>
            </a:r>
            <a:r>
              <a:rPr sz="1400" b="1" dirty="0">
                <a:solidFill>
                  <a:schemeClr val="bg1"/>
                </a:solidFill>
                <a:latin typeface="Times New Roman"/>
                <a:cs typeface="Times New Roman"/>
              </a:rPr>
              <a:t>:	(</a:t>
            </a:r>
            <a:r>
              <a:rPr lang="en-IN" sz="1400" b="1" dirty="0">
                <a:solidFill>
                  <a:schemeClr val="bg1"/>
                </a:solidFill>
                <a:latin typeface="Times New Roman"/>
                <a:cs typeface="Times New Roman"/>
              </a:rPr>
              <a:t>208R1A05F1</a:t>
            </a:r>
            <a:r>
              <a:rPr sz="1400" b="1" dirty="0">
                <a:solidFill>
                  <a:schemeClr val="bg1"/>
                </a:solidFill>
                <a:latin typeface="Times New Roman"/>
                <a:cs typeface="Times New Roman"/>
              </a:rPr>
              <a:t>)</a:t>
            </a:r>
            <a:r>
              <a:rPr lang="en-US" sz="1400" b="1" dirty="0">
                <a:solidFill>
                  <a:schemeClr val="bg1"/>
                </a:solidFill>
                <a:latin typeface="Times New Roman"/>
                <a:cs typeface="Times New Roman"/>
              </a:rPr>
              <a:t> </a:t>
            </a:r>
            <a:endParaRPr lang="en-IN" sz="1400" dirty="0">
              <a:solidFill>
                <a:schemeClr val="bg1"/>
              </a:solidFill>
              <a:latin typeface="Times New Roman"/>
              <a:cs typeface="Times New Roman"/>
            </a:endParaRPr>
          </a:p>
          <a:p>
            <a:pPr marL="127000">
              <a:lnSpc>
                <a:spcPts val="1650"/>
              </a:lnSpc>
              <a:tabLst>
                <a:tab pos="380365" algn="l"/>
              </a:tabLst>
            </a:pPr>
            <a:r>
              <a:rPr lang="en-IN" sz="1400" b="1" dirty="0">
                <a:solidFill>
                  <a:schemeClr val="bg1"/>
                </a:solidFill>
                <a:latin typeface="Times New Roman"/>
                <a:cs typeface="Times New Roman"/>
              </a:rPr>
              <a:t>:	(208R1A05E3)</a:t>
            </a:r>
            <a:endParaRPr lang="en-IN" sz="1400" dirty="0">
              <a:solidFill>
                <a:schemeClr val="bg1"/>
              </a:solidFill>
              <a:latin typeface="Times New Roman"/>
              <a:cs typeface="Times New Roman"/>
            </a:endParaRPr>
          </a:p>
          <a:p>
            <a:pPr marL="12700">
              <a:lnSpc>
                <a:spcPts val="1650"/>
              </a:lnSpc>
              <a:tabLst>
                <a:tab pos="380365" algn="l"/>
              </a:tabLst>
            </a:pPr>
            <a:r>
              <a:rPr lang="en-US" sz="1400" b="1" dirty="0">
                <a:solidFill>
                  <a:schemeClr val="bg1"/>
                </a:solidFill>
                <a:latin typeface="Times New Roman"/>
                <a:cs typeface="Times New Roman"/>
              </a:rPr>
              <a:t>   </a:t>
            </a:r>
            <a:r>
              <a:rPr sz="1400" b="1" dirty="0">
                <a:solidFill>
                  <a:schemeClr val="bg1"/>
                </a:solidFill>
                <a:latin typeface="Times New Roman"/>
                <a:cs typeface="Times New Roman"/>
              </a:rPr>
              <a:t>:	(</a:t>
            </a:r>
            <a:r>
              <a:rPr lang="en-IN" sz="1400" b="1" dirty="0">
                <a:solidFill>
                  <a:schemeClr val="bg1"/>
                </a:solidFill>
                <a:latin typeface="Times New Roman"/>
                <a:cs typeface="Times New Roman"/>
              </a:rPr>
              <a:t>208R1A05E4</a:t>
            </a:r>
            <a:r>
              <a:rPr sz="1400" b="1" dirty="0">
                <a:solidFill>
                  <a:schemeClr val="bg1"/>
                </a:solidFill>
                <a:latin typeface="Times New Roman"/>
                <a:cs typeface="Times New Roman"/>
              </a:rPr>
              <a:t>)</a:t>
            </a:r>
            <a:endParaRPr sz="1400" dirty="0">
              <a:solidFill>
                <a:schemeClr val="bg1"/>
              </a:solidFill>
              <a:latin typeface="Times New Roman"/>
              <a:cs typeface="Times New Roman"/>
            </a:endParaRPr>
          </a:p>
          <a:p>
            <a:pPr marL="12700">
              <a:lnSpc>
                <a:spcPts val="1664"/>
              </a:lnSpc>
              <a:tabLst>
                <a:tab pos="382905" algn="l"/>
              </a:tabLst>
            </a:pPr>
            <a:r>
              <a:rPr lang="en-US" sz="1400" b="1" dirty="0">
                <a:solidFill>
                  <a:schemeClr val="bg1"/>
                </a:solidFill>
                <a:latin typeface="Times New Roman"/>
                <a:cs typeface="Times New Roman"/>
              </a:rPr>
              <a:t>   </a:t>
            </a:r>
            <a:r>
              <a:rPr sz="1400" b="1" dirty="0">
                <a:solidFill>
                  <a:schemeClr val="bg1"/>
                </a:solidFill>
                <a:latin typeface="Times New Roman"/>
                <a:cs typeface="Times New Roman"/>
              </a:rPr>
              <a:t>:	(</a:t>
            </a:r>
            <a:r>
              <a:rPr lang="en-IN" sz="1400" b="1" dirty="0">
                <a:solidFill>
                  <a:schemeClr val="bg1"/>
                </a:solidFill>
                <a:latin typeface="Times New Roman"/>
                <a:cs typeface="Times New Roman"/>
              </a:rPr>
              <a:t>208R1A05G3</a:t>
            </a:r>
            <a:r>
              <a:rPr sz="1400" b="1" dirty="0">
                <a:solidFill>
                  <a:schemeClr val="bg1"/>
                </a:solidFill>
                <a:latin typeface="Times New Roman"/>
                <a:cs typeface="Times New Roman"/>
              </a:rPr>
              <a:t>)</a:t>
            </a:r>
            <a:endParaRPr sz="1400" dirty="0">
              <a:solidFill>
                <a:schemeClr val="bg1"/>
              </a:solidFill>
              <a:latin typeface="Times New Roman"/>
              <a:cs typeface="Times New Roman"/>
            </a:endParaRPr>
          </a:p>
        </p:txBody>
      </p:sp>
      <p:sp>
        <p:nvSpPr>
          <p:cNvPr id="8" name="object 8"/>
          <p:cNvSpPr txBox="1"/>
          <p:nvPr/>
        </p:nvSpPr>
        <p:spPr>
          <a:xfrm>
            <a:off x="1567549" y="0"/>
            <a:ext cx="6794500" cy="1410001"/>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lIns="0" tIns="70485" rIns="0" bIns="0" rtlCol="0">
            <a:spAutoFit/>
          </a:bodyPr>
          <a:lstStyle/>
          <a:p>
            <a:pPr marL="85725" algn="ctr">
              <a:lnSpc>
                <a:spcPct val="100000"/>
              </a:lnSpc>
              <a:spcBef>
                <a:spcPts val="555"/>
              </a:spcBef>
              <a:tabLst>
                <a:tab pos="4024629" algn="l"/>
              </a:tabLst>
            </a:pPr>
            <a:r>
              <a:rPr sz="3000" b="1" spc="-5" dirty="0">
                <a:solidFill>
                  <a:srgbClr val="0070C0"/>
                </a:solidFill>
                <a:latin typeface="Times New Roman"/>
                <a:cs typeface="Times New Roman"/>
              </a:rPr>
              <a:t>CMR </a:t>
            </a:r>
            <a:r>
              <a:rPr sz="3000" b="1" spc="-10" dirty="0">
                <a:solidFill>
                  <a:srgbClr val="0070C0"/>
                </a:solidFill>
                <a:latin typeface="Times New Roman"/>
                <a:cs typeface="Times New Roman"/>
              </a:rPr>
              <a:t>ENGINEERING	</a:t>
            </a:r>
            <a:r>
              <a:rPr sz="3000" b="1" spc="-5" dirty="0">
                <a:solidFill>
                  <a:srgbClr val="0070C0"/>
                </a:solidFill>
                <a:latin typeface="Times New Roman"/>
                <a:cs typeface="Times New Roman"/>
              </a:rPr>
              <a:t>COLLE</a:t>
            </a:r>
            <a:r>
              <a:rPr lang="en-US" sz="3000" b="1" spc="-5" dirty="0">
                <a:solidFill>
                  <a:srgbClr val="0070C0"/>
                </a:solidFill>
                <a:latin typeface="Times New Roman"/>
                <a:cs typeface="Times New Roman"/>
              </a:rPr>
              <a:t>GE</a:t>
            </a:r>
          </a:p>
          <a:p>
            <a:pPr marL="85725" algn="ctr">
              <a:lnSpc>
                <a:spcPct val="100000"/>
              </a:lnSpc>
              <a:spcBef>
                <a:spcPts val="555"/>
              </a:spcBef>
              <a:tabLst>
                <a:tab pos="4024629" algn="l"/>
              </a:tabLst>
            </a:pPr>
            <a:r>
              <a:rPr lang="en-US" sz="1400" i="1" spc="-5" dirty="0">
                <a:solidFill>
                  <a:srgbClr val="FF0000"/>
                </a:solidFill>
                <a:latin typeface="Times New Roman"/>
                <a:cs typeface="Times New Roman"/>
              </a:rPr>
              <a:t>  </a:t>
            </a:r>
            <a:r>
              <a:rPr lang="en-US" sz="1400" b="1" i="1" spc="-5" dirty="0">
                <a:solidFill>
                  <a:schemeClr val="tx2">
                    <a:lumMod val="50000"/>
                  </a:schemeClr>
                </a:solidFill>
                <a:latin typeface="Times New Roman"/>
                <a:cs typeface="Times New Roman"/>
              </a:rPr>
              <a:t>(UGC AUTONOMOUS)            </a:t>
            </a:r>
          </a:p>
          <a:p>
            <a:pPr marL="85725">
              <a:lnSpc>
                <a:spcPct val="100000"/>
              </a:lnSpc>
              <a:spcBef>
                <a:spcPts val="555"/>
              </a:spcBef>
              <a:tabLst>
                <a:tab pos="4024629" algn="l"/>
              </a:tabLst>
            </a:pPr>
            <a:r>
              <a:rPr lang="en-US" sz="1400" i="1" spc="-5" dirty="0">
                <a:solidFill>
                  <a:srgbClr val="FF0000"/>
                </a:solidFill>
                <a:latin typeface="Times New Roman"/>
                <a:cs typeface="Times New Roman"/>
              </a:rPr>
              <a:t>                  </a:t>
            </a:r>
            <a:r>
              <a:rPr sz="1400" i="1" spc="-5" dirty="0">
                <a:solidFill>
                  <a:srgbClr val="FF0000"/>
                </a:solidFill>
                <a:latin typeface="Times New Roman"/>
                <a:cs typeface="Times New Roman"/>
              </a:rPr>
              <a:t>(</a:t>
            </a:r>
            <a:r>
              <a:rPr sz="1200" i="1" spc="-5" dirty="0">
                <a:solidFill>
                  <a:srgbClr val="FF0000"/>
                </a:solidFill>
                <a:latin typeface="Times New Roman"/>
                <a:cs typeface="Times New Roman"/>
              </a:rPr>
              <a:t>Accredited </a:t>
            </a:r>
            <a:r>
              <a:rPr sz="1200" i="1" dirty="0">
                <a:solidFill>
                  <a:srgbClr val="FF0000"/>
                </a:solidFill>
                <a:latin typeface="Times New Roman"/>
                <a:cs typeface="Times New Roman"/>
              </a:rPr>
              <a:t>by </a:t>
            </a:r>
            <a:r>
              <a:rPr sz="1200" i="1" spc="-5" dirty="0">
                <a:solidFill>
                  <a:srgbClr val="FF0000"/>
                </a:solidFill>
                <a:latin typeface="Times New Roman"/>
                <a:cs typeface="Times New Roman"/>
              </a:rPr>
              <a:t>NBA,Approved </a:t>
            </a:r>
            <a:r>
              <a:rPr sz="1200" i="1" dirty="0">
                <a:solidFill>
                  <a:srgbClr val="FF0000"/>
                </a:solidFill>
                <a:latin typeface="Times New Roman"/>
                <a:cs typeface="Times New Roman"/>
              </a:rPr>
              <a:t>by </a:t>
            </a:r>
            <a:r>
              <a:rPr sz="1200" i="1" spc="-5" dirty="0">
                <a:solidFill>
                  <a:srgbClr val="FF0000"/>
                </a:solidFill>
                <a:latin typeface="Times New Roman"/>
                <a:cs typeface="Times New Roman"/>
              </a:rPr>
              <a:t>AICTE NEW DELHI, Affiliated to JNTU, </a:t>
            </a:r>
            <a:r>
              <a:rPr lang="en-US" sz="1200" i="1" spc="-5" dirty="0">
                <a:solidFill>
                  <a:srgbClr val="FF0000"/>
                </a:solidFill>
                <a:latin typeface="Times New Roman"/>
                <a:cs typeface="Times New Roman"/>
              </a:rPr>
              <a:t> </a:t>
            </a:r>
            <a:r>
              <a:rPr sz="1200" i="1" spc="-5" dirty="0">
                <a:solidFill>
                  <a:srgbClr val="FF0000"/>
                </a:solidFill>
                <a:latin typeface="Times New Roman"/>
                <a:cs typeface="Times New Roman"/>
              </a:rPr>
              <a:t>Hyderabad) </a:t>
            </a:r>
            <a:endParaRPr lang="en-US" sz="1200" i="1" spc="-5" dirty="0">
              <a:solidFill>
                <a:srgbClr val="FF0000"/>
              </a:solidFill>
              <a:latin typeface="Times New Roman"/>
              <a:cs typeface="Times New Roman"/>
            </a:endParaRPr>
          </a:p>
          <a:p>
            <a:pPr marL="85725">
              <a:lnSpc>
                <a:spcPct val="100000"/>
              </a:lnSpc>
              <a:spcBef>
                <a:spcPts val="555"/>
              </a:spcBef>
              <a:tabLst>
                <a:tab pos="4024629" algn="l"/>
              </a:tabLst>
            </a:pPr>
            <a:r>
              <a:rPr sz="1200" i="1" spc="-285" dirty="0">
                <a:solidFill>
                  <a:srgbClr val="FF0000"/>
                </a:solidFill>
                <a:latin typeface="Times New Roman"/>
                <a:cs typeface="Times New Roman"/>
              </a:rPr>
              <a:t> </a:t>
            </a:r>
            <a:r>
              <a:rPr lang="en-US" sz="1200" i="1" spc="-285" dirty="0">
                <a:solidFill>
                  <a:srgbClr val="FF0000"/>
                </a:solidFill>
                <a:latin typeface="Times New Roman"/>
                <a:cs typeface="Times New Roman"/>
              </a:rPr>
              <a:t>                                                                                                                                                                                                                                                                                                                                                                                                                                                                                                                                                                                                                                                                                                                                                                                                                                                                                                                                                            </a:t>
            </a:r>
            <a:r>
              <a:rPr sz="1200" i="1" spc="-5" dirty="0" err="1">
                <a:solidFill>
                  <a:srgbClr val="FF0000"/>
                </a:solidFill>
                <a:latin typeface="Times New Roman"/>
                <a:cs typeface="Times New Roman"/>
              </a:rPr>
              <a:t>Kandlakoya</a:t>
            </a:r>
            <a:r>
              <a:rPr sz="1200" i="1" spc="-5" dirty="0">
                <a:solidFill>
                  <a:srgbClr val="FF0000"/>
                </a:solidFill>
                <a:latin typeface="Times New Roman"/>
                <a:cs typeface="Times New Roman"/>
              </a:rPr>
              <a:t>,</a:t>
            </a:r>
            <a:r>
              <a:rPr sz="1200" i="1" spc="-10" dirty="0">
                <a:solidFill>
                  <a:srgbClr val="FF0000"/>
                </a:solidFill>
                <a:latin typeface="Times New Roman"/>
                <a:cs typeface="Times New Roman"/>
              </a:rPr>
              <a:t> </a:t>
            </a:r>
            <a:r>
              <a:rPr sz="1200" i="1" dirty="0">
                <a:solidFill>
                  <a:srgbClr val="FF0000"/>
                </a:solidFill>
                <a:latin typeface="Times New Roman"/>
                <a:cs typeface="Times New Roman"/>
              </a:rPr>
              <a:t>Medchal </a:t>
            </a:r>
            <a:r>
              <a:rPr sz="1200" i="1" spc="-5" dirty="0">
                <a:solidFill>
                  <a:srgbClr val="FF0000"/>
                </a:solidFill>
                <a:latin typeface="Times New Roman"/>
                <a:cs typeface="Times New Roman"/>
              </a:rPr>
              <a:t>Road, Hyderabad-501</a:t>
            </a:r>
            <a:r>
              <a:rPr sz="1200" i="1" spc="-10" dirty="0">
                <a:solidFill>
                  <a:srgbClr val="FF0000"/>
                </a:solidFill>
                <a:latin typeface="Times New Roman"/>
                <a:cs typeface="Times New Roman"/>
              </a:rPr>
              <a:t> </a:t>
            </a:r>
            <a:r>
              <a:rPr sz="1200" i="1" spc="10" dirty="0">
                <a:solidFill>
                  <a:srgbClr val="FF0000"/>
                </a:solidFill>
                <a:latin typeface="Times New Roman"/>
                <a:cs typeface="Times New Roman"/>
              </a:rPr>
              <a:t>401</a:t>
            </a:r>
            <a:r>
              <a:rPr sz="1400" i="1" spc="10" dirty="0">
                <a:solidFill>
                  <a:srgbClr val="FF0000"/>
                </a:solidFill>
                <a:latin typeface="Times New Roman"/>
                <a:cs typeface="Times New Roman"/>
              </a:rPr>
              <a:t>.</a:t>
            </a:r>
            <a:endParaRPr sz="1400" dirty="0">
              <a:latin typeface="Times New Roman"/>
              <a:cs typeface="Times New Roman"/>
            </a:endParaRPr>
          </a:p>
        </p:txBody>
      </p:sp>
      <p:sp>
        <p:nvSpPr>
          <p:cNvPr id="9" name="object 9"/>
          <p:cNvSpPr txBox="1"/>
          <p:nvPr/>
        </p:nvSpPr>
        <p:spPr>
          <a:xfrm>
            <a:off x="571500" y="1523355"/>
            <a:ext cx="8001000" cy="2452210"/>
          </a:xfrm>
          <a:prstGeom prst="rect">
            <a:avLst/>
          </a:prstGeom>
        </p:spPr>
        <p:txBody>
          <a:bodyPr vert="horz" wrap="square" lIns="0" tIns="12700" rIns="0" bIns="0" rtlCol="0">
            <a:spAutoFit/>
          </a:bodyPr>
          <a:lstStyle/>
          <a:p>
            <a:pPr marL="749935" algn="ctr">
              <a:lnSpc>
                <a:spcPct val="100000"/>
              </a:lnSpc>
              <a:spcBef>
                <a:spcPts val="100"/>
              </a:spcBef>
            </a:pPr>
            <a:r>
              <a:rPr sz="1800" b="1" spc="-5" dirty="0">
                <a:latin typeface="Times New Roman" panose="02020603050405020304" pitchFamily="18" charset="0"/>
                <a:cs typeface="Times New Roman" panose="02020603050405020304" pitchFamily="18" charset="0"/>
              </a:rPr>
              <a:t>Department</a:t>
            </a:r>
            <a:r>
              <a:rPr sz="1800" b="1" spc="-20"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of</a:t>
            </a:r>
            <a:r>
              <a:rPr sz="1800" b="1" spc="-20"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Computer</a:t>
            </a:r>
            <a:r>
              <a:rPr sz="1800" b="1" spc="-15"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Science</a:t>
            </a:r>
            <a:r>
              <a:rPr sz="1800" b="1" spc="-2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&amp;</a:t>
            </a:r>
            <a:r>
              <a:rPr sz="1800" b="1" spc="-15"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Engineering</a:t>
            </a:r>
            <a:endParaRPr lang="en-US" spc="-5" dirty="0">
              <a:latin typeface="Times New Roman" panose="02020603050405020304" pitchFamily="18" charset="0"/>
              <a:cs typeface="Times New Roman" panose="02020603050405020304" pitchFamily="18" charset="0"/>
            </a:endParaRPr>
          </a:p>
          <a:p>
            <a:pPr marL="749935" algn="ctr">
              <a:lnSpc>
                <a:spcPct val="100000"/>
              </a:lnSpc>
              <a:spcBef>
                <a:spcPts val="100"/>
              </a:spcBef>
            </a:pPr>
            <a:r>
              <a:rPr sz="1800" b="1">
                <a:latin typeface="Times New Roman" panose="02020603050405020304" pitchFamily="18" charset="0"/>
                <a:cs typeface="Times New Roman" panose="02020603050405020304" pitchFamily="18" charset="0"/>
              </a:rPr>
              <a:t>M</a:t>
            </a:r>
            <a:r>
              <a:rPr lang="en-US" sz="1800" b="1">
                <a:latin typeface="Times New Roman" panose="02020603050405020304" pitchFamily="18" charset="0"/>
                <a:cs typeface="Times New Roman" panose="02020603050405020304" pitchFamily="18" charset="0"/>
              </a:rPr>
              <a:t>ajor</a:t>
            </a:r>
            <a:r>
              <a:rPr sz="1800" b="1" spc="-10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Project</a:t>
            </a:r>
            <a:endParaRPr lang="en-IN" sz="1800" b="1" spc="-5" dirty="0">
              <a:latin typeface="Times New Roman" panose="02020603050405020304" pitchFamily="18" charset="0"/>
              <a:cs typeface="Times New Roman" panose="02020603050405020304" pitchFamily="18" charset="0"/>
            </a:endParaRPr>
          </a:p>
          <a:p>
            <a:pPr marL="749935" algn="ctr">
              <a:lnSpc>
                <a:spcPct val="100000"/>
              </a:lnSpc>
              <a:spcBef>
                <a:spcPts val="100"/>
              </a:spcBef>
            </a:pPr>
            <a:r>
              <a:rPr lang="en-US" sz="1800" b="1" spc="-5" dirty="0">
                <a:latin typeface="Times New Roman" panose="02020603050405020304" pitchFamily="18" charset="0"/>
                <a:cs typeface="Times New Roman" panose="02020603050405020304" pitchFamily="18" charset="0"/>
              </a:rPr>
              <a:t>On</a:t>
            </a:r>
          </a:p>
          <a:p>
            <a:pPr marL="6350" marR="0" indent="-6350" algn="l">
              <a:lnSpc>
                <a:spcPct val="107000"/>
              </a:lnSpc>
              <a:spcBef>
                <a:spcPts val="0"/>
              </a:spcBef>
              <a:spcAft>
                <a:spcPts val="970"/>
              </a:spcAft>
            </a:pPr>
            <a:r>
              <a:rPr lang="en-IN" sz="1800" b="1" kern="100" dirty="0">
                <a:solidFill>
                  <a:srgbClr val="000000"/>
                </a:solidFill>
                <a:effectLst/>
                <a:latin typeface="Times New Roman" panose="02020603050405020304" pitchFamily="18" charset="0"/>
                <a:ea typeface="Times New Roman" panose="02020603050405020304" pitchFamily="18" charset="0"/>
              </a:rPr>
              <a:t>		Indian Currency Classification and Fake Note Identification using     </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6350" marR="0" indent="-6350" algn="l">
              <a:lnSpc>
                <a:spcPct val="107000"/>
              </a:lnSpc>
              <a:spcBef>
                <a:spcPts val="0"/>
              </a:spcBef>
              <a:spcAft>
                <a:spcPts val="970"/>
              </a:spcAft>
            </a:pPr>
            <a:r>
              <a:rPr lang="en-IN" sz="1800" b="1" kern="100" dirty="0">
                <a:solidFill>
                  <a:srgbClr val="000000"/>
                </a:solidFill>
                <a:effectLst/>
                <a:latin typeface="Times New Roman" panose="02020603050405020304" pitchFamily="18" charset="0"/>
                <a:ea typeface="Times New Roman" panose="02020603050405020304" pitchFamily="18" charset="0"/>
              </a:rPr>
              <a:t>				Feature Ensemble Approach</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749935" algn="ctr">
              <a:lnSpc>
                <a:spcPct val="100000"/>
              </a:lnSpc>
              <a:spcBef>
                <a:spcPts val="100"/>
              </a:spcBef>
            </a:pPr>
            <a:endParaRPr lang="en-US" sz="2800" b="1" spc="-5" dirty="0">
              <a:solidFill>
                <a:schemeClr val="tx2">
                  <a:lumMod val="50000"/>
                </a:schemeClr>
              </a:solidFill>
              <a:latin typeface="Arial"/>
              <a:cs typeface="Arial"/>
            </a:endParaRPr>
          </a:p>
          <a:p>
            <a:pPr marL="749935" algn="ctr">
              <a:lnSpc>
                <a:spcPct val="100000"/>
              </a:lnSpc>
              <a:spcBef>
                <a:spcPts val="100"/>
              </a:spcBef>
            </a:pPr>
            <a:endParaRPr lang="en-US" sz="1800" dirty="0">
              <a:latin typeface="Arial"/>
              <a:cs typeface="Arial"/>
            </a:endParaRPr>
          </a:p>
        </p:txBody>
      </p:sp>
      <p:sp>
        <p:nvSpPr>
          <p:cNvPr id="10" name="object 10"/>
          <p:cNvSpPr txBox="1"/>
          <p:nvPr/>
        </p:nvSpPr>
        <p:spPr>
          <a:xfrm>
            <a:off x="152400" y="3620428"/>
            <a:ext cx="2055541" cy="1272784"/>
          </a:xfrm>
          <a:prstGeom prst="rect">
            <a:avLst/>
          </a:prstGeom>
        </p:spPr>
        <p:txBody>
          <a:bodyPr vert="horz" wrap="square" lIns="0" tIns="23495" rIns="0" bIns="0" rtlCol="0">
            <a:spAutoFit/>
          </a:bodyPr>
          <a:lstStyle/>
          <a:p>
            <a:pPr marL="12700" marR="5080" indent="44450">
              <a:lnSpc>
                <a:spcPct val="115700"/>
              </a:lnSpc>
              <a:spcBef>
                <a:spcPts val="185"/>
              </a:spcBef>
            </a:pPr>
            <a:r>
              <a:rPr sz="1400" b="1" spc="-5" dirty="0">
                <a:solidFill>
                  <a:schemeClr val="bg1"/>
                </a:solidFill>
                <a:latin typeface="Times New Roman"/>
                <a:cs typeface="Times New Roman"/>
              </a:rPr>
              <a:t>Internal</a:t>
            </a:r>
            <a:r>
              <a:rPr sz="1400" b="1" dirty="0">
                <a:solidFill>
                  <a:schemeClr val="bg1"/>
                </a:solidFill>
                <a:latin typeface="Times New Roman"/>
                <a:cs typeface="Times New Roman"/>
              </a:rPr>
              <a:t> </a:t>
            </a:r>
            <a:r>
              <a:rPr sz="1400" b="1" spc="-5" dirty="0">
                <a:solidFill>
                  <a:schemeClr val="bg1"/>
                </a:solidFill>
                <a:latin typeface="Times New Roman"/>
                <a:cs typeface="Times New Roman"/>
              </a:rPr>
              <a:t>Guide:</a:t>
            </a:r>
            <a:r>
              <a:rPr sz="1800" b="1" spc="-5" dirty="0">
                <a:solidFill>
                  <a:schemeClr val="bg1"/>
                </a:solidFill>
                <a:latin typeface="Times New Roman"/>
                <a:cs typeface="Times New Roman"/>
              </a:rPr>
              <a:t>- </a:t>
            </a:r>
            <a:endParaRPr lang="en-IN" sz="1800" b="1" spc="-5" dirty="0">
              <a:solidFill>
                <a:schemeClr val="bg1"/>
              </a:solidFill>
              <a:latin typeface="Times New Roman"/>
              <a:cs typeface="Times New Roman"/>
            </a:endParaRPr>
          </a:p>
          <a:p>
            <a:pPr marL="12700" marR="5080" indent="44450">
              <a:lnSpc>
                <a:spcPct val="115700"/>
              </a:lnSpc>
              <a:spcBef>
                <a:spcPts val="185"/>
              </a:spcBef>
            </a:pPr>
            <a:r>
              <a:rPr lang="en-IN" sz="1800" b="1" spc="-5" dirty="0" err="1">
                <a:solidFill>
                  <a:schemeClr val="bg1"/>
                </a:solidFill>
                <a:latin typeface="Times New Roman"/>
                <a:cs typeface="Times New Roman"/>
              </a:rPr>
              <a:t>D</a:t>
            </a:r>
            <a:r>
              <a:rPr lang="en-IN" b="1" spc="-5" dirty="0" err="1">
                <a:solidFill>
                  <a:schemeClr val="bg1"/>
                </a:solidFill>
                <a:latin typeface="Times New Roman"/>
                <a:cs typeface="Times New Roman"/>
              </a:rPr>
              <a:t>r.</a:t>
            </a:r>
            <a:r>
              <a:rPr lang="en-IN" b="1" spc="-5" dirty="0">
                <a:solidFill>
                  <a:schemeClr val="bg1"/>
                </a:solidFill>
                <a:latin typeface="Times New Roman"/>
                <a:cs typeface="Times New Roman"/>
              </a:rPr>
              <a:t> B. Kishor</a:t>
            </a:r>
            <a:r>
              <a:rPr sz="1800" b="1" dirty="0">
                <a:solidFill>
                  <a:schemeClr val="bg1"/>
                </a:solidFill>
                <a:latin typeface="Times New Roman"/>
                <a:cs typeface="Times New Roman"/>
              </a:rPr>
              <a:t> </a:t>
            </a:r>
            <a:r>
              <a:rPr sz="1400" b="1" spc="-5" dirty="0">
                <a:solidFill>
                  <a:schemeClr val="bg1"/>
                </a:solidFill>
                <a:latin typeface="Times New Roman"/>
                <a:cs typeface="Times New Roman"/>
              </a:rPr>
              <a:t>,</a:t>
            </a:r>
            <a:endParaRPr lang="en-US" sz="1400" b="1" spc="-5" dirty="0">
              <a:solidFill>
                <a:schemeClr val="bg1"/>
              </a:solidFill>
              <a:latin typeface="Times New Roman"/>
              <a:cs typeface="Times New Roman"/>
            </a:endParaRPr>
          </a:p>
          <a:p>
            <a:pPr marL="12700" marR="5080" indent="44450">
              <a:lnSpc>
                <a:spcPct val="115700"/>
              </a:lnSpc>
              <a:spcBef>
                <a:spcPts val="185"/>
              </a:spcBef>
            </a:pPr>
            <a:r>
              <a:rPr sz="1400" b="1" spc="-5" dirty="0">
                <a:solidFill>
                  <a:schemeClr val="bg1"/>
                </a:solidFill>
                <a:latin typeface="Times New Roman"/>
                <a:cs typeface="Times New Roman"/>
              </a:rPr>
              <a:t> </a:t>
            </a:r>
            <a:r>
              <a:rPr sz="1400" b="1" spc="-335" dirty="0">
                <a:solidFill>
                  <a:schemeClr val="bg1"/>
                </a:solidFill>
                <a:latin typeface="Times New Roman"/>
                <a:cs typeface="Times New Roman"/>
              </a:rPr>
              <a:t> </a:t>
            </a:r>
            <a:r>
              <a:rPr sz="1400" b="1" spc="-5" dirty="0">
                <a:solidFill>
                  <a:schemeClr val="bg1"/>
                </a:solidFill>
                <a:latin typeface="Times New Roman"/>
                <a:cs typeface="Times New Roman"/>
              </a:rPr>
              <a:t>Ass</a:t>
            </a:r>
            <a:r>
              <a:rPr lang="en-US" sz="1400" b="1" spc="-5" dirty="0">
                <a:solidFill>
                  <a:schemeClr val="bg1"/>
                </a:solidFill>
                <a:latin typeface="Times New Roman"/>
                <a:cs typeface="Times New Roman"/>
              </a:rPr>
              <a:t>ociate</a:t>
            </a:r>
            <a:r>
              <a:rPr sz="1400" b="1" spc="-45" dirty="0">
                <a:solidFill>
                  <a:schemeClr val="bg1"/>
                </a:solidFill>
                <a:latin typeface="Times New Roman"/>
                <a:cs typeface="Times New Roman"/>
              </a:rPr>
              <a:t> </a:t>
            </a:r>
            <a:r>
              <a:rPr sz="1400" b="1" spc="-5" dirty="0">
                <a:solidFill>
                  <a:schemeClr val="bg1"/>
                </a:solidFill>
                <a:latin typeface="Times New Roman"/>
                <a:cs typeface="Times New Roman"/>
              </a:rPr>
              <a:t>Professor,</a:t>
            </a:r>
            <a:endParaRPr sz="1400" dirty="0">
              <a:solidFill>
                <a:schemeClr val="bg1"/>
              </a:solidFill>
              <a:latin typeface="Times New Roman"/>
              <a:cs typeface="Times New Roman"/>
            </a:endParaRPr>
          </a:p>
          <a:p>
            <a:pPr marL="12700">
              <a:lnSpc>
                <a:spcPct val="100000"/>
              </a:lnSpc>
              <a:spcBef>
                <a:spcPts val="655"/>
              </a:spcBef>
            </a:pPr>
            <a:r>
              <a:rPr sz="1400" b="1" spc="-5" dirty="0">
                <a:solidFill>
                  <a:schemeClr val="bg1"/>
                </a:solidFill>
                <a:latin typeface="Times New Roman"/>
                <a:cs typeface="Times New Roman"/>
              </a:rPr>
              <a:t>Dept.</a:t>
            </a:r>
            <a:r>
              <a:rPr sz="1400" b="1" spc="-35" dirty="0">
                <a:solidFill>
                  <a:schemeClr val="bg1"/>
                </a:solidFill>
                <a:latin typeface="Times New Roman"/>
                <a:cs typeface="Times New Roman"/>
              </a:rPr>
              <a:t> </a:t>
            </a:r>
            <a:r>
              <a:rPr sz="1400" b="1" dirty="0">
                <a:solidFill>
                  <a:schemeClr val="bg1"/>
                </a:solidFill>
                <a:latin typeface="Times New Roman"/>
                <a:cs typeface="Times New Roman"/>
              </a:rPr>
              <a:t>of</a:t>
            </a:r>
            <a:r>
              <a:rPr sz="1400" b="1" spc="-30" dirty="0">
                <a:solidFill>
                  <a:schemeClr val="bg1"/>
                </a:solidFill>
                <a:latin typeface="Times New Roman"/>
                <a:cs typeface="Times New Roman"/>
              </a:rPr>
              <a:t> </a:t>
            </a:r>
            <a:r>
              <a:rPr sz="1400" b="1" spc="-5" dirty="0">
                <a:solidFill>
                  <a:schemeClr val="bg1"/>
                </a:solidFill>
                <a:latin typeface="Times New Roman"/>
                <a:cs typeface="Times New Roman"/>
              </a:rPr>
              <a:t>CSE.</a:t>
            </a:r>
            <a:endParaRPr sz="1400" dirty="0">
              <a:solidFill>
                <a:schemeClr val="bg1"/>
              </a:solidFill>
              <a:latin typeface="Times New Roman"/>
              <a:cs typeface="Times New Roman"/>
            </a:endParaRPr>
          </a:p>
        </p:txBody>
      </p:sp>
      <p:sp>
        <p:nvSpPr>
          <p:cNvPr id="11" name="TextBox 10"/>
          <p:cNvSpPr txBox="1"/>
          <p:nvPr/>
        </p:nvSpPr>
        <p:spPr>
          <a:xfrm>
            <a:off x="3048000" y="4476750"/>
            <a:ext cx="1905000" cy="369332"/>
          </a:xfrm>
          <a:prstGeom prst="rect">
            <a:avLst/>
          </a:prstGeom>
          <a:solidFill>
            <a:schemeClr val="bg1"/>
          </a:solidFill>
          <a:ln>
            <a:solidFill>
              <a:srgbClr val="FF0000"/>
            </a:solidFill>
          </a:ln>
        </p:spPr>
        <p:txBody>
          <a:bodyPr wrap="square" rtlCol="0">
            <a:spAutoFit/>
          </a:bodyPr>
          <a:lstStyle/>
          <a:p>
            <a:r>
              <a:rPr lang="en-US" b="1" dirty="0">
                <a:solidFill>
                  <a:srgbClr val="002060"/>
                </a:solidFill>
              </a:rPr>
              <a:t>A</a:t>
            </a:r>
            <a:r>
              <a:rPr lang="en-US" b="1">
                <a:solidFill>
                  <a:srgbClr val="002060"/>
                </a:solidFill>
              </a:rPr>
              <a:t>.Y:- 2023-2024</a:t>
            </a:r>
            <a:endParaRPr lang="en-US" sz="2000" b="1" dirty="0">
              <a:solidFill>
                <a:srgbClr val="002060"/>
              </a:solidFill>
            </a:endParaRPr>
          </a:p>
        </p:txBody>
      </p:sp>
      <p:pic>
        <p:nvPicPr>
          <p:cNvPr id="59394" name="Picture 2" descr="National Board Of Accreditation (Nba) in Subramani Nagar, Info Bells  Technologies Private Limited | ID: 21274167473"/>
          <p:cNvPicPr>
            <a:picLocks noChangeAspect="1" noChangeArrowheads="1"/>
          </p:cNvPicPr>
          <p:nvPr/>
        </p:nvPicPr>
        <p:blipFill>
          <a:blip r:embed="rId3" cstate="print"/>
          <a:srcRect/>
          <a:stretch>
            <a:fillRect/>
          </a:stretch>
        </p:blipFill>
        <p:spPr bwMode="auto">
          <a:xfrm>
            <a:off x="8458200" y="133350"/>
            <a:ext cx="533400" cy="914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F38081-295C-F56D-F06D-844DF36B53E9}"/>
              </a:ext>
            </a:extLst>
          </p:cNvPr>
          <p:cNvSpPr txBox="1"/>
          <p:nvPr/>
        </p:nvSpPr>
        <p:spPr>
          <a:xfrm>
            <a:off x="1143000" y="514350"/>
            <a:ext cx="4572000" cy="369332"/>
          </a:xfrm>
          <a:prstGeom prst="rect">
            <a:avLst/>
          </a:prstGeom>
          <a:noFill/>
        </p:spPr>
        <p:txBody>
          <a:bodyPr wrap="square">
            <a:spAutoFit/>
          </a:bodyPr>
          <a:lstStyle/>
          <a:p>
            <a:r>
              <a:rPr lang="en-IN" sz="1800" b="1" dirty="0">
                <a:solidFill>
                  <a:schemeClr val="accent1"/>
                </a:solidFill>
                <a:effectLst/>
                <a:latin typeface="Times New Roman" panose="02020603050405020304" pitchFamily="18" charset="0"/>
                <a:ea typeface="Times New Roman" panose="02020603050405020304" pitchFamily="18" charset="0"/>
              </a:rPr>
              <a:t>SYSTEM</a:t>
            </a:r>
            <a:r>
              <a:rPr lang="en-IN" sz="1400" b="1" dirty="0">
                <a:solidFill>
                  <a:srgbClr val="000000"/>
                </a:solidFill>
                <a:effectLst/>
                <a:latin typeface="Times New Roman" panose="02020603050405020304" pitchFamily="18" charset="0"/>
                <a:ea typeface="Times New Roman" panose="02020603050405020304" pitchFamily="18" charset="0"/>
              </a:rPr>
              <a:t>  </a:t>
            </a:r>
            <a:r>
              <a:rPr lang="en-IN" sz="1800" b="1" dirty="0">
                <a:solidFill>
                  <a:schemeClr val="accent1"/>
                </a:solidFill>
                <a:effectLst/>
                <a:latin typeface="Times New Roman" panose="02020603050405020304" pitchFamily="18" charset="0"/>
                <a:ea typeface="Times New Roman" panose="02020603050405020304" pitchFamily="18" charset="0"/>
              </a:rPr>
              <a:t>REQUIREMENTS</a:t>
            </a:r>
            <a:r>
              <a:rPr lang="en-IN" sz="1400" b="1" dirty="0">
                <a:solidFill>
                  <a:srgbClr val="000000"/>
                </a:solidFill>
                <a:effectLst/>
                <a:latin typeface="Times New Roman" panose="02020603050405020304" pitchFamily="18" charset="0"/>
                <a:ea typeface="Times New Roman" panose="02020603050405020304" pitchFamily="18" charset="0"/>
              </a:rPr>
              <a:t> </a:t>
            </a:r>
            <a:endParaRPr lang="en-IN" dirty="0"/>
          </a:p>
        </p:txBody>
      </p:sp>
      <p:sp>
        <p:nvSpPr>
          <p:cNvPr id="7" name="TextBox 6">
            <a:extLst>
              <a:ext uri="{FF2B5EF4-FFF2-40B4-BE49-F238E27FC236}">
                <a16:creationId xmlns:a16="http://schemas.microsoft.com/office/drawing/2014/main" id="{242690C2-BEA2-A7C0-0CD0-AEF991570AA4}"/>
              </a:ext>
            </a:extLst>
          </p:cNvPr>
          <p:cNvSpPr txBox="1"/>
          <p:nvPr/>
        </p:nvSpPr>
        <p:spPr>
          <a:xfrm>
            <a:off x="1066800" y="1200150"/>
            <a:ext cx="5562600" cy="1436291"/>
          </a:xfrm>
          <a:prstGeom prst="rect">
            <a:avLst/>
          </a:prstGeom>
          <a:noFill/>
        </p:spPr>
        <p:txBody>
          <a:bodyPr wrap="square">
            <a:spAutoFit/>
          </a:bodyPr>
          <a:lstStyle/>
          <a:p>
            <a:pPr marL="304800"/>
            <a:r>
              <a:rPr lang="en-US" sz="1800" b="1" dirty="0">
                <a:effectLst/>
                <a:latin typeface="Times New Roman" panose="02020603050405020304" pitchFamily="18" charset="0"/>
                <a:ea typeface="Times New Roman" panose="02020603050405020304" pitchFamily="18" charset="0"/>
              </a:rPr>
              <a:t>H</a:t>
            </a:r>
            <a:r>
              <a:rPr lang="en-US" sz="1800" b="1" spc="5"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W </a:t>
            </a:r>
            <a:r>
              <a:rPr lang="en-US" sz="1800" b="1" spc="5" dirty="0">
                <a:effectLst/>
                <a:latin typeface="Times New Roman" panose="02020603050405020304" pitchFamily="18" charset="0"/>
                <a:ea typeface="Times New Roman" panose="02020603050405020304" pitchFamily="18" charset="0"/>
              </a:rPr>
              <a:t>S</a:t>
            </a:r>
            <a:r>
              <a:rPr lang="en-US" sz="1800" b="1" dirty="0">
                <a:effectLst/>
                <a:latin typeface="Times New Roman" panose="02020603050405020304" pitchFamily="18" charset="0"/>
                <a:ea typeface="Times New Roman" panose="02020603050405020304" pitchFamily="18" charset="0"/>
              </a:rPr>
              <a:t>yst</a:t>
            </a:r>
            <a:r>
              <a:rPr lang="en-US" sz="1800" b="1" spc="-5" dirty="0">
                <a:effectLst/>
                <a:latin typeface="Times New Roman" panose="02020603050405020304" pitchFamily="18" charset="0"/>
                <a:ea typeface="Times New Roman" panose="02020603050405020304" pitchFamily="18" charset="0"/>
              </a:rPr>
              <a:t>e</a:t>
            </a:r>
            <a:r>
              <a:rPr lang="en-US" sz="1800" b="1" dirty="0">
                <a:effectLst/>
                <a:latin typeface="Times New Roman" panose="02020603050405020304" pitchFamily="18" charset="0"/>
                <a:ea typeface="Times New Roman" panose="02020603050405020304" pitchFamily="18" charset="0"/>
              </a:rPr>
              <a:t>m</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Con</a:t>
            </a:r>
            <a:r>
              <a:rPr lang="en-US" sz="1800" b="1" spc="10" dirty="0">
                <a:effectLst/>
                <a:latin typeface="Times New Roman" panose="02020603050405020304" pitchFamily="18" charset="0"/>
                <a:ea typeface="Times New Roman" panose="02020603050405020304" pitchFamily="18" charset="0"/>
              </a:rPr>
              <a:t>f</a:t>
            </a:r>
            <a:r>
              <a:rPr lang="en-US" sz="1800" b="1" dirty="0">
                <a:effectLst/>
                <a:latin typeface="Times New Roman" panose="02020603050405020304" pitchFamily="18" charset="0"/>
                <a:ea typeface="Times New Roman" panose="02020603050405020304" pitchFamily="18" charset="0"/>
              </a:rPr>
              <a:t>ig</a:t>
            </a:r>
            <a:r>
              <a:rPr lang="en-US" sz="1800" b="1" spc="5" dirty="0">
                <a:effectLst/>
                <a:latin typeface="Times New Roman" panose="02020603050405020304" pitchFamily="18" charset="0"/>
                <a:ea typeface="Times New Roman" panose="02020603050405020304" pitchFamily="18" charset="0"/>
              </a:rPr>
              <a:t>u</a:t>
            </a:r>
            <a:r>
              <a:rPr lang="en-US" sz="1800" b="1" spc="-5" dirty="0">
                <a:effectLst/>
                <a:latin typeface="Times New Roman" panose="02020603050405020304" pitchFamily="18" charset="0"/>
                <a:ea typeface="Times New Roman" panose="02020603050405020304" pitchFamily="18" charset="0"/>
              </a:rPr>
              <a:t>r</a:t>
            </a:r>
            <a:r>
              <a:rPr lang="en-US" sz="1800" b="1" dirty="0">
                <a:effectLst/>
                <a:latin typeface="Times New Roman" panose="02020603050405020304" pitchFamily="18" charset="0"/>
                <a:ea typeface="Times New Roman" panose="02020603050405020304" pitchFamily="18" charset="0"/>
              </a:rPr>
              <a:t>ation:-</a:t>
            </a:r>
            <a:endParaRPr lang="en-IN" sz="1800" dirty="0">
              <a:effectLst/>
              <a:latin typeface="Times New Roman" panose="02020603050405020304" pitchFamily="18" charset="0"/>
              <a:ea typeface="Times New Roman" panose="02020603050405020304" pitchFamily="18" charset="0"/>
            </a:endParaRPr>
          </a:p>
          <a:p>
            <a:pPr>
              <a:lnSpc>
                <a:spcPts val="600"/>
              </a:lnSpc>
              <a:spcBef>
                <a:spcPts val="2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ts val="1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589915" indent="-285750">
              <a:buFont typeface="Arial" panose="020B0604020202020204" pitchFamily="34" charset="0"/>
              <a:buChar char="•"/>
            </a:pPr>
            <a:r>
              <a:rPr lang="en-US" sz="18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400" spc="5" dirty="0">
                <a:effectLst/>
                <a:latin typeface="Times New Roman" panose="02020603050405020304" pitchFamily="18" charset="0"/>
                <a:ea typeface="Times New Roman" panose="02020603050405020304" pitchFamily="18" charset="0"/>
              </a:rPr>
              <a:t>P</a:t>
            </a:r>
            <a:r>
              <a:rPr lang="en-US" sz="1400" dirty="0">
                <a:effectLst/>
                <a:latin typeface="Times New Roman" panose="02020603050405020304" pitchFamily="18" charset="0"/>
                <a:ea typeface="Times New Roman" panose="02020603050405020304" pitchFamily="18" charset="0"/>
              </a:rPr>
              <a:t>ro</a:t>
            </a:r>
            <a:r>
              <a:rPr lang="en-US" sz="1400" spc="-10" dirty="0">
                <a:effectLst/>
                <a:latin typeface="Times New Roman" panose="02020603050405020304" pitchFamily="18" charset="0"/>
                <a:ea typeface="Times New Roman" panose="02020603050405020304" pitchFamily="18" charset="0"/>
              </a:rPr>
              <a:t>c</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ssor                     </a:t>
            </a:r>
            <a:r>
              <a:rPr lang="en-US" sz="1400" spc="14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    Intel i5-11</a:t>
            </a:r>
            <a:r>
              <a:rPr lang="en-US" sz="1400" baseline="30000" dirty="0">
                <a:effectLst/>
                <a:latin typeface="Times New Roman" panose="02020603050405020304" pitchFamily="18" charset="0"/>
                <a:ea typeface="Times New Roman" panose="02020603050405020304" pitchFamily="18" charset="0"/>
              </a:rPr>
              <a:t>th GEN</a:t>
            </a:r>
            <a:endParaRPr lang="en-IN" sz="1400" dirty="0">
              <a:effectLst/>
              <a:latin typeface="Times New Roman" panose="02020603050405020304" pitchFamily="18" charset="0"/>
              <a:ea typeface="Times New Roman" panose="02020603050405020304" pitchFamily="18" charset="0"/>
            </a:endParaRPr>
          </a:p>
          <a:p>
            <a:pPr>
              <a:lnSpc>
                <a:spcPts val="700"/>
              </a:lnSpc>
              <a:spcBef>
                <a:spcPts val="30"/>
              </a:spcBef>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589280" indent="-285750">
              <a:buFont typeface="Arial" panose="020B0604020202020204" pitchFamily="34" charset="0"/>
              <a:buChar char="•"/>
            </a:pPr>
            <a:r>
              <a:rPr lang="en-US" sz="14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4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400" dirty="0">
                <a:effectLst/>
                <a:latin typeface="Times New Roman" panose="02020603050405020304" pitchFamily="18" charset="0"/>
                <a:ea typeface="Times New Roman" panose="02020603050405020304" pitchFamily="18" charset="0"/>
              </a:rPr>
              <a:t>RAM                             -    </a:t>
            </a:r>
            <a:r>
              <a:rPr lang="en-US" sz="1400" spc="295" dirty="0">
                <a:effectLst/>
                <a:latin typeface="Times New Roman" panose="02020603050405020304" pitchFamily="18" charset="0"/>
                <a:ea typeface="Times New Roman" panose="02020603050405020304" pitchFamily="18" charset="0"/>
              </a:rPr>
              <a:t>4</a:t>
            </a:r>
            <a:r>
              <a:rPr lang="en-US" sz="1400" dirty="0">
                <a:effectLst/>
                <a:latin typeface="Times New Roman" panose="02020603050405020304" pitchFamily="18" charset="0"/>
                <a:ea typeface="Times New Roman" panose="02020603050405020304" pitchFamily="18" charset="0"/>
              </a:rPr>
              <a:t> GB</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(min)</a:t>
            </a:r>
            <a:endParaRPr lang="en-IN" sz="1400" dirty="0">
              <a:effectLst/>
              <a:latin typeface="Times New Roman" panose="02020603050405020304" pitchFamily="18" charset="0"/>
              <a:ea typeface="Times New Roman" panose="02020603050405020304" pitchFamily="18" charset="0"/>
            </a:endParaRPr>
          </a:p>
          <a:p>
            <a:pPr marL="589280" indent="-285750">
              <a:spcBef>
                <a:spcPts val="465"/>
              </a:spcBef>
              <a:spcAft>
                <a:spcPts val="0"/>
              </a:spcAft>
              <a:buFont typeface="Arial" panose="020B0604020202020204" pitchFamily="34" charset="0"/>
              <a:buChar char="•"/>
            </a:pPr>
            <a:r>
              <a:rPr lang="en-US" sz="14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4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400" dirty="0">
                <a:effectLst/>
                <a:latin typeface="Times New Roman" panose="02020603050405020304" pitchFamily="18" charset="0"/>
                <a:ea typeface="Times New Roman" panose="02020603050405020304" pitchFamily="18" charset="0"/>
              </a:rPr>
              <a:t>H</a:t>
            </a:r>
            <a:r>
              <a:rPr lang="en-US" sz="1400" spc="-5" dirty="0">
                <a:effectLst/>
                <a:latin typeface="Times New Roman" panose="02020603050405020304" pitchFamily="18" charset="0"/>
                <a:ea typeface="Times New Roman" panose="02020603050405020304" pitchFamily="18" charset="0"/>
              </a:rPr>
              <a:t>a</a:t>
            </a:r>
            <a:r>
              <a:rPr lang="en-US" sz="1400" dirty="0">
                <a:effectLst/>
                <a:latin typeface="Times New Roman" panose="02020603050405020304" pitchFamily="18" charset="0"/>
                <a:ea typeface="Times New Roman" panose="02020603050405020304" pitchFamily="18" charset="0"/>
              </a:rPr>
              <a:t>rd </a:t>
            </a:r>
            <a:r>
              <a:rPr lang="en-US" sz="1400" spc="-5" dirty="0">
                <a:effectLst/>
                <a:latin typeface="Times New Roman" panose="02020603050405020304" pitchFamily="18" charset="0"/>
                <a:ea typeface="Times New Roman" panose="02020603050405020304" pitchFamily="18" charset="0"/>
              </a:rPr>
              <a:t>D</a:t>
            </a:r>
            <a:r>
              <a:rPr lang="en-US" sz="1400" dirty="0">
                <a:effectLst/>
                <a:latin typeface="Times New Roman" panose="02020603050405020304" pitchFamily="18" charset="0"/>
                <a:ea typeface="Times New Roman" panose="02020603050405020304" pitchFamily="18" charset="0"/>
              </a:rPr>
              <a:t>isk                     </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rPr>
              <a:t> </a:t>
            </a:r>
            <a:r>
              <a:rPr lang="en-US" sz="1400" spc="10" dirty="0">
                <a:latin typeface="Times New Roman" panose="02020603050405020304" pitchFamily="18" charset="0"/>
                <a:ea typeface="Times New Roman" panose="02020603050405020304" pitchFamily="18" charset="0"/>
              </a:rPr>
              <a:t>500</a:t>
            </a:r>
            <a:r>
              <a:rPr lang="en-US" sz="1400" dirty="0">
                <a:effectLst/>
                <a:latin typeface="Times New Roman" panose="02020603050405020304" pitchFamily="18" charset="0"/>
                <a:ea typeface="Times New Roman" panose="02020603050405020304" pitchFamily="18" charset="0"/>
              </a:rPr>
              <a:t> GB</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68899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61950"/>
            <a:ext cx="7010400" cy="1397819"/>
          </a:xfrm>
          <a:prstGeom prst="rect">
            <a:avLst/>
          </a:prstGeom>
        </p:spPr>
        <p:txBody>
          <a:bodyPr vert="horz" wrap="square" lIns="0" tIns="12700" rIns="0" bIns="0" rtlCol="0">
            <a:spAutoFit/>
          </a:bodyPr>
          <a:lstStyle/>
          <a:p>
            <a:pPr marL="12700">
              <a:spcBef>
                <a:spcPts val="100"/>
              </a:spcBef>
            </a:pPr>
            <a:br>
              <a:rPr lang="en-IN" sz="18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18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SOFTWARE</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REQUIREMENTS</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1800" spc="-5" dirty="0">
                <a:solidFill>
                  <a:schemeClr val="tx2"/>
                </a:solidFill>
                <a:latin typeface="Times New Roman" panose="02020603050405020304" pitchFamily="18" charset="0"/>
                <a:cs typeface="Times New Roman" panose="02020603050405020304" pitchFamily="18" charset="0"/>
              </a:rPr>
            </a:br>
            <a:endParaRPr sz="1800" spc="-5" dirty="0">
              <a:solidFill>
                <a:schemeClr val="tx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23A0D8A-447D-7441-47D1-C9E5584F48D3}"/>
              </a:ext>
            </a:extLst>
          </p:cNvPr>
          <p:cNvSpPr txBox="1"/>
          <p:nvPr/>
        </p:nvSpPr>
        <p:spPr>
          <a:xfrm>
            <a:off x="685800" y="1393301"/>
            <a:ext cx="7010400" cy="2186561"/>
          </a:xfrm>
          <a:prstGeom prst="rect">
            <a:avLst/>
          </a:prstGeom>
          <a:noFill/>
        </p:spPr>
        <p:txBody>
          <a:bodyPr wrap="square">
            <a:spAutoFit/>
          </a:bodyPr>
          <a:lstStyle/>
          <a:p>
            <a:pPr marL="342900" lvl="0" indent="-342900" algn="just">
              <a:lnSpc>
                <a:spcPct val="150000"/>
              </a:lnSpc>
              <a:spcAft>
                <a:spcPts val="1000"/>
              </a:spcAft>
              <a:buFont typeface="Wingdings" panose="05000000000000000000" pitchFamily="2" charset="2"/>
              <a:buChar char=""/>
              <a:tabLst>
                <a:tab pos="457200" algn="l"/>
              </a:tabLst>
            </a:pPr>
            <a:r>
              <a:rPr lang="en-US" sz="1400" b="1" dirty="0">
                <a:effectLst/>
                <a:latin typeface="Times New Roman" panose="02020603050405020304" pitchFamily="18" charset="0"/>
                <a:ea typeface="Times New Roman" panose="02020603050405020304" pitchFamily="18" charset="0"/>
              </a:rPr>
              <a:t>Operating system   :   </a:t>
            </a:r>
            <a:r>
              <a:rPr lang="en-US" sz="1400" dirty="0">
                <a:effectLst/>
                <a:latin typeface="Times New Roman" panose="02020603050405020304" pitchFamily="18" charset="0"/>
                <a:ea typeface="Times New Roman" panose="02020603050405020304" pitchFamily="18" charset="0"/>
              </a:rPr>
              <a:t>Windows </a:t>
            </a:r>
            <a:r>
              <a:rPr lang="en-US" sz="1400" dirty="0">
                <a:latin typeface="Times New Roman" panose="02020603050405020304" pitchFamily="18" charset="0"/>
                <a:ea typeface="Times New Roman" panose="02020603050405020304" pitchFamily="18" charset="0"/>
              </a:rPr>
              <a:t>10 or 11</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400" b="1" dirty="0">
                <a:effectLst/>
                <a:latin typeface="Times New Roman" panose="02020603050405020304" pitchFamily="18" charset="0"/>
                <a:ea typeface="Times New Roman" panose="02020603050405020304" pitchFamily="18" charset="0"/>
              </a:rPr>
              <a:t>Coding Language	:   </a:t>
            </a:r>
            <a:r>
              <a:rPr lang="en-US" sz="1400" dirty="0">
                <a:effectLst/>
                <a:latin typeface="Times New Roman" panose="02020603050405020304" pitchFamily="18" charset="0"/>
                <a:ea typeface="Times New Roman" panose="02020603050405020304" pitchFamily="18" charset="0"/>
              </a:rPr>
              <a:t>Python.</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400" b="1" dirty="0">
                <a:effectLst/>
                <a:latin typeface="Times New Roman" panose="02020603050405020304" pitchFamily="18" charset="0"/>
                <a:ea typeface="Times New Roman" panose="02020603050405020304" pitchFamily="18" charset="0"/>
              </a:rPr>
              <a:t>Front-End</a:t>
            </a:r>
            <a:r>
              <a:rPr lang="en-US" sz="1400" b="1" dirty="0">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HTML, </a:t>
            </a:r>
            <a:r>
              <a:rPr lang="en-US" sz="1400" dirty="0">
                <a:latin typeface="Times New Roman" panose="02020603050405020304" pitchFamily="18" charset="0"/>
                <a:ea typeface="Times New Roman" panose="02020603050405020304" pitchFamily="18" charset="0"/>
              </a:rPr>
              <a:t>CSS</a:t>
            </a:r>
            <a:r>
              <a:rPr lang="en-US" sz="1400" dirty="0">
                <a:effectLst/>
                <a:latin typeface="Times New Roman" panose="02020603050405020304" pitchFamily="18" charset="0"/>
                <a:ea typeface="Times New Roman" panose="02020603050405020304" pitchFamily="18" charset="0"/>
              </a:rPr>
              <a:t>, JavaScript.</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400" b="1" dirty="0">
                <a:effectLst/>
                <a:latin typeface="Times New Roman" panose="02020603050405020304" pitchFamily="18" charset="0"/>
                <a:ea typeface="Times New Roman" panose="02020603050405020304" pitchFamily="18" charset="0"/>
              </a:rPr>
              <a:t>Back-End</a:t>
            </a:r>
            <a:r>
              <a:rPr lang="en-US" sz="1400" b="1" dirty="0">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Django</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400" b="1" dirty="0">
                <a:effectLst/>
                <a:latin typeface="Times New Roman" panose="02020603050405020304" pitchFamily="18" charset="0"/>
                <a:ea typeface="Times New Roman" panose="02020603050405020304" pitchFamily="18" charset="0"/>
              </a:rPr>
              <a:t>Data Base	:</a:t>
            </a:r>
            <a:r>
              <a:rPr lang="en-US" sz="1400" dirty="0">
                <a:effectLst/>
                <a:latin typeface="Times New Roman" panose="02020603050405020304" pitchFamily="18" charset="0"/>
                <a:ea typeface="Times New Roman" panose="02020603050405020304" pitchFamily="18" charset="0"/>
              </a:rPr>
              <a:t>MYSQL</a:t>
            </a:r>
            <a:endParaRPr lang="en-IN"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B5E4-7514-1E9A-B1C4-5254E8B8F2AC}"/>
              </a:ext>
            </a:extLst>
          </p:cNvPr>
          <p:cNvSpPr>
            <a:spLocks noGrp="1"/>
          </p:cNvSpPr>
          <p:nvPr>
            <p:ph type="title"/>
          </p:nvPr>
        </p:nvSpPr>
        <p:spPr>
          <a:xfrm>
            <a:off x="533400" y="173158"/>
            <a:ext cx="4190365" cy="361950"/>
          </a:xfrm>
        </p:spPr>
        <p:txBody>
          <a:bodyPr/>
          <a:lstStyle/>
          <a:p>
            <a:r>
              <a:rPr lang="en-IN" sz="1800" dirty="0">
                <a:latin typeface="Times New Roman" panose="02020603050405020304" pitchFamily="18" charset="0"/>
                <a:cs typeface="Times New Roman" panose="02020603050405020304" pitchFamily="18" charset="0"/>
              </a:rPr>
              <a:t>SYSTEM DESIGN</a:t>
            </a:r>
          </a:p>
        </p:txBody>
      </p:sp>
      <p:pic>
        <p:nvPicPr>
          <p:cNvPr id="8" name="Image 30">
            <a:extLst>
              <a:ext uri="{FF2B5EF4-FFF2-40B4-BE49-F238E27FC236}">
                <a16:creationId xmlns:a16="http://schemas.microsoft.com/office/drawing/2014/main" id="{C7A3480A-F908-41C0-8054-D534872C8FE4}"/>
              </a:ext>
            </a:extLst>
          </p:cNvPr>
          <p:cNvPicPr>
            <a:picLocks/>
          </p:cNvPicPr>
          <p:nvPr/>
        </p:nvPicPr>
        <p:blipFill>
          <a:blip r:embed="rId2" cstate="print"/>
          <a:stretch>
            <a:fillRect/>
          </a:stretch>
        </p:blipFill>
        <p:spPr>
          <a:xfrm>
            <a:off x="899592" y="868997"/>
            <a:ext cx="6286068" cy="3405505"/>
          </a:xfrm>
          <a:prstGeom prst="rect">
            <a:avLst/>
          </a:prstGeom>
        </p:spPr>
      </p:pic>
    </p:spTree>
    <p:extLst>
      <p:ext uri="{BB962C8B-B14F-4D97-AF65-F5344CB8AC3E}">
        <p14:creationId xmlns:p14="http://schemas.microsoft.com/office/powerpoint/2010/main" val="2735721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075B-0C65-EBB5-0EA8-4EA5C4FA670D}"/>
              </a:ext>
            </a:extLst>
          </p:cNvPr>
          <p:cNvSpPr>
            <a:spLocks noGrp="1"/>
          </p:cNvSpPr>
          <p:nvPr>
            <p:ph type="title"/>
          </p:nvPr>
        </p:nvSpPr>
        <p:spPr>
          <a:xfrm>
            <a:off x="762000" y="114264"/>
            <a:ext cx="4190365" cy="523220"/>
          </a:xfrm>
        </p:spPr>
        <p:txBody>
          <a:bodyPr/>
          <a:lstStyle/>
          <a:p>
            <a:r>
              <a:rPr lang="en-US" sz="1800" b="1" kern="0" dirty="0">
                <a:effectLst/>
                <a:latin typeface="Times New Roman" panose="02020603050405020304" pitchFamily="18" charset="0"/>
                <a:ea typeface="Times New Roman" panose="02020603050405020304" pitchFamily="18" charset="0"/>
              </a:rPr>
              <a:t>USE</a:t>
            </a:r>
            <a:r>
              <a:rPr lang="en-US" sz="1800" b="1" kern="0" spc="-2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CASE</a:t>
            </a:r>
            <a:r>
              <a:rPr lang="en-US" sz="1800" b="1" kern="0" spc="-15" dirty="0">
                <a:effectLst/>
                <a:latin typeface="Times New Roman" panose="02020603050405020304" pitchFamily="18" charset="0"/>
                <a:ea typeface="Times New Roman" panose="02020603050405020304" pitchFamily="18" charset="0"/>
              </a:rPr>
              <a:t> </a:t>
            </a:r>
            <a:r>
              <a:rPr lang="en-US" sz="1800" b="1" kern="0" spc="-10" dirty="0">
                <a:effectLst/>
                <a:latin typeface="Times New Roman" panose="02020603050405020304" pitchFamily="18" charset="0"/>
                <a:ea typeface="Times New Roman" panose="02020603050405020304" pitchFamily="18" charset="0"/>
              </a:rPr>
              <a:t>DIAGRAM:</a:t>
            </a:r>
            <a:br>
              <a:rPr lang="en-US" sz="1800" b="1" kern="0" dirty="0">
                <a:effectLst/>
                <a:latin typeface="Times New Roman" panose="02020603050405020304" pitchFamily="18" charset="0"/>
                <a:ea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pic>
        <p:nvPicPr>
          <p:cNvPr id="3" name="Image 31">
            <a:extLst>
              <a:ext uri="{FF2B5EF4-FFF2-40B4-BE49-F238E27FC236}">
                <a16:creationId xmlns:a16="http://schemas.microsoft.com/office/drawing/2014/main" id="{44387BF0-41A8-3EF1-D7D1-DF8F5BB01CCE}"/>
              </a:ext>
            </a:extLst>
          </p:cNvPr>
          <p:cNvPicPr>
            <a:picLocks/>
          </p:cNvPicPr>
          <p:nvPr/>
        </p:nvPicPr>
        <p:blipFill>
          <a:blip r:embed="rId2" cstate="print"/>
          <a:stretch>
            <a:fillRect/>
          </a:stretch>
        </p:blipFill>
        <p:spPr>
          <a:xfrm>
            <a:off x="2987824" y="637484"/>
            <a:ext cx="4392488" cy="4310530"/>
          </a:xfrm>
          <a:prstGeom prst="rect">
            <a:avLst/>
          </a:prstGeom>
        </p:spPr>
      </p:pic>
    </p:spTree>
    <p:extLst>
      <p:ext uri="{BB962C8B-B14F-4D97-AF65-F5344CB8AC3E}">
        <p14:creationId xmlns:p14="http://schemas.microsoft.com/office/powerpoint/2010/main" val="3276706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E379-AF68-C6C4-EBAB-3407CECC9E79}"/>
              </a:ext>
            </a:extLst>
          </p:cNvPr>
          <p:cNvSpPr>
            <a:spLocks noGrp="1"/>
          </p:cNvSpPr>
          <p:nvPr>
            <p:ph type="title"/>
          </p:nvPr>
        </p:nvSpPr>
        <p:spPr>
          <a:xfrm>
            <a:off x="381635" y="195487"/>
            <a:ext cx="4190365" cy="360040"/>
          </a:xfrm>
        </p:spPr>
        <p:txBody>
          <a:bodyPr/>
          <a:lstStyle/>
          <a:p>
            <a:r>
              <a:rPr lang="en-US" sz="1800" b="1" kern="0" dirty="0">
                <a:effectLst/>
                <a:latin typeface="Times New Roman" panose="02020603050405020304" pitchFamily="18" charset="0"/>
                <a:ea typeface="Times New Roman" panose="02020603050405020304" pitchFamily="18" charset="0"/>
              </a:rPr>
              <a:t>SEQUENCE</a:t>
            </a:r>
            <a:r>
              <a:rPr lang="en-US" sz="1800" b="1" kern="0" spc="-40" dirty="0">
                <a:effectLst/>
                <a:latin typeface="Times New Roman" panose="02020603050405020304" pitchFamily="18" charset="0"/>
                <a:ea typeface="Times New Roman" panose="02020603050405020304" pitchFamily="18" charset="0"/>
              </a:rPr>
              <a:t> </a:t>
            </a:r>
            <a:r>
              <a:rPr lang="en-US" sz="1800" b="1" kern="0" spc="-10" dirty="0">
                <a:effectLst/>
                <a:latin typeface="Times New Roman" panose="02020603050405020304" pitchFamily="18" charset="0"/>
                <a:ea typeface="Times New Roman" panose="02020603050405020304" pitchFamily="18" charset="0"/>
              </a:rPr>
              <a:t>DIAGRAM:</a:t>
            </a:r>
            <a:br>
              <a:rPr lang="en-US" sz="1800" b="1" kern="0" dirty="0">
                <a:effectLst/>
                <a:latin typeface="Times New Roman" panose="02020603050405020304" pitchFamily="18" charset="0"/>
                <a:ea typeface="Times New Roman" panose="02020603050405020304" pitchFamily="18" charset="0"/>
              </a:rPr>
            </a:br>
            <a:endParaRPr lang="en-US" dirty="0"/>
          </a:p>
        </p:txBody>
      </p:sp>
      <p:pic>
        <p:nvPicPr>
          <p:cNvPr id="5" name="Image 32">
            <a:extLst>
              <a:ext uri="{FF2B5EF4-FFF2-40B4-BE49-F238E27FC236}">
                <a16:creationId xmlns:a16="http://schemas.microsoft.com/office/drawing/2014/main" id="{5FEAD1E8-7B4D-7E53-7244-354FA35B1B65}"/>
              </a:ext>
            </a:extLst>
          </p:cNvPr>
          <p:cNvPicPr>
            <a:picLocks/>
          </p:cNvPicPr>
          <p:nvPr/>
        </p:nvPicPr>
        <p:blipFill>
          <a:blip r:embed="rId2" cstate="print"/>
          <a:stretch>
            <a:fillRect/>
          </a:stretch>
        </p:blipFill>
        <p:spPr>
          <a:xfrm>
            <a:off x="1115616" y="987574"/>
            <a:ext cx="6840760" cy="3600400"/>
          </a:xfrm>
          <a:prstGeom prst="rect">
            <a:avLst/>
          </a:prstGeom>
        </p:spPr>
      </p:pic>
    </p:spTree>
    <p:extLst>
      <p:ext uri="{BB962C8B-B14F-4D97-AF65-F5344CB8AC3E}">
        <p14:creationId xmlns:p14="http://schemas.microsoft.com/office/powerpoint/2010/main" val="3314893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AE2A-FA41-4ACE-A5A1-18D95E5049AA}"/>
              </a:ext>
            </a:extLst>
          </p:cNvPr>
          <p:cNvSpPr>
            <a:spLocks noGrp="1"/>
          </p:cNvSpPr>
          <p:nvPr>
            <p:ph type="title"/>
          </p:nvPr>
        </p:nvSpPr>
        <p:spPr>
          <a:xfrm>
            <a:off x="107504" y="303498"/>
            <a:ext cx="4536504" cy="276999"/>
          </a:xfrm>
        </p:spPr>
        <p:txBody>
          <a:bodyPr/>
          <a:lstStyle/>
          <a:p>
            <a:r>
              <a:rPr lang="en-IN" sz="1800" dirty="0"/>
              <a:t>	ACTIVITY DIAGRAM</a:t>
            </a:r>
          </a:p>
        </p:txBody>
      </p:sp>
      <p:pic>
        <p:nvPicPr>
          <p:cNvPr id="5" name="Picture 4">
            <a:extLst>
              <a:ext uri="{FF2B5EF4-FFF2-40B4-BE49-F238E27FC236}">
                <a16:creationId xmlns:a16="http://schemas.microsoft.com/office/drawing/2014/main" id="{6E30EB66-1792-A3FA-7204-C6A4715CA765}"/>
              </a:ext>
            </a:extLst>
          </p:cNvPr>
          <p:cNvPicPr>
            <a:picLocks noChangeAspect="1"/>
          </p:cNvPicPr>
          <p:nvPr/>
        </p:nvPicPr>
        <p:blipFill>
          <a:blip r:embed="rId2"/>
          <a:stretch>
            <a:fillRect/>
          </a:stretch>
        </p:blipFill>
        <p:spPr>
          <a:xfrm>
            <a:off x="2627784" y="627534"/>
            <a:ext cx="5616624" cy="4515966"/>
          </a:xfrm>
          <a:prstGeom prst="rect">
            <a:avLst/>
          </a:prstGeom>
        </p:spPr>
      </p:pic>
    </p:spTree>
    <p:extLst>
      <p:ext uri="{BB962C8B-B14F-4D97-AF65-F5344CB8AC3E}">
        <p14:creationId xmlns:p14="http://schemas.microsoft.com/office/powerpoint/2010/main" val="1801665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991268-2AE3-F6AF-588A-550AFA60B09A}"/>
              </a:ext>
            </a:extLst>
          </p:cNvPr>
          <p:cNvSpPr txBox="1"/>
          <p:nvPr/>
        </p:nvSpPr>
        <p:spPr>
          <a:xfrm>
            <a:off x="736209" y="-171450"/>
            <a:ext cx="8382000" cy="923330"/>
          </a:xfrm>
          <a:prstGeom prst="rect">
            <a:avLst/>
          </a:prstGeom>
          <a:noFill/>
        </p:spPr>
        <p:txBody>
          <a:bodyPr wrap="square">
            <a:spAutoFit/>
          </a:bodyPr>
          <a:lstStyle/>
          <a:p>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F0530FFE-B07D-29BE-2FF2-9A86E2F58BAF}"/>
              </a:ext>
            </a:extLst>
          </p:cNvPr>
          <p:cNvSpPr txBox="1"/>
          <p:nvPr/>
        </p:nvSpPr>
        <p:spPr>
          <a:xfrm>
            <a:off x="736209" y="1131590"/>
            <a:ext cx="7239000" cy="1721112"/>
          </a:xfrm>
          <a:prstGeom prst="rect">
            <a:avLst/>
          </a:prstGeom>
          <a:noFill/>
        </p:spPr>
        <p:txBody>
          <a:bodyPr wrap="square">
            <a:spAutoFit/>
          </a:bodyPr>
          <a:lstStyle/>
          <a:p>
            <a:pPr marL="254000" marR="646430" indent="510540" algn="just">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In</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this</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work,</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we</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have</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discussed</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that</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how</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our</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proposed</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system</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detects</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 fake bank currency using machine learning algorithms. The proposed system is also scalable for detecting the whether the currency is fake or not by image processing. The system is not having complex process to detect the</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whether</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 data contains fake bank currency like the existing system. Proposed system</a:t>
            </a:r>
            <a:r>
              <a:rPr lang="en-US" sz="1200" spc="20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gives genuine and fast result than existing system. Here in this system we use </a:t>
            </a:r>
            <a:r>
              <a:rPr lang="en-US" sz="1200" dirty="0" err="1">
                <a:effectLst/>
                <a:latin typeface="Times New Roman" panose="02020603050405020304" pitchFamily="18" charset="0"/>
                <a:ea typeface="Times New Roman" panose="02020603050405020304" pitchFamily="18" charset="0"/>
              </a:rPr>
              <a:t>cnn</a:t>
            </a:r>
            <a:r>
              <a:rPr lang="en-US" sz="1200" dirty="0">
                <a:effectLst/>
                <a:latin typeface="Times New Roman" panose="02020603050405020304" pitchFamily="18" charset="0"/>
                <a:ea typeface="Times New Roman" panose="02020603050405020304" pitchFamily="18" charset="0"/>
              </a:rPr>
              <a:t> algorithm to detect whether currency is fake or not.</a:t>
            </a:r>
          </a:p>
        </p:txBody>
      </p:sp>
    </p:spTree>
    <p:extLst>
      <p:ext uri="{BB962C8B-B14F-4D97-AF65-F5344CB8AC3E}">
        <p14:creationId xmlns:p14="http://schemas.microsoft.com/office/powerpoint/2010/main" val="2032458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9C74-F00C-646B-ED4A-3A17DF38A669}"/>
              </a:ext>
            </a:extLst>
          </p:cNvPr>
          <p:cNvSpPr>
            <a:spLocks noGrp="1"/>
          </p:cNvSpPr>
          <p:nvPr>
            <p:ph type="title"/>
          </p:nvPr>
        </p:nvSpPr>
        <p:spPr>
          <a:xfrm>
            <a:off x="381635" y="555526"/>
            <a:ext cx="4694421" cy="720080"/>
          </a:xfrm>
        </p:spPr>
        <p:txBody>
          <a:bodyPr/>
          <a:lstStyle/>
          <a:p>
            <a:r>
              <a:rPr lang="en-IN" sz="1800" dirty="0"/>
              <a:t>Modules</a:t>
            </a:r>
          </a:p>
        </p:txBody>
      </p:sp>
      <p:sp>
        <p:nvSpPr>
          <p:cNvPr id="5" name="Text Placeholder 4">
            <a:extLst>
              <a:ext uri="{FF2B5EF4-FFF2-40B4-BE49-F238E27FC236}">
                <a16:creationId xmlns:a16="http://schemas.microsoft.com/office/drawing/2014/main" id="{5304F0F7-2E3A-CE49-F6B2-A993A230BB3C}"/>
              </a:ext>
            </a:extLst>
          </p:cNvPr>
          <p:cNvSpPr>
            <a:spLocks noGrp="1"/>
          </p:cNvSpPr>
          <p:nvPr>
            <p:ph type="body" idx="1"/>
          </p:nvPr>
        </p:nvSpPr>
        <p:spPr>
          <a:xfrm>
            <a:off x="368754" y="1627902"/>
            <a:ext cx="7707630" cy="1677895"/>
          </a:xfrm>
        </p:spPr>
        <p:txBody>
          <a:bodyPr/>
          <a:lstStyle/>
          <a:p>
            <a:pPr marL="996950" marR="4624705" indent="-285750">
              <a:lnSpc>
                <a:spcPct val="150000"/>
              </a:lnSpc>
              <a:spcAft>
                <a:spcPts val="0"/>
              </a:spcAft>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Data Collection</a:t>
            </a:r>
          </a:p>
          <a:p>
            <a:pPr marL="996950" marR="4624705" indent="-285750">
              <a:lnSpc>
                <a:spcPct val="150000"/>
              </a:lnSpc>
              <a:spcAft>
                <a:spcPts val="0"/>
              </a:spcAft>
              <a:buFont typeface="Wingdings" panose="05000000000000000000" pitchFamily="2" charset="2"/>
              <a:buChar char="Ø"/>
            </a:pPr>
            <a:r>
              <a:rPr lang="en-US" sz="1600" spc="-10" dirty="0">
                <a:effectLst/>
                <a:latin typeface="Times New Roman" panose="02020603050405020304" pitchFamily="18" charset="0"/>
                <a:ea typeface="Times New Roman" panose="02020603050405020304" pitchFamily="18" charset="0"/>
              </a:rPr>
              <a:t>Pre-Processing</a:t>
            </a:r>
          </a:p>
          <a:p>
            <a:pPr marL="996950" marR="4624705" indent="-285750">
              <a:lnSpc>
                <a:spcPct val="150000"/>
              </a:lnSpc>
              <a:spcAft>
                <a:spcPts val="0"/>
              </a:spcAft>
              <a:buFont typeface="Wingdings" panose="05000000000000000000" pitchFamily="2" charset="2"/>
              <a:buChar char="Ø"/>
            </a:pP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Feature Extraction</a:t>
            </a:r>
            <a:endParaRPr lang="en-IN" sz="1600" dirty="0">
              <a:effectLst/>
              <a:latin typeface="Times New Roman" panose="02020603050405020304" pitchFamily="18" charset="0"/>
              <a:ea typeface="Times New Roman" panose="02020603050405020304" pitchFamily="18" charset="0"/>
            </a:endParaRPr>
          </a:p>
          <a:p>
            <a:pPr marL="996950" indent="-285750">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Detect</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Fake</a:t>
            </a:r>
            <a:r>
              <a:rPr lang="en-US" sz="1600" spc="-25"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Currency</a:t>
            </a:r>
            <a:endParaRPr lang="en-IN" sz="1600" dirty="0">
              <a:effectLst/>
              <a:latin typeface="Times New Roman" panose="02020603050405020304" pitchFamily="18" charset="0"/>
              <a:ea typeface="Times New Roman" panose="02020603050405020304" pitchFamily="18" charset="0"/>
            </a:endParaRPr>
          </a:p>
          <a:p>
            <a:pPr marL="711200" marR="4624705">
              <a:lnSpc>
                <a:spcPct val="150000"/>
              </a:lnSpc>
              <a:spcAft>
                <a:spcPts val="0"/>
              </a:spcAft>
            </a:pPr>
            <a:endParaRPr lang="en-IN" sz="1600" dirty="0"/>
          </a:p>
        </p:txBody>
      </p:sp>
    </p:spTree>
    <p:extLst>
      <p:ext uri="{BB962C8B-B14F-4D97-AF65-F5344CB8AC3E}">
        <p14:creationId xmlns:p14="http://schemas.microsoft.com/office/powerpoint/2010/main" val="2736340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48795-58B5-F269-CFD1-7AAE4D754586}"/>
              </a:ext>
            </a:extLst>
          </p:cNvPr>
          <p:cNvSpPr>
            <a:spLocks noGrp="1"/>
          </p:cNvSpPr>
          <p:nvPr>
            <p:ph type="title"/>
          </p:nvPr>
        </p:nvSpPr>
        <p:spPr>
          <a:xfrm>
            <a:off x="685800" y="208618"/>
            <a:ext cx="3577590" cy="381932"/>
          </a:xfrm>
        </p:spPr>
        <p:txBody>
          <a:bodyPr/>
          <a:lstStyle/>
          <a:p>
            <a:r>
              <a:rPr lang="en-IN" sz="1800"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2C983BEE-74C5-114A-974F-1BAC32919318}"/>
              </a:ext>
            </a:extLst>
          </p:cNvPr>
          <p:cNvSpPr txBox="1"/>
          <p:nvPr/>
        </p:nvSpPr>
        <p:spPr>
          <a:xfrm>
            <a:off x="685800" y="843557"/>
            <a:ext cx="7558608" cy="3383106"/>
          </a:xfrm>
          <a:prstGeom prst="rect">
            <a:avLst/>
          </a:prstGeom>
          <a:noFill/>
        </p:spPr>
        <p:txBody>
          <a:bodyPr wrap="square">
            <a:spAutoFit/>
          </a:bodyPr>
          <a:lstStyle/>
          <a:p>
            <a:pPr>
              <a:lnSpc>
                <a:spcPct val="150000"/>
              </a:lnSpc>
            </a:pPr>
            <a:r>
              <a:rPr lang="en-US" sz="1200" dirty="0">
                <a:latin typeface="Times New Roman" panose="02020603050405020304" pitchFamily="18" charset="0"/>
                <a:cs typeface="Times New Roman" panose="02020603050405020304" pitchFamily="18" charset="0"/>
              </a:rPr>
              <a:t>B. Sharma and A. Kaur, "Recognition of Indian paper currency based on lbp", International Journal of Computer Applications, vol. 59, no. 1, 2012.</a:t>
            </a: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rPr>
              <a:t>K. Verma, B. K. Singh and A. Agarwal, "Indian currency recognition based on texture analysis", 2011 Niram University International Conference on Engineering, pp. 1-5, 2011.</a:t>
            </a: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M. Gogoi, S. E. Ali and S. Mukherjee, "Automatic indian currency denomination recognition system based on artificial neural network", 2015 2nd International Conference on Signal Processing and Integrated Networks (SPIN), pp. 553-558, 2015.</a:t>
            </a:r>
          </a:p>
          <a:p>
            <a:pPr>
              <a:lnSpc>
                <a:spcPct val="150000"/>
              </a:lnSpc>
            </a:pPr>
            <a:endParaRPr lang="en-IN"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rPr>
              <a:t>B. Sharma and A. Kaur, "Recognition of Indian paper currency based on lbp", International Journal of Computer Applications, vol. 59, no. 1, 2012.</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3582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774C-895B-146A-CE6C-7B1BE50A7A33}"/>
              </a:ext>
            </a:extLst>
          </p:cNvPr>
          <p:cNvSpPr>
            <a:spLocks noGrp="1"/>
          </p:cNvSpPr>
          <p:nvPr>
            <p:ph type="title"/>
          </p:nvPr>
        </p:nvSpPr>
        <p:spPr>
          <a:xfrm>
            <a:off x="73025" y="-22662"/>
            <a:ext cx="4190365" cy="276999"/>
          </a:xfrm>
        </p:spPr>
        <p:txBody>
          <a:bodyPr/>
          <a:lstStyle/>
          <a:p>
            <a:r>
              <a:rPr lang="en-IN" sz="1800" dirty="0"/>
              <a:t>Implementation</a:t>
            </a:r>
          </a:p>
        </p:txBody>
      </p:sp>
      <p:sp>
        <p:nvSpPr>
          <p:cNvPr id="3" name="Text Placeholder 2">
            <a:extLst>
              <a:ext uri="{FF2B5EF4-FFF2-40B4-BE49-F238E27FC236}">
                <a16:creationId xmlns:a16="http://schemas.microsoft.com/office/drawing/2014/main" id="{6CDF1A36-32F5-C74B-B139-8DC0502556AE}"/>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52559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544" y="293986"/>
            <a:ext cx="7138582" cy="289823"/>
          </a:xfrm>
          <a:prstGeom prst="rect">
            <a:avLst/>
          </a:prstGeom>
        </p:spPr>
        <p:txBody>
          <a:bodyPr vert="horz" wrap="square" lIns="0" tIns="12700" rIns="0" bIns="0" rtlCol="0">
            <a:spAutoFit/>
          </a:bodyPr>
          <a:lstStyle/>
          <a:p>
            <a:pPr marL="12700">
              <a:lnSpc>
                <a:spcPct val="100000"/>
              </a:lnSpc>
              <a:spcBef>
                <a:spcPts val="100"/>
              </a:spcBef>
              <a:tabLst>
                <a:tab pos="2021839" algn="l"/>
              </a:tabLst>
            </a:pPr>
            <a:r>
              <a:rPr lang="en-IN" sz="1800" spc="-10" dirty="0">
                <a:solidFill>
                  <a:schemeClr val="accent1"/>
                </a:solidFill>
                <a:latin typeface="Times New Roman"/>
                <a:cs typeface="Times New Roman"/>
              </a:rPr>
              <a:t>TABLE</a:t>
            </a:r>
            <a:r>
              <a:rPr lang="en-IN" sz="1800" spc="-10" dirty="0">
                <a:solidFill>
                  <a:schemeClr val="tx2"/>
                </a:solidFill>
                <a:latin typeface="Times New Roman"/>
                <a:cs typeface="Times New Roman"/>
              </a:rPr>
              <a:t> </a:t>
            </a:r>
            <a:r>
              <a:rPr lang="en-IN" sz="1800" spc="-10" dirty="0">
                <a:solidFill>
                  <a:schemeClr val="accent1"/>
                </a:solidFill>
                <a:latin typeface="Times New Roman"/>
                <a:cs typeface="Times New Roman"/>
              </a:rPr>
              <a:t>OF</a:t>
            </a:r>
            <a:r>
              <a:rPr lang="en-IN" sz="1800" spc="-10" dirty="0">
                <a:solidFill>
                  <a:schemeClr val="tx2"/>
                </a:solidFill>
                <a:latin typeface="Times New Roman"/>
                <a:cs typeface="Times New Roman"/>
              </a:rPr>
              <a:t> </a:t>
            </a:r>
            <a:r>
              <a:rPr lang="en-IN" sz="1800" spc="-10" dirty="0">
                <a:solidFill>
                  <a:schemeClr val="accent1"/>
                </a:solidFill>
                <a:latin typeface="Times New Roman"/>
                <a:cs typeface="Times New Roman"/>
              </a:rPr>
              <a:t>CONTENT</a:t>
            </a:r>
            <a:endParaRPr sz="1800" dirty="0">
              <a:solidFill>
                <a:schemeClr val="accent1"/>
              </a:solidFill>
              <a:latin typeface="Times New Roman"/>
              <a:cs typeface="Times New Roman"/>
            </a:endParaRPr>
          </a:p>
        </p:txBody>
      </p:sp>
      <p:sp>
        <p:nvSpPr>
          <p:cNvPr id="3" name="object 3"/>
          <p:cNvSpPr txBox="1"/>
          <p:nvPr/>
        </p:nvSpPr>
        <p:spPr>
          <a:xfrm>
            <a:off x="683568" y="839442"/>
            <a:ext cx="3252382" cy="3502241"/>
          </a:xfrm>
          <a:prstGeom prst="rect">
            <a:avLst/>
          </a:prstGeom>
        </p:spPr>
        <p:txBody>
          <a:bodyPr vert="horz" wrap="square" lIns="0" tIns="46990" rIns="0" bIns="0" rtlCol="0">
            <a:spAutoFit/>
          </a:bodyPr>
          <a:lstStyle/>
          <a:p>
            <a:pPr marL="297815" indent="-285750">
              <a:spcBef>
                <a:spcPts val="370"/>
              </a:spcBef>
              <a:buClr>
                <a:srgbClr val="666666"/>
              </a:buClr>
              <a:buFont typeface="Wingdings" panose="05000000000000000000" pitchFamily="2" charset="2"/>
              <a:buChar char="Ø"/>
              <a:tabLst>
                <a:tab pos="347980" algn="l"/>
                <a:tab pos="349250" algn="l"/>
              </a:tabLst>
            </a:pPr>
            <a:r>
              <a:rPr lang="en-IN" sz="1400" spc="-5" dirty="0">
                <a:latin typeface="Times New Roman" panose="02020603050405020304" pitchFamily="18" charset="0"/>
                <a:cs typeface="Times New Roman" panose="02020603050405020304" pitchFamily="18" charset="0"/>
              </a:rPr>
              <a:t>Abstract</a:t>
            </a:r>
          </a:p>
          <a:p>
            <a:pPr marL="297815" indent="-285750">
              <a:spcBef>
                <a:spcPts val="370"/>
              </a:spcBef>
              <a:buClr>
                <a:srgbClr val="666666"/>
              </a:buClr>
              <a:buFont typeface="Wingdings" panose="05000000000000000000" pitchFamily="2" charset="2"/>
              <a:buChar char="Ø"/>
              <a:tabLst>
                <a:tab pos="347980" algn="l"/>
                <a:tab pos="349250" algn="l"/>
              </a:tabLst>
            </a:pPr>
            <a:r>
              <a:rPr lang="en-IN" sz="1400" spc="-5" dirty="0">
                <a:latin typeface="Times New Roman" panose="02020603050405020304" pitchFamily="18" charset="0"/>
                <a:cs typeface="Times New Roman" panose="02020603050405020304" pitchFamily="18" charset="0"/>
              </a:rPr>
              <a:t>Introduction</a:t>
            </a:r>
            <a:endParaRPr lang="en-IN" sz="1400" dirty="0">
              <a:latin typeface="Times New Roman" panose="02020603050405020304" pitchFamily="18" charset="0"/>
              <a:cs typeface="Times New Roman" panose="02020603050405020304" pitchFamily="18" charset="0"/>
            </a:endParaRPr>
          </a:p>
          <a:p>
            <a:pPr marL="297815" indent="-285750">
              <a:spcBef>
                <a:spcPts val="370"/>
              </a:spcBef>
              <a:buClr>
                <a:srgbClr val="666666"/>
              </a:buClr>
              <a:buFont typeface="Wingdings" panose="05000000000000000000" pitchFamily="2" charset="2"/>
              <a:buChar char="Ø"/>
              <a:tabLst>
                <a:tab pos="347980" algn="l"/>
                <a:tab pos="349250" algn="l"/>
              </a:tabLst>
            </a:pPr>
            <a:r>
              <a:rPr sz="1400" spc="-5" dirty="0">
                <a:latin typeface="Times New Roman" panose="02020603050405020304" pitchFamily="18" charset="0"/>
                <a:cs typeface="Times New Roman" panose="02020603050405020304" pitchFamily="18" charset="0"/>
              </a:rPr>
              <a:t>Literature</a:t>
            </a:r>
            <a:r>
              <a:rPr sz="1400" spc="-5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survey</a:t>
            </a:r>
          </a:p>
          <a:p>
            <a:pPr marL="297815" indent="-285750">
              <a:lnSpc>
                <a:spcPct val="100000"/>
              </a:lnSpc>
              <a:spcBef>
                <a:spcPts val="270"/>
              </a:spcBef>
              <a:buClr>
                <a:srgbClr val="666666"/>
              </a:buClr>
              <a:buFont typeface="Wingdings" panose="05000000000000000000" pitchFamily="2" charset="2"/>
              <a:buChar char="Ø"/>
              <a:tabLst>
                <a:tab pos="347980" algn="l"/>
                <a:tab pos="349250" algn="l"/>
              </a:tabLst>
            </a:pPr>
            <a:r>
              <a:rPr sz="1400" spc="-5" dirty="0">
                <a:latin typeface="Times New Roman" panose="02020603050405020304" pitchFamily="18" charset="0"/>
                <a:cs typeface="Times New Roman" panose="02020603050405020304" pitchFamily="18" charset="0"/>
              </a:rPr>
              <a:t>Existing</a:t>
            </a:r>
            <a:r>
              <a:rPr sz="1400" spc="-5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System</a:t>
            </a:r>
            <a:endParaRPr lang="en-IN" sz="1400" dirty="0">
              <a:latin typeface="Times New Roman" panose="02020603050405020304" pitchFamily="18" charset="0"/>
              <a:cs typeface="Times New Roman" panose="02020603050405020304" pitchFamily="18" charset="0"/>
            </a:endParaRPr>
          </a:p>
          <a:p>
            <a:pPr marL="297815" indent="-285750">
              <a:lnSpc>
                <a:spcPct val="100000"/>
              </a:lnSpc>
              <a:spcBef>
                <a:spcPts val="270"/>
              </a:spcBef>
              <a:buClr>
                <a:srgbClr val="666666"/>
              </a:buClr>
              <a:buFont typeface="Wingdings" panose="05000000000000000000" pitchFamily="2" charset="2"/>
              <a:buChar char="Ø"/>
              <a:tabLst>
                <a:tab pos="347980" algn="l"/>
                <a:tab pos="349250" algn="l"/>
              </a:tabLst>
            </a:pPr>
            <a:r>
              <a:rPr sz="1400" spc="-5" dirty="0">
                <a:latin typeface="Times New Roman" panose="02020603050405020304" pitchFamily="18" charset="0"/>
                <a:cs typeface="Times New Roman" panose="02020603050405020304" pitchFamily="18" charset="0"/>
              </a:rPr>
              <a:t>Proposed</a:t>
            </a:r>
            <a:r>
              <a:rPr sz="1400" spc="-5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System</a:t>
            </a:r>
            <a:endParaRPr sz="1400" dirty="0">
              <a:latin typeface="Times New Roman" panose="02020603050405020304" pitchFamily="18" charset="0"/>
              <a:cs typeface="Times New Roman" panose="02020603050405020304" pitchFamily="18" charset="0"/>
            </a:endParaRPr>
          </a:p>
          <a:p>
            <a:pPr marL="297815" indent="-285750">
              <a:lnSpc>
                <a:spcPct val="100000"/>
              </a:lnSpc>
              <a:spcBef>
                <a:spcPts val="270"/>
              </a:spcBef>
              <a:buClr>
                <a:srgbClr val="666666"/>
              </a:buClr>
              <a:buFont typeface="Wingdings" panose="05000000000000000000" pitchFamily="2" charset="2"/>
              <a:buChar char="Ø"/>
              <a:tabLst>
                <a:tab pos="347980" algn="l"/>
                <a:tab pos="349250" algn="l"/>
              </a:tabLst>
            </a:pPr>
            <a:r>
              <a:rPr lang="en-IN" sz="1400" spc="-5" dirty="0">
                <a:latin typeface="Times New Roman" panose="02020603050405020304" pitchFamily="18" charset="0"/>
                <a:cs typeface="Times New Roman" panose="02020603050405020304" pitchFamily="18" charset="0"/>
              </a:rPr>
              <a:t>Software Requirement </a:t>
            </a:r>
            <a:endParaRPr sz="1400" dirty="0">
              <a:latin typeface="Times New Roman" panose="02020603050405020304" pitchFamily="18" charset="0"/>
              <a:cs typeface="Times New Roman" panose="02020603050405020304" pitchFamily="18" charset="0"/>
            </a:endParaRPr>
          </a:p>
          <a:p>
            <a:pPr marL="297815" indent="-285750">
              <a:lnSpc>
                <a:spcPct val="100000"/>
              </a:lnSpc>
              <a:spcBef>
                <a:spcPts val="270"/>
              </a:spcBef>
              <a:buClr>
                <a:srgbClr val="666666"/>
              </a:buClr>
              <a:buFont typeface="Wingdings" panose="05000000000000000000" pitchFamily="2" charset="2"/>
              <a:buChar char="Ø"/>
              <a:tabLst>
                <a:tab pos="347980" algn="l"/>
                <a:tab pos="349250" algn="l"/>
              </a:tabLst>
            </a:pPr>
            <a:r>
              <a:rPr lang="en-IN" sz="1400" dirty="0">
                <a:latin typeface="Times New Roman" panose="02020603050405020304" pitchFamily="18" charset="0"/>
                <a:cs typeface="Times New Roman" panose="02020603050405020304" pitchFamily="18" charset="0"/>
              </a:rPr>
              <a:t>Hardware Requirements</a:t>
            </a:r>
          </a:p>
          <a:p>
            <a:pPr marL="297815" indent="-285750">
              <a:lnSpc>
                <a:spcPct val="100000"/>
              </a:lnSpc>
              <a:spcBef>
                <a:spcPts val="270"/>
              </a:spcBef>
              <a:buClr>
                <a:srgbClr val="666666"/>
              </a:buClr>
              <a:buFont typeface="Wingdings" panose="05000000000000000000" pitchFamily="2" charset="2"/>
              <a:buChar char="Ø"/>
              <a:tabLst>
                <a:tab pos="347980" algn="l"/>
                <a:tab pos="349250" algn="l"/>
              </a:tabLst>
            </a:pPr>
            <a:r>
              <a:rPr lang="en-IN" sz="1400" dirty="0">
                <a:latin typeface="Times New Roman" panose="02020603050405020304" pitchFamily="18" charset="0"/>
                <a:cs typeface="Times New Roman" panose="02020603050405020304" pitchFamily="18" charset="0"/>
              </a:rPr>
              <a:t>System Design</a:t>
            </a:r>
          </a:p>
          <a:p>
            <a:pPr marL="297815" indent="-285750">
              <a:lnSpc>
                <a:spcPct val="100000"/>
              </a:lnSpc>
              <a:spcBef>
                <a:spcPts val="270"/>
              </a:spcBef>
              <a:buClr>
                <a:srgbClr val="666666"/>
              </a:buClr>
              <a:buFont typeface="Wingdings" panose="05000000000000000000" pitchFamily="2" charset="2"/>
              <a:buChar char="Ø"/>
              <a:tabLst>
                <a:tab pos="347980" algn="l"/>
                <a:tab pos="349250" algn="l"/>
              </a:tabLst>
            </a:pPr>
            <a:r>
              <a:rPr lang="en-IN" sz="1400" dirty="0">
                <a:latin typeface="Times New Roman" panose="02020603050405020304" pitchFamily="18" charset="0"/>
                <a:cs typeface="Times New Roman" panose="02020603050405020304" pitchFamily="18" charset="0"/>
              </a:rPr>
              <a:t>Conclusion</a:t>
            </a:r>
          </a:p>
          <a:p>
            <a:pPr marL="297815" indent="-285750">
              <a:lnSpc>
                <a:spcPct val="100000"/>
              </a:lnSpc>
              <a:spcBef>
                <a:spcPts val="270"/>
              </a:spcBef>
              <a:buClr>
                <a:srgbClr val="666666"/>
              </a:buClr>
              <a:buFont typeface="Wingdings" panose="05000000000000000000" pitchFamily="2" charset="2"/>
              <a:buChar char="Ø"/>
              <a:tabLst>
                <a:tab pos="347980" algn="l"/>
                <a:tab pos="349250" algn="l"/>
              </a:tabLst>
            </a:pPr>
            <a:r>
              <a:rPr lang="en-IN" sz="1400" dirty="0">
                <a:latin typeface="Times New Roman" panose="02020603050405020304" pitchFamily="18" charset="0"/>
                <a:cs typeface="Times New Roman" panose="02020603050405020304" pitchFamily="18" charset="0"/>
              </a:rPr>
              <a:t>References</a:t>
            </a:r>
            <a:endParaRPr sz="1400" dirty="0">
              <a:latin typeface="Times New Roman" panose="02020603050405020304" pitchFamily="18" charset="0"/>
              <a:cs typeface="Times New Roman" panose="02020603050405020304" pitchFamily="18" charset="0"/>
            </a:endParaRPr>
          </a:p>
          <a:p>
            <a:pPr marL="12065">
              <a:lnSpc>
                <a:spcPct val="100000"/>
              </a:lnSpc>
              <a:spcBef>
                <a:spcPts val="270"/>
              </a:spcBef>
              <a:buClr>
                <a:srgbClr val="666666"/>
              </a:buClr>
              <a:tabLst>
                <a:tab pos="347980" algn="l"/>
                <a:tab pos="349250" algn="l"/>
              </a:tabLst>
            </a:pPr>
            <a:endParaRPr sz="1400" dirty="0">
              <a:latin typeface="Times New Roman" panose="02020603050405020304" pitchFamily="18" charset="0"/>
              <a:cs typeface="Times New Roman" panose="02020603050405020304" pitchFamily="18" charset="0"/>
            </a:endParaRPr>
          </a:p>
          <a:p>
            <a:pPr marL="348615" indent="-336550">
              <a:lnSpc>
                <a:spcPct val="100000"/>
              </a:lnSpc>
              <a:spcBef>
                <a:spcPts val="270"/>
              </a:spcBef>
              <a:buClr>
                <a:srgbClr val="666666"/>
              </a:buClr>
              <a:buChar char="●"/>
              <a:tabLst>
                <a:tab pos="347980" algn="l"/>
                <a:tab pos="349250" algn="l"/>
              </a:tabLst>
            </a:pPr>
            <a:endParaRPr sz="2000" dirty="0">
              <a:latin typeface="Arial MT"/>
              <a:cs typeface="Arial MT"/>
            </a:endParaRPr>
          </a:p>
          <a:p>
            <a:pPr marL="12065">
              <a:spcBef>
                <a:spcPts val="370"/>
              </a:spcBef>
              <a:buClr>
                <a:srgbClr val="666666"/>
              </a:buClr>
              <a:tabLst>
                <a:tab pos="347980" algn="l"/>
                <a:tab pos="349250" algn="l"/>
              </a:tabLst>
            </a:pPr>
            <a:endParaRPr lang="en-IN" spc="-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5C15-1D01-E1DE-0360-6AE1B29D0E7C}"/>
              </a:ext>
            </a:extLst>
          </p:cNvPr>
          <p:cNvSpPr>
            <a:spLocks noGrp="1"/>
          </p:cNvSpPr>
          <p:nvPr>
            <p:ph type="title"/>
          </p:nvPr>
        </p:nvSpPr>
        <p:spPr/>
        <p:txBody>
          <a:bodyPr/>
          <a:lstStyle/>
          <a:p>
            <a:r>
              <a:rPr lang="en-IN" dirty="0"/>
              <a:t>Modules</a:t>
            </a:r>
          </a:p>
        </p:txBody>
      </p:sp>
      <p:sp>
        <p:nvSpPr>
          <p:cNvPr id="3" name="Text Placeholder 2">
            <a:extLst>
              <a:ext uri="{FF2B5EF4-FFF2-40B4-BE49-F238E27FC236}">
                <a16:creationId xmlns:a16="http://schemas.microsoft.com/office/drawing/2014/main" id="{29C217C2-661D-5776-813F-44A9C424628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75768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C2C0-37D9-665F-854C-BE4C918AAEB1}"/>
              </a:ext>
            </a:extLst>
          </p:cNvPr>
          <p:cNvSpPr>
            <a:spLocks noGrp="1"/>
          </p:cNvSpPr>
          <p:nvPr>
            <p:ph type="title"/>
          </p:nvPr>
        </p:nvSpPr>
        <p:spPr/>
        <p:txBody>
          <a:bodyPr/>
          <a:lstStyle/>
          <a:p>
            <a:r>
              <a:rPr lang="en-IN" dirty="0"/>
              <a:t>Libraries</a:t>
            </a:r>
          </a:p>
        </p:txBody>
      </p:sp>
      <p:sp>
        <p:nvSpPr>
          <p:cNvPr id="3" name="Text Placeholder 2">
            <a:extLst>
              <a:ext uri="{FF2B5EF4-FFF2-40B4-BE49-F238E27FC236}">
                <a16:creationId xmlns:a16="http://schemas.microsoft.com/office/drawing/2014/main" id="{7BCC6A16-F082-B1FF-8662-EACE57F60C2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089196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797C-6304-EFF9-9507-E13D0584350E}"/>
              </a:ext>
            </a:extLst>
          </p:cNvPr>
          <p:cNvSpPr>
            <a:spLocks noGrp="1"/>
          </p:cNvSpPr>
          <p:nvPr>
            <p:ph type="title"/>
          </p:nvPr>
        </p:nvSpPr>
        <p:spPr/>
        <p:txBody>
          <a:bodyPr/>
          <a:lstStyle/>
          <a:p>
            <a:r>
              <a:rPr lang="en-IN" dirty="0"/>
              <a:t>Algorithms</a:t>
            </a:r>
          </a:p>
        </p:txBody>
      </p:sp>
      <p:sp>
        <p:nvSpPr>
          <p:cNvPr id="3" name="Text Placeholder 2">
            <a:extLst>
              <a:ext uri="{FF2B5EF4-FFF2-40B4-BE49-F238E27FC236}">
                <a16:creationId xmlns:a16="http://schemas.microsoft.com/office/drawing/2014/main" id="{DCCA51B2-1A7F-824E-03D5-0FE1472770F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44611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E13C-E287-3A7E-71FF-548C05135CBB}"/>
              </a:ext>
            </a:extLst>
          </p:cNvPr>
          <p:cNvSpPr>
            <a:spLocks noGrp="1"/>
          </p:cNvSpPr>
          <p:nvPr>
            <p:ph type="title"/>
          </p:nvPr>
        </p:nvSpPr>
        <p:spPr/>
        <p:txBody>
          <a:bodyPr/>
          <a:lstStyle/>
          <a:p>
            <a:r>
              <a:rPr lang="en-IN" dirty="0"/>
              <a:t>Test cases</a:t>
            </a:r>
          </a:p>
        </p:txBody>
      </p:sp>
      <p:sp>
        <p:nvSpPr>
          <p:cNvPr id="3" name="Text Placeholder 2">
            <a:extLst>
              <a:ext uri="{FF2B5EF4-FFF2-40B4-BE49-F238E27FC236}">
                <a16:creationId xmlns:a16="http://schemas.microsoft.com/office/drawing/2014/main" id="{5738DDF1-812E-F0E7-A933-A47891036AB2}"/>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31929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F21E-C54C-19F1-29F4-A8E529AA0A4D}"/>
              </a:ext>
            </a:extLst>
          </p:cNvPr>
          <p:cNvSpPr>
            <a:spLocks noGrp="1"/>
          </p:cNvSpPr>
          <p:nvPr>
            <p:ph type="title"/>
          </p:nvPr>
        </p:nvSpPr>
        <p:spPr/>
        <p:txBody>
          <a:bodyPr/>
          <a:lstStyle/>
          <a:p>
            <a:r>
              <a:rPr lang="en-IN" dirty="0"/>
              <a:t>ER diagrams</a:t>
            </a:r>
          </a:p>
        </p:txBody>
      </p:sp>
      <p:sp>
        <p:nvSpPr>
          <p:cNvPr id="3" name="Text Placeholder 2">
            <a:extLst>
              <a:ext uri="{FF2B5EF4-FFF2-40B4-BE49-F238E27FC236}">
                <a16:creationId xmlns:a16="http://schemas.microsoft.com/office/drawing/2014/main" id="{BBC6171E-E15E-7DA2-B83E-2AF7032E842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262648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0768" y="-164554"/>
            <a:ext cx="7096125" cy="3039294"/>
          </a:xfrm>
          <a:prstGeom prst="rect">
            <a:avLst/>
          </a:prstGeom>
        </p:spPr>
        <p:txBody>
          <a:bodyPr vert="horz" wrap="square" lIns="0" tIns="266700" rIns="0" bIns="0" rtlCol="0">
            <a:spAutoFit/>
          </a:bodyPr>
          <a:lstStyle/>
          <a:p>
            <a:pPr marL="12700" algn="ctr">
              <a:spcBef>
                <a:spcPts val="2100"/>
              </a:spcBef>
            </a:pPr>
            <a:br>
              <a:rPr lang="en-IN" sz="2400" dirty="0">
                <a:solidFill>
                  <a:schemeClr val="accent1"/>
                </a:solidFill>
                <a:latin typeface="Times New Roman" panose="02020603050405020304" pitchFamily="18" charset="0"/>
                <a:ea typeface="Times New Roman" panose="02020603050405020304" pitchFamily="18" charset="0"/>
              </a:rPr>
            </a:br>
            <a:r>
              <a:rPr lang="en-IN" sz="1800" b="1" dirty="0">
                <a:solidFill>
                  <a:schemeClr val="accent1"/>
                </a:solidFill>
                <a:effectLst/>
                <a:latin typeface="Times New Roman" panose="02020603050405020304" pitchFamily="18" charset="0"/>
                <a:ea typeface="Times New Roman" panose="02020603050405020304" pitchFamily="18" charset="0"/>
              </a:rPr>
              <a:t>ABSTRACT</a:t>
            </a:r>
            <a:r>
              <a:rPr lang="en-IN" sz="1800" b="1" dirty="0">
                <a:solidFill>
                  <a:srgbClr val="000000"/>
                </a:solidFill>
                <a:effectLst/>
                <a:latin typeface="Times New Roman" panose="02020603050405020304" pitchFamily="18" charset="0"/>
                <a:ea typeface="Times New Roman" panose="02020603050405020304" pitchFamily="18" charset="0"/>
              </a:rPr>
              <a:t> </a:t>
            </a:r>
            <a:br>
              <a:rPr lang="en-IN" sz="1800" b="1" dirty="0">
                <a:solidFill>
                  <a:srgbClr val="000000"/>
                </a:solidFill>
                <a:effectLst/>
                <a:latin typeface="Times New Roman" panose="02020603050405020304" pitchFamily="18" charset="0"/>
                <a:ea typeface="Times New Roman" panose="02020603050405020304" pitchFamily="18" charset="0"/>
              </a:rPr>
            </a:br>
            <a:br>
              <a:rPr lang="en-IN" sz="1800" b="1" dirty="0">
                <a:solidFill>
                  <a:srgbClr val="000000"/>
                </a:solidFill>
                <a:effectLst/>
                <a:latin typeface="Times New Roman" panose="02020603050405020304" pitchFamily="18" charset="0"/>
                <a:ea typeface="Times New Roman" panose="02020603050405020304" pitchFamily="18" charset="0"/>
              </a:rPr>
            </a:br>
            <a:br>
              <a:rPr lang="en-IN" sz="1800" b="1" dirty="0">
                <a:solidFill>
                  <a:srgbClr val="000000"/>
                </a:solidFill>
                <a:effectLst/>
                <a:latin typeface="Times New Roman" panose="02020603050405020304" pitchFamily="18" charset="0"/>
                <a:ea typeface="Times New Roman" panose="02020603050405020304" pitchFamily="18" charset="0"/>
              </a:rPr>
            </a:br>
            <a:br>
              <a:rPr lang="en-IN" sz="1800" dirty="0">
                <a:solidFill>
                  <a:srgbClr val="000000"/>
                </a:solidFill>
                <a:effectLst/>
                <a:latin typeface="Times New Roman" panose="02020603050405020304" pitchFamily="18" charset="0"/>
                <a:ea typeface="Times New Roman" panose="02020603050405020304" pitchFamily="18" charset="0"/>
              </a:rPr>
            </a:br>
            <a:br>
              <a:rPr lang="en-IN" sz="4200" spc="-10" dirty="0">
                <a:solidFill>
                  <a:schemeClr val="tx2"/>
                </a:solidFill>
                <a:latin typeface="Times New Roman"/>
                <a:cs typeface="Times New Roman"/>
              </a:rPr>
            </a:br>
            <a:endParaRPr sz="4200" dirty="0">
              <a:solidFill>
                <a:schemeClr val="tx2"/>
              </a:solidFill>
              <a:latin typeface="Times New Roman"/>
              <a:cs typeface="Times New Roman"/>
            </a:endParaRPr>
          </a:p>
        </p:txBody>
      </p:sp>
      <p:sp>
        <p:nvSpPr>
          <p:cNvPr id="3" name="object 3"/>
          <p:cNvSpPr txBox="1"/>
          <p:nvPr/>
        </p:nvSpPr>
        <p:spPr>
          <a:xfrm>
            <a:off x="533400" y="1047750"/>
            <a:ext cx="7927032" cy="4523931"/>
          </a:xfrm>
          <a:prstGeom prst="rect">
            <a:avLst/>
          </a:prstGeom>
        </p:spPr>
        <p:txBody>
          <a:bodyPr vert="horz" wrap="square" lIns="0" tIns="12700" rIns="0" bIns="0" rtlCol="0">
            <a:spAutoFit/>
          </a:bodyPr>
          <a:lstStyle/>
          <a:p>
            <a:pPr marL="12700" marR="5080" algn="just">
              <a:lnSpc>
                <a:spcPct val="150000"/>
              </a:lnSpc>
              <a:spcBef>
                <a:spcPts val="5"/>
              </a:spcBef>
              <a:buSzPct val="94444"/>
              <a:tabLst>
                <a:tab pos="266700" algn="l"/>
              </a:tabLst>
            </a:pPr>
            <a:r>
              <a:rPr lang="en-IN" sz="1400" kern="100" dirty="0">
                <a:solidFill>
                  <a:srgbClr val="000000"/>
                </a:solidFill>
                <a:effectLst/>
                <a:latin typeface="Times New Roman" panose="02020603050405020304" pitchFamily="18" charset="0"/>
                <a:ea typeface="Times New Roman" panose="02020603050405020304" pitchFamily="18" charset="0"/>
              </a:rPr>
              <a:t>People with cognitive problems face a lot of difficulty in currency recognition and counterfeit notes identification. The change of currency notes during different time frames also adds more difficulty in identifying features in currency notes manually by the visually challenged. Further, the number of counterfeit notes continues to increase in India is every year. Computer-aided currency recognition and fake note detection can help people by classifying currency denomination without any dependency on the manual process. Through this work, we have proposed a currency recognition algorithm that can classify an Indian currency and be able to help in identifying the fake notes without manual intervention and by preventing their circulation in the country. Through this work, “Chan </a:t>
            </a:r>
            <a:r>
              <a:rPr lang="en-IN" sz="1400" kern="100" dirty="0" err="1">
                <a:solidFill>
                  <a:srgbClr val="000000"/>
                </a:solidFill>
                <a:effectLst/>
                <a:latin typeface="Times New Roman" panose="02020603050405020304" pitchFamily="18" charset="0"/>
                <a:ea typeface="Times New Roman" panose="02020603050405020304" pitchFamily="18" charset="0"/>
              </a:rPr>
              <a:t>Vese</a:t>
            </a:r>
            <a:r>
              <a:rPr lang="en-IN" sz="1400" kern="100" dirty="0">
                <a:solidFill>
                  <a:srgbClr val="000000"/>
                </a:solidFill>
                <a:effectLst/>
                <a:latin typeface="Times New Roman" panose="02020603050405020304" pitchFamily="18" charset="0"/>
                <a:ea typeface="Times New Roman" panose="02020603050405020304" pitchFamily="18" charset="0"/>
              </a:rPr>
              <a:t> Segmentation” is used to segment the security features of a note and then an ensemble of classifiers is used for classification and fake note identification. Experimental results demonstrate promising results even on the small dataset. The method can be extended to currency recognition for various countries.</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12700" marR="5080" algn="just">
              <a:lnSpc>
                <a:spcPct val="150000"/>
              </a:lnSpc>
              <a:spcBef>
                <a:spcPts val="5"/>
              </a:spcBef>
              <a:buSzPct val="94444"/>
              <a:tabLst>
                <a:tab pos="266700" algn="l"/>
              </a:tabLst>
            </a:pPr>
            <a:endParaRPr lang="en-IN" sz="1500" u="none" strike="noStrike"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marL="12700" marR="5080" algn="just">
              <a:lnSpc>
                <a:spcPct val="114599"/>
              </a:lnSpc>
              <a:spcBef>
                <a:spcPts val="5"/>
              </a:spcBef>
              <a:buSzPct val="94444"/>
              <a:tabLst>
                <a:tab pos="266700" algn="l"/>
              </a:tabLs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12700" marR="5080">
              <a:lnSpc>
                <a:spcPct val="114599"/>
              </a:lnSpc>
              <a:spcBef>
                <a:spcPts val="5"/>
              </a:spcBef>
              <a:buSzPct val="94444"/>
              <a:tabLst>
                <a:tab pos="266700" algn="l"/>
              </a:tabLst>
            </a:pPr>
            <a:endParaRPr lang="en-US" sz="1800"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7584" y="468271"/>
            <a:ext cx="5278532" cy="289823"/>
          </a:xfrm>
          <a:prstGeom prst="rect">
            <a:avLst/>
          </a:prstGeom>
        </p:spPr>
        <p:txBody>
          <a:bodyPr vert="horz" wrap="square" lIns="0" tIns="12700" rIns="0" bIns="0" rtlCol="0">
            <a:spAutoFit/>
          </a:bodyPr>
          <a:lstStyle/>
          <a:p>
            <a:pPr marL="12700">
              <a:lnSpc>
                <a:spcPct val="100000"/>
              </a:lnSpc>
              <a:spcBef>
                <a:spcPts val="100"/>
              </a:spcBef>
            </a:pPr>
            <a:r>
              <a:rPr lang="en-IN" sz="1800" spc="-5" dirty="0">
                <a:solidFill>
                  <a:schemeClr val="accent1"/>
                </a:solidFill>
                <a:latin typeface="Times New Roman"/>
                <a:cs typeface="Times New Roman"/>
              </a:rPr>
              <a:t>INTRODUCTION</a:t>
            </a:r>
            <a:r>
              <a:rPr lang="en-IN" sz="1800" spc="-5" dirty="0">
                <a:solidFill>
                  <a:schemeClr val="tx2"/>
                </a:solidFill>
                <a:latin typeface="Times New Roman"/>
                <a:cs typeface="Times New Roman"/>
              </a:rPr>
              <a:t> </a:t>
            </a:r>
            <a:endParaRPr sz="1800" dirty="0">
              <a:solidFill>
                <a:schemeClr val="tx2"/>
              </a:solidFill>
              <a:latin typeface="Times New Roman"/>
              <a:cs typeface="Times New Roman"/>
            </a:endParaRPr>
          </a:p>
        </p:txBody>
      </p:sp>
      <p:sp>
        <p:nvSpPr>
          <p:cNvPr id="3" name="object 3"/>
          <p:cNvSpPr txBox="1"/>
          <p:nvPr/>
        </p:nvSpPr>
        <p:spPr>
          <a:xfrm>
            <a:off x="180535" y="688777"/>
            <a:ext cx="8737703" cy="1090042"/>
          </a:xfrm>
          <a:prstGeom prst="rect">
            <a:avLst/>
          </a:prstGeom>
        </p:spPr>
        <p:txBody>
          <a:bodyPr vert="horz" wrap="square" lIns="0" tIns="12700" rIns="0" bIns="0" rtlCol="0">
            <a:spAutoFit/>
          </a:bodyPr>
          <a:lstStyle/>
          <a:p>
            <a:pPr algn="l"/>
            <a:endParaRPr lang="en-US" sz="1400" b="0" i="0" dirty="0">
              <a:effectLst/>
              <a:latin typeface="Söhne"/>
            </a:endParaRPr>
          </a:p>
          <a:p>
            <a:br>
              <a:rPr lang="en-US" sz="1400" dirty="0"/>
            </a:br>
            <a:br>
              <a:rPr lang="en-US" sz="1400" dirty="0"/>
            </a:br>
            <a:br>
              <a:rPr lang="en-US" sz="1400" dirty="0"/>
            </a:br>
            <a:endParaRPr sz="1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B939B77-1684-ECB4-F7C8-1B11AA02B60D}"/>
              </a:ext>
            </a:extLst>
          </p:cNvPr>
          <p:cNvSpPr>
            <a:spLocks noChangeArrowheads="1"/>
          </p:cNvSpPr>
          <p:nvPr/>
        </p:nvSpPr>
        <p:spPr bwMode="auto">
          <a:xfrm>
            <a:off x="0" y="-79176"/>
            <a:ext cx="18473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8D4A619-616B-8373-0974-775B4ED3ECFA}"/>
              </a:ext>
            </a:extLst>
          </p:cNvPr>
          <p:cNvSpPr>
            <a:spLocks noChangeArrowheads="1"/>
          </p:cNvSpPr>
          <p:nvPr/>
        </p:nvSpPr>
        <p:spPr bwMode="auto">
          <a:xfrm>
            <a:off x="152400" y="987624"/>
            <a:ext cx="21672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CF04CE4-6173-B44F-EA40-6364E3142E30}"/>
              </a:ext>
            </a:extLst>
          </p:cNvPr>
          <p:cNvSpPr>
            <a:spLocks noChangeArrowheads="1"/>
          </p:cNvSpPr>
          <p:nvPr/>
        </p:nvSpPr>
        <p:spPr bwMode="auto">
          <a:xfrm>
            <a:off x="0" y="-2233"/>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8F76C60-14A5-7763-57C9-2B0A4C57C271}"/>
              </a:ext>
            </a:extLst>
          </p:cNvPr>
          <p:cNvSpPr>
            <a:spLocks noChangeArrowheads="1"/>
          </p:cNvSpPr>
          <p:nvPr/>
        </p:nvSpPr>
        <p:spPr bwMode="auto">
          <a:xfrm>
            <a:off x="152400" y="73224"/>
            <a:ext cx="18473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C20DF1B9-D41E-91CF-47B5-92D8C102B421}"/>
              </a:ext>
            </a:extLst>
          </p:cNvPr>
          <p:cNvSpPr txBox="1"/>
          <p:nvPr/>
        </p:nvSpPr>
        <p:spPr>
          <a:xfrm>
            <a:off x="686265" y="1116468"/>
            <a:ext cx="8060939" cy="3403304"/>
          </a:xfrm>
          <a:prstGeom prst="rect">
            <a:avLst/>
          </a:prstGeom>
          <a:noFill/>
        </p:spPr>
        <p:txBody>
          <a:bodyPr wrap="square">
            <a:spAutoFit/>
          </a:bodyPr>
          <a:lstStyle/>
          <a:p>
            <a:pPr marR="3810" algn="just">
              <a:lnSpc>
                <a:spcPct val="150000"/>
              </a:lnSpc>
              <a:spcAft>
                <a:spcPts val="1000"/>
              </a:spcAft>
            </a:pPr>
            <a:r>
              <a:rPr lang="en-IN" sz="1200" dirty="0">
                <a:solidFill>
                  <a:srgbClr val="000000"/>
                </a:solidFill>
                <a:effectLst/>
                <a:latin typeface="Times New Roman" panose="02020603050405020304" pitchFamily="18" charset="0"/>
                <a:ea typeface="Times New Roman" panose="02020603050405020304" pitchFamily="18" charset="0"/>
              </a:rPr>
              <a:t>Along with classifying the notes, identifying the counterfeit ones is also an   important task because this is one of the reasons due to which the Indian Government has banned 500,1000 notes overnight. </a:t>
            </a:r>
            <a:r>
              <a:rPr lang="en-IN" sz="1200" kern="100" dirty="0">
                <a:solidFill>
                  <a:srgbClr val="000000"/>
                </a:solidFill>
                <a:effectLst/>
                <a:latin typeface="Times New Roman" panose="02020603050405020304" pitchFamily="18" charset="0"/>
                <a:ea typeface="Times New Roman" panose="02020603050405020304" pitchFamily="18" charset="0"/>
              </a:rPr>
              <a:t>Further, the government has declared many new security features of the new 2000, 500 notes, copying and making the counterfeit notes out of the new 2000, 500 notes is a perplexing task but the government's data shows that overcoming these security features is not a difficult task after all . Reports of the National Crime Records Bureau (NCRB) disclose that 2000Rs currency notes constitute 56% of all fake currency seized in India in the years 2017,2018 while the new 500 notes constitute only 4% of fake currency in these years. Due to this, the RBI stopped production of 2000 notes.</a:t>
            </a:r>
            <a:endParaRPr lang="en-US" sz="1200" kern="100" dirty="0">
              <a:solidFill>
                <a:srgbClr val="000000"/>
              </a:solidFill>
              <a:latin typeface="Times New Roman" panose="02020603050405020304" pitchFamily="18" charset="0"/>
              <a:ea typeface="Times New Roman" panose="02020603050405020304" pitchFamily="18" charset="0"/>
            </a:endParaRPr>
          </a:p>
          <a:p>
            <a:pPr marR="3810" algn="just">
              <a:lnSpc>
                <a:spcPct val="150000"/>
              </a:lnSpc>
              <a:spcAft>
                <a:spcPts val="1000"/>
              </a:spcAft>
            </a:pPr>
            <a:r>
              <a:rPr lang="en-IN" sz="1200" kern="100" dirty="0">
                <a:solidFill>
                  <a:srgbClr val="000000"/>
                </a:solidFill>
                <a:effectLst/>
                <a:latin typeface="Times New Roman" panose="02020603050405020304" pitchFamily="18" charset="0"/>
                <a:ea typeface="Times New Roman" panose="02020603050405020304" pitchFamily="18" charset="0"/>
              </a:rPr>
              <a:t>The main reason for these notes circulating in the public in vast amounts is   not only due to people who make fake notes but also due to lack of awareness of security features. The general public cannot differentiate between fake and original notes, especially the visually challenged ones.</a:t>
            </a:r>
            <a:endParaRPr lang="en-US" sz="1200" kern="100" dirty="0">
              <a:solidFill>
                <a:srgbClr val="000000"/>
              </a:solidFill>
              <a:effectLst/>
              <a:latin typeface="Times New Roman" panose="02020603050405020304" pitchFamily="18" charset="0"/>
              <a:ea typeface="Times New Roman" panose="02020603050405020304" pitchFamily="18" charset="0"/>
            </a:endParaRPr>
          </a:p>
          <a:p>
            <a:pPr marR="3810" algn="just">
              <a:lnSpc>
                <a:spcPct val="150000"/>
              </a:lnSpc>
              <a:spcAft>
                <a:spcPts val="1000"/>
              </a:spcAft>
            </a:pPr>
            <a:endParaRPr lang="en-IN" sz="1400" dirty="0">
              <a:effectLst/>
              <a:latin typeface="Times New Roman" panose="02020603050405020304" pitchFamily="18" charset="0"/>
              <a:ea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D49DA-9617-224F-9770-7AEB5C9290BB}"/>
              </a:ext>
            </a:extLst>
          </p:cNvPr>
          <p:cNvSpPr>
            <a:spLocks noGrp="1"/>
          </p:cNvSpPr>
          <p:nvPr>
            <p:ph type="title"/>
          </p:nvPr>
        </p:nvSpPr>
        <p:spPr>
          <a:xfrm>
            <a:off x="723876" y="411510"/>
            <a:ext cx="7375456" cy="276999"/>
          </a:xfrm>
        </p:spPr>
        <p:txBody>
          <a:bodyPr/>
          <a:lstStyle/>
          <a:p>
            <a:r>
              <a:rPr lang="en-IN" sz="1800" dirty="0">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id="{8505DAE1-AC4F-DBEE-A60D-BDBDC1870672}"/>
              </a:ext>
            </a:extLst>
          </p:cNvPr>
          <p:cNvSpPr>
            <a:spLocks noGrp="1"/>
          </p:cNvSpPr>
          <p:nvPr>
            <p:ph type="body" idx="1"/>
          </p:nvPr>
        </p:nvSpPr>
        <p:spPr>
          <a:xfrm>
            <a:off x="755576" y="1059582"/>
            <a:ext cx="7310199" cy="2459776"/>
          </a:xfrm>
        </p:spPr>
        <p:txBody>
          <a:bodyPr/>
          <a:lstStyle/>
          <a:p>
            <a:pPr>
              <a:lnSpc>
                <a:spcPct val="150000"/>
              </a:lnSpc>
            </a:pPr>
            <a:r>
              <a:rPr lang="en-US" sz="1200" dirty="0">
                <a:latin typeface="Times New Roman" panose="02020603050405020304" pitchFamily="18" charset="0"/>
                <a:cs typeface="Times New Roman" panose="02020603050405020304" pitchFamily="18" charset="0"/>
              </a:rPr>
              <a:t>B. Sharma and A. Kaur, "Recognition of Indian paper currency based on lbp", International Journal of Computer Applications, vol. 59, no. 1, 2012.</a:t>
            </a: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rPr>
              <a:t>K. Verma, B. K. Singh and A. Agarwal, "Indian currency recognition based on texture analysis", 2011 Niram University International Conference on Engineering, pp. 1-5, 2011.</a:t>
            </a: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r>
              <a:rPr lang="en-IN" sz="1200" dirty="0">
                <a:latin typeface="Times New Roman" panose="02020603050405020304" pitchFamily="18" charset="0"/>
                <a:cs typeface="Times New Roman" panose="02020603050405020304" pitchFamily="18" charset="0"/>
              </a:rPr>
              <a:t>M. Gogoi, S. E. Ali and S. Mukherjee, "Automatic indian currency denomination recognition system based on artificial neural network", 2015 2nd International Conference on Signal Processing and Integrated Networks (SPIN), pp. 553-558, 2015.</a:t>
            </a:r>
          </a:p>
        </p:txBody>
      </p:sp>
    </p:spTree>
    <p:extLst>
      <p:ext uri="{BB962C8B-B14F-4D97-AF65-F5344CB8AC3E}">
        <p14:creationId xmlns:p14="http://schemas.microsoft.com/office/powerpoint/2010/main" val="103398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400" y="40722"/>
            <a:ext cx="5119370" cy="566822"/>
          </a:xfrm>
          <a:prstGeom prst="rect">
            <a:avLst/>
          </a:prstGeom>
        </p:spPr>
        <p:txBody>
          <a:bodyPr vert="horz" wrap="square" lIns="0" tIns="12700" rIns="0" bIns="0" rtlCol="0">
            <a:spAutoFit/>
          </a:bodyPr>
          <a:lstStyle/>
          <a:p>
            <a:pPr marL="12700">
              <a:lnSpc>
                <a:spcPct val="100000"/>
              </a:lnSpc>
              <a:spcBef>
                <a:spcPts val="100"/>
              </a:spcBef>
            </a:pPr>
            <a:r>
              <a:rPr lang="en-IN" spc="-10" dirty="0">
                <a:solidFill>
                  <a:schemeClr val="tx2"/>
                </a:solidFill>
                <a:latin typeface="Times New Roman" panose="02020603050405020304" pitchFamily="18" charset="0"/>
                <a:cs typeface="Times New Roman" panose="02020603050405020304" pitchFamily="18" charset="0"/>
              </a:rPr>
              <a:t>  </a:t>
            </a:r>
            <a:endParaRPr spc="-5" dirty="0">
              <a:solidFill>
                <a:schemeClr val="tx2"/>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683568" y="324133"/>
            <a:ext cx="7128792" cy="3722879"/>
          </a:xfrm>
          <a:prstGeom prst="rect">
            <a:avLst/>
          </a:prstGeom>
        </p:spPr>
        <p:txBody>
          <a:bodyPr vert="horz" wrap="square" lIns="0" tIns="12700" rIns="0" bIns="0" rtlCol="0">
            <a:spAutoFit/>
          </a:bodyPr>
          <a:lstStyle/>
          <a:p>
            <a:pPr marL="137160" marR="2540" indent="-6350" algn="just">
              <a:lnSpc>
                <a:spcPct val="144000"/>
              </a:lnSpc>
              <a:spcAft>
                <a:spcPts val="1080"/>
              </a:spcAft>
            </a:pPr>
            <a:r>
              <a:rPr lang="en-IN" b="1" dirty="0">
                <a:solidFill>
                  <a:schemeClr val="accent1"/>
                </a:solidFill>
                <a:effectLst/>
                <a:latin typeface="Times New Roman" panose="02020603050405020304" pitchFamily="18" charset="0"/>
                <a:ea typeface="Times New Roman" panose="02020603050405020304" pitchFamily="18" charset="0"/>
              </a:rPr>
              <a:t>EXISTING</a:t>
            </a:r>
            <a:r>
              <a:rPr lang="en-IN" b="1" dirty="0">
                <a:solidFill>
                  <a:srgbClr val="000000"/>
                </a:solidFill>
                <a:effectLst/>
                <a:latin typeface="Times New Roman" panose="02020603050405020304" pitchFamily="18" charset="0"/>
                <a:ea typeface="Times New Roman" panose="02020603050405020304" pitchFamily="18" charset="0"/>
              </a:rPr>
              <a:t>  </a:t>
            </a:r>
            <a:r>
              <a:rPr lang="en-IN" b="1" dirty="0">
                <a:solidFill>
                  <a:schemeClr val="accent1"/>
                </a:solidFill>
                <a:effectLst/>
                <a:latin typeface="Times New Roman" panose="02020603050405020304" pitchFamily="18" charset="0"/>
                <a:ea typeface="Times New Roman" panose="02020603050405020304" pitchFamily="18" charset="0"/>
              </a:rPr>
              <a:t>SYSTEM</a:t>
            </a:r>
            <a:r>
              <a:rPr lang="en-IN" b="1" dirty="0">
                <a:solidFill>
                  <a:srgbClr val="000000"/>
                </a:solidFill>
                <a:effectLst/>
                <a:latin typeface="Times New Roman" panose="02020603050405020304" pitchFamily="18" charset="0"/>
                <a:ea typeface="Times New Roman" panose="02020603050405020304" pitchFamily="18" charset="0"/>
              </a:rPr>
              <a:t> </a:t>
            </a:r>
          </a:p>
          <a:p>
            <a:pPr>
              <a:lnSpc>
                <a:spcPct val="150000"/>
              </a:lnSpc>
            </a:pPr>
            <a:r>
              <a:rPr lang="en-IN" sz="1200" dirty="0">
                <a:solidFill>
                  <a:srgbClr val="000000"/>
                </a:solidFill>
                <a:effectLst/>
                <a:latin typeface="Times New Roman" panose="02020603050405020304" pitchFamily="18" charset="0"/>
                <a:ea typeface="Times New Roman" panose="02020603050405020304" pitchFamily="18" charset="0"/>
              </a:rPr>
              <a:t>Throughout the years many works have using different machine learning techniques to classify currency images. </a:t>
            </a:r>
          </a:p>
          <a:p>
            <a:pPr marL="0" marR="0" indent="0" algn="just">
              <a:lnSpc>
                <a:spcPct val="150000"/>
              </a:lnSpc>
              <a:spcBef>
                <a:spcPts val="0"/>
              </a:spcBef>
              <a:spcAft>
                <a:spcPts val="15"/>
              </a:spcAft>
            </a:pPr>
            <a:r>
              <a:rPr lang="en-IN" sz="1200" kern="100" dirty="0">
                <a:solidFill>
                  <a:srgbClr val="000000"/>
                </a:solidFill>
                <a:effectLst/>
                <a:latin typeface="Times New Roman" panose="02020603050405020304" pitchFamily="18" charset="0"/>
                <a:ea typeface="Times New Roman" panose="02020603050405020304" pitchFamily="18" charset="0"/>
              </a:rPr>
              <a:t>Sharma has used local binary pattern(LBP) to extract the features from the note. </a:t>
            </a:r>
            <a:r>
              <a:rPr lang="en-IN" sz="1200" dirty="0">
                <a:solidFill>
                  <a:srgbClr val="000000"/>
                </a:solidFill>
                <a:effectLst/>
                <a:latin typeface="Times New Roman" panose="02020603050405020304" pitchFamily="18" charset="0"/>
                <a:ea typeface="Times New Roman" panose="02020603050405020304" pitchFamily="18" charset="0"/>
              </a:rPr>
              <a:t>In LBP, the neighbourhood pixels are generated to binary code 0 or 1 </a:t>
            </a:r>
            <a:r>
              <a:rPr lang="en-IN" sz="1200" kern="100" dirty="0">
                <a:solidFill>
                  <a:srgbClr val="000000"/>
                </a:solidFill>
                <a:effectLst/>
                <a:latin typeface="Times New Roman" panose="02020603050405020304" pitchFamily="18" charset="0"/>
                <a:ea typeface="Times New Roman" panose="02020603050405020304" pitchFamily="18" charset="0"/>
              </a:rPr>
              <a:t>. For the feature extraction part, the first method is to convert the image into a Gray scale image then the LBP values for each pixel is calculated which gives the resulting LBP image.</a:t>
            </a:r>
          </a:p>
          <a:p>
            <a:endParaRPr lang="en-IN" sz="1200" kern="100" dirty="0">
              <a:solidFill>
                <a:srgbClr val="000000"/>
              </a:solidFill>
              <a:effectLst/>
              <a:latin typeface="Times New Roman" panose="02020603050405020304" pitchFamily="18" charset="0"/>
              <a:ea typeface="Times New Roman" panose="02020603050405020304" pitchFamily="18" charset="0"/>
            </a:endParaRPr>
          </a:p>
          <a:p>
            <a:pPr>
              <a:lnSpc>
                <a:spcPct val="150000"/>
              </a:lnSpc>
            </a:pPr>
            <a:r>
              <a:rPr lang="en-IN" sz="1200" dirty="0">
                <a:solidFill>
                  <a:srgbClr val="000000"/>
                </a:solidFill>
                <a:effectLst/>
                <a:latin typeface="Times New Roman" panose="02020603050405020304" pitchFamily="18" charset="0"/>
                <a:ea typeface="Times New Roman" panose="02020603050405020304" pitchFamily="18" charset="0"/>
              </a:rPr>
              <a:t>Gogoi</a:t>
            </a:r>
            <a:r>
              <a:rPr lang="en-IN" sz="1200" kern="100" dirty="0">
                <a:solidFill>
                  <a:srgbClr val="000000"/>
                </a:solidFill>
                <a:latin typeface="Times New Roman" panose="02020603050405020304" pitchFamily="18" charset="0"/>
                <a:ea typeface="Times New Roman" panose="02020603050405020304" pitchFamily="18" charset="0"/>
              </a:rPr>
              <a:t> </a:t>
            </a:r>
            <a:r>
              <a:rPr lang="en-IN" sz="1200" kern="100" dirty="0">
                <a:solidFill>
                  <a:srgbClr val="000000"/>
                </a:solidFill>
                <a:effectLst/>
                <a:latin typeface="Times New Roman" panose="02020603050405020304" pitchFamily="18" charset="0"/>
                <a:ea typeface="Times New Roman" panose="02020603050405020304" pitchFamily="18" charset="0"/>
              </a:rPr>
              <a:t>He have proposed a pipeline where initially the image is pre-processed to enhance some features, reduce the size of the image and remove noise, then dominant colour (DC) of the note is found, then aspect ratio using dimensions, after that portion of </a:t>
            </a:r>
            <a:r>
              <a:rPr lang="en-IN" sz="1200" dirty="0">
                <a:solidFill>
                  <a:srgbClr val="000000"/>
                </a:solidFill>
                <a:effectLst/>
                <a:latin typeface="Times New Roman" panose="02020603050405020304" pitchFamily="18" charset="0"/>
                <a:ea typeface="Times New Roman" panose="02020603050405020304" pitchFamily="18" charset="0"/>
              </a:rPr>
              <a:t>the image containing ID is segmented. He trained Artificial Neural Network is used to classify the shape of IMD. Based on 3 features (IMD., Aspect ratio (AR), Dominant Colour ) the identification is done. And used 50 images of each currency (20,50,100,500,1000).</a:t>
            </a:r>
            <a:endParaRPr lang="en-US" sz="1200" kern="100" dirty="0">
              <a:solidFill>
                <a:srgbClr val="000000"/>
              </a:solidFill>
              <a:effectLst/>
              <a:latin typeface="Times New Roman" panose="02020603050405020304" pitchFamily="18" charset="0"/>
              <a:ea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pPr>
              <a:lnSpc>
                <a:spcPct val="100000"/>
              </a:lnSpc>
            </a:pPr>
            <a:endParaRPr lang="en-IN" sz="2000" dirty="0">
              <a:latin typeface="Arial MT"/>
              <a:cs typeface="Arial MT"/>
            </a:endParaRPr>
          </a:p>
        </p:txBody>
      </p:sp>
      <p:sp>
        <p:nvSpPr>
          <p:cNvPr id="5" name="TextBox 4">
            <a:extLst>
              <a:ext uri="{FF2B5EF4-FFF2-40B4-BE49-F238E27FC236}">
                <a16:creationId xmlns:a16="http://schemas.microsoft.com/office/drawing/2014/main" id="{BB56A1DF-D1E1-2253-0F1A-B500DCE13D70}"/>
              </a:ext>
            </a:extLst>
          </p:cNvPr>
          <p:cNvSpPr txBox="1"/>
          <p:nvPr/>
        </p:nvSpPr>
        <p:spPr>
          <a:xfrm>
            <a:off x="1905000" y="5439457"/>
            <a:ext cx="4572000" cy="368755"/>
          </a:xfrm>
          <a:prstGeom prst="rect">
            <a:avLst/>
          </a:prstGeom>
          <a:noFill/>
        </p:spPr>
        <p:txBody>
          <a:bodyPr wrap="square">
            <a:spAutoFit/>
          </a:bodyPr>
          <a:lstStyle/>
          <a:p>
            <a:pPr marL="137160" indent="-6350">
              <a:lnSpc>
                <a:spcPct val="107000"/>
              </a:lnSpc>
              <a:spcAft>
                <a:spcPts val="460"/>
              </a:spcAft>
            </a:pPr>
            <a:r>
              <a:rPr lang="en-IN" sz="1800" b="1" dirty="0">
                <a:solidFill>
                  <a:srgbClr val="000000"/>
                </a:solidFill>
                <a:effectLst/>
                <a:latin typeface="Times New Roman" panose="02020603050405020304" pitchFamily="18" charset="0"/>
                <a:ea typeface="Times New Roman" panose="02020603050405020304"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C274D7-A841-6726-115D-6B58967CB4AC}"/>
              </a:ext>
            </a:extLst>
          </p:cNvPr>
          <p:cNvSpPr txBox="1"/>
          <p:nvPr/>
        </p:nvSpPr>
        <p:spPr>
          <a:xfrm>
            <a:off x="683568" y="555526"/>
            <a:ext cx="4355976" cy="369332"/>
          </a:xfrm>
          <a:prstGeom prst="rect">
            <a:avLst/>
          </a:prstGeom>
          <a:noFill/>
        </p:spPr>
        <p:txBody>
          <a:bodyPr wrap="square">
            <a:spAutoFit/>
          </a:bodyPr>
          <a:lstStyle/>
          <a:p>
            <a:r>
              <a:rPr lang="en-IN" sz="1800" b="1" dirty="0">
                <a:solidFill>
                  <a:schemeClr val="accent1"/>
                </a:solidFill>
                <a:effectLst/>
                <a:latin typeface="Times New Roman" panose="02020603050405020304" pitchFamily="18" charset="0"/>
                <a:ea typeface="Times New Roman" panose="02020603050405020304" pitchFamily="18" charset="0"/>
              </a:rPr>
              <a:t>DISADVANTAGES</a:t>
            </a:r>
            <a:r>
              <a:rPr lang="en-IN" sz="1800" b="1" dirty="0">
                <a:solidFill>
                  <a:srgbClr val="000000"/>
                </a:solidFill>
                <a:effectLst/>
                <a:latin typeface="Times New Roman" panose="02020603050405020304" pitchFamily="18" charset="0"/>
                <a:ea typeface="Times New Roman" panose="02020603050405020304" pitchFamily="18" charset="0"/>
              </a:rPr>
              <a:t> </a:t>
            </a:r>
            <a:endParaRPr lang="en-IN" dirty="0"/>
          </a:p>
        </p:txBody>
      </p:sp>
      <p:sp>
        <p:nvSpPr>
          <p:cNvPr id="6" name="TextBox 5">
            <a:extLst>
              <a:ext uri="{FF2B5EF4-FFF2-40B4-BE49-F238E27FC236}">
                <a16:creationId xmlns:a16="http://schemas.microsoft.com/office/drawing/2014/main" id="{0CF010CC-27DB-677C-03C1-D06A423893F8}"/>
              </a:ext>
            </a:extLst>
          </p:cNvPr>
          <p:cNvSpPr txBox="1"/>
          <p:nvPr/>
        </p:nvSpPr>
        <p:spPr>
          <a:xfrm>
            <a:off x="611560" y="1131590"/>
            <a:ext cx="7560840" cy="1890646"/>
          </a:xfrm>
          <a:prstGeom prst="rect">
            <a:avLst/>
          </a:prstGeom>
          <a:noFill/>
        </p:spPr>
        <p:txBody>
          <a:bodyPr wrap="square">
            <a:spAutoFit/>
          </a:bodyPr>
          <a:lstStyle/>
          <a:p>
            <a:pPr marL="146685" marR="0" indent="0" algn="just">
              <a:lnSpc>
                <a:spcPct val="150000"/>
              </a:lnSpc>
              <a:spcBef>
                <a:spcPts val="0"/>
              </a:spcBef>
              <a:spcAft>
                <a:spcPts val="15"/>
              </a:spcAft>
            </a:pPr>
            <a:r>
              <a:rPr lang="en-IN" sz="1200" kern="100" dirty="0">
                <a:solidFill>
                  <a:srgbClr val="000000"/>
                </a:solidFill>
                <a:effectLst/>
                <a:latin typeface="Times New Roman" panose="02020603050405020304" pitchFamily="18" charset="0"/>
                <a:ea typeface="Times New Roman" panose="02020603050405020304" pitchFamily="18" charset="0"/>
              </a:rPr>
              <a:t>The main drawback of all these existing methods is that they cannot recognize a fake note. Further, a currency note is a collection of several security features but consider only the identification mark, denomination of the note throwing all other important security features. Also, the use CNNs which are computationally expensive hence it takes more time for a prediction.</a:t>
            </a:r>
            <a:endParaRPr lang="en-US" sz="1200" kern="100" dirty="0">
              <a:solidFill>
                <a:srgbClr val="000000"/>
              </a:solidFill>
              <a:effectLst/>
              <a:latin typeface="Times New Roman" panose="02020603050405020304" pitchFamily="18" charset="0"/>
              <a:ea typeface="Times New Roman" panose="02020603050405020304" pitchFamily="18" charset="0"/>
            </a:endParaRPr>
          </a:p>
          <a:p>
            <a:pPr marL="146685" marR="0" indent="0" algn="just">
              <a:lnSpc>
                <a:spcPct val="150000"/>
              </a:lnSpc>
              <a:spcBef>
                <a:spcPts val="0"/>
              </a:spcBef>
              <a:spcAft>
                <a:spcPts val="1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R="2540" lvl="0" algn="just" fontAlgn="base">
              <a:lnSpc>
                <a:spcPct val="144000"/>
              </a:lnSpc>
              <a:spcAft>
                <a:spcPts val="200"/>
              </a:spcAft>
              <a:buClr>
                <a:srgbClr val="000000"/>
              </a:buClr>
              <a:buSzPts val="1200"/>
            </a:pPr>
            <a:endParaRPr lang="en-IN" sz="1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9791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3568" y="404728"/>
            <a:ext cx="3407921" cy="289823"/>
          </a:xfrm>
          <a:prstGeom prst="rect">
            <a:avLst/>
          </a:prstGeom>
        </p:spPr>
        <p:txBody>
          <a:bodyPr vert="horz" wrap="square" lIns="0" tIns="12700" rIns="0" bIns="0" rtlCol="0">
            <a:spAutoFit/>
          </a:bodyPr>
          <a:lstStyle/>
          <a:p>
            <a:pPr marL="12700">
              <a:spcBef>
                <a:spcPts val="100"/>
              </a:spcBef>
            </a:pPr>
            <a:r>
              <a:rPr lang="en-IN" sz="1800" b="1" dirty="0">
                <a:solidFill>
                  <a:schemeClr val="accent1"/>
                </a:solidFill>
                <a:effectLst/>
                <a:latin typeface="Times New Roman" panose="02020603050405020304" pitchFamily="18" charset="0"/>
                <a:ea typeface="Times New Roman" panose="02020603050405020304" pitchFamily="18" charset="0"/>
              </a:rPr>
              <a:t>PROPOSED</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b="1" dirty="0">
                <a:solidFill>
                  <a:schemeClr val="accent1"/>
                </a:solidFill>
                <a:effectLst/>
                <a:latin typeface="Times New Roman" panose="02020603050405020304" pitchFamily="18" charset="0"/>
                <a:ea typeface="Times New Roman" panose="02020603050405020304" pitchFamily="18" charset="0"/>
              </a:rPr>
              <a:t>SYSTEM</a:t>
            </a:r>
            <a:r>
              <a:rPr lang="en-IN" sz="1800" b="1" dirty="0">
                <a:solidFill>
                  <a:srgbClr val="000000"/>
                </a:solidFill>
                <a:effectLst/>
                <a:latin typeface="Times New Roman" panose="02020603050405020304" pitchFamily="18" charset="0"/>
                <a:ea typeface="Times New Roman" panose="02020603050405020304" pitchFamily="18" charset="0"/>
              </a:rPr>
              <a:t> </a:t>
            </a:r>
            <a:endParaRPr sz="1800" spc="-5" dirty="0">
              <a:solidFill>
                <a:schemeClr val="tx2"/>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611560" y="971550"/>
            <a:ext cx="7488832" cy="3620607"/>
          </a:xfrm>
          <a:prstGeom prst="rect">
            <a:avLst/>
          </a:prstGeom>
        </p:spPr>
        <p:txBody>
          <a:bodyPr vert="horz" wrap="square" lIns="0" tIns="12700" rIns="0" bIns="0" rtlCol="0">
            <a:spAutoFit/>
          </a:bodyPr>
          <a:lstStyle/>
          <a:p>
            <a:pPr marL="130810" marR="2540" algn="just">
              <a:lnSpc>
                <a:spcPct val="150000"/>
              </a:lnSpc>
              <a:spcAft>
                <a:spcPts val="1105"/>
              </a:spcAft>
            </a:pPr>
            <a:r>
              <a:rPr lang="en-IN" sz="1200" dirty="0">
                <a:solidFill>
                  <a:srgbClr val="000000"/>
                </a:solidFill>
                <a:effectLst/>
                <a:latin typeface="Times New Roman" panose="02020603050405020304" pitchFamily="18" charset="0"/>
                <a:ea typeface="Times New Roman" panose="02020603050405020304" pitchFamily="18" charset="0"/>
              </a:rPr>
              <a:t>In the proposed work we have used multiple security features for the classification of currency notes </a:t>
            </a:r>
            <a:r>
              <a:rPr lang="en-IN" sz="1200" kern="100" dirty="0">
                <a:solidFill>
                  <a:srgbClr val="000000"/>
                </a:solidFill>
                <a:effectLst/>
                <a:latin typeface="Times New Roman" panose="02020603050405020304" pitchFamily="18" charset="0"/>
                <a:ea typeface="Times New Roman" panose="02020603050405020304" pitchFamily="18" charset="0"/>
              </a:rPr>
              <a:t>we propose a  method to identification of the currency notes using some of the robust machine learning techniques. The proposed method can identify fake notes. The main 4 stages of the pipeline are, Chan </a:t>
            </a:r>
            <a:r>
              <a:rPr lang="en-IN" sz="1200" kern="100" dirty="0" err="1">
                <a:solidFill>
                  <a:srgbClr val="000000"/>
                </a:solidFill>
                <a:effectLst/>
                <a:latin typeface="Times New Roman" panose="02020603050405020304" pitchFamily="18" charset="0"/>
                <a:ea typeface="Times New Roman" panose="02020603050405020304" pitchFamily="18" charset="0"/>
              </a:rPr>
              <a:t>Vese</a:t>
            </a:r>
            <a:r>
              <a:rPr lang="en-IN" sz="1200" kern="100" dirty="0">
                <a:solidFill>
                  <a:srgbClr val="000000"/>
                </a:solidFill>
                <a:effectLst/>
                <a:latin typeface="Times New Roman" panose="02020603050405020304" pitchFamily="18" charset="0"/>
                <a:ea typeface="Times New Roman" panose="02020603050405020304" pitchFamily="18" charset="0"/>
              </a:rPr>
              <a:t> segmentation, Extraction of different features from Region of Interest(ROI), passing the extracted features to different classifier individually.</a:t>
            </a:r>
          </a:p>
          <a:p>
            <a:pPr marL="130810" marR="2540" algn="just">
              <a:lnSpc>
                <a:spcPct val="150000"/>
              </a:lnSpc>
              <a:spcAft>
                <a:spcPts val="1105"/>
              </a:spcAft>
            </a:pPr>
            <a:r>
              <a:rPr lang="en-IN" sz="1200" kern="100" dirty="0">
                <a:solidFill>
                  <a:srgbClr val="000000"/>
                </a:solidFill>
                <a:effectLst/>
                <a:latin typeface="Times New Roman" panose="02020603050405020304" pitchFamily="18" charset="0"/>
                <a:ea typeface="Times New Roman" panose="02020603050405020304" pitchFamily="18" charset="0"/>
              </a:rPr>
              <a:t> The prediction using an ensemble of classifiers, fake note identification</a:t>
            </a:r>
            <a:r>
              <a:rPr lang="en-IN" kern="100" dirty="0">
                <a:solidFill>
                  <a:srgbClr val="000000"/>
                </a:solidFill>
                <a:latin typeface="Times New Roman" panose="02020603050405020304" pitchFamily="18" charset="0"/>
                <a:ea typeface="Times New Roman" panose="02020603050405020304" pitchFamily="18" charset="0"/>
              </a:rPr>
              <a:t> </a:t>
            </a:r>
            <a:r>
              <a:rPr lang="en-IN" sz="1200" kern="100" dirty="0">
                <a:solidFill>
                  <a:srgbClr val="000000"/>
                </a:solidFill>
                <a:latin typeface="Times New Roman" panose="02020603050405020304" pitchFamily="18" charset="0"/>
                <a:ea typeface="Times New Roman" panose="02020603050405020304" pitchFamily="18" charset="0"/>
              </a:rPr>
              <a:t>and All </a:t>
            </a:r>
            <a:r>
              <a:rPr lang="en-IN" sz="1200" kern="100" dirty="0">
                <a:solidFill>
                  <a:srgbClr val="000000"/>
                </a:solidFill>
                <a:effectLst/>
                <a:latin typeface="Times New Roman" panose="02020603050405020304" pitchFamily="18" charset="0"/>
                <a:ea typeface="Times New Roman" panose="02020603050405020304" pitchFamily="18" charset="0"/>
              </a:rPr>
              <a:t>the classifiers must predict the same class for a given sample otherwise the note is declared fake.</a:t>
            </a:r>
            <a:endParaRPr lang="en-US" sz="1200" kern="100" dirty="0">
              <a:solidFill>
                <a:srgbClr val="000000"/>
              </a:solidFill>
              <a:effectLst/>
              <a:latin typeface="Times New Roman" panose="02020603050405020304" pitchFamily="18" charset="0"/>
              <a:ea typeface="Times New Roman" panose="02020603050405020304" pitchFamily="18" charset="0"/>
            </a:endParaRPr>
          </a:p>
          <a:p>
            <a:pPr marL="130810" marR="2540" algn="just">
              <a:lnSpc>
                <a:spcPct val="150000"/>
              </a:lnSpc>
              <a:spcAft>
                <a:spcPts val="1105"/>
              </a:spcAft>
            </a:pPr>
            <a:r>
              <a:rPr lang="en-IN" sz="1200" kern="100" dirty="0">
                <a:solidFill>
                  <a:srgbClr val="000000"/>
                </a:solidFill>
                <a:effectLst/>
                <a:latin typeface="Times New Roman" panose="02020603050405020304" pitchFamily="18" charset="0"/>
                <a:ea typeface="Times New Roman" panose="02020603050405020304" pitchFamily="18" charset="0"/>
              </a:rPr>
              <a:t>We explore various previous works on Indian currency recognition. we demonstrated the proposed method by the dataset used and experimental results, we conclude the article with future directions. </a:t>
            </a:r>
            <a:endParaRPr lang="en-US" sz="1200" kern="100" dirty="0">
              <a:solidFill>
                <a:srgbClr val="000000"/>
              </a:solidFill>
              <a:effectLst/>
              <a:latin typeface="Times New Roman" panose="02020603050405020304" pitchFamily="18" charset="0"/>
              <a:ea typeface="Times New Roman" panose="02020603050405020304" pitchFamily="18" charset="0"/>
            </a:endParaRPr>
          </a:p>
          <a:p>
            <a:pPr marL="130810" marR="2540" algn="just">
              <a:lnSpc>
                <a:spcPct val="150000"/>
              </a:lnSpc>
              <a:spcAft>
                <a:spcPts val="1105"/>
              </a:spcAft>
            </a:pP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130810" marR="2540" algn="just">
              <a:lnSpc>
                <a:spcPct val="144000"/>
              </a:lnSpc>
              <a:spcAft>
                <a:spcPts val="1105"/>
              </a:spcAft>
            </a:pPr>
            <a:endParaRPr sz="1400" dirty="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E1BA-42BE-AD5A-99C1-CF058BFC0338}"/>
              </a:ext>
            </a:extLst>
          </p:cNvPr>
          <p:cNvSpPr>
            <a:spLocks noGrp="1"/>
          </p:cNvSpPr>
          <p:nvPr>
            <p:ph type="title"/>
          </p:nvPr>
        </p:nvSpPr>
        <p:spPr>
          <a:xfrm>
            <a:off x="609600" y="699542"/>
            <a:ext cx="5258544" cy="360040"/>
          </a:xfrm>
        </p:spPr>
        <p:txBody>
          <a:bodyPr/>
          <a:lstStyle/>
          <a:p>
            <a:r>
              <a:rPr lang="en-IN" sz="1800" b="1" dirty="0">
                <a:solidFill>
                  <a:schemeClr val="accent1"/>
                </a:solidFill>
                <a:effectLst/>
                <a:latin typeface="Times New Roman" panose="02020603050405020304" pitchFamily="18" charset="0"/>
                <a:ea typeface="Times New Roman" panose="02020603050405020304" pitchFamily="18" charset="0"/>
              </a:rPr>
              <a:t>ADVANTAGES</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b="1" dirty="0">
                <a:solidFill>
                  <a:schemeClr val="accent1"/>
                </a:solidFill>
                <a:effectLst/>
                <a:latin typeface="Times New Roman" panose="02020603050405020304" pitchFamily="18" charset="0"/>
                <a:ea typeface="Times New Roman" panose="02020603050405020304" pitchFamily="18" charset="0"/>
              </a:rPr>
              <a:t>OF PROPOSED SYSTEMS</a:t>
            </a:r>
            <a:br>
              <a:rPr lang="en-IN" sz="1800" b="1" dirty="0">
                <a:solidFill>
                  <a:srgbClr val="000000"/>
                </a:solidFill>
                <a:effectLst/>
                <a:latin typeface="Times New Roman" panose="02020603050405020304" pitchFamily="18" charset="0"/>
                <a:ea typeface="Times New Roman" panose="02020603050405020304" pitchFamily="18" charset="0"/>
              </a:rPr>
            </a:br>
            <a:endParaRPr lang="en-IN"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3A0E239-D185-6B96-C1C8-5DE0FE0D3304}"/>
              </a:ext>
            </a:extLst>
          </p:cNvPr>
          <p:cNvSpPr>
            <a:spLocks noGrp="1"/>
          </p:cNvSpPr>
          <p:nvPr>
            <p:ph type="body" idx="1"/>
          </p:nvPr>
        </p:nvSpPr>
        <p:spPr>
          <a:xfrm>
            <a:off x="609600" y="1275606"/>
            <a:ext cx="7711951" cy="4311565"/>
          </a:xfrm>
        </p:spPr>
        <p:txBody>
          <a:bodyPr/>
          <a:lstStyle/>
          <a:p>
            <a:pPr marL="137160" marR="0" indent="-6350" algn="just">
              <a:lnSpc>
                <a:spcPct val="150000"/>
              </a:lnSpc>
              <a:spcBef>
                <a:spcPts val="0"/>
              </a:spcBef>
              <a:spcAft>
                <a:spcPts val="15"/>
              </a:spcAft>
            </a:pPr>
            <a:r>
              <a:rPr lang="en-IN" sz="1200" kern="100" dirty="0">
                <a:solidFill>
                  <a:srgbClr val="000000"/>
                </a:solidFill>
                <a:effectLst/>
                <a:latin typeface="Times New Roman" panose="02020603050405020304" pitchFamily="18" charset="0"/>
                <a:ea typeface="Times New Roman" panose="02020603050405020304" pitchFamily="18" charset="0"/>
              </a:rPr>
              <a:t>1.Multi-Security Features: One of the key advantages is that the proposed system utilizes multiple security features for the of currency notes.</a:t>
            </a:r>
            <a:endParaRPr lang="en-US" sz="1200" kern="100" dirty="0">
              <a:solidFill>
                <a:srgbClr val="000000"/>
              </a:solidFill>
              <a:effectLst/>
              <a:latin typeface="Times New Roman" panose="02020603050405020304" pitchFamily="18" charset="0"/>
              <a:ea typeface="Times New Roman" panose="02020603050405020304" pitchFamily="18" charset="0"/>
            </a:endParaRPr>
          </a:p>
          <a:p>
            <a:pPr marL="137160" marR="0" indent="-6350" algn="just">
              <a:lnSpc>
                <a:spcPct val="150000"/>
              </a:lnSpc>
              <a:spcBef>
                <a:spcPts val="0"/>
              </a:spcBef>
              <a:spcAft>
                <a:spcPts val="15"/>
              </a:spcAft>
            </a:pPr>
            <a:r>
              <a:rPr lang="en-IN" sz="1200" kern="100" dirty="0">
                <a:solidFill>
                  <a:srgbClr val="000000"/>
                </a:solidFill>
                <a:effectLst/>
                <a:latin typeface="Times New Roman" panose="02020603050405020304" pitchFamily="18" charset="0"/>
                <a:ea typeface="Times New Roman" panose="02020603050405020304" pitchFamily="18" charset="0"/>
              </a:rPr>
              <a:t> </a:t>
            </a:r>
            <a:endParaRPr lang="en-US" sz="1200" kern="100" dirty="0">
              <a:solidFill>
                <a:srgbClr val="000000"/>
              </a:solidFill>
              <a:effectLst/>
              <a:latin typeface="Times New Roman" panose="02020603050405020304" pitchFamily="18" charset="0"/>
              <a:ea typeface="Times New Roman" panose="02020603050405020304" pitchFamily="18" charset="0"/>
            </a:endParaRPr>
          </a:p>
          <a:p>
            <a:pPr marL="137160" marR="0" indent="-6350" algn="just">
              <a:lnSpc>
                <a:spcPct val="150000"/>
              </a:lnSpc>
              <a:spcBef>
                <a:spcPts val="0"/>
              </a:spcBef>
              <a:spcAft>
                <a:spcPts val="15"/>
              </a:spcAft>
            </a:pPr>
            <a:r>
              <a:rPr lang="en-IN" sz="1200" kern="100" dirty="0">
                <a:solidFill>
                  <a:srgbClr val="000000"/>
                </a:solidFill>
                <a:effectLst/>
                <a:latin typeface="Times New Roman" panose="02020603050405020304" pitchFamily="18" charset="0"/>
                <a:ea typeface="Times New Roman" panose="02020603050405020304" pitchFamily="18" charset="0"/>
              </a:rPr>
              <a:t>2. Ensemble of Classifiers: The use of an ensemble of classifiers is a robust approach. By requiring a consensus among multiple classifiers to predict the authenticity of a currency note, the system becomes more resilient to individual errors or noise in the data. This can result in more reliable detection of counterfeit notes.</a:t>
            </a:r>
            <a:endParaRPr lang="en-US" sz="1200" kern="100" dirty="0">
              <a:solidFill>
                <a:srgbClr val="000000"/>
              </a:solidFill>
              <a:effectLst/>
              <a:latin typeface="Times New Roman" panose="02020603050405020304" pitchFamily="18" charset="0"/>
              <a:ea typeface="Times New Roman" panose="02020603050405020304" pitchFamily="18" charset="0"/>
            </a:endParaRPr>
          </a:p>
          <a:p>
            <a:pPr marL="137160" marR="0" indent="-6350" algn="just">
              <a:lnSpc>
                <a:spcPct val="150000"/>
              </a:lnSpc>
              <a:spcBef>
                <a:spcPts val="0"/>
              </a:spcBef>
              <a:spcAft>
                <a:spcPts val="15"/>
              </a:spcAft>
            </a:pPr>
            <a:r>
              <a:rPr lang="en-IN" sz="1200" kern="100" dirty="0">
                <a:solidFill>
                  <a:srgbClr val="000000"/>
                </a:solidFill>
                <a:effectLst/>
                <a:latin typeface="Times New Roman" panose="02020603050405020304" pitchFamily="18" charset="0"/>
                <a:ea typeface="Times New Roman" panose="02020603050405020304" pitchFamily="18" charset="0"/>
              </a:rPr>
              <a:t> </a:t>
            </a:r>
            <a:endParaRPr lang="en-US" sz="1200" kern="100" dirty="0">
              <a:solidFill>
                <a:srgbClr val="000000"/>
              </a:solidFill>
              <a:effectLst/>
              <a:latin typeface="Times New Roman" panose="02020603050405020304" pitchFamily="18" charset="0"/>
              <a:ea typeface="Times New Roman" panose="02020603050405020304" pitchFamily="18" charset="0"/>
            </a:endParaRPr>
          </a:p>
          <a:p>
            <a:pPr marL="137160" marR="0" indent="-6350" algn="just">
              <a:lnSpc>
                <a:spcPct val="150000"/>
              </a:lnSpc>
              <a:spcBef>
                <a:spcPts val="0"/>
              </a:spcBef>
              <a:spcAft>
                <a:spcPts val="15"/>
              </a:spcAft>
            </a:pPr>
            <a:r>
              <a:rPr lang="en-IN" sz="1200" kern="100" dirty="0">
                <a:solidFill>
                  <a:srgbClr val="000000"/>
                </a:solidFill>
                <a:effectLst/>
                <a:latin typeface="Times New Roman" panose="02020603050405020304" pitchFamily="18" charset="0"/>
                <a:ea typeface="Times New Roman" panose="02020603050405020304" pitchFamily="18" charset="0"/>
              </a:rPr>
              <a:t>3. The proposed system follows a structured pipeline approach with well-defined stages, including segmentation, feature extraction, individual classification, and ensemble-based decision-making. This clear pipeline can make it easier to understand and replicate the process.</a:t>
            </a:r>
            <a:endParaRPr lang="en-US" sz="1200" kern="100" dirty="0">
              <a:solidFill>
                <a:srgbClr val="000000"/>
              </a:solidFill>
              <a:effectLst/>
              <a:latin typeface="Times New Roman" panose="02020603050405020304" pitchFamily="18" charset="0"/>
              <a:ea typeface="Times New Roman" panose="02020603050405020304" pitchFamily="18" charset="0"/>
            </a:endParaRPr>
          </a:p>
          <a:p>
            <a:pPr marL="285750" marR="2540" lvl="0" indent="-285750" algn="just" fontAlgn="base">
              <a:lnSpc>
                <a:spcPct val="144000"/>
              </a:lnSpc>
              <a:spcAft>
                <a:spcPts val="200"/>
              </a:spcAft>
              <a:buClr>
                <a:srgbClr val="000000"/>
              </a:buClr>
              <a:buSzPts val="1200"/>
              <a:buFont typeface="Wingdings" panose="05000000000000000000" pitchFamily="2" charset="2"/>
              <a:buChar char="Ø"/>
            </a:pPr>
            <a:endParaRPr lang="en-IN"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285750" marR="2540" lvl="0" indent="-285750" algn="just" fontAlgn="base">
              <a:lnSpc>
                <a:spcPct val="144000"/>
              </a:lnSpc>
              <a:spcAft>
                <a:spcPts val="200"/>
              </a:spcAft>
              <a:buClr>
                <a:srgbClr val="000000"/>
              </a:buClr>
              <a:buSzPts val="1200"/>
              <a:buFont typeface="Wingdings" panose="05000000000000000000" pitchFamily="2" charset="2"/>
              <a:buChar char="Ø"/>
            </a:pPr>
            <a:endPar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285750" lvl="0" indent="-285750" algn="just">
              <a:lnSpc>
                <a:spcPct val="150000"/>
              </a:lnSpc>
              <a:buFont typeface="Wingdings" panose="05000000000000000000" pitchFamily="2" charset="2"/>
              <a:buChar char="Ø"/>
            </a:pPr>
            <a:endParaRPr lang="en-IN"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236209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C14_miniprojecttt</Template>
  <TotalTime>840</TotalTime>
  <Words>1528</Words>
  <Application>Microsoft Office PowerPoint</Application>
  <PresentationFormat>On-screen Show (16:9)</PresentationFormat>
  <Paragraphs>119</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MT</vt:lpstr>
      <vt:lpstr>Calibri</vt:lpstr>
      <vt:lpstr>Segoe UI Symbol</vt:lpstr>
      <vt:lpstr>Söhne</vt:lpstr>
      <vt:lpstr>Times New Roman</vt:lpstr>
      <vt:lpstr>Wingdings</vt:lpstr>
      <vt:lpstr>Office Theme</vt:lpstr>
      <vt:lpstr>PowerPoint Presentation</vt:lpstr>
      <vt:lpstr>TABLE OF CONTENT</vt:lpstr>
      <vt:lpstr> ABSTRACT      </vt:lpstr>
      <vt:lpstr>INTRODUCTION </vt:lpstr>
      <vt:lpstr>LITERATURE REVIEW</vt:lpstr>
      <vt:lpstr>  </vt:lpstr>
      <vt:lpstr>PowerPoint Presentation</vt:lpstr>
      <vt:lpstr>PROPOSED  SYSTEM </vt:lpstr>
      <vt:lpstr>ADVANTAGES OF PROPOSED SYSTEMS </vt:lpstr>
      <vt:lpstr>PowerPoint Presentation</vt:lpstr>
      <vt:lpstr>  SOFTWARE REQUIREMENTS   </vt:lpstr>
      <vt:lpstr>SYSTEM DESIGN</vt:lpstr>
      <vt:lpstr>USE CASE DIAGRAM: </vt:lpstr>
      <vt:lpstr>SEQUENCE DIAGRAM: </vt:lpstr>
      <vt:lpstr> ACTIVITY DIAGRAM</vt:lpstr>
      <vt:lpstr>PowerPoint Presentation</vt:lpstr>
      <vt:lpstr>Modules</vt:lpstr>
      <vt:lpstr>REFERENCES</vt:lpstr>
      <vt:lpstr>Implementation</vt:lpstr>
      <vt:lpstr>Modules</vt:lpstr>
      <vt:lpstr>Libraries</vt:lpstr>
      <vt:lpstr>Algorithms</vt:lpstr>
      <vt:lpstr>Test cases</vt:lpstr>
      <vt:lpstr>ER diagrams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Kokulwar</dc:creator>
  <cp:lastModifiedBy>Bishwas Reddy Jonnalagadda</cp:lastModifiedBy>
  <cp:revision>20</cp:revision>
  <dcterms:created xsi:type="dcterms:W3CDTF">2023-10-31T13:04:15Z</dcterms:created>
  <dcterms:modified xsi:type="dcterms:W3CDTF">2024-01-21T15:13:56Z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