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008"/>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B4392-32C0-0C44-8A64-57C5FC9C7FE9}" type="datetimeFigureOut">
              <a:rPr lang="en-NP" smtClean="0"/>
              <a:t>17/06/2022</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32ADE-491A-A048-8C28-7DE1EEDF2DE6}" type="slidenum">
              <a:rPr lang="en-NP" smtClean="0"/>
              <a:t>‹#›</a:t>
            </a:fld>
            <a:endParaRPr lang="en-NP"/>
          </a:p>
        </p:txBody>
      </p:sp>
    </p:spTree>
    <p:extLst>
      <p:ext uri="{BB962C8B-B14F-4D97-AF65-F5344CB8AC3E}">
        <p14:creationId xmlns:p14="http://schemas.microsoft.com/office/powerpoint/2010/main" val="113426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dirty="0"/>
          </a:p>
        </p:txBody>
      </p:sp>
      <p:sp>
        <p:nvSpPr>
          <p:cNvPr id="4" name="Slide Number Placeholder 3"/>
          <p:cNvSpPr>
            <a:spLocks noGrp="1"/>
          </p:cNvSpPr>
          <p:nvPr>
            <p:ph type="sldNum" sz="quarter" idx="5"/>
          </p:nvPr>
        </p:nvSpPr>
        <p:spPr/>
        <p:txBody>
          <a:bodyPr/>
          <a:lstStyle/>
          <a:p>
            <a:fld id="{E2032ADE-491A-A048-8C28-7DE1EEDF2DE6}" type="slidenum">
              <a:rPr lang="en-NP" smtClean="0"/>
              <a:t>6</a:t>
            </a:fld>
            <a:endParaRPr lang="en-NP"/>
          </a:p>
        </p:txBody>
      </p:sp>
    </p:spTree>
    <p:extLst>
      <p:ext uri="{BB962C8B-B14F-4D97-AF65-F5344CB8AC3E}">
        <p14:creationId xmlns:p14="http://schemas.microsoft.com/office/powerpoint/2010/main" val="1313226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606E826-53EB-4E34-885C-469E2BB45ACF}" type="datetimeFigureOut">
              <a:rPr lang="en-US" smtClean="0"/>
              <a:t>6/17/22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F7B64-AEA3-462A-A407-2A3A41F1D3A1}" type="slidenum">
              <a:rPr lang="en-US" smtClean="0"/>
              <a:t>‹#›</a:t>
            </a:fld>
            <a:endParaRPr lang="en-US"/>
          </a:p>
        </p:txBody>
      </p:sp>
    </p:spTree>
    <p:extLst>
      <p:ext uri="{BB962C8B-B14F-4D97-AF65-F5344CB8AC3E}">
        <p14:creationId xmlns:p14="http://schemas.microsoft.com/office/powerpoint/2010/main" val="349350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06E826-53EB-4E34-885C-469E2BB45ACF}" type="datetimeFigureOut">
              <a:rPr lang="en-US" smtClean="0"/>
              <a:t>6/17/22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F7B64-AEA3-462A-A407-2A3A41F1D3A1}" type="slidenum">
              <a:rPr lang="en-US" smtClean="0"/>
              <a:t>‹#›</a:t>
            </a:fld>
            <a:endParaRPr lang="en-US"/>
          </a:p>
        </p:txBody>
      </p:sp>
    </p:spTree>
    <p:extLst>
      <p:ext uri="{BB962C8B-B14F-4D97-AF65-F5344CB8AC3E}">
        <p14:creationId xmlns:p14="http://schemas.microsoft.com/office/powerpoint/2010/main" val="372146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06E826-53EB-4E34-885C-469E2BB45ACF}" type="datetimeFigureOut">
              <a:rPr lang="en-US" smtClean="0"/>
              <a:t>6/17/22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F7B64-AEA3-462A-A407-2A3A41F1D3A1}" type="slidenum">
              <a:rPr lang="en-US" smtClean="0"/>
              <a:t>‹#›</a:t>
            </a:fld>
            <a:endParaRPr lang="en-US"/>
          </a:p>
        </p:txBody>
      </p:sp>
    </p:spTree>
    <p:extLst>
      <p:ext uri="{BB962C8B-B14F-4D97-AF65-F5344CB8AC3E}">
        <p14:creationId xmlns:p14="http://schemas.microsoft.com/office/powerpoint/2010/main" val="280214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06E826-53EB-4E34-885C-469E2BB45ACF}" type="datetimeFigureOut">
              <a:rPr lang="en-US" smtClean="0"/>
              <a:t>6/17/22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F7B64-AEA3-462A-A407-2A3A41F1D3A1}" type="slidenum">
              <a:rPr lang="en-US" smtClean="0"/>
              <a:t>‹#›</a:t>
            </a:fld>
            <a:endParaRPr lang="en-US"/>
          </a:p>
        </p:txBody>
      </p:sp>
    </p:spTree>
    <p:extLst>
      <p:ext uri="{BB962C8B-B14F-4D97-AF65-F5344CB8AC3E}">
        <p14:creationId xmlns:p14="http://schemas.microsoft.com/office/powerpoint/2010/main" val="1323358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06E826-53EB-4E34-885C-469E2BB45ACF}" type="datetimeFigureOut">
              <a:rPr lang="en-US" smtClean="0"/>
              <a:t>6/17/22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F7B64-AEA3-462A-A407-2A3A41F1D3A1}" type="slidenum">
              <a:rPr lang="en-US" smtClean="0"/>
              <a:t>‹#›</a:t>
            </a:fld>
            <a:endParaRPr lang="en-US"/>
          </a:p>
        </p:txBody>
      </p:sp>
    </p:spTree>
    <p:extLst>
      <p:ext uri="{BB962C8B-B14F-4D97-AF65-F5344CB8AC3E}">
        <p14:creationId xmlns:p14="http://schemas.microsoft.com/office/powerpoint/2010/main" val="35338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06E826-53EB-4E34-885C-469E2BB45ACF}" type="datetimeFigureOut">
              <a:rPr lang="en-US" smtClean="0"/>
              <a:t>6/17/22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F7B64-AEA3-462A-A407-2A3A41F1D3A1}" type="slidenum">
              <a:rPr lang="en-US" smtClean="0"/>
              <a:t>‹#›</a:t>
            </a:fld>
            <a:endParaRPr lang="en-US"/>
          </a:p>
        </p:txBody>
      </p:sp>
    </p:spTree>
    <p:extLst>
      <p:ext uri="{BB962C8B-B14F-4D97-AF65-F5344CB8AC3E}">
        <p14:creationId xmlns:p14="http://schemas.microsoft.com/office/powerpoint/2010/main" val="170579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06E826-53EB-4E34-885C-469E2BB45ACF}" type="datetimeFigureOut">
              <a:rPr lang="en-US" smtClean="0"/>
              <a:t>6/17/22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EF7B64-AEA3-462A-A407-2A3A41F1D3A1}" type="slidenum">
              <a:rPr lang="en-US" smtClean="0"/>
              <a:t>‹#›</a:t>
            </a:fld>
            <a:endParaRPr lang="en-US"/>
          </a:p>
        </p:txBody>
      </p:sp>
    </p:spTree>
    <p:extLst>
      <p:ext uri="{BB962C8B-B14F-4D97-AF65-F5344CB8AC3E}">
        <p14:creationId xmlns:p14="http://schemas.microsoft.com/office/powerpoint/2010/main" val="22859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06E826-53EB-4E34-885C-469E2BB45ACF}" type="datetimeFigureOut">
              <a:rPr lang="en-US" smtClean="0"/>
              <a:t>6/17/22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EF7B64-AEA3-462A-A407-2A3A41F1D3A1}" type="slidenum">
              <a:rPr lang="en-US" smtClean="0"/>
              <a:t>‹#›</a:t>
            </a:fld>
            <a:endParaRPr lang="en-US"/>
          </a:p>
        </p:txBody>
      </p:sp>
    </p:spTree>
    <p:extLst>
      <p:ext uri="{BB962C8B-B14F-4D97-AF65-F5344CB8AC3E}">
        <p14:creationId xmlns:p14="http://schemas.microsoft.com/office/powerpoint/2010/main" val="45427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06E826-53EB-4E34-885C-469E2BB45ACF}" type="datetimeFigureOut">
              <a:rPr lang="en-US" smtClean="0"/>
              <a:t>6/17/22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EF7B64-AEA3-462A-A407-2A3A41F1D3A1}" type="slidenum">
              <a:rPr lang="en-US" smtClean="0"/>
              <a:t>‹#›</a:t>
            </a:fld>
            <a:endParaRPr lang="en-US"/>
          </a:p>
        </p:txBody>
      </p:sp>
    </p:spTree>
    <p:extLst>
      <p:ext uri="{BB962C8B-B14F-4D97-AF65-F5344CB8AC3E}">
        <p14:creationId xmlns:p14="http://schemas.microsoft.com/office/powerpoint/2010/main" val="43807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06E826-53EB-4E34-885C-469E2BB45ACF}" type="datetimeFigureOut">
              <a:rPr lang="en-US" smtClean="0"/>
              <a:t>6/17/22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F7B64-AEA3-462A-A407-2A3A41F1D3A1}" type="slidenum">
              <a:rPr lang="en-US" smtClean="0"/>
              <a:t>‹#›</a:t>
            </a:fld>
            <a:endParaRPr lang="en-US"/>
          </a:p>
        </p:txBody>
      </p:sp>
    </p:spTree>
    <p:extLst>
      <p:ext uri="{BB962C8B-B14F-4D97-AF65-F5344CB8AC3E}">
        <p14:creationId xmlns:p14="http://schemas.microsoft.com/office/powerpoint/2010/main" val="514389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06E826-53EB-4E34-885C-469E2BB45ACF}" type="datetimeFigureOut">
              <a:rPr lang="en-US" smtClean="0"/>
              <a:t>6/17/22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F7B64-AEA3-462A-A407-2A3A41F1D3A1}" type="slidenum">
              <a:rPr lang="en-US" smtClean="0"/>
              <a:t>‹#›</a:t>
            </a:fld>
            <a:endParaRPr lang="en-US"/>
          </a:p>
        </p:txBody>
      </p:sp>
    </p:spTree>
    <p:extLst>
      <p:ext uri="{BB962C8B-B14F-4D97-AF65-F5344CB8AC3E}">
        <p14:creationId xmlns:p14="http://schemas.microsoft.com/office/powerpoint/2010/main" val="1667812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6E826-53EB-4E34-885C-469E2BB45ACF}" type="datetimeFigureOut">
              <a:rPr lang="en-US" smtClean="0"/>
              <a:t>6/17/22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F7B64-AEA3-462A-A407-2A3A41F1D3A1}" type="slidenum">
              <a:rPr lang="en-US" smtClean="0"/>
              <a:t>‹#›</a:t>
            </a:fld>
            <a:endParaRPr lang="en-US"/>
          </a:p>
        </p:txBody>
      </p:sp>
    </p:spTree>
    <p:extLst>
      <p:ext uri="{BB962C8B-B14F-4D97-AF65-F5344CB8AC3E}">
        <p14:creationId xmlns:p14="http://schemas.microsoft.com/office/powerpoint/2010/main" val="1557402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Offbeat entrepreneurship: A new example of success">
            <a:extLst>
              <a:ext uri="{FF2B5EF4-FFF2-40B4-BE49-F238E27FC236}">
                <a16:creationId xmlns:a16="http://schemas.microsoft.com/office/drawing/2014/main" id="{0BA11870-CB79-3849-94EB-77B0BBC0A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48446"/>
          </a:xfrm>
          <a:prstGeom prst="rect">
            <a:avLst/>
          </a:prstGeom>
          <a:noFill/>
          <a:extLst>
            <a:ext uri="{909E8E84-426E-40DD-AFC4-6F175D3DCCD1}">
              <a14:hiddenFill xmlns:a14="http://schemas.microsoft.com/office/drawing/2010/main">
                <a:solidFill>
                  <a:srgbClr val="FFFFFF"/>
                </a:solidFill>
              </a14:hiddenFill>
            </a:ext>
          </a:extLst>
        </p:spPr>
      </p:pic>
      <p:sp>
        <p:nvSpPr>
          <p:cNvPr id="4" name="Flowchart: Data 3"/>
          <p:cNvSpPr/>
          <p:nvPr/>
        </p:nvSpPr>
        <p:spPr>
          <a:xfrm>
            <a:off x="-1803678" y="3969359"/>
            <a:ext cx="7899678" cy="1617178"/>
          </a:xfrm>
          <a:prstGeom prst="flowChartInputOutput">
            <a:avLst/>
          </a:prstGeom>
          <a:solidFill>
            <a:schemeClr val="dk1">
              <a:alpha val="70000"/>
            </a:schemeClr>
          </a:solidFill>
          <a:ln>
            <a:noFill/>
          </a:ln>
          <a:effectLst>
            <a:outerShdw blurRad="76200" dir="18900000" sy="23000" kx="-1200000" algn="bl" rotWithShape="0">
              <a:prstClr val="black">
                <a:alpha val="20000"/>
              </a:prstClr>
            </a:outerShdw>
          </a:effectLst>
          <a:scene3d>
            <a:camera prst="orthographicFront">
              <a:rot lat="0" lon="0" rev="0"/>
            </a:camera>
            <a:lightRig rig="balanced" dir="t">
              <a:rot lat="0" lon="0" rev="8700000"/>
            </a:lightRig>
          </a:scene3d>
          <a:sp3d>
            <a:bevelT w="190500" h="38100" prst="coolSlant"/>
          </a:sp3d>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4400" b="1" dirty="0"/>
              <a:t>ENTREPRNEURSHIP</a:t>
            </a:r>
            <a:endParaRPr lang="en-US" sz="4000" b="1" dirty="0"/>
          </a:p>
        </p:txBody>
      </p:sp>
      <p:sp>
        <p:nvSpPr>
          <p:cNvPr id="6" name="Flowchart: Data 5"/>
          <p:cNvSpPr/>
          <p:nvPr/>
        </p:nvSpPr>
        <p:spPr>
          <a:xfrm>
            <a:off x="-1803678" y="5631760"/>
            <a:ext cx="6502528" cy="1312078"/>
          </a:xfrm>
          <a:prstGeom prst="flowChartInputOutput">
            <a:avLst/>
          </a:prstGeom>
          <a:solidFill>
            <a:schemeClr val="dk1">
              <a:alpha val="70000"/>
            </a:schemeClr>
          </a:solidFill>
          <a:ln>
            <a:noFill/>
          </a:ln>
          <a:effectLst>
            <a:outerShdw blurRad="76200" dir="18900000" sy="23000" kx="-1200000" algn="bl" rotWithShape="0">
              <a:prstClr val="black">
                <a:alpha val="20000"/>
              </a:prstClr>
            </a:outerShdw>
          </a:effectLst>
          <a:scene3d>
            <a:camera prst="orthographicFront">
              <a:rot lat="0" lon="0" rev="0"/>
            </a:camera>
            <a:lightRig rig="balanced" dir="t">
              <a:rot lat="0" lon="0" rev="8700000"/>
            </a:lightRig>
          </a:scene3d>
          <a:sp3d>
            <a:bevelT w="190500" h="38100" prst="coolSlant"/>
          </a:sp3d>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2800" dirty="0"/>
              <a:t>-</a:t>
            </a:r>
            <a:r>
              <a:rPr lang="en-US" sz="2800" dirty="0" err="1"/>
              <a:t>Bishwo</a:t>
            </a:r>
            <a:r>
              <a:rPr lang="en-US" sz="2800" dirty="0"/>
              <a:t> Nath Sapkota</a:t>
            </a:r>
          </a:p>
          <a:p>
            <a:pPr algn="r"/>
            <a:r>
              <a:rPr lang="en-US" sz="2800" dirty="0"/>
              <a:t>NP000304</a:t>
            </a:r>
            <a:endParaRPr lang="en-US" sz="24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867190" cy="99453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44529" y="0"/>
            <a:ext cx="2447471" cy="777946"/>
          </a:xfrm>
          <a:prstGeom prst="rect">
            <a:avLst/>
          </a:prstGeom>
        </p:spPr>
      </p:pic>
      <p:sp>
        <p:nvSpPr>
          <p:cNvPr id="15" name="Parallelogram 14"/>
          <p:cNvSpPr/>
          <p:nvPr/>
        </p:nvSpPr>
        <p:spPr>
          <a:xfrm>
            <a:off x="6444342" y="5802952"/>
            <a:ext cx="6413348" cy="969695"/>
          </a:xfrm>
          <a:prstGeom prst="parallelogram">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 iRobot </a:t>
            </a:r>
          </a:p>
        </p:txBody>
      </p:sp>
    </p:spTree>
    <p:extLst>
      <p:ext uri="{BB962C8B-B14F-4D97-AF65-F5344CB8AC3E}">
        <p14:creationId xmlns:p14="http://schemas.microsoft.com/office/powerpoint/2010/main" val="419962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a:xfrm>
            <a:off x="838200" y="2159453"/>
            <a:ext cx="10515600" cy="4351338"/>
          </a:xfrm>
        </p:spPr>
        <p:txBody>
          <a:bodyPr/>
          <a:lstStyle/>
          <a:p>
            <a:r>
              <a:rPr lang="en-IN" dirty="0"/>
              <a:t>The business which is just starting, that is still in the early phases of development can be known as a start-ups company. </a:t>
            </a:r>
          </a:p>
          <a:p>
            <a:r>
              <a:rPr lang="en-US" dirty="0"/>
              <a:t>The process of setting up a business is known as entrepreneurship. </a:t>
            </a:r>
          </a:p>
          <a:p>
            <a:r>
              <a:rPr lang="en-US" dirty="0"/>
              <a:t>iRobot has been chosen amongst the provided companies in this assessment.</a:t>
            </a:r>
          </a:p>
          <a:p>
            <a:r>
              <a:rPr lang="en-US" dirty="0"/>
              <a:t>Through an example of the robotics company, entrepreneurship, business strategies and different other corporate processes has been comprehended.</a:t>
            </a:r>
          </a:p>
        </p:txBody>
      </p:sp>
    </p:spTree>
    <p:extLst>
      <p:ext uri="{BB962C8B-B14F-4D97-AF65-F5344CB8AC3E}">
        <p14:creationId xmlns:p14="http://schemas.microsoft.com/office/powerpoint/2010/main" val="61035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the company</a:t>
            </a:r>
          </a:p>
        </p:txBody>
      </p:sp>
      <p:sp>
        <p:nvSpPr>
          <p:cNvPr id="3" name="Content Placeholder 2"/>
          <p:cNvSpPr>
            <a:spLocks noGrp="1"/>
          </p:cNvSpPr>
          <p:nvPr>
            <p:ph idx="1"/>
          </p:nvPr>
        </p:nvSpPr>
        <p:spPr>
          <a:xfrm>
            <a:off x="838200" y="2016578"/>
            <a:ext cx="10515600" cy="4589689"/>
          </a:xfrm>
        </p:spPr>
        <p:txBody>
          <a:bodyPr>
            <a:normAutofit/>
          </a:bodyPr>
          <a:lstStyle/>
          <a:p>
            <a:r>
              <a:rPr lang="en-US" dirty="0"/>
              <a:t>iRobot Corporation is an American technology company that designs and builds consumer robots. It was founded in 1990 by three members of MIT's Artificial Intelligence Lab, who designed robots for space exploration and military defense.  </a:t>
            </a:r>
          </a:p>
          <a:p>
            <a:r>
              <a:rPr lang="en-IN" dirty="0"/>
              <a:t>It is the world's biggest consumer robot maker, creates and builds robots that can do more, both indoors and outdoors. </a:t>
            </a:r>
            <a:endParaRPr lang="en-US" dirty="0"/>
          </a:p>
          <a:p>
            <a:r>
              <a:rPr lang="en-US" dirty="0"/>
              <a:t>iRobot is now a multinational corporation that has sold over 31 million robots globally. The iRobot product range comprises unique technologies and innovative cleaning, mapping, and navigation principles, as well as the Roomba robotic vacuum cleaner and the </a:t>
            </a:r>
            <a:r>
              <a:rPr lang="en-US" dirty="0" err="1"/>
              <a:t>braava</a:t>
            </a:r>
            <a:r>
              <a:rPr lang="en-US" dirty="0"/>
              <a:t> family of vacuum cleaner robots.</a:t>
            </a:r>
          </a:p>
        </p:txBody>
      </p:sp>
      <p:pic>
        <p:nvPicPr>
          <p:cNvPr id="2050" name="Picture 2" descr="Q2 Earnings: Three Answers From iRobot Corporation (IRBT) - Insider Monkey">
            <a:extLst>
              <a:ext uri="{FF2B5EF4-FFF2-40B4-BE49-F238E27FC236}">
                <a16:creationId xmlns:a16="http://schemas.microsoft.com/office/drawing/2014/main" id="{DE552777-871D-4E43-9E72-C9E6C6986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8384" y="0"/>
            <a:ext cx="3023616" cy="2016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33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Mission &amp; Vision of the Company</a:t>
            </a:r>
          </a:p>
        </p:txBody>
      </p:sp>
      <p:sp>
        <p:nvSpPr>
          <p:cNvPr id="3" name="TextBox 2">
            <a:extLst>
              <a:ext uri="{FF2B5EF4-FFF2-40B4-BE49-F238E27FC236}">
                <a16:creationId xmlns:a16="http://schemas.microsoft.com/office/drawing/2014/main" id="{94530E16-EE89-134B-BA39-9B1ACAF6268C}"/>
              </a:ext>
            </a:extLst>
          </p:cNvPr>
          <p:cNvSpPr txBox="1"/>
          <p:nvPr/>
        </p:nvSpPr>
        <p:spPr>
          <a:xfrm>
            <a:off x="231648" y="2243328"/>
            <a:ext cx="11655552" cy="4832092"/>
          </a:xfrm>
          <a:prstGeom prst="rect">
            <a:avLst/>
          </a:prstGeom>
          <a:noFill/>
        </p:spPr>
        <p:txBody>
          <a:bodyPr wrap="square" rtlCol="0">
            <a:spAutoFit/>
          </a:bodyPr>
          <a:lstStyle/>
          <a:p>
            <a:pPr algn="ctr"/>
            <a:r>
              <a:rPr lang="en-US" sz="2800" b="1" dirty="0"/>
              <a:t>Vision</a:t>
            </a:r>
          </a:p>
          <a:p>
            <a:pPr algn="ctr"/>
            <a:r>
              <a:rPr lang="en-US" sz="2800" dirty="0"/>
              <a:t>Its vision is to build the world’s most thoughtful robotics and intelligence home innovations that make life better.</a:t>
            </a:r>
          </a:p>
          <a:p>
            <a:pPr algn="ctr"/>
            <a:endParaRPr lang="en-US" sz="2800" dirty="0"/>
          </a:p>
          <a:p>
            <a:pPr algn="ctr"/>
            <a:r>
              <a:rPr lang="en-US" sz="2800" b="1" dirty="0"/>
              <a:t>Mission</a:t>
            </a:r>
          </a:p>
          <a:p>
            <a:pPr algn="ctr"/>
            <a:r>
              <a:rPr lang="en-US" sz="2800" dirty="0"/>
              <a:t>"iRobot's mission is to change the world by building practical robots that make a difference, while delivering increased value to our shareholders," said Colin Angle, iRobot chairman and CEO. </a:t>
            </a:r>
          </a:p>
          <a:p>
            <a:pPr algn="ctr"/>
            <a:endParaRPr lang="en-US" sz="2800" dirty="0"/>
          </a:p>
          <a:p>
            <a:pPr algn="ctr"/>
            <a:endParaRPr lang="en-US" sz="2800" dirty="0"/>
          </a:p>
          <a:p>
            <a:pPr algn="ctr"/>
            <a:endParaRPr lang="en-US" sz="2800" dirty="0"/>
          </a:p>
        </p:txBody>
      </p:sp>
    </p:spTree>
    <p:extLst>
      <p:ext uri="{BB962C8B-B14F-4D97-AF65-F5344CB8AC3E}">
        <p14:creationId xmlns:p14="http://schemas.microsoft.com/office/powerpoint/2010/main" val="3609052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Strategy</a:t>
            </a:r>
          </a:p>
        </p:txBody>
      </p:sp>
      <p:sp>
        <p:nvSpPr>
          <p:cNvPr id="3" name="TextBox 2">
            <a:extLst>
              <a:ext uri="{FF2B5EF4-FFF2-40B4-BE49-F238E27FC236}">
                <a16:creationId xmlns:a16="http://schemas.microsoft.com/office/drawing/2014/main" id="{545E14AD-B2BA-D343-8131-D344A2427434}"/>
              </a:ext>
            </a:extLst>
          </p:cNvPr>
          <p:cNvSpPr txBox="1"/>
          <p:nvPr/>
        </p:nvSpPr>
        <p:spPr>
          <a:xfrm>
            <a:off x="838200" y="1950720"/>
            <a:ext cx="10515600" cy="4062651"/>
          </a:xfrm>
          <a:prstGeom prst="rect">
            <a:avLst/>
          </a:prstGeom>
          <a:noFill/>
        </p:spPr>
        <p:txBody>
          <a:bodyPr wrap="square" rtlCol="0">
            <a:spAutoFit/>
          </a:bodyPr>
          <a:lstStyle/>
          <a:p>
            <a:r>
              <a:rPr lang="en-US" sz="2400" b="1" dirty="0"/>
              <a:t>Offering the products at affordable rate: Cost Leadership </a:t>
            </a:r>
          </a:p>
          <a:p>
            <a:r>
              <a:rPr lang="en-IN" sz="2400" dirty="0"/>
              <a:t>It</a:t>
            </a:r>
            <a:r>
              <a:rPr lang="en-IN" sz="2400" i="1" dirty="0"/>
              <a:t> </a:t>
            </a:r>
            <a:r>
              <a:rPr lang="en-IN" sz="2400" dirty="0"/>
              <a:t>aims to be able to manufacturer the goods in lowest-cost in business. As long as it can charge prices that are close to or equal to the industry average, it will be successful</a:t>
            </a:r>
          </a:p>
          <a:p>
            <a:endParaRPr lang="en-IN" sz="2400" dirty="0"/>
          </a:p>
          <a:p>
            <a:r>
              <a:rPr lang="en-US" sz="2400" b="1" dirty="0"/>
              <a:t>Producing the unique products: Differentiation </a:t>
            </a:r>
            <a:endParaRPr lang="en-US" sz="2400" dirty="0"/>
          </a:p>
          <a:p>
            <a:pPr lvl="0"/>
            <a:r>
              <a:rPr lang="en-US" sz="2400" dirty="0"/>
              <a:t>it utilize a differentiation strategy for catching customer's attention &amp; retain consumers by providing them with a distinctive good or service. </a:t>
            </a:r>
          </a:p>
          <a:p>
            <a:pPr lvl="0"/>
            <a:r>
              <a:rPr lang="en-IN" sz="2400" dirty="0"/>
              <a:t>iRobot uses this strategy to make their product unique and one of a kind in a market so customer will be egger to by the product.</a:t>
            </a:r>
            <a:endParaRPr lang="en-US" dirty="0"/>
          </a:p>
          <a:p>
            <a:endParaRPr lang="en-NP" dirty="0"/>
          </a:p>
        </p:txBody>
      </p:sp>
    </p:spTree>
    <p:extLst>
      <p:ext uri="{BB962C8B-B14F-4D97-AF65-F5344CB8AC3E}">
        <p14:creationId xmlns:p14="http://schemas.microsoft.com/office/powerpoint/2010/main" val="324073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Challenges</a:t>
            </a:r>
            <a:r>
              <a:rPr lang="en-US" dirty="0"/>
              <a:t> </a:t>
            </a:r>
          </a:p>
        </p:txBody>
      </p:sp>
      <p:sp>
        <p:nvSpPr>
          <p:cNvPr id="3" name="TextBox 2">
            <a:extLst>
              <a:ext uri="{FF2B5EF4-FFF2-40B4-BE49-F238E27FC236}">
                <a16:creationId xmlns:a16="http://schemas.microsoft.com/office/drawing/2014/main" id="{9BA14143-3DF1-4E41-BCF5-0A0CD61A03A3}"/>
              </a:ext>
            </a:extLst>
          </p:cNvPr>
          <p:cNvSpPr txBox="1"/>
          <p:nvPr/>
        </p:nvSpPr>
        <p:spPr>
          <a:xfrm>
            <a:off x="838200" y="1865376"/>
            <a:ext cx="10305288" cy="3416320"/>
          </a:xfrm>
          <a:prstGeom prst="rect">
            <a:avLst/>
          </a:prstGeom>
          <a:noFill/>
        </p:spPr>
        <p:txBody>
          <a:bodyPr wrap="square" rtlCol="0">
            <a:spAutoFit/>
          </a:bodyPr>
          <a:lstStyle/>
          <a:p>
            <a:r>
              <a:rPr lang="en-US" sz="2000" dirty="0"/>
              <a:t>T</a:t>
            </a:r>
            <a:r>
              <a:rPr lang="en-NP" sz="2000" dirty="0"/>
              <a:t>he chall</a:t>
            </a:r>
            <a:r>
              <a:rPr lang="en-US" sz="2000" dirty="0"/>
              <a:t>e</a:t>
            </a:r>
            <a:r>
              <a:rPr lang="en-NP" sz="2000" dirty="0"/>
              <a:t>nges faced by the iRobot are:-</a:t>
            </a:r>
          </a:p>
          <a:p>
            <a:r>
              <a:rPr lang="en-NP" sz="2000" dirty="0"/>
              <a:t>1 </a:t>
            </a:r>
            <a:r>
              <a:rPr lang="en-IN" sz="2000" b="1" dirty="0"/>
              <a:t>Global chip shortage</a:t>
            </a:r>
            <a:endParaRPr lang="en-US" sz="2000" dirty="0"/>
          </a:p>
          <a:p>
            <a:r>
              <a:rPr lang="en-IN" sz="2000" dirty="0"/>
              <a:t>The company had a great quarter, but it was hampered by a global chip shortage and problems with the system supply chain. Not only have company executives been affected, but they also see potential here.</a:t>
            </a:r>
          </a:p>
          <a:p>
            <a:endParaRPr lang="en-IN" sz="2000" dirty="0"/>
          </a:p>
          <a:p>
            <a:r>
              <a:rPr lang="en-IN" sz="2000" dirty="0"/>
              <a:t>2 </a:t>
            </a:r>
            <a:r>
              <a:rPr lang="en-IN" sz="2000" b="1" dirty="0"/>
              <a:t>Traffic</a:t>
            </a:r>
          </a:p>
          <a:p>
            <a:r>
              <a:rPr lang="en-IN" sz="2000" dirty="0"/>
              <a:t>The robots and machinery products manufactured by iRobot need to be distributed and since it is globally available the time to reach the destination is delay.</a:t>
            </a:r>
            <a:endParaRPr lang="en-US" dirty="0"/>
          </a:p>
          <a:p>
            <a:endParaRPr lang="en-NP" dirty="0"/>
          </a:p>
          <a:p>
            <a:endParaRPr lang="en-NP" dirty="0"/>
          </a:p>
        </p:txBody>
      </p:sp>
      <p:sp>
        <p:nvSpPr>
          <p:cNvPr id="5" name="TextBox 4">
            <a:extLst>
              <a:ext uri="{FF2B5EF4-FFF2-40B4-BE49-F238E27FC236}">
                <a16:creationId xmlns:a16="http://schemas.microsoft.com/office/drawing/2014/main" id="{BDC644DF-83F2-3D4E-B46D-7CBB3A22A542}"/>
              </a:ext>
            </a:extLst>
          </p:cNvPr>
          <p:cNvSpPr txBox="1"/>
          <p:nvPr/>
        </p:nvSpPr>
        <p:spPr>
          <a:xfrm>
            <a:off x="838200" y="4832651"/>
            <a:ext cx="10122408" cy="1508105"/>
          </a:xfrm>
          <a:prstGeom prst="rect">
            <a:avLst/>
          </a:prstGeom>
          <a:noFill/>
        </p:spPr>
        <p:txBody>
          <a:bodyPr wrap="square" rtlCol="0">
            <a:spAutoFit/>
          </a:bodyPr>
          <a:lstStyle/>
          <a:p>
            <a:r>
              <a:rPr lang="en-US" sz="2400" b="1" dirty="0"/>
              <a:t>Recommendations:</a:t>
            </a:r>
          </a:p>
          <a:p>
            <a:r>
              <a:rPr lang="en-US" sz="2400" dirty="0"/>
              <a:t>1 Product expansion and new operating environments.</a:t>
            </a:r>
          </a:p>
          <a:p>
            <a:r>
              <a:rPr lang="en-US" sz="2400" dirty="0"/>
              <a:t>2 Increasing in production of chip as per demands.</a:t>
            </a:r>
          </a:p>
          <a:p>
            <a:endParaRPr lang="en-NP" sz="2000" dirty="0"/>
          </a:p>
        </p:txBody>
      </p:sp>
    </p:spTree>
    <p:extLst>
      <p:ext uri="{BB962C8B-B14F-4D97-AF65-F5344CB8AC3E}">
        <p14:creationId xmlns:p14="http://schemas.microsoft.com/office/powerpoint/2010/main" val="422017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p:txBody>
          <a:bodyPr/>
          <a:lstStyle/>
          <a:p>
            <a:r>
              <a:rPr lang="en-IN" dirty="0"/>
              <a:t>Recently</a:t>
            </a:r>
            <a:r>
              <a:rPr lang="en-US" dirty="0"/>
              <a:t> it has celebrates the company's success by commemorating the 30.30 day when the sales hit $30 million and the company's 30 years of empowerment.</a:t>
            </a:r>
          </a:p>
          <a:p>
            <a:r>
              <a:rPr lang="en-US" dirty="0"/>
              <a:t>iRobot has been chosen from the list of company for the research.</a:t>
            </a:r>
          </a:p>
          <a:p>
            <a:r>
              <a:rPr lang="en-IN" dirty="0"/>
              <a:t>iRobot was established as IS Robotics, Inc. In 1990, the director of the MIT Artificial Intelligence Lab. It was done by Rodney Brooks and his two pupils, iRobot CEO Colin Angle and Board Chairman Helen Greiner. </a:t>
            </a:r>
            <a:endParaRPr lang="en-US" dirty="0"/>
          </a:p>
          <a:p>
            <a:endParaRPr lang="en-NP" dirty="0"/>
          </a:p>
          <a:p>
            <a:pPr marL="0" indent="0">
              <a:buNone/>
            </a:pPr>
            <a:endParaRPr lang="en-NP" dirty="0"/>
          </a:p>
        </p:txBody>
      </p:sp>
    </p:spTree>
    <p:extLst>
      <p:ext uri="{BB962C8B-B14F-4D97-AF65-F5344CB8AC3E}">
        <p14:creationId xmlns:p14="http://schemas.microsoft.com/office/powerpoint/2010/main" val="1578845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343" y="2585811"/>
            <a:ext cx="10515600" cy="1325563"/>
          </a:xfrm>
        </p:spPr>
        <p:txBody>
          <a:bodyPr>
            <a:normAutofit/>
          </a:bodyPr>
          <a:lstStyle/>
          <a:p>
            <a:pPr algn="ctr"/>
            <a:r>
              <a:rPr lang="en-US" sz="8000" b="1" dirty="0"/>
              <a:t>THANK YOU</a:t>
            </a:r>
          </a:p>
        </p:txBody>
      </p:sp>
    </p:spTree>
    <p:extLst>
      <p:ext uri="{BB962C8B-B14F-4D97-AF65-F5344CB8AC3E}">
        <p14:creationId xmlns:p14="http://schemas.microsoft.com/office/powerpoint/2010/main" val="491247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545</Words>
  <Application>Microsoft Macintosh PowerPoint</Application>
  <PresentationFormat>Widescreen</PresentationFormat>
  <Paragraphs>43</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Introduction</vt:lpstr>
      <vt:lpstr>Introduction to the company</vt:lpstr>
      <vt:lpstr>Mission &amp; Vision of the Company</vt:lpstr>
      <vt:lpstr>Business Strategy</vt:lpstr>
      <vt:lpstr>Challenges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Shrestha</dc:creator>
  <cp:lastModifiedBy>Microsoft Office User</cp:lastModifiedBy>
  <cp:revision>15</cp:revision>
  <dcterms:created xsi:type="dcterms:W3CDTF">2022-03-20T13:19:15Z</dcterms:created>
  <dcterms:modified xsi:type="dcterms:W3CDTF">2022-06-17T02:14:08Z</dcterms:modified>
</cp:coreProperties>
</file>