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8" r:id="rId2"/>
    <p:sldId id="267" r:id="rId3"/>
    <p:sldId id="257" r:id="rId4"/>
    <p:sldId id="258" r:id="rId5"/>
    <p:sldId id="259" r:id="rId6"/>
    <p:sldId id="261" r:id="rId7"/>
    <p:sldId id="260"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3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E8838-FC3D-4067-90A4-DCA79FF26747}" type="datetimeFigureOut">
              <a:rPr lang="en-US" smtClean="0"/>
              <a:t>8/3/2023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F426C-60DC-4BBD-A9D2-2FE0CB47B3BD}" type="slidenum">
              <a:rPr lang="en-US" smtClean="0"/>
              <a:t>‹#›</a:t>
            </a:fld>
            <a:endParaRPr lang="en-US"/>
          </a:p>
        </p:txBody>
      </p:sp>
    </p:spTree>
    <p:extLst>
      <p:ext uri="{BB962C8B-B14F-4D97-AF65-F5344CB8AC3E}">
        <p14:creationId xmlns:p14="http://schemas.microsoft.com/office/powerpoint/2010/main" val="168819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1C0CD-6870-4FA2-A535-3A6D5E3F7758}"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1C0CD-6870-4FA2-A535-3A6D5E3F7758}"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481C0CD-6870-4FA2-A535-3A6D5E3F7758}"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81C0CD-6870-4FA2-A535-3A6D5E3F7758}"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1C0CD-6870-4FA2-A535-3A6D5E3F7758}"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1C0CD-6870-4FA2-A535-3A6D5E3F7758}"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C0CD-6870-4FA2-A535-3A6D5E3F7758}"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481C0CD-6870-4FA2-A535-3A6D5E3F7758}" type="datetimeFigureOut">
              <a:rPr lang="en-US" smtClean="0"/>
              <a:t>8/3/2023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1C0CD-6870-4FA2-A535-3A6D5E3F7758}"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481C0CD-6870-4FA2-A535-3A6D5E3F7758}" type="datetimeFigureOut">
              <a:rPr lang="en-US" smtClean="0"/>
              <a:t>8/3/2023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FD08747-C1D3-43F8-8F0D-5BDCF4F624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7315200" cy="1846659"/>
          </a:xfrm>
          <a:prstGeom prst="rect">
            <a:avLst/>
          </a:prstGeom>
          <a:noFill/>
        </p:spPr>
        <p:txBody>
          <a:bodyPr wrap="square" rtlCol="0">
            <a:spAutoFit/>
          </a:bodyPr>
          <a:lstStyle/>
          <a:p>
            <a:r>
              <a:rPr lang="en-US" sz="4800" b="1" dirty="0" smtClean="0">
                <a:latin typeface="Tahoma" panose="020B0604030504040204" pitchFamily="34" charset="0"/>
                <a:ea typeface="Tahoma" panose="020B0604030504040204" pitchFamily="34" charset="0"/>
                <a:cs typeface="Tahoma" panose="020B0604030504040204" pitchFamily="34" charset="0"/>
              </a:rPr>
              <a:t>DIABETES PREDICTION PROJECT </a:t>
            </a:r>
            <a:r>
              <a:rPr lang="en-US" b="1" dirty="0">
                <a:latin typeface="Tahoma" panose="020B0604030504040204" pitchFamily="34" charset="0"/>
                <a:ea typeface="Tahoma" panose="020B0604030504040204" pitchFamily="34" charset="0"/>
                <a:cs typeface="Tahoma" panose="020B0604030504040204" pitchFamily="34" charset="0"/>
              </a:rPr>
              <a:t/>
            </a:r>
            <a:br>
              <a:rPr lang="en-US" b="1" dirty="0">
                <a:latin typeface="Tahoma" panose="020B0604030504040204" pitchFamily="34" charset="0"/>
                <a:ea typeface="Tahoma" panose="020B0604030504040204" pitchFamily="34" charset="0"/>
                <a:cs typeface="Tahoma" panose="020B0604030504040204" pitchFamily="34" charset="0"/>
              </a:rPr>
            </a:br>
            <a:endParaRPr lang="en-US" dirty="0"/>
          </a:p>
        </p:txBody>
      </p:sp>
      <p:pic>
        <p:nvPicPr>
          <p:cNvPr id="3" name="Picture 2" descr="Free Cliparts Project Introduction, Download Free Clipar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124200"/>
            <a:ext cx="36576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75195" y="2373066"/>
            <a:ext cx="3034805" cy="369332"/>
          </a:xfrm>
          <a:prstGeom prst="rect">
            <a:avLst/>
          </a:prstGeom>
        </p:spPr>
        <p:txBody>
          <a:bodyPr wrap="none">
            <a:spAutoFit/>
          </a:bodyPr>
          <a:lstStyle/>
          <a:p>
            <a:r>
              <a:rPr lang="en-US"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Model Evaluation Report</a:t>
            </a:r>
            <a:endParaRPr lang="en-US" dirty="0">
              <a:solidFill>
                <a:schemeClr val="accent6">
                  <a:lumMod val="50000"/>
                </a:schemeClr>
              </a:solidFill>
            </a:endParaRPr>
          </a:p>
        </p:txBody>
      </p:sp>
    </p:spTree>
    <p:extLst>
      <p:ext uri="{BB962C8B-B14F-4D97-AF65-F5344CB8AC3E}">
        <p14:creationId xmlns:p14="http://schemas.microsoft.com/office/powerpoint/2010/main" val="269211174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534400" cy="4416594"/>
          </a:xfrm>
          <a:prstGeom prst="rect">
            <a:avLst/>
          </a:prstGeom>
        </p:spPr>
        <p:txBody>
          <a:bodyPr wrap="square">
            <a:spAutoFit/>
          </a:bodyPr>
          <a:lstStyle/>
          <a:p>
            <a:pPr>
              <a:lnSpc>
                <a:spcPct val="150000"/>
              </a:lnSpc>
            </a:pPr>
            <a:r>
              <a:rPr lang="en-US" sz="3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Recommendations</a:t>
            </a:r>
            <a:r>
              <a:rPr lang="en-US" sz="3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pPr>
              <a:lnSpc>
                <a:spcPct val="150000"/>
              </a:lnSpc>
            </a:pPr>
            <a:endParaRPr lang="en-US" sz="12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Further fine-tuning of </a:t>
            </a: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hyper parameters </a:t>
            </a: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for each model might improve the overall performance.</a:t>
            </a:r>
          </a:p>
          <a:p>
            <a:pPr marL="342900" indent="-342900">
              <a:buAutoNum type="arabicPeriod"/>
            </a:pP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Collecting additional relevant features or exploring feature interactions could enhance model accuracy.</a:t>
            </a:r>
          </a:p>
          <a:p>
            <a:pPr marL="342900" indent="-342900">
              <a:buAutoNum type="arabicPeriod"/>
            </a:pP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Consideration of advanced modeling techniques, such as ensemble methods or neural networks, could be explored for even better predictive capabilities.</a:t>
            </a:r>
          </a:p>
          <a:p>
            <a:pPr marL="342900" indent="-342900">
              <a:buAutoNum type="arabicPeriod"/>
            </a:pP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The Diabetes Prediction Project has laid a strong foundation for diabetes detection using classification models. Continued refinement and enhancement will contribute significantly to the advancement of diabetes diagnosis and personalized healthcare.</a:t>
            </a: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589788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133600"/>
            <a:ext cx="6019800" cy="1754326"/>
          </a:xfrm>
          <a:prstGeom prst="rect">
            <a:avLst/>
          </a:prstGeom>
        </p:spPr>
        <p:txBody>
          <a:bodyPr wrap="square">
            <a:spAutoFit/>
          </a:bodyPr>
          <a:lstStyle/>
          <a:p>
            <a:pPr algn="ctr"/>
            <a:r>
              <a:rPr lang="en-US" sz="54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THANK YOU !!!</a:t>
            </a:r>
          </a:p>
          <a:p>
            <a:endParaRPr lang="en-US" sz="5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1007346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applause.wav"/>
          </p:stSnd>
        </p:sndAc>
      </p:transition>
    </mc:Choice>
    <mc:Fallback xmlns="">
      <p:transition spd="slow">
        <p:split orient="vert"/>
        <p:sndAc>
          <p:stSnd>
            <p:snd r:embed="rId5" name="applaus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57200"/>
            <a:ext cx="5867400" cy="4343400"/>
          </a:xfrm>
          <a:prstGeom prst="rect">
            <a:avLst/>
          </a:prstGeom>
        </p:spPr>
      </p:pic>
    </p:spTree>
    <p:extLst>
      <p:ext uri="{BB962C8B-B14F-4D97-AF65-F5344CB8AC3E}">
        <p14:creationId xmlns:p14="http://schemas.microsoft.com/office/powerpoint/2010/main" val="26605905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p:nvPr>
        </p:nvSpPr>
        <p:spPr>
          <a:xfrm>
            <a:off x="304800" y="365760"/>
            <a:ext cx="8534400" cy="4663440"/>
          </a:xfrm>
        </p:spPr>
        <p:txBody>
          <a:bodyPr>
            <a:noAutofit/>
          </a:bodyPr>
          <a:lstStyle/>
          <a:p>
            <a:r>
              <a:rPr lang="en-US" sz="3200" b="1" cap="none"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Introduction:</a:t>
            </a:r>
            <a:r>
              <a:rPr lang="en-US" sz="4000" b="1" cap="none"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r>
            <a:br>
              <a:rPr lang="en-US" sz="4000" b="1" cap="none"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br>
            <a:r>
              <a:rPr lang="en-US" sz="1600" cap="none"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a:r>
            <a:br>
              <a:rPr lang="en-US" sz="1600" cap="none"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The </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diabetes prediction project aims to develop an accurate predictive model to detect diabetes </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in patients </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based on several health-related </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features. The </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dataset used for this project contains information on patients' </a:t>
            </a:r>
            <a:r>
              <a:rPr lang="en-US" sz="2000" cap="none" dirty="0">
                <a:solidFill>
                  <a:srgbClr val="FFC000"/>
                </a:solidFill>
                <a:latin typeface="Tahoma" panose="020B0604030504040204" pitchFamily="34" charset="0"/>
                <a:ea typeface="Tahoma" panose="020B0604030504040204" pitchFamily="34" charset="0"/>
                <a:cs typeface="Tahoma" panose="020B0604030504040204" pitchFamily="34" charset="0"/>
              </a:rPr>
              <a:t>age</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smtClean="0">
                <a:solidFill>
                  <a:srgbClr val="FF0000"/>
                </a:solidFill>
                <a:latin typeface="Tahoma" panose="020B0604030504040204" pitchFamily="34" charset="0"/>
                <a:ea typeface="Tahoma" panose="020B0604030504040204" pitchFamily="34" charset="0"/>
                <a:cs typeface="Tahoma" panose="020B0604030504040204" pitchFamily="34" charset="0"/>
              </a:rPr>
              <a:t>smoking </a:t>
            </a:r>
            <a:r>
              <a:rPr lang="en-US" sz="2000" cap="none" dirty="0">
                <a:solidFill>
                  <a:srgbClr val="FF0000"/>
                </a:solidFill>
                <a:latin typeface="Tahoma" panose="020B0604030504040204" pitchFamily="34" charset="0"/>
                <a:ea typeface="Tahoma" panose="020B0604030504040204" pitchFamily="34" charset="0"/>
                <a:cs typeface="Tahoma" panose="020B0604030504040204" pitchFamily="34" charset="0"/>
              </a:rPr>
              <a:t>history</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a:solidFill>
                  <a:srgbClr val="00B050"/>
                </a:solidFill>
                <a:latin typeface="Tahoma" panose="020B0604030504040204" pitchFamily="34" charset="0"/>
                <a:ea typeface="Tahoma" panose="020B0604030504040204" pitchFamily="34" charset="0"/>
                <a:cs typeface="Tahoma" panose="020B0604030504040204" pitchFamily="34" charset="0"/>
              </a:rPr>
              <a:t>body mass index (</a:t>
            </a:r>
            <a:r>
              <a:rPr lang="en-US" sz="2000" cap="none" dirty="0" err="1">
                <a:solidFill>
                  <a:srgbClr val="00B050"/>
                </a:solidFill>
                <a:latin typeface="Tahoma" panose="020B0604030504040204" pitchFamily="34" charset="0"/>
                <a:ea typeface="Tahoma" panose="020B0604030504040204" pitchFamily="34" charset="0"/>
                <a:cs typeface="Tahoma" panose="020B0604030504040204" pitchFamily="34" charset="0"/>
              </a:rPr>
              <a:t>bmi</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smtClean="0">
                <a:solidFill>
                  <a:srgbClr val="7030A0"/>
                </a:solidFill>
                <a:latin typeface="Tahoma" panose="020B0604030504040204" pitchFamily="34" charset="0"/>
                <a:ea typeface="Tahoma" panose="020B0604030504040204" pitchFamily="34" charset="0"/>
                <a:cs typeface="Tahoma" panose="020B0604030504040204" pitchFamily="34" charset="0"/>
              </a:rPr>
              <a:t>HbA1c </a:t>
            </a:r>
            <a:r>
              <a:rPr lang="en-US" sz="2000" cap="none" dirty="0">
                <a:solidFill>
                  <a:srgbClr val="7030A0"/>
                </a:solidFill>
                <a:latin typeface="Tahoma" panose="020B0604030504040204" pitchFamily="34" charset="0"/>
                <a:ea typeface="Tahoma" panose="020B0604030504040204" pitchFamily="34" charset="0"/>
                <a:cs typeface="Tahoma" panose="020B0604030504040204" pitchFamily="34" charset="0"/>
              </a:rPr>
              <a:t>level</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blood glucose level</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gender</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000" cap="none" dirty="0">
                <a:solidFill>
                  <a:schemeClr val="accent6">
                    <a:lumMod val="60000"/>
                    <a:lumOff val="40000"/>
                  </a:schemeClr>
                </a:solidFill>
                <a:latin typeface="Tahoma" panose="020B0604030504040204" pitchFamily="34" charset="0"/>
                <a:ea typeface="Tahoma" panose="020B0604030504040204" pitchFamily="34" charset="0"/>
                <a:cs typeface="Tahoma" panose="020B0604030504040204" pitchFamily="34" charset="0"/>
              </a:rPr>
              <a:t>hypertension</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 and </a:t>
            </a:r>
            <a:r>
              <a:rPr lang="en-US" sz="2000" cap="none"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heart disease</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a:t>
            </a:r>
            <a:b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b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
            </a:r>
            <a:b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b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The Dataset used for this project was downloaded from </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hlinkClick r:id="rId2"/>
              </a:rPr>
              <a:t>www.kaggle.com</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
            </a:r>
            <a:b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b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
            </a:r>
            <a:b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b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In </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this report, we evaluate the performance of four classification </a:t>
            </a:r>
            <a:r>
              <a:rPr lang="en-US" sz="2000" cap="none" dirty="0" smtClean="0">
                <a:solidFill>
                  <a:schemeClr val="tx2"/>
                </a:solidFill>
                <a:latin typeface="Tahoma" panose="020B0604030504040204" pitchFamily="34" charset="0"/>
                <a:ea typeface="Tahoma" panose="020B0604030504040204" pitchFamily="34" charset="0"/>
                <a:cs typeface="Tahoma" panose="020B0604030504040204" pitchFamily="34" charset="0"/>
              </a:rPr>
              <a:t>models; </a:t>
            </a:r>
            <a:r>
              <a:rPr lang="en-US" sz="2000" cap="none" dirty="0">
                <a:solidFill>
                  <a:schemeClr val="tx2"/>
                </a:solidFill>
                <a:latin typeface="Tahoma" panose="020B0604030504040204" pitchFamily="34" charset="0"/>
                <a:ea typeface="Tahoma" panose="020B0604030504040204" pitchFamily="34" charset="0"/>
                <a:cs typeface="Tahoma" panose="020B0604030504040204" pitchFamily="34" charset="0"/>
              </a:rPr>
              <a:t>logistic regression, random forest classifier, support vector classifier (svc), and gradient boosting classifier</a:t>
            </a:r>
            <a:r>
              <a:rPr lang="en-US" sz="2000" cap="none"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cap="none" dirty="0">
                <a:solidFill>
                  <a:schemeClr val="accent6">
                    <a:lumMod val="75000"/>
                  </a:schemeClr>
                </a:solidFill>
                <a:latin typeface="Calibri" pitchFamily="34" charset="0"/>
                <a:cs typeface="Calibri" pitchFamily="34" charset="0"/>
              </a:rPr>
              <a:t/>
            </a:r>
            <a:br>
              <a:rPr lang="en-US" cap="none" dirty="0">
                <a:solidFill>
                  <a:schemeClr val="accent6">
                    <a:lumMod val="75000"/>
                  </a:schemeClr>
                </a:solidFill>
                <a:latin typeface="Calibri" pitchFamily="34" charset="0"/>
                <a:cs typeface="Calibri" pitchFamily="34" charset="0"/>
              </a:rPr>
            </a:br>
            <a:endParaRPr lang="en-US" cap="none"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213583094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001000" cy="2954655"/>
          </a:xfrm>
          <a:prstGeom prst="rect">
            <a:avLst/>
          </a:prstGeom>
        </p:spPr>
        <p:txBody>
          <a:bodyPr wrap="square">
            <a:spAutoFit/>
          </a:bodyPr>
          <a:lstStyle/>
          <a:p>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Data </a:t>
            </a:r>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Pre-processing</a:t>
            </a:r>
            <a:r>
              <a:rPr lang="en-US" sz="32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chemeClr val="accent2">
                  <a:lumMod val="60000"/>
                  <a:lumOff val="40000"/>
                </a:schemeClr>
              </a:solidFill>
            </a:endParaRPr>
          </a:p>
          <a:p>
            <a:r>
              <a:rPr lang="en-US" sz="2200" dirty="0" smtClean="0">
                <a:solidFill>
                  <a:schemeClr val="tx2"/>
                </a:solidFill>
                <a:latin typeface="Tahoma" panose="020B0604030504040204" pitchFamily="34" charset="0"/>
                <a:ea typeface="Tahoma" panose="020B0604030504040204" pitchFamily="34" charset="0"/>
                <a:cs typeface="Tahoma" panose="020B0604030504040204" pitchFamily="34" charset="0"/>
              </a:rPr>
              <a:t>The initial dataset underwent rigorous preprocessing to ensure data quality and integrity. Patients below the age of 20 were excluded, and gender outliers labeled as 'Other' were removed. The dataset was then balanced to avoid class imbalance by selecting equal numbers of positive and negative diabetes cases.</a:t>
            </a: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129678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762000"/>
            <a:ext cx="8458200" cy="2800767"/>
          </a:xfrm>
          <a:prstGeom prst="rect">
            <a:avLst/>
          </a:prstGeom>
        </p:spPr>
        <p:txBody>
          <a:bodyPr wrap="square">
            <a:spAutoFit/>
          </a:bodyPr>
          <a:lstStyle/>
          <a:p>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Feature </a:t>
            </a:r>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Engineering and Scaling:</a:t>
            </a:r>
          </a:p>
          <a:p>
            <a:endParaRPr lang="en-US" sz="2400" b="1" dirty="0"/>
          </a:p>
          <a:p>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Categorical features such as gender and smoking history were mapped to numerical representations. Subsequently, the numerical features were standardized using the </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Standard Scaler </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to bring all the features to a similar scale, facilitating model convergence</a:t>
            </a:r>
            <a:r>
              <a:rPr lang="en-US" dirty="0" smtClean="0"/>
              <a:t>.</a:t>
            </a:r>
            <a:endParaRPr lang="en-US" dirty="0"/>
          </a:p>
        </p:txBody>
      </p:sp>
    </p:spTree>
    <p:extLst>
      <p:ext uri="{BB962C8B-B14F-4D97-AF65-F5344CB8AC3E}">
        <p14:creationId xmlns:p14="http://schemas.microsoft.com/office/powerpoint/2010/main" val="427213687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124206"/>
          </a:xfrm>
          <a:prstGeom prst="rect">
            <a:avLst/>
          </a:prstGeom>
        </p:spPr>
        <p:txBody>
          <a:bodyPr wrap="square">
            <a:spAutoFit/>
          </a:bodyPr>
          <a:lstStyle/>
          <a:p>
            <a:r>
              <a:rPr lang="en-US" sz="3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Model Performance Metrics</a:t>
            </a:r>
            <a:r>
              <a:rPr lang="en-US" sz="3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endParaRPr lang="en-US" sz="20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The performance of each model was evaluated using the following metrics:</a:t>
            </a:r>
          </a:p>
          <a:p>
            <a:pPr marL="514350" indent="-514350">
              <a:lnSpc>
                <a:spcPct val="150000"/>
              </a:lnSpc>
              <a:buAutoNum type="arabicPeriod"/>
            </a:pPr>
            <a:r>
              <a:rPr lang="en-US" sz="2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Accuracy Score</a:t>
            </a:r>
            <a:r>
              <a:rPr lang="en-US" sz="2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The accuracy of the model in correctly predicting diabetes cases.</a:t>
            </a:r>
          </a:p>
          <a:p>
            <a:pPr marL="514350" indent="-514350">
              <a:lnSpc>
                <a:spcPct val="150000"/>
              </a:lnSpc>
              <a:buAutoNum type="arabicPeriod"/>
            </a:pPr>
            <a:r>
              <a:rPr lang="en-US" sz="2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Confusion Matrix</a:t>
            </a:r>
            <a:r>
              <a:rPr lang="en-US" sz="2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 matrix representing the true positive, true negative, false positive, and false negative values.</a:t>
            </a:r>
          </a:p>
          <a:p>
            <a:pPr marL="514350" indent="-514350">
              <a:lnSpc>
                <a:spcPct val="150000"/>
              </a:lnSpc>
              <a:buAutoNum type="arabicPeriod"/>
            </a:pPr>
            <a:r>
              <a:rPr lang="en-US" sz="2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Classification Report</a:t>
            </a:r>
            <a:r>
              <a:rPr lang="en-US" sz="20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Provides metrics such as precision, recall, and F1-score for each class.</a:t>
            </a:r>
            <a:endParaRPr lang="en-US"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873079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001000" cy="3108543"/>
          </a:xfrm>
          <a:prstGeom prst="rect">
            <a:avLst/>
          </a:prstGeom>
        </p:spPr>
        <p:txBody>
          <a:bodyPr wrap="square">
            <a:spAutoFit/>
          </a:bodyPr>
          <a:lstStyle/>
          <a:p>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Model </a:t>
            </a:r>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Evaluation</a:t>
            </a:r>
            <a:r>
              <a:rPr lang="en-US" sz="320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Each model was trained on the preprocessed dataset using the final set of features: 'age', '</a:t>
            </a:r>
            <a:r>
              <a:rPr lang="en-US" sz="24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smoking_history</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bmi</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'HbA1c_level', '</a:t>
            </a:r>
            <a:r>
              <a:rPr lang="en-US" sz="24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blood_glucose_level</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'gender', 'hypertension', and '</a:t>
            </a:r>
            <a:r>
              <a:rPr lang="en-US" sz="24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heart_disease</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The dataset was split into training and test sets using the </a:t>
            </a:r>
            <a:r>
              <a:rPr lang="en-US" sz="2400" dirty="0" err="1" smtClean="0">
                <a:solidFill>
                  <a:schemeClr val="tx2"/>
                </a:solidFill>
                <a:latin typeface="Tahoma" panose="020B0604030504040204" pitchFamily="34" charset="0"/>
                <a:ea typeface="Tahoma" panose="020B0604030504040204" pitchFamily="34" charset="0"/>
                <a:cs typeface="Tahoma" panose="020B0604030504040204" pitchFamily="34" charset="0"/>
              </a:rPr>
              <a:t>train_test_split</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function.</a:t>
            </a:r>
            <a:endParaRPr lang="en-US"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919555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077200" cy="4385816"/>
          </a:xfrm>
          <a:prstGeom prst="rect">
            <a:avLst/>
          </a:prstGeom>
        </p:spPr>
        <p:txBody>
          <a:bodyPr wrap="square">
            <a:spAutoFit/>
          </a:bodyPr>
          <a:lstStyle/>
          <a:p>
            <a:pPr>
              <a:lnSpc>
                <a:spcPct val="150000"/>
              </a:lnSpc>
            </a:pPr>
            <a:r>
              <a:rPr lang="en-US" sz="3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Results</a:t>
            </a:r>
            <a:r>
              <a:rPr lang="en-US" sz="30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endParaRPr lang="en-US" sz="3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The </a:t>
            </a: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results of the model evaluation are summarized below:</a:t>
            </a:r>
          </a:p>
          <a:p>
            <a:pPr marL="342900" indent="-342900">
              <a:lnSpc>
                <a:spcPct val="150000"/>
              </a:lnSpc>
              <a:buFont typeface="Arial" panose="020B0604020202020204" pitchFamily="34" charset="0"/>
              <a:buChar char="•"/>
            </a:pPr>
            <a:r>
              <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rPr>
              <a:t>Logistic Regression</a:t>
            </a:r>
            <a:endPar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Accuracy Score: </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87</a:t>
            </a: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rPr>
              <a:t>Random </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Forest </a:t>
            </a:r>
            <a:r>
              <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rPr>
              <a:t>Classifier</a:t>
            </a:r>
            <a:endParaRPr lang="en-US" b="1"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Accuracy Score: </a:t>
            </a:r>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89%</a:t>
            </a:r>
          </a:p>
          <a:p>
            <a:endPar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it-IT" b="1" dirty="0" smtClean="0">
                <a:solidFill>
                  <a:schemeClr val="tx2"/>
                </a:solidFill>
                <a:latin typeface="Tahoma" panose="020B0604030504040204" pitchFamily="34" charset="0"/>
                <a:ea typeface="Tahoma" panose="020B0604030504040204" pitchFamily="34" charset="0"/>
                <a:cs typeface="Tahoma" panose="020B0604030504040204" pitchFamily="34" charset="0"/>
              </a:rPr>
              <a:t>SVC</a:t>
            </a:r>
          </a:p>
          <a:p>
            <a:pPr lvl="1"/>
            <a:r>
              <a:rPr lang="it-IT" dirty="0" smtClean="0">
                <a:solidFill>
                  <a:schemeClr val="tx2"/>
                </a:solidFill>
                <a:latin typeface="Tahoma" panose="020B0604030504040204" pitchFamily="34" charset="0"/>
                <a:ea typeface="Tahoma" panose="020B0604030504040204" pitchFamily="34" charset="0"/>
                <a:cs typeface="Tahoma" panose="020B0604030504040204" pitchFamily="34" charset="0"/>
              </a:rPr>
              <a:t>Accuracy </a:t>
            </a:r>
            <a:r>
              <a:rPr lang="it-IT" dirty="0">
                <a:solidFill>
                  <a:schemeClr val="tx2"/>
                </a:solidFill>
                <a:latin typeface="Tahoma" panose="020B0604030504040204" pitchFamily="34" charset="0"/>
                <a:ea typeface="Tahoma" panose="020B0604030504040204" pitchFamily="34" charset="0"/>
                <a:cs typeface="Tahoma" panose="020B0604030504040204" pitchFamily="34" charset="0"/>
              </a:rPr>
              <a:t>Score: 88</a:t>
            </a:r>
            <a:r>
              <a:rPr lang="it-IT" dirty="0" smtClean="0">
                <a:solidFill>
                  <a:schemeClr val="tx2"/>
                </a:solidFill>
                <a:latin typeface="Tahoma" panose="020B0604030504040204" pitchFamily="34" charset="0"/>
                <a:ea typeface="Tahoma" panose="020B0604030504040204" pitchFamily="34" charset="0"/>
                <a:cs typeface="Tahoma" panose="020B0604030504040204" pitchFamily="34" charset="0"/>
              </a:rPr>
              <a:t>%</a:t>
            </a:r>
          </a:p>
          <a:p>
            <a:endParaRPr lang="it-IT"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rPr>
              <a:t>Gradient </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Boosting Classifier </a:t>
            </a:r>
            <a:endParaRPr lang="en-US" b="1"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a:p>
            <a:pPr lvl="1"/>
            <a:r>
              <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rPr>
              <a:t>Accuracy </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Score: 90%</a:t>
            </a:r>
            <a:endParaRPr lang="en-US" dirty="0" smtClean="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141200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848600" cy="3908762"/>
          </a:xfrm>
          <a:prstGeom prst="rect">
            <a:avLst/>
          </a:prstGeom>
        </p:spPr>
        <p:txBody>
          <a:bodyPr wrap="square">
            <a:spAutoFit/>
          </a:bodyPr>
          <a:lstStyle/>
          <a:p>
            <a:r>
              <a:rPr lang="en-US" sz="32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Conclusion:</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Based on the evaluation of the four classification models, the </a:t>
            </a:r>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Gradient Boosting Classifier </a:t>
            </a:r>
          </a:p>
          <a:p>
            <a:pPr marL="0" lvl="1"/>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achieved </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the highest </a:t>
            </a: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rPr>
              <a:t>Accuracy Score: 90</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a:t>
            </a:r>
          </a:p>
          <a:p>
            <a:pPr marL="0" lvl="1"/>
            <a:endParaRPr lang="en-US"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However</a:t>
            </a:r>
            <a:r>
              <a:rPr lang="en-US" sz="2400" dirty="0" smtClean="0">
                <a:solidFill>
                  <a:schemeClr val="tx2"/>
                </a:solidFill>
                <a:latin typeface="Tahoma" panose="020B0604030504040204" pitchFamily="34" charset="0"/>
                <a:ea typeface="Tahoma" panose="020B0604030504040204" pitchFamily="34" charset="0"/>
                <a:cs typeface="Tahoma" panose="020B0604030504040204" pitchFamily="34" charset="0"/>
              </a:rPr>
              <a:t>, it is essential to consider other factors, such as precision, recall, and F1-score, to make a well-informed decision about selecting the best model for diabetes prediction.</a:t>
            </a:r>
            <a:endParaRPr lang="en-US"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0959019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742</TotalTime>
  <Words>411</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Medium</vt:lpstr>
      <vt:lpstr>Tahoma</vt:lpstr>
      <vt:lpstr>Tunga</vt:lpstr>
      <vt:lpstr>Wingdings</vt:lpstr>
      <vt:lpstr>Angles</vt:lpstr>
      <vt:lpstr>PowerPoint Presentation</vt:lpstr>
      <vt:lpstr>PowerPoint Presentation</vt:lpstr>
      <vt:lpstr>Introduction:  The diabetes prediction project aims to develop an accurate predictive model to detect diabetes in patients based on several health-related features. The dataset used for this project contains information on patients' age, smoking history, body mass index (bmi), HbA1c level, blood glucose level, gender, hypertension, and heart disease.  The Dataset used for this project was downloaded from www.kaggle.com  In this report, we evaluate the performance of four classification models; logistic regression, random forest classifier, support vector classifier (svc), and gradient boosting classifier.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A.A</dc:creator>
  <cp:lastModifiedBy>Gee Oc</cp:lastModifiedBy>
  <cp:revision>43</cp:revision>
  <dcterms:created xsi:type="dcterms:W3CDTF">2023-08-02T11:34:57Z</dcterms:created>
  <dcterms:modified xsi:type="dcterms:W3CDTF">2023-08-03T07:25:57Z</dcterms:modified>
</cp:coreProperties>
</file>