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FEBFCD-37DD-4F92-BC67-BBF8288641B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156466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EBFCD-37DD-4F92-BC67-BBF8288641B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32267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EBFCD-37DD-4F92-BC67-BBF8288641B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327458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EBFCD-37DD-4F92-BC67-BBF8288641B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383687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EBFCD-37DD-4F92-BC67-BBF8288641B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386447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FEBFCD-37DD-4F92-BC67-BBF8288641B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351769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FEBFCD-37DD-4F92-BC67-BBF8288641B9}"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417554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FEBFCD-37DD-4F92-BC67-BBF8288641B9}"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230329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EBFCD-37DD-4F92-BC67-BBF8288641B9}"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256839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FEBFCD-37DD-4F92-BC67-BBF8288641B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301177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FEBFCD-37DD-4F92-BC67-BBF8288641B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59806-4AD7-4520-8224-A9598756BF4C}" type="slidenum">
              <a:rPr lang="en-US" smtClean="0"/>
              <a:t>‹#›</a:t>
            </a:fld>
            <a:endParaRPr lang="en-US"/>
          </a:p>
        </p:txBody>
      </p:sp>
    </p:spTree>
    <p:extLst>
      <p:ext uri="{BB962C8B-B14F-4D97-AF65-F5344CB8AC3E}">
        <p14:creationId xmlns:p14="http://schemas.microsoft.com/office/powerpoint/2010/main" val="369287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EBFCD-37DD-4F92-BC67-BBF8288641B9}" type="datetimeFigureOut">
              <a:rPr lang="en-US" smtClean="0"/>
              <a:t>6/23/2024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59806-4AD7-4520-8224-A9598756BF4C}" type="slidenum">
              <a:rPr lang="en-US" smtClean="0"/>
              <a:t>‹#›</a:t>
            </a:fld>
            <a:endParaRPr lang="en-US"/>
          </a:p>
        </p:txBody>
      </p:sp>
    </p:spTree>
    <p:extLst>
      <p:ext uri="{BB962C8B-B14F-4D97-AF65-F5344CB8AC3E}">
        <p14:creationId xmlns:p14="http://schemas.microsoft.com/office/powerpoint/2010/main" val="3913727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1B1-7C20-51C0-B26C-1D94881087A6}"/>
              </a:ext>
            </a:extLst>
          </p:cNvPr>
          <p:cNvSpPr>
            <a:spLocks noGrp="1"/>
          </p:cNvSpPr>
          <p:nvPr>
            <p:ph type="ctrTitle"/>
          </p:nvPr>
        </p:nvSpPr>
        <p:spPr>
          <a:xfrm>
            <a:off x="1524000" y="2013527"/>
            <a:ext cx="9144000" cy="794472"/>
          </a:xfrm>
        </p:spPr>
        <p:txBody>
          <a:bodyPr>
            <a:normAutofit/>
          </a:bodyPr>
          <a:lstStyle/>
          <a:p>
            <a:r>
              <a:rPr lang="en-US" sz="4000" b="1" dirty="0">
                <a:latin typeface="Times New Roman" panose="02020603050405020304" pitchFamily="18" charset="0"/>
                <a:cs typeface="Times New Roman" panose="02020603050405020304" pitchFamily="18" charset="0"/>
              </a:rPr>
              <a:t>MENTORNESS TASK ONE</a:t>
            </a:r>
          </a:p>
        </p:txBody>
      </p:sp>
      <p:sp>
        <p:nvSpPr>
          <p:cNvPr id="3" name="Subtitle 2">
            <a:extLst>
              <a:ext uri="{FF2B5EF4-FFF2-40B4-BE49-F238E27FC236}">
                <a16:creationId xmlns:a16="http://schemas.microsoft.com/office/drawing/2014/main" id="{AF2A9683-2F17-8577-8266-2A08BE868B9C}"/>
              </a:ext>
            </a:extLst>
          </p:cNvPr>
          <p:cNvSpPr>
            <a:spLocks noGrp="1"/>
          </p:cNvSpPr>
          <p:nvPr>
            <p:ph type="subTitle" idx="1"/>
          </p:nvPr>
        </p:nvSpPr>
        <p:spPr>
          <a:xfrm>
            <a:off x="1634836" y="3031763"/>
            <a:ext cx="9144000" cy="1965109"/>
          </a:xfrm>
        </p:spPr>
        <p:txBody>
          <a:bodyPr>
            <a:normAutofit/>
          </a:bodyPr>
          <a:lstStyle/>
          <a:p>
            <a:r>
              <a:rPr lang="en-US" sz="3600" dirty="0">
                <a:latin typeface="Times New Roman" panose="02020603050405020304" pitchFamily="18" charset="0"/>
                <a:cs typeface="Times New Roman" panose="02020603050405020304" pitchFamily="18" charset="0"/>
              </a:rPr>
              <a:t>Hotel Reservation Analysis with SQL</a:t>
            </a:r>
          </a:p>
          <a:p>
            <a:endParaRPr lang="en-US" sz="36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By</a:t>
            </a:r>
          </a:p>
          <a:p>
            <a:r>
              <a:rPr lang="en-US" sz="1800" dirty="0">
                <a:latin typeface="Times New Roman" panose="02020603050405020304" pitchFamily="18" charset="0"/>
                <a:cs typeface="Times New Roman" panose="02020603050405020304" pitchFamily="18" charset="0"/>
              </a:rPr>
              <a:t>Olabisi </a:t>
            </a:r>
            <a:r>
              <a:rPr lang="en-US" sz="1800" dirty="0" err="1">
                <a:latin typeface="Times New Roman" panose="02020603050405020304" pitchFamily="18" charset="0"/>
                <a:cs typeface="Times New Roman" panose="02020603050405020304" pitchFamily="18" charset="0"/>
              </a:rPr>
              <a:t>Olaleye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46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7149-60F1-D302-8EFF-6EA86E264757}"/>
              </a:ext>
            </a:extLst>
          </p:cNvPr>
          <p:cNvSpPr>
            <a:spLocks noGrp="1"/>
          </p:cNvSpPr>
          <p:nvPr>
            <p:ph idx="1"/>
          </p:nvPr>
        </p:nvSpPr>
        <p:spPr>
          <a:xfrm>
            <a:off x="690418" y="274709"/>
            <a:ext cx="8786091" cy="366244"/>
          </a:xfrm>
        </p:spPr>
        <p:txBody>
          <a:bodyPr>
            <a:normAutofit lnSpcReduction="10000"/>
          </a:bodyPr>
          <a:lstStyle/>
          <a:p>
            <a:pPr marL="0" indent="0">
              <a:lnSpc>
                <a:spcPct val="120000"/>
              </a:lnSpc>
              <a:buNone/>
            </a:pPr>
            <a:r>
              <a:rPr lang="en-US" sz="1700" b="1" dirty="0">
                <a:latin typeface="Times New Roman" panose="02020603050405020304" pitchFamily="18" charset="0"/>
                <a:cs typeface="Times New Roman" panose="02020603050405020304" pitchFamily="18" charset="0"/>
              </a:rPr>
              <a:t>7. Highest and lowest </a:t>
            </a:r>
            <a:r>
              <a:rPr lang="en-US" sz="1700" b="1" dirty="0" err="1">
                <a:latin typeface="Times New Roman" panose="02020603050405020304" pitchFamily="18" charset="0"/>
                <a:cs typeface="Times New Roman" panose="02020603050405020304" pitchFamily="18" charset="0"/>
              </a:rPr>
              <a:t>lead_time</a:t>
            </a:r>
            <a:r>
              <a:rPr lang="en-US" sz="1700" b="1" dirty="0">
                <a:latin typeface="Times New Roman" panose="02020603050405020304" pitchFamily="18" charset="0"/>
                <a:cs typeface="Times New Roman" panose="02020603050405020304" pitchFamily="18" charset="0"/>
              </a:rPr>
              <a:t> for reservations</a:t>
            </a:r>
          </a:p>
        </p:txBody>
      </p:sp>
      <p:sp>
        <p:nvSpPr>
          <p:cNvPr id="7" name="Content Placeholder 2">
            <a:extLst>
              <a:ext uri="{FF2B5EF4-FFF2-40B4-BE49-F238E27FC236}">
                <a16:creationId xmlns:a16="http://schemas.microsoft.com/office/drawing/2014/main" id="{BE1D3635-3F45-2D34-C233-F1219AA331AD}"/>
              </a:ext>
            </a:extLst>
          </p:cNvPr>
          <p:cNvSpPr txBox="1">
            <a:spLocks/>
          </p:cNvSpPr>
          <p:nvPr/>
        </p:nvSpPr>
        <p:spPr>
          <a:xfrm>
            <a:off x="690418" y="2940374"/>
            <a:ext cx="10515600" cy="3662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700" b="1" dirty="0">
                <a:latin typeface="Times New Roman" panose="02020603050405020304" pitchFamily="18" charset="0"/>
                <a:cs typeface="Times New Roman" panose="02020603050405020304" pitchFamily="18" charset="0"/>
              </a:rPr>
              <a:t>8. The most common market segment type for reservations</a:t>
            </a:r>
          </a:p>
        </p:txBody>
      </p:sp>
      <p:pic>
        <p:nvPicPr>
          <p:cNvPr id="4" name="Picture 3">
            <a:extLst>
              <a:ext uri="{FF2B5EF4-FFF2-40B4-BE49-F238E27FC236}">
                <a16:creationId xmlns:a16="http://schemas.microsoft.com/office/drawing/2014/main" id="{4FEE8321-C796-4E68-AF69-678556AA40B0}"/>
              </a:ext>
            </a:extLst>
          </p:cNvPr>
          <p:cNvPicPr>
            <a:picLocks noChangeAspect="1"/>
          </p:cNvPicPr>
          <p:nvPr/>
        </p:nvPicPr>
        <p:blipFill>
          <a:blip r:embed="rId2"/>
          <a:stretch>
            <a:fillRect/>
          </a:stretch>
        </p:blipFill>
        <p:spPr>
          <a:xfrm>
            <a:off x="690418" y="1796149"/>
            <a:ext cx="6943725" cy="971550"/>
          </a:xfrm>
          <a:prstGeom prst="rect">
            <a:avLst/>
          </a:prstGeom>
        </p:spPr>
      </p:pic>
      <p:pic>
        <p:nvPicPr>
          <p:cNvPr id="9" name="Picture 8">
            <a:extLst>
              <a:ext uri="{FF2B5EF4-FFF2-40B4-BE49-F238E27FC236}">
                <a16:creationId xmlns:a16="http://schemas.microsoft.com/office/drawing/2014/main" id="{546E5913-946A-F74E-4C95-9D75821305EC}"/>
              </a:ext>
            </a:extLst>
          </p:cNvPr>
          <p:cNvPicPr>
            <a:picLocks noChangeAspect="1"/>
          </p:cNvPicPr>
          <p:nvPr/>
        </p:nvPicPr>
        <p:blipFill>
          <a:blip r:embed="rId3"/>
          <a:stretch>
            <a:fillRect/>
          </a:stretch>
        </p:blipFill>
        <p:spPr>
          <a:xfrm>
            <a:off x="690418" y="5273316"/>
            <a:ext cx="7610475" cy="1190625"/>
          </a:xfrm>
          <a:prstGeom prst="rect">
            <a:avLst/>
          </a:prstGeom>
        </p:spPr>
      </p:pic>
      <p:pic>
        <p:nvPicPr>
          <p:cNvPr id="11" name="Picture 10">
            <a:extLst>
              <a:ext uri="{FF2B5EF4-FFF2-40B4-BE49-F238E27FC236}">
                <a16:creationId xmlns:a16="http://schemas.microsoft.com/office/drawing/2014/main" id="{1C254BE2-FEAE-0C07-F241-AA0214697768}"/>
              </a:ext>
            </a:extLst>
          </p:cNvPr>
          <p:cNvPicPr>
            <a:picLocks noChangeAspect="1"/>
          </p:cNvPicPr>
          <p:nvPr/>
        </p:nvPicPr>
        <p:blipFill>
          <a:blip r:embed="rId4"/>
          <a:stretch>
            <a:fillRect/>
          </a:stretch>
        </p:blipFill>
        <p:spPr>
          <a:xfrm>
            <a:off x="690418" y="813628"/>
            <a:ext cx="7315200" cy="838200"/>
          </a:xfrm>
          <a:prstGeom prst="rect">
            <a:avLst/>
          </a:prstGeom>
        </p:spPr>
      </p:pic>
      <p:pic>
        <p:nvPicPr>
          <p:cNvPr id="13" name="Picture 12">
            <a:extLst>
              <a:ext uri="{FF2B5EF4-FFF2-40B4-BE49-F238E27FC236}">
                <a16:creationId xmlns:a16="http://schemas.microsoft.com/office/drawing/2014/main" id="{C84AD160-32C1-955D-36B1-12F53F0449A5}"/>
              </a:ext>
            </a:extLst>
          </p:cNvPr>
          <p:cNvPicPr>
            <a:picLocks noChangeAspect="1"/>
          </p:cNvPicPr>
          <p:nvPr/>
        </p:nvPicPr>
        <p:blipFill>
          <a:blip r:embed="rId5"/>
          <a:stretch>
            <a:fillRect/>
          </a:stretch>
        </p:blipFill>
        <p:spPr>
          <a:xfrm>
            <a:off x="690418" y="3479293"/>
            <a:ext cx="5953125" cy="1543050"/>
          </a:xfrm>
          <a:prstGeom prst="rect">
            <a:avLst/>
          </a:prstGeom>
        </p:spPr>
      </p:pic>
    </p:spTree>
    <p:extLst>
      <p:ext uri="{BB962C8B-B14F-4D97-AF65-F5344CB8AC3E}">
        <p14:creationId xmlns:p14="http://schemas.microsoft.com/office/powerpoint/2010/main" val="206579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7149-60F1-D302-8EFF-6EA86E264757}"/>
              </a:ext>
            </a:extLst>
          </p:cNvPr>
          <p:cNvSpPr>
            <a:spLocks noGrp="1"/>
          </p:cNvSpPr>
          <p:nvPr>
            <p:ph idx="1"/>
          </p:nvPr>
        </p:nvSpPr>
        <p:spPr>
          <a:xfrm>
            <a:off x="690418" y="311295"/>
            <a:ext cx="10515600" cy="446088"/>
          </a:xfrm>
        </p:spPr>
        <p:txBody>
          <a:bodyPr>
            <a:normAutofit/>
          </a:bodyPr>
          <a:lstStyle/>
          <a:p>
            <a:pPr marL="0" indent="0">
              <a:lnSpc>
                <a:spcPct val="120000"/>
              </a:lnSpc>
              <a:buNone/>
            </a:pPr>
            <a:r>
              <a:rPr lang="en-US" sz="1700" b="1" dirty="0">
                <a:latin typeface="Times New Roman" panose="02020603050405020304" pitchFamily="18" charset="0"/>
                <a:cs typeface="Times New Roman" panose="02020603050405020304" pitchFamily="18" charset="0"/>
              </a:rPr>
              <a:t>9. Number of reservations that have a booking status of "Confirmed“</a:t>
            </a:r>
          </a:p>
        </p:txBody>
      </p:sp>
      <p:sp>
        <p:nvSpPr>
          <p:cNvPr id="7" name="Content Placeholder 2">
            <a:extLst>
              <a:ext uri="{FF2B5EF4-FFF2-40B4-BE49-F238E27FC236}">
                <a16:creationId xmlns:a16="http://schemas.microsoft.com/office/drawing/2014/main" id="{BE1D3635-3F45-2D34-C233-F1219AA331AD}"/>
              </a:ext>
            </a:extLst>
          </p:cNvPr>
          <p:cNvSpPr txBox="1">
            <a:spLocks/>
          </p:cNvSpPr>
          <p:nvPr/>
        </p:nvSpPr>
        <p:spPr>
          <a:xfrm>
            <a:off x="625763" y="3429000"/>
            <a:ext cx="10515600" cy="4460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700" b="1" dirty="0">
                <a:latin typeface="Times New Roman" panose="02020603050405020304" pitchFamily="18" charset="0"/>
                <a:cs typeface="Times New Roman" panose="02020603050405020304" pitchFamily="18" charset="0"/>
              </a:rPr>
              <a:t>10. Total number of adults and children across all reservations</a:t>
            </a:r>
          </a:p>
        </p:txBody>
      </p:sp>
      <p:pic>
        <p:nvPicPr>
          <p:cNvPr id="9" name="Picture 8">
            <a:extLst>
              <a:ext uri="{FF2B5EF4-FFF2-40B4-BE49-F238E27FC236}">
                <a16:creationId xmlns:a16="http://schemas.microsoft.com/office/drawing/2014/main" id="{DF1C9FD7-B8BC-D0DF-09BC-FC6620D3A7C8}"/>
              </a:ext>
            </a:extLst>
          </p:cNvPr>
          <p:cNvPicPr>
            <a:picLocks noChangeAspect="1"/>
          </p:cNvPicPr>
          <p:nvPr/>
        </p:nvPicPr>
        <p:blipFill>
          <a:blip r:embed="rId2"/>
          <a:stretch>
            <a:fillRect/>
          </a:stretch>
        </p:blipFill>
        <p:spPr>
          <a:xfrm>
            <a:off x="690418" y="2142837"/>
            <a:ext cx="6734175" cy="1028700"/>
          </a:xfrm>
          <a:prstGeom prst="rect">
            <a:avLst/>
          </a:prstGeom>
        </p:spPr>
      </p:pic>
      <p:pic>
        <p:nvPicPr>
          <p:cNvPr id="11" name="Picture 10">
            <a:extLst>
              <a:ext uri="{FF2B5EF4-FFF2-40B4-BE49-F238E27FC236}">
                <a16:creationId xmlns:a16="http://schemas.microsoft.com/office/drawing/2014/main" id="{3A38FE4C-72AB-DA5C-56A4-4E00A49A324D}"/>
              </a:ext>
            </a:extLst>
          </p:cNvPr>
          <p:cNvPicPr>
            <a:picLocks noChangeAspect="1"/>
          </p:cNvPicPr>
          <p:nvPr/>
        </p:nvPicPr>
        <p:blipFill>
          <a:blip r:embed="rId3"/>
          <a:stretch>
            <a:fillRect/>
          </a:stretch>
        </p:blipFill>
        <p:spPr>
          <a:xfrm>
            <a:off x="690418" y="5033673"/>
            <a:ext cx="6010275" cy="1076325"/>
          </a:xfrm>
          <a:prstGeom prst="rect">
            <a:avLst/>
          </a:prstGeom>
        </p:spPr>
      </p:pic>
      <p:pic>
        <p:nvPicPr>
          <p:cNvPr id="13" name="Picture 12">
            <a:extLst>
              <a:ext uri="{FF2B5EF4-FFF2-40B4-BE49-F238E27FC236}">
                <a16:creationId xmlns:a16="http://schemas.microsoft.com/office/drawing/2014/main" id="{C989C0E3-62F1-BA20-0A21-38628193A562}"/>
              </a:ext>
            </a:extLst>
          </p:cNvPr>
          <p:cNvPicPr>
            <a:picLocks noChangeAspect="1"/>
          </p:cNvPicPr>
          <p:nvPr/>
        </p:nvPicPr>
        <p:blipFill>
          <a:blip r:embed="rId4"/>
          <a:stretch>
            <a:fillRect/>
          </a:stretch>
        </p:blipFill>
        <p:spPr>
          <a:xfrm>
            <a:off x="690418" y="873847"/>
            <a:ext cx="6067425" cy="1152525"/>
          </a:xfrm>
          <a:prstGeom prst="rect">
            <a:avLst/>
          </a:prstGeom>
        </p:spPr>
      </p:pic>
      <p:pic>
        <p:nvPicPr>
          <p:cNvPr id="15" name="Picture 14">
            <a:extLst>
              <a:ext uri="{FF2B5EF4-FFF2-40B4-BE49-F238E27FC236}">
                <a16:creationId xmlns:a16="http://schemas.microsoft.com/office/drawing/2014/main" id="{D3B60199-2110-9A8D-234E-ED39F4187B6C}"/>
              </a:ext>
            </a:extLst>
          </p:cNvPr>
          <p:cNvPicPr>
            <a:picLocks noChangeAspect="1"/>
          </p:cNvPicPr>
          <p:nvPr/>
        </p:nvPicPr>
        <p:blipFill>
          <a:blip r:embed="rId5"/>
          <a:stretch>
            <a:fillRect/>
          </a:stretch>
        </p:blipFill>
        <p:spPr>
          <a:xfrm>
            <a:off x="690418" y="3915350"/>
            <a:ext cx="7962900" cy="885825"/>
          </a:xfrm>
          <a:prstGeom prst="rect">
            <a:avLst/>
          </a:prstGeom>
        </p:spPr>
      </p:pic>
    </p:spTree>
    <p:extLst>
      <p:ext uri="{BB962C8B-B14F-4D97-AF65-F5344CB8AC3E}">
        <p14:creationId xmlns:p14="http://schemas.microsoft.com/office/powerpoint/2010/main" val="143202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7149-60F1-D302-8EFF-6EA86E264757}"/>
              </a:ext>
            </a:extLst>
          </p:cNvPr>
          <p:cNvSpPr>
            <a:spLocks noGrp="1"/>
          </p:cNvSpPr>
          <p:nvPr>
            <p:ph idx="1"/>
          </p:nvPr>
        </p:nvSpPr>
        <p:spPr>
          <a:xfrm>
            <a:off x="625763" y="231556"/>
            <a:ext cx="10515600" cy="428986"/>
          </a:xfrm>
        </p:spPr>
        <p:txBody>
          <a:bodyPr>
            <a:normAutofit/>
          </a:bodyPr>
          <a:lstStyle/>
          <a:p>
            <a:pPr marL="0" indent="0">
              <a:lnSpc>
                <a:spcPct val="120000"/>
              </a:lnSpc>
              <a:buNone/>
            </a:pPr>
            <a:r>
              <a:rPr lang="en-US" sz="1700" b="1" dirty="0">
                <a:latin typeface="Times New Roman" panose="02020603050405020304" pitchFamily="18" charset="0"/>
                <a:cs typeface="Times New Roman" panose="02020603050405020304" pitchFamily="18" charset="0"/>
              </a:rPr>
              <a:t>11. Average number of weekend nights for reservations involving children</a:t>
            </a:r>
          </a:p>
        </p:txBody>
      </p:sp>
      <p:sp>
        <p:nvSpPr>
          <p:cNvPr id="7" name="Content Placeholder 2">
            <a:extLst>
              <a:ext uri="{FF2B5EF4-FFF2-40B4-BE49-F238E27FC236}">
                <a16:creationId xmlns:a16="http://schemas.microsoft.com/office/drawing/2014/main" id="{BE1D3635-3F45-2D34-C233-F1219AA331AD}"/>
              </a:ext>
            </a:extLst>
          </p:cNvPr>
          <p:cNvSpPr txBox="1">
            <a:spLocks/>
          </p:cNvSpPr>
          <p:nvPr/>
        </p:nvSpPr>
        <p:spPr>
          <a:xfrm>
            <a:off x="625763" y="3110555"/>
            <a:ext cx="10515600" cy="428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700" b="1" dirty="0">
                <a:latin typeface="Times New Roman" panose="02020603050405020304" pitchFamily="18" charset="0"/>
                <a:cs typeface="Times New Roman" panose="02020603050405020304" pitchFamily="18" charset="0"/>
              </a:rPr>
              <a:t>12. Number of reservations that were made in each month of the year </a:t>
            </a:r>
          </a:p>
        </p:txBody>
      </p:sp>
      <p:pic>
        <p:nvPicPr>
          <p:cNvPr id="4" name="Picture 3">
            <a:extLst>
              <a:ext uri="{FF2B5EF4-FFF2-40B4-BE49-F238E27FC236}">
                <a16:creationId xmlns:a16="http://schemas.microsoft.com/office/drawing/2014/main" id="{370A4703-2B2B-8B0F-8E75-36CCC7E6E30F}"/>
              </a:ext>
            </a:extLst>
          </p:cNvPr>
          <p:cNvPicPr>
            <a:picLocks noChangeAspect="1"/>
          </p:cNvPicPr>
          <p:nvPr/>
        </p:nvPicPr>
        <p:blipFill>
          <a:blip r:embed="rId2"/>
          <a:stretch>
            <a:fillRect/>
          </a:stretch>
        </p:blipFill>
        <p:spPr>
          <a:xfrm>
            <a:off x="690418" y="1974126"/>
            <a:ext cx="6229350" cy="1082024"/>
          </a:xfrm>
          <a:prstGeom prst="rect">
            <a:avLst/>
          </a:prstGeom>
        </p:spPr>
      </p:pic>
      <p:pic>
        <p:nvPicPr>
          <p:cNvPr id="9" name="Picture 8">
            <a:extLst>
              <a:ext uri="{FF2B5EF4-FFF2-40B4-BE49-F238E27FC236}">
                <a16:creationId xmlns:a16="http://schemas.microsoft.com/office/drawing/2014/main" id="{6858D614-74AB-A034-CC52-155C8E7AA618}"/>
              </a:ext>
            </a:extLst>
          </p:cNvPr>
          <p:cNvPicPr>
            <a:picLocks noChangeAspect="1"/>
          </p:cNvPicPr>
          <p:nvPr/>
        </p:nvPicPr>
        <p:blipFill>
          <a:blip r:embed="rId3"/>
          <a:stretch>
            <a:fillRect/>
          </a:stretch>
        </p:blipFill>
        <p:spPr>
          <a:xfrm>
            <a:off x="2386878" y="4779277"/>
            <a:ext cx="3247303" cy="2071576"/>
          </a:xfrm>
          <a:prstGeom prst="rect">
            <a:avLst/>
          </a:prstGeom>
        </p:spPr>
      </p:pic>
      <p:pic>
        <p:nvPicPr>
          <p:cNvPr id="11" name="Picture 10">
            <a:extLst>
              <a:ext uri="{FF2B5EF4-FFF2-40B4-BE49-F238E27FC236}">
                <a16:creationId xmlns:a16="http://schemas.microsoft.com/office/drawing/2014/main" id="{098E4941-0129-B3DF-72AF-4FBB204B3526}"/>
              </a:ext>
            </a:extLst>
          </p:cNvPr>
          <p:cNvPicPr>
            <a:picLocks noChangeAspect="1"/>
          </p:cNvPicPr>
          <p:nvPr/>
        </p:nvPicPr>
        <p:blipFill>
          <a:blip r:embed="rId4"/>
          <a:stretch>
            <a:fillRect/>
          </a:stretch>
        </p:blipFill>
        <p:spPr>
          <a:xfrm>
            <a:off x="690418" y="692868"/>
            <a:ext cx="6238875" cy="1085850"/>
          </a:xfrm>
          <a:prstGeom prst="rect">
            <a:avLst/>
          </a:prstGeom>
        </p:spPr>
      </p:pic>
      <p:pic>
        <p:nvPicPr>
          <p:cNvPr id="13" name="Picture 12">
            <a:extLst>
              <a:ext uri="{FF2B5EF4-FFF2-40B4-BE49-F238E27FC236}">
                <a16:creationId xmlns:a16="http://schemas.microsoft.com/office/drawing/2014/main" id="{525B4029-C210-F8C4-6482-0B92880F9FA4}"/>
              </a:ext>
            </a:extLst>
          </p:cNvPr>
          <p:cNvPicPr>
            <a:picLocks noChangeAspect="1"/>
          </p:cNvPicPr>
          <p:nvPr/>
        </p:nvPicPr>
        <p:blipFill>
          <a:blip r:embed="rId5"/>
          <a:stretch>
            <a:fillRect/>
          </a:stretch>
        </p:blipFill>
        <p:spPr>
          <a:xfrm>
            <a:off x="690418" y="3539542"/>
            <a:ext cx="8268855" cy="1177660"/>
          </a:xfrm>
          <a:prstGeom prst="rect">
            <a:avLst/>
          </a:prstGeom>
        </p:spPr>
      </p:pic>
    </p:spTree>
    <p:extLst>
      <p:ext uri="{BB962C8B-B14F-4D97-AF65-F5344CB8AC3E}">
        <p14:creationId xmlns:p14="http://schemas.microsoft.com/office/powerpoint/2010/main" val="412136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7149-60F1-D302-8EFF-6EA86E264757}"/>
              </a:ext>
            </a:extLst>
          </p:cNvPr>
          <p:cNvSpPr>
            <a:spLocks noGrp="1"/>
          </p:cNvSpPr>
          <p:nvPr>
            <p:ph idx="1"/>
          </p:nvPr>
        </p:nvSpPr>
        <p:spPr>
          <a:xfrm>
            <a:off x="690418" y="544945"/>
            <a:ext cx="10515600" cy="471055"/>
          </a:xfrm>
        </p:spPr>
        <p:txBody>
          <a:bodyPr>
            <a:normAutofit/>
          </a:bodyPr>
          <a:lstStyle/>
          <a:p>
            <a:pPr marL="0" indent="0">
              <a:lnSpc>
                <a:spcPct val="120000"/>
              </a:lnSpc>
              <a:buNone/>
            </a:pPr>
            <a:r>
              <a:rPr lang="en-US" sz="1700" b="1" dirty="0">
                <a:latin typeface="Times New Roman" panose="02020603050405020304" pitchFamily="18" charset="0"/>
                <a:cs typeface="Times New Roman" panose="02020603050405020304" pitchFamily="18" charset="0"/>
              </a:rPr>
              <a:t>13. Average number of nights (both weekend and weekday) spent by guests for each room type</a:t>
            </a:r>
          </a:p>
        </p:txBody>
      </p:sp>
      <p:pic>
        <p:nvPicPr>
          <p:cNvPr id="4" name="Picture 3">
            <a:extLst>
              <a:ext uri="{FF2B5EF4-FFF2-40B4-BE49-F238E27FC236}">
                <a16:creationId xmlns:a16="http://schemas.microsoft.com/office/drawing/2014/main" id="{59AB2AB8-378F-F609-9D99-408B2F25D88B}"/>
              </a:ext>
            </a:extLst>
          </p:cNvPr>
          <p:cNvPicPr>
            <a:picLocks noChangeAspect="1"/>
          </p:cNvPicPr>
          <p:nvPr/>
        </p:nvPicPr>
        <p:blipFill>
          <a:blip r:embed="rId2"/>
          <a:stretch>
            <a:fillRect/>
          </a:stretch>
        </p:blipFill>
        <p:spPr>
          <a:xfrm>
            <a:off x="690418" y="2539999"/>
            <a:ext cx="6333260" cy="2752038"/>
          </a:xfrm>
          <a:prstGeom prst="rect">
            <a:avLst/>
          </a:prstGeom>
        </p:spPr>
      </p:pic>
      <p:pic>
        <p:nvPicPr>
          <p:cNvPr id="9" name="Picture 8">
            <a:extLst>
              <a:ext uri="{FF2B5EF4-FFF2-40B4-BE49-F238E27FC236}">
                <a16:creationId xmlns:a16="http://schemas.microsoft.com/office/drawing/2014/main" id="{C3FBFD5C-564B-8F90-0FC1-DEBC6A3F5984}"/>
              </a:ext>
            </a:extLst>
          </p:cNvPr>
          <p:cNvPicPr>
            <a:picLocks noChangeAspect="1"/>
          </p:cNvPicPr>
          <p:nvPr/>
        </p:nvPicPr>
        <p:blipFill>
          <a:blip r:embed="rId3"/>
          <a:stretch>
            <a:fillRect/>
          </a:stretch>
        </p:blipFill>
        <p:spPr>
          <a:xfrm>
            <a:off x="690418" y="1084118"/>
            <a:ext cx="8115300" cy="1143000"/>
          </a:xfrm>
          <a:prstGeom prst="rect">
            <a:avLst/>
          </a:prstGeom>
        </p:spPr>
      </p:pic>
    </p:spTree>
    <p:extLst>
      <p:ext uri="{BB962C8B-B14F-4D97-AF65-F5344CB8AC3E}">
        <p14:creationId xmlns:p14="http://schemas.microsoft.com/office/powerpoint/2010/main" val="40223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E1D3635-3F45-2D34-C233-F1219AA331AD}"/>
              </a:ext>
            </a:extLst>
          </p:cNvPr>
          <p:cNvSpPr txBox="1">
            <a:spLocks/>
          </p:cNvSpPr>
          <p:nvPr/>
        </p:nvSpPr>
        <p:spPr>
          <a:xfrm>
            <a:off x="598053" y="427182"/>
            <a:ext cx="10515600" cy="6165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700" b="1" dirty="0">
                <a:latin typeface="Times New Roman" panose="02020603050405020304" pitchFamily="18" charset="0"/>
                <a:cs typeface="Times New Roman" panose="02020603050405020304" pitchFamily="18" charset="0"/>
              </a:rPr>
              <a:t>14. For reservations involving children, what is the most common room type, and what is the average price for that room type?</a:t>
            </a:r>
          </a:p>
        </p:txBody>
      </p:sp>
      <p:pic>
        <p:nvPicPr>
          <p:cNvPr id="9" name="Picture 8">
            <a:extLst>
              <a:ext uri="{FF2B5EF4-FFF2-40B4-BE49-F238E27FC236}">
                <a16:creationId xmlns:a16="http://schemas.microsoft.com/office/drawing/2014/main" id="{BBC36C75-8ECD-E42B-E7C1-FEBA6BF24937}"/>
              </a:ext>
            </a:extLst>
          </p:cNvPr>
          <p:cNvPicPr>
            <a:picLocks noChangeAspect="1"/>
          </p:cNvPicPr>
          <p:nvPr/>
        </p:nvPicPr>
        <p:blipFill>
          <a:blip r:embed="rId2"/>
          <a:stretch>
            <a:fillRect/>
          </a:stretch>
        </p:blipFill>
        <p:spPr>
          <a:xfrm>
            <a:off x="598053" y="3058824"/>
            <a:ext cx="7791479" cy="1347499"/>
          </a:xfrm>
          <a:prstGeom prst="rect">
            <a:avLst/>
          </a:prstGeom>
        </p:spPr>
      </p:pic>
      <p:pic>
        <p:nvPicPr>
          <p:cNvPr id="11" name="Picture 10">
            <a:extLst>
              <a:ext uri="{FF2B5EF4-FFF2-40B4-BE49-F238E27FC236}">
                <a16:creationId xmlns:a16="http://schemas.microsoft.com/office/drawing/2014/main" id="{E30FD535-537B-072B-9D6B-E68B818425ED}"/>
              </a:ext>
            </a:extLst>
          </p:cNvPr>
          <p:cNvPicPr>
            <a:picLocks noChangeAspect="1"/>
          </p:cNvPicPr>
          <p:nvPr/>
        </p:nvPicPr>
        <p:blipFill>
          <a:blip r:embed="rId3"/>
          <a:stretch>
            <a:fillRect/>
          </a:stretch>
        </p:blipFill>
        <p:spPr>
          <a:xfrm>
            <a:off x="598053" y="1136216"/>
            <a:ext cx="10620375" cy="1666875"/>
          </a:xfrm>
          <a:prstGeom prst="rect">
            <a:avLst/>
          </a:prstGeom>
        </p:spPr>
      </p:pic>
    </p:spTree>
    <p:extLst>
      <p:ext uri="{BB962C8B-B14F-4D97-AF65-F5344CB8AC3E}">
        <p14:creationId xmlns:p14="http://schemas.microsoft.com/office/powerpoint/2010/main" val="315417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E1D3635-3F45-2D34-C233-F1219AA331AD}"/>
              </a:ext>
            </a:extLst>
          </p:cNvPr>
          <p:cNvSpPr txBox="1">
            <a:spLocks/>
          </p:cNvSpPr>
          <p:nvPr/>
        </p:nvSpPr>
        <p:spPr>
          <a:xfrm>
            <a:off x="598053" y="427183"/>
            <a:ext cx="10515600" cy="4872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700" b="1" dirty="0">
                <a:latin typeface="Times New Roman" panose="02020603050405020304" pitchFamily="18" charset="0"/>
                <a:cs typeface="Times New Roman" panose="02020603050405020304" pitchFamily="18" charset="0"/>
              </a:rPr>
              <a:t>15. Find the market segment type that generates the highest average price per room</a:t>
            </a:r>
          </a:p>
        </p:txBody>
      </p:sp>
      <p:pic>
        <p:nvPicPr>
          <p:cNvPr id="3" name="Picture 2">
            <a:extLst>
              <a:ext uri="{FF2B5EF4-FFF2-40B4-BE49-F238E27FC236}">
                <a16:creationId xmlns:a16="http://schemas.microsoft.com/office/drawing/2014/main" id="{5A610CEB-4C12-B1D7-BCAE-E18F3D93A6C1}"/>
              </a:ext>
            </a:extLst>
          </p:cNvPr>
          <p:cNvPicPr>
            <a:picLocks noChangeAspect="1"/>
          </p:cNvPicPr>
          <p:nvPr/>
        </p:nvPicPr>
        <p:blipFill>
          <a:blip r:embed="rId2"/>
          <a:stretch>
            <a:fillRect/>
          </a:stretch>
        </p:blipFill>
        <p:spPr>
          <a:xfrm>
            <a:off x="598053" y="2988830"/>
            <a:ext cx="6785734" cy="1573934"/>
          </a:xfrm>
          <a:prstGeom prst="rect">
            <a:avLst/>
          </a:prstGeom>
        </p:spPr>
      </p:pic>
      <p:pic>
        <p:nvPicPr>
          <p:cNvPr id="5" name="Picture 4">
            <a:extLst>
              <a:ext uri="{FF2B5EF4-FFF2-40B4-BE49-F238E27FC236}">
                <a16:creationId xmlns:a16="http://schemas.microsoft.com/office/drawing/2014/main" id="{86420123-EE66-D1EB-2B25-F0174AC968C2}"/>
              </a:ext>
            </a:extLst>
          </p:cNvPr>
          <p:cNvPicPr>
            <a:picLocks noChangeAspect="1"/>
          </p:cNvPicPr>
          <p:nvPr/>
        </p:nvPicPr>
        <p:blipFill>
          <a:blip r:embed="rId3"/>
          <a:stretch>
            <a:fillRect/>
          </a:stretch>
        </p:blipFill>
        <p:spPr>
          <a:xfrm>
            <a:off x="598053" y="994352"/>
            <a:ext cx="7953375" cy="1581150"/>
          </a:xfrm>
          <a:prstGeom prst="rect">
            <a:avLst/>
          </a:prstGeom>
        </p:spPr>
      </p:pic>
    </p:spTree>
    <p:extLst>
      <p:ext uri="{BB962C8B-B14F-4D97-AF65-F5344CB8AC3E}">
        <p14:creationId xmlns:p14="http://schemas.microsoft.com/office/powerpoint/2010/main" val="178274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CE5E-6196-9B31-BF8C-086BED533B65}"/>
              </a:ext>
            </a:extLst>
          </p:cNvPr>
          <p:cNvSpPr>
            <a:spLocks noGrp="1"/>
          </p:cNvSpPr>
          <p:nvPr>
            <p:ph type="title"/>
          </p:nvPr>
        </p:nvSpPr>
        <p:spPr>
          <a:xfrm>
            <a:off x="838200" y="365126"/>
            <a:ext cx="2911764" cy="68782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3999BC6-B32A-3E2A-A978-D852062F622E}"/>
              </a:ext>
            </a:extLst>
          </p:cNvPr>
          <p:cNvSpPr>
            <a:spLocks noGrp="1"/>
          </p:cNvSpPr>
          <p:nvPr>
            <p:ph idx="1"/>
          </p:nvPr>
        </p:nvSpPr>
        <p:spPr>
          <a:xfrm>
            <a:off x="533400" y="1188316"/>
            <a:ext cx="10515600" cy="4351338"/>
          </a:xfrm>
        </p:spPr>
        <p:txBody>
          <a:bodyPr>
            <a:normAutofit fontScale="77500" lnSpcReduction="20000"/>
          </a:bodyPr>
          <a:lstStyle/>
          <a:p>
            <a:pPr marL="0" indent="0">
              <a:lnSpc>
                <a:spcPct val="120000"/>
              </a:lnSpc>
              <a:buNone/>
            </a:pPr>
            <a:r>
              <a:rPr lang="en-US" sz="2400" dirty="0">
                <a:latin typeface="Times New Roman" panose="02020603050405020304" pitchFamily="18" charset="0"/>
                <a:cs typeface="Times New Roman" panose="02020603050405020304" pitchFamily="18" charset="0"/>
              </a:rPr>
              <a:t>Leveraging the insights gotten from this analysis, the hotel can implement the following recommendations:</a:t>
            </a:r>
          </a:p>
          <a:p>
            <a:pPr>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Optimize room pricing strategies: From the analysis, the most commonly booked room type, and average prices for these rooms were deduced. The hotel can leverage this to tailor room rates to maximize revenue.</a:t>
            </a:r>
          </a:p>
          <a:p>
            <a:pPr>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targeted marketing campaigns: Insights were gotten into guest preferences like the popular meal plans, and market segment trends that generate the highest average price per room. This allows for focused marketing efforts to attract desired guests.</a:t>
            </a:r>
          </a:p>
          <a:p>
            <a:pPr>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resource allocation: The insights gotten from the booking trends for weekends and specific months will help the hotel with an efficient staff scheduling and resource allocation.</a:t>
            </a:r>
          </a:p>
          <a:p>
            <a:pPr>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 guest experience: Insights gotten from the lead time variations and reservation preferences for guests with children can be used for better service planning and catering to specific needs.</a:t>
            </a:r>
          </a:p>
          <a:p>
            <a:pPr marL="0" indent="0">
              <a:buNone/>
            </a:pPr>
            <a:endParaRPr lang="en-US" dirty="0"/>
          </a:p>
        </p:txBody>
      </p:sp>
    </p:spTree>
    <p:extLst>
      <p:ext uri="{BB962C8B-B14F-4D97-AF65-F5344CB8AC3E}">
        <p14:creationId xmlns:p14="http://schemas.microsoft.com/office/powerpoint/2010/main" val="272610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8041-1D33-D305-0DEB-8363A7825BF9}"/>
              </a:ext>
            </a:extLst>
          </p:cNvPr>
          <p:cNvSpPr>
            <a:spLocks noGrp="1"/>
          </p:cNvSpPr>
          <p:nvPr>
            <p:ph type="title"/>
          </p:nvPr>
        </p:nvSpPr>
        <p:spPr>
          <a:xfrm>
            <a:off x="653473" y="836181"/>
            <a:ext cx="2967182" cy="872548"/>
          </a:xfrm>
        </p:spPr>
        <p:txBody>
          <a:bodyPr>
            <a:normAutofit/>
          </a:bodyPr>
          <a:lstStyle/>
          <a:p>
            <a:r>
              <a:rPr lang="en-US" sz="24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A188DE53-437D-1A66-D756-660D83D70B7C}"/>
              </a:ext>
            </a:extLst>
          </p:cNvPr>
          <p:cNvSpPr>
            <a:spLocks noGrp="1"/>
          </p:cNvSpPr>
          <p:nvPr>
            <p:ph idx="1"/>
          </p:nvPr>
        </p:nvSpPr>
        <p:spPr>
          <a:xfrm>
            <a:off x="653473" y="1834861"/>
            <a:ext cx="9885218" cy="2847975"/>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Project Objective</a:t>
            </a:r>
          </a:p>
          <a:p>
            <a:r>
              <a:rPr lang="en-US" sz="2400" dirty="0">
                <a:latin typeface="Times New Roman" panose="02020603050405020304" pitchFamily="18" charset="0"/>
                <a:cs typeface="Times New Roman" panose="02020603050405020304" pitchFamily="18" charset="0"/>
              </a:rPr>
              <a:t>Dataset Overview</a:t>
            </a:r>
          </a:p>
          <a:p>
            <a:r>
              <a:rPr lang="en-US" sz="2400" dirty="0">
                <a:latin typeface="Times New Roman" panose="02020603050405020304" pitchFamily="18" charset="0"/>
                <a:cs typeface="Times New Roman" panose="02020603050405020304" pitchFamily="18" charset="0"/>
              </a:rPr>
              <a:t>Key Questions For Analysis</a:t>
            </a:r>
          </a:p>
          <a:p>
            <a:r>
              <a:rPr lang="en-US" sz="2400" dirty="0">
                <a:latin typeface="Times New Roman" panose="02020603050405020304" pitchFamily="18" charset="0"/>
                <a:cs typeface="Times New Roman" panose="02020603050405020304" pitchFamily="18" charset="0"/>
              </a:rPr>
              <a:t>Data Exploration and Analysis(Including query codes)</a:t>
            </a:r>
          </a:p>
          <a:p>
            <a:r>
              <a:rPr lang="en-US" sz="24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11450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A5CC-8655-5B2D-7683-9735C3286769}"/>
              </a:ext>
            </a:extLst>
          </p:cNvPr>
          <p:cNvSpPr>
            <a:spLocks noGrp="1"/>
          </p:cNvSpPr>
          <p:nvPr>
            <p:ph type="title"/>
          </p:nvPr>
        </p:nvSpPr>
        <p:spPr>
          <a:xfrm>
            <a:off x="838200" y="736601"/>
            <a:ext cx="3326822" cy="683491"/>
          </a:xfrm>
        </p:spPr>
        <p:txBody>
          <a:bodyPr>
            <a:normAutofit/>
          </a:bodyPr>
          <a:lstStyle/>
          <a:p>
            <a:pPr marL="0" indent="0">
              <a:buNone/>
            </a:pPr>
            <a:r>
              <a:rPr lang="en-US" sz="2400" b="1" i="0" dirty="0">
                <a:solidFill>
                  <a:srgbClr val="242424"/>
                </a:solidFill>
                <a:effectLst/>
                <a:latin typeface="Times New Roman" panose="02020603050405020304" pitchFamily="18" charset="0"/>
                <a:cs typeface="Times New Roman" panose="02020603050405020304" pitchFamily="18" charset="0"/>
              </a:rPr>
              <a:t>INTRODUCTION</a:t>
            </a:r>
            <a:endParaRPr lang="en-US" sz="2400" b="0" i="0" dirty="0">
              <a:solidFill>
                <a:srgbClr val="242424"/>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5A8438-48FC-4207-32D5-AFA9FB2A6E5E}"/>
              </a:ext>
            </a:extLst>
          </p:cNvPr>
          <p:cNvSpPr>
            <a:spLocks noGrp="1"/>
          </p:cNvSpPr>
          <p:nvPr>
            <p:ph idx="1"/>
          </p:nvPr>
        </p:nvSpPr>
        <p:spPr>
          <a:xfrm>
            <a:off x="838200" y="1536699"/>
            <a:ext cx="10515600" cy="1197265"/>
          </a:xfrm>
        </p:spPr>
        <p:txBody>
          <a:bodyPr>
            <a:normAutofit/>
          </a:bodyPr>
          <a:lstStyle/>
          <a:p>
            <a:pPr marL="0" indent="0" algn="l">
              <a:buNone/>
            </a:pPr>
            <a:r>
              <a:rPr lang="en-US" sz="2200" b="0" i="0" dirty="0">
                <a:solidFill>
                  <a:srgbClr val="242424"/>
                </a:solidFill>
                <a:effectLst/>
                <a:latin typeface="Times New Roman" panose="02020603050405020304" pitchFamily="18" charset="0"/>
                <a:cs typeface="Times New Roman" panose="02020603050405020304" pitchFamily="18" charset="0"/>
              </a:rPr>
              <a:t>The Hotel Reservation Analysis Project is my first task for my internship with </a:t>
            </a:r>
            <a:r>
              <a:rPr lang="en-US" sz="2200" b="0" i="0" dirty="0" err="1">
                <a:solidFill>
                  <a:srgbClr val="242424"/>
                </a:solidFill>
                <a:effectLst/>
                <a:latin typeface="Times New Roman" panose="02020603050405020304" pitchFamily="18" charset="0"/>
                <a:cs typeface="Times New Roman" panose="02020603050405020304" pitchFamily="18" charset="0"/>
              </a:rPr>
              <a:t>Mentorness</a:t>
            </a:r>
            <a:r>
              <a:rPr lang="en-US" sz="2200" b="0" i="0" dirty="0">
                <a:solidFill>
                  <a:srgbClr val="242424"/>
                </a:solidFill>
                <a:effectLst/>
                <a:latin typeface="Times New Roman" panose="02020603050405020304" pitchFamily="18" charset="0"/>
                <a:cs typeface="Times New Roman" panose="02020603050405020304" pitchFamily="18" charset="0"/>
              </a:rPr>
              <a:t>. In this project I utilized </a:t>
            </a:r>
            <a:r>
              <a:rPr lang="en-US" sz="2200" dirty="0">
                <a:latin typeface="Times New Roman" panose="02020603050405020304" pitchFamily="18" charset="0"/>
                <a:cs typeface="Times New Roman" panose="02020603050405020304" pitchFamily="18" charset="0"/>
              </a:rPr>
              <a:t>SQL to query and analyze the hotel reservation dataset, to gain insights into key factors that impact the hotel's operations.</a:t>
            </a:r>
            <a:endParaRPr lang="en-US" sz="2200" b="0" i="0" dirty="0">
              <a:solidFill>
                <a:srgbClr val="242424"/>
              </a:solidFill>
              <a:effectLst/>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490A29B-A6A9-3F2F-FA2D-70C82A3F0A30}"/>
              </a:ext>
            </a:extLst>
          </p:cNvPr>
          <p:cNvSpPr txBox="1">
            <a:spLocks/>
          </p:cNvSpPr>
          <p:nvPr/>
        </p:nvSpPr>
        <p:spPr>
          <a:xfrm>
            <a:off x="838200" y="3702628"/>
            <a:ext cx="10515600" cy="16186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latin typeface="Times New Roman" panose="02020603050405020304" pitchFamily="18" charset="0"/>
                <a:cs typeface="Times New Roman" panose="02020603050405020304" pitchFamily="18" charset="0"/>
              </a:rPr>
              <a:t>The hotel industry relies on data to make informed decisions and provide a better guest experience. Using a hotel reservation dataset, this project is aimed at gaining insights into guest preferences, booking trends, and other key factors that impact the hotel's operations. MYSQL Workbench was used in running the query and analysis of the data, as well as to answer specific questions about the dataset.</a:t>
            </a:r>
          </a:p>
          <a:p>
            <a:pPr marL="0" indent="0">
              <a:buFont typeface="Arial" panose="020B0604020202020204" pitchFamily="34" charset="0"/>
              <a:buNone/>
            </a:pPr>
            <a:endParaRPr lang="en-US" sz="2200" dirty="0">
              <a:solidFill>
                <a:srgbClr val="242424"/>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DDAEDF3-8571-9B81-B74A-431B7F823C15}"/>
              </a:ext>
            </a:extLst>
          </p:cNvPr>
          <p:cNvSpPr txBox="1">
            <a:spLocks/>
          </p:cNvSpPr>
          <p:nvPr/>
        </p:nvSpPr>
        <p:spPr>
          <a:xfrm>
            <a:off x="838200" y="3019137"/>
            <a:ext cx="4020704" cy="683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242424"/>
                </a:solidFill>
                <a:latin typeface="Times New Roman" panose="02020603050405020304" pitchFamily="18" charset="0"/>
                <a:cs typeface="Times New Roman" panose="02020603050405020304" pitchFamily="18" charset="0"/>
              </a:rPr>
              <a:t>PROJECT OBJECTIVE</a:t>
            </a:r>
            <a:endParaRPr lang="en-US" sz="2400" dirty="0">
              <a:solidFill>
                <a:srgbClr val="2424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10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928F-2A0E-80A3-47B8-A26EE2D58140}"/>
              </a:ext>
            </a:extLst>
          </p:cNvPr>
          <p:cNvSpPr>
            <a:spLocks noGrp="1"/>
          </p:cNvSpPr>
          <p:nvPr>
            <p:ph type="title"/>
          </p:nvPr>
        </p:nvSpPr>
        <p:spPr>
          <a:xfrm>
            <a:off x="865909" y="487073"/>
            <a:ext cx="3447473" cy="734002"/>
          </a:xfrm>
        </p:spPr>
        <p:txBody>
          <a:bodyPr>
            <a:normAutofit/>
          </a:bodyPr>
          <a:lstStyle/>
          <a:p>
            <a:r>
              <a:rPr lang="en-US" sz="2400" b="1" dirty="0">
                <a:latin typeface="Times New Roman" panose="02020603050405020304" pitchFamily="18" charset="0"/>
                <a:cs typeface="Times New Roman" panose="02020603050405020304" pitchFamily="18" charset="0"/>
              </a:rPr>
              <a:t>DATASET OVERVIEW</a:t>
            </a:r>
          </a:p>
        </p:txBody>
      </p:sp>
      <p:sp>
        <p:nvSpPr>
          <p:cNvPr id="3" name="Content Placeholder 2">
            <a:extLst>
              <a:ext uri="{FF2B5EF4-FFF2-40B4-BE49-F238E27FC236}">
                <a16:creationId xmlns:a16="http://schemas.microsoft.com/office/drawing/2014/main" id="{7A76FB28-901E-D211-1B29-7B9374C27E80}"/>
              </a:ext>
            </a:extLst>
          </p:cNvPr>
          <p:cNvSpPr>
            <a:spLocks noGrp="1"/>
          </p:cNvSpPr>
          <p:nvPr>
            <p:ph idx="1"/>
          </p:nvPr>
        </p:nvSpPr>
        <p:spPr>
          <a:xfrm>
            <a:off x="764310" y="1403927"/>
            <a:ext cx="10515600" cy="5043056"/>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The dataset includes the following columns:</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Booking_ID</a:t>
            </a:r>
            <a:r>
              <a:rPr lang="en-US" dirty="0">
                <a:latin typeface="Times New Roman" panose="02020603050405020304" pitchFamily="18" charset="0"/>
                <a:cs typeface="Times New Roman" panose="02020603050405020304" pitchFamily="18" charset="0"/>
              </a:rPr>
              <a:t>: A unique identifier for each hotel reservation.</a:t>
            </a:r>
          </a:p>
          <a:p>
            <a:r>
              <a:rPr lang="en-US" dirty="0" err="1">
                <a:latin typeface="Times New Roman" panose="02020603050405020304" pitchFamily="18" charset="0"/>
                <a:cs typeface="Times New Roman" panose="02020603050405020304" pitchFamily="18" charset="0"/>
              </a:rPr>
              <a:t>no_of_adults</a:t>
            </a:r>
            <a:r>
              <a:rPr lang="en-US" dirty="0">
                <a:latin typeface="Times New Roman" panose="02020603050405020304" pitchFamily="18" charset="0"/>
                <a:cs typeface="Times New Roman" panose="02020603050405020304" pitchFamily="18" charset="0"/>
              </a:rPr>
              <a:t>: The number of adults in the reservation.</a:t>
            </a:r>
          </a:p>
          <a:p>
            <a:r>
              <a:rPr lang="en-US" dirty="0" err="1">
                <a:latin typeface="Times New Roman" panose="02020603050405020304" pitchFamily="18" charset="0"/>
                <a:cs typeface="Times New Roman" panose="02020603050405020304" pitchFamily="18" charset="0"/>
              </a:rPr>
              <a:t>no_of_children</a:t>
            </a:r>
            <a:r>
              <a:rPr lang="en-US" dirty="0">
                <a:latin typeface="Times New Roman" panose="02020603050405020304" pitchFamily="18" charset="0"/>
                <a:cs typeface="Times New Roman" panose="02020603050405020304" pitchFamily="18" charset="0"/>
              </a:rPr>
              <a:t>: The number of children in the reservation.</a:t>
            </a:r>
          </a:p>
          <a:p>
            <a:r>
              <a:rPr lang="en-US" dirty="0" err="1">
                <a:latin typeface="Times New Roman" panose="02020603050405020304" pitchFamily="18" charset="0"/>
                <a:cs typeface="Times New Roman" panose="02020603050405020304" pitchFamily="18" charset="0"/>
              </a:rPr>
              <a:t>no_of_weekend_nights</a:t>
            </a:r>
            <a:r>
              <a:rPr lang="en-US" dirty="0">
                <a:latin typeface="Times New Roman" panose="02020603050405020304" pitchFamily="18" charset="0"/>
                <a:cs typeface="Times New Roman" panose="02020603050405020304" pitchFamily="18" charset="0"/>
              </a:rPr>
              <a:t>: The number of nights in the reservation that fall on weekends.</a:t>
            </a:r>
          </a:p>
          <a:p>
            <a:r>
              <a:rPr lang="en-US" dirty="0" err="1">
                <a:latin typeface="Times New Roman" panose="02020603050405020304" pitchFamily="18" charset="0"/>
                <a:cs typeface="Times New Roman" panose="02020603050405020304" pitchFamily="18" charset="0"/>
              </a:rPr>
              <a:t>no_of_week_nights</a:t>
            </a:r>
            <a:r>
              <a:rPr lang="en-US" dirty="0">
                <a:latin typeface="Times New Roman" panose="02020603050405020304" pitchFamily="18" charset="0"/>
                <a:cs typeface="Times New Roman" panose="02020603050405020304" pitchFamily="18" charset="0"/>
              </a:rPr>
              <a:t>: The number of nights in the reservation that fall on weekdays.</a:t>
            </a:r>
          </a:p>
          <a:p>
            <a:r>
              <a:rPr lang="en-US" dirty="0" err="1">
                <a:latin typeface="Times New Roman" panose="02020603050405020304" pitchFamily="18" charset="0"/>
                <a:cs typeface="Times New Roman" panose="02020603050405020304" pitchFamily="18" charset="0"/>
              </a:rPr>
              <a:t>type_of_meal_plan</a:t>
            </a:r>
            <a:r>
              <a:rPr lang="en-US" dirty="0">
                <a:latin typeface="Times New Roman" panose="02020603050405020304" pitchFamily="18" charset="0"/>
                <a:cs typeface="Times New Roman" panose="02020603050405020304" pitchFamily="18" charset="0"/>
              </a:rPr>
              <a:t>: The meal plan chosen by the guests.</a:t>
            </a:r>
          </a:p>
          <a:p>
            <a:r>
              <a:rPr lang="en-US" dirty="0" err="1">
                <a:latin typeface="Times New Roman" panose="02020603050405020304" pitchFamily="18" charset="0"/>
                <a:cs typeface="Times New Roman" panose="02020603050405020304" pitchFamily="18" charset="0"/>
              </a:rPr>
              <a:t>room_type_reserved</a:t>
            </a:r>
            <a:r>
              <a:rPr lang="en-US" dirty="0">
                <a:latin typeface="Times New Roman" panose="02020603050405020304" pitchFamily="18" charset="0"/>
                <a:cs typeface="Times New Roman" panose="02020603050405020304" pitchFamily="18" charset="0"/>
              </a:rPr>
              <a:t>: The type of room reserved by the guests.</a:t>
            </a:r>
          </a:p>
          <a:p>
            <a:r>
              <a:rPr lang="en-US" dirty="0" err="1">
                <a:latin typeface="Times New Roman" panose="02020603050405020304" pitchFamily="18" charset="0"/>
                <a:cs typeface="Times New Roman" panose="02020603050405020304" pitchFamily="18" charset="0"/>
              </a:rPr>
              <a:t>lead_time</a:t>
            </a:r>
            <a:r>
              <a:rPr lang="en-US" dirty="0">
                <a:latin typeface="Times New Roman" panose="02020603050405020304" pitchFamily="18" charset="0"/>
                <a:cs typeface="Times New Roman" panose="02020603050405020304" pitchFamily="18" charset="0"/>
              </a:rPr>
              <a:t>: The number of days between booking and arrival.</a:t>
            </a:r>
          </a:p>
          <a:p>
            <a:r>
              <a:rPr lang="en-US" dirty="0" err="1">
                <a:latin typeface="Times New Roman" panose="02020603050405020304" pitchFamily="18" charset="0"/>
                <a:cs typeface="Times New Roman" panose="02020603050405020304" pitchFamily="18" charset="0"/>
              </a:rPr>
              <a:t>arrival_date</a:t>
            </a:r>
            <a:r>
              <a:rPr lang="en-US" dirty="0">
                <a:latin typeface="Times New Roman" panose="02020603050405020304" pitchFamily="18" charset="0"/>
                <a:cs typeface="Times New Roman" panose="02020603050405020304" pitchFamily="18" charset="0"/>
              </a:rPr>
              <a:t>: The date of arrival.</a:t>
            </a:r>
          </a:p>
          <a:p>
            <a:r>
              <a:rPr lang="en-US" dirty="0" err="1">
                <a:latin typeface="Times New Roman" panose="02020603050405020304" pitchFamily="18" charset="0"/>
                <a:cs typeface="Times New Roman" panose="02020603050405020304" pitchFamily="18" charset="0"/>
              </a:rPr>
              <a:t>market_segment_type</a:t>
            </a:r>
            <a:r>
              <a:rPr lang="en-US" dirty="0">
                <a:latin typeface="Times New Roman" panose="02020603050405020304" pitchFamily="18" charset="0"/>
                <a:cs typeface="Times New Roman" panose="02020603050405020304" pitchFamily="18" charset="0"/>
              </a:rPr>
              <a:t>: The market segment to which the reservation belongs.</a:t>
            </a:r>
          </a:p>
          <a:p>
            <a:r>
              <a:rPr lang="en-US" dirty="0" err="1">
                <a:latin typeface="Times New Roman" panose="02020603050405020304" pitchFamily="18" charset="0"/>
                <a:cs typeface="Times New Roman" panose="02020603050405020304" pitchFamily="18" charset="0"/>
              </a:rPr>
              <a:t>avg_price_per_room</a:t>
            </a:r>
            <a:r>
              <a:rPr lang="en-US" dirty="0">
                <a:latin typeface="Times New Roman" panose="02020603050405020304" pitchFamily="18" charset="0"/>
                <a:cs typeface="Times New Roman" panose="02020603050405020304" pitchFamily="18" charset="0"/>
              </a:rPr>
              <a:t>: The average price per room in the reservation.</a:t>
            </a:r>
          </a:p>
          <a:p>
            <a:r>
              <a:rPr lang="en-US" dirty="0" err="1">
                <a:latin typeface="Times New Roman" panose="02020603050405020304" pitchFamily="18" charset="0"/>
                <a:cs typeface="Times New Roman" panose="02020603050405020304" pitchFamily="18" charset="0"/>
              </a:rPr>
              <a:t>booking_status</a:t>
            </a:r>
            <a:r>
              <a:rPr lang="en-US" dirty="0">
                <a:latin typeface="Times New Roman" panose="02020603050405020304" pitchFamily="18" charset="0"/>
                <a:cs typeface="Times New Roman" panose="02020603050405020304" pitchFamily="18" charset="0"/>
              </a:rPr>
              <a:t>: The status of the booking</a:t>
            </a:r>
          </a:p>
        </p:txBody>
      </p:sp>
    </p:spTree>
    <p:extLst>
      <p:ext uri="{BB962C8B-B14F-4D97-AF65-F5344CB8AC3E}">
        <p14:creationId xmlns:p14="http://schemas.microsoft.com/office/powerpoint/2010/main" val="64219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A3E1-0A04-8327-0EB6-54AD2A25A339}"/>
              </a:ext>
            </a:extLst>
          </p:cNvPr>
          <p:cNvSpPr>
            <a:spLocks noGrp="1"/>
          </p:cNvSpPr>
          <p:nvPr>
            <p:ph type="title"/>
          </p:nvPr>
        </p:nvSpPr>
        <p:spPr>
          <a:xfrm>
            <a:off x="838200" y="240145"/>
            <a:ext cx="5146964" cy="692727"/>
          </a:xfrm>
        </p:spPr>
        <p:txBody>
          <a:bodyPr>
            <a:normAutofit/>
          </a:bodyPr>
          <a:lstStyle/>
          <a:p>
            <a:r>
              <a:rPr lang="en-US" sz="2400" b="1" dirty="0">
                <a:latin typeface="Times New Roman" panose="02020603050405020304" pitchFamily="18" charset="0"/>
                <a:cs typeface="Times New Roman" panose="02020603050405020304" pitchFamily="18" charset="0"/>
              </a:rPr>
              <a:t>KEY QUESTIONS FOR ANALYSIS</a:t>
            </a:r>
          </a:p>
        </p:txBody>
      </p:sp>
      <p:sp>
        <p:nvSpPr>
          <p:cNvPr id="3" name="Content Placeholder 2">
            <a:extLst>
              <a:ext uri="{FF2B5EF4-FFF2-40B4-BE49-F238E27FC236}">
                <a16:creationId xmlns:a16="http://schemas.microsoft.com/office/drawing/2014/main" id="{A3C15591-5161-5D5F-A254-B320A1BA707B}"/>
              </a:ext>
            </a:extLst>
          </p:cNvPr>
          <p:cNvSpPr>
            <a:spLocks noGrp="1"/>
          </p:cNvSpPr>
          <p:nvPr>
            <p:ph idx="1"/>
          </p:nvPr>
        </p:nvSpPr>
        <p:spPr>
          <a:xfrm>
            <a:off x="838200" y="794327"/>
            <a:ext cx="10515600" cy="5892799"/>
          </a:xfrm>
        </p:spPr>
        <p:txBody>
          <a:bodyPr>
            <a:noAutofit/>
          </a:bodyPr>
          <a:lstStyle/>
          <a:p>
            <a:pPr marL="514350" indent="-514350">
              <a:buAutoNum type="arabicPeriod"/>
            </a:pPr>
            <a:r>
              <a:rPr lang="en-US" sz="1800" dirty="0">
                <a:latin typeface="Times New Roman" panose="02020603050405020304" pitchFamily="18" charset="0"/>
                <a:cs typeface="Times New Roman" panose="02020603050405020304" pitchFamily="18" charset="0"/>
              </a:rPr>
              <a:t>What is the total number of reservations in the dataset?</a:t>
            </a:r>
          </a:p>
          <a:p>
            <a:pPr marL="514350" indent="-514350">
              <a:buAutoNum type="arabicPeriod"/>
            </a:pPr>
            <a:r>
              <a:rPr lang="en-US" sz="1800" dirty="0">
                <a:latin typeface="Times New Roman" panose="02020603050405020304" pitchFamily="18" charset="0"/>
                <a:cs typeface="Times New Roman" panose="02020603050405020304" pitchFamily="18" charset="0"/>
              </a:rPr>
              <a:t>Which meal plan is the most popular among guests?</a:t>
            </a:r>
          </a:p>
          <a:p>
            <a:pPr marL="514350" indent="-514350">
              <a:buAutoNum type="arabicPeriod"/>
            </a:pPr>
            <a:r>
              <a:rPr lang="en-US" sz="1800" dirty="0">
                <a:latin typeface="Times New Roman" panose="02020603050405020304" pitchFamily="18" charset="0"/>
                <a:cs typeface="Times New Roman" panose="02020603050405020304" pitchFamily="18" charset="0"/>
              </a:rPr>
              <a:t>What is the average price per room for reservations involving children?</a:t>
            </a:r>
          </a:p>
          <a:p>
            <a:pPr marL="514350" indent="-514350">
              <a:buAutoNum type="arabicPeriod"/>
            </a:pPr>
            <a:r>
              <a:rPr lang="en-US" sz="1800" dirty="0">
                <a:latin typeface="Times New Roman" panose="02020603050405020304" pitchFamily="18" charset="0"/>
                <a:cs typeface="Times New Roman" panose="02020603050405020304" pitchFamily="18" charset="0"/>
              </a:rPr>
              <a:t>How many reservations were made for the year 2018?</a:t>
            </a:r>
          </a:p>
          <a:p>
            <a:pPr marL="514350" indent="-514350">
              <a:buAutoNum type="arabicPeriod"/>
            </a:pPr>
            <a:r>
              <a:rPr lang="en-US" sz="1800" dirty="0">
                <a:latin typeface="Times New Roman" panose="02020603050405020304" pitchFamily="18" charset="0"/>
                <a:cs typeface="Times New Roman" panose="02020603050405020304" pitchFamily="18" charset="0"/>
              </a:rPr>
              <a:t>What is the most commonly booked room type?</a:t>
            </a:r>
          </a:p>
          <a:p>
            <a:pPr marL="514350" indent="-514350">
              <a:buAutoNum type="arabicPeriod"/>
            </a:pPr>
            <a:r>
              <a:rPr lang="en-US" sz="1800" dirty="0">
                <a:latin typeface="Times New Roman" panose="02020603050405020304" pitchFamily="18" charset="0"/>
                <a:cs typeface="Times New Roman" panose="02020603050405020304" pitchFamily="18" charset="0"/>
              </a:rPr>
              <a:t>How many reservations fall on a weekend (</a:t>
            </a:r>
            <a:r>
              <a:rPr lang="en-US" sz="1800" dirty="0" err="1">
                <a:latin typeface="Times New Roman" panose="02020603050405020304" pitchFamily="18" charset="0"/>
                <a:cs typeface="Times New Roman" panose="02020603050405020304" pitchFamily="18" charset="0"/>
              </a:rPr>
              <a:t>no_of_weekend_nights</a:t>
            </a:r>
            <a:r>
              <a:rPr lang="en-US" sz="1800" dirty="0">
                <a:latin typeface="Times New Roman" panose="02020603050405020304" pitchFamily="18" charset="0"/>
                <a:cs typeface="Times New Roman" panose="02020603050405020304" pitchFamily="18" charset="0"/>
              </a:rPr>
              <a:t> &gt; 0)?</a:t>
            </a:r>
          </a:p>
          <a:p>
            <a:pPr marL="514350" indent="-514350">
              <a:buAutoNum type="arabicPeriod"/>
            </a:pPr>
            <a:r>
              <a:rPr lang="en-US" sz="1800" dirty="0">
                <a:latin typeface="Times New Roman" panose="02020603050405020304" pitchFamily="18" charset="0"/>
                <a:cs typeface="Times New Roman" panose="02020603050405020304" pitchFamily="18" charset="0"/>
              </a:rPr>
              <a:t>What is the highest and lowest lead time for reservations?</a:t>
            </a:r>
          </a:p>
          <a:p>
            <a:pPr marL="514350" indent="-514350">
              <a:buAutoNum type="arabicPeriod"/>
            </a:pPr>
            <a:r>
              <a:rPr lang="en-US" sz="1800" dirty="0">
                <a:latin typeface="Times New Roman" panose="02020603050405020304" pitchFamily="18" charset="0"/>
                <a:cs typeface="Times New Roman" panose="02020603050405020304" pitchFamily="18" charset="0"/>
              </a:rPr>
              <a:t>What is the most common market segment type for reservations?</a:t>
            </a:r>
          </a:p>
          <a:p>
            <a:pPr marL="514350" indent="-514350">
              <a:buAutoNum type="arabicPeriod"/>
            </a:pPr>
            <a:r>
              <a:rPr lang="en-US" sz="1800" dirty="0">
                <a:latin typeface="Times New Roman" panose="02020603050405020304" pitchFamily="18" charset="0"/>
                <a:cs typeface="Times New Roman" panose="02020603050405020304" pitchFamily="18" charset="0"/>
              </a:rPr>
              <a:t>How many reservations have a booking status of "Confirmed"?</a:t>
            </a:r>
          </a:p>
          <a:p>
            <a:pPr marL="514350" indent="-514350">
              <a:buAutoNum type="arabicPeriod"/>
            </a:pPr>
            <a:r>
              <a:rPr lang="en-US" sz="1800" dirty="0">
                <a:latin typeface="Times New Roman" panose="02020603050405020304" pitchFamily="18" charset="0"/>
                <a:cs typeface="Times New Roman" panose="02020603050405020304" pitchFamily="18" charset="0"/>
              </a:rPr>
              <a:t>What is the total number of adults and children across all reservations?</a:t>
            </a:r>
          </a:p>
          <a:p>
            <a:pPr marL="514350" indent="-514350">
              <a:buAutoNum type="arabicPeriod"/>
            </a:pPr>
            <a:r>
              <a:rPr lang="en-US" sz="1800" dirty="0">
                <a:latin typeface="Times New Roman" panose="02020603050405020304" pitchFamily="18" charset="0"/>
                <a:cs typeface="Times New Roman" panose="02020603050405020304" pitchFamily="18" charset="0"/>
              </a:rPr>
              <a:t>What is the average number of weekend nights for reservations involving children?</a:t>
            </a:r>
          </a:p>
          <a:p>
            <a:pPr marL="514350" indent="-514350">
              <a:buAutoNum type="arabicPeriod"/>
            </a:pPr>
            <a:r>
              <a:rPr lang="en-US" sz="1800" dirty="0">
                <a:latin typeface="Times New Roman" panose="02020603050405020304" pitchFamily="18" charset="0"/>
                <a:cs typeface="Times New Roman" panose="02020603050405020304" pitchFamily="18" charset="0"/>
              </a:rPr>
              <a:t>How many reservations were made in each month of the year?</a:t>
            </a:r>
          </a:p>
          <a:p>
            <a:pPr marL="514350" indent="-514350">
              <a:buAutoNum type="arabicPeriod"/>
            </a:pPr>
            <a:r>
              <a:rPr lang="en-US" sz="1800" dirty="0">
                <a:latin typeface="Times New Roman" panose="02020603050405020304" pitchFamily="18" charset="0"/>
                <a:cs typeface="Times New Roman" panose="02020603050405020304" pitchFamily="18" charset="0"/>
              </a:rPr>
              <a:t>What is the average number of nights (both weekend and weekday) spent by guests for each room type?</a:t>
            </a:r>
          </a:p>
          <a:p>
            <a:pPr marL="514350" indent="-514350">
              <a:buAutoNum type="arabicPeriod"/>
            </a:pPr>
            <a:r>
              <a:rPr lang="en-US" sz="1800" dirty="0">
                <a:latin typeface="Times New Roman" panose="02020603050405020304" pitchFamily="18" charset="0"/>
                <a:cs typeface="Times New Roman" panose="02020603050405020304" pitchFamily="18" charset="0"/>
              </a:rPr>
              <a:t>For reservations involving children, what is the most common room type, and what is the average price for that room type?</a:t>
            </a:r>
          </a:p>
          <a:p>
            <a:pPr marL="514350" indent="-514350">
              <a:buAutoNum type="arabicPeriod"/>
            </a:pPr>
            <a:r>
              <a:rPr lang="en-US" sz="1800" dirty="0">
                <a:latin typeface="Times New Roman" panose="02020603050405020304" pitchFamily="18" charset="0"/>
                <a:cs typeface="Times New Roman" panose="02020603050405020304" pitchFamily="18" charset="0"/>
              </a:rPr>
              <a:t>Find the market segment type that generates the highest average price per room. </a:t>
            </a:r>
          </a:p>
        </p:txBody>
      </p:sp>
    </p:spTree>
    <p:extLst>
      <p:ext uri="{BB962C8B-B14F-4D97-AF65-F5344CB8AC3E}">
        <p14:creationId xmlns:p14="http://schemas.microsoft.com/office/powerpoint/2010/main" val="111931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7149-60F1-D302-8EFF-6EA86E264757}"/>
              </a:ext>
            </a:extLst>
          </p:cNvPr>
          <p:cNvSpPr>
            <a:spLocks noGrp="1"/>
          </p:cNvSpPr>
          <p:nvPr>
            <p:ph idx="1"/>
          </p:nvPr>
        </p:nvSpPr>
        <p:spPr>
          <a:xfrm>
            <a:off x="598054" y="649719"/>
            <a:ext cx="10515600" cy="1723737"/>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DATA EXPLORATION AND ANALYSIS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Import hotel reservation dataset into MYSQL workbench as </a:t>
            </a:r>
            <a:r>
              <a:rPr lang="en-US" sz="2000" dirty="0" err="1">
                <a:latin typeface="Times New Roman" panose="02020603050405020304" pitchFamily="18" charset="0"/>
                <a:cs typeface="Times New Roman" panose="02020603050405020304" pitchFamily="18" charset="0"/>
              </a:rPr>
              <a:t>hotelreservation_table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Select all from hotel reservation table to view dataset using the “SELECT*” function.</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997A0AE-CA0F-E13C-7F69-9604F7629D1C}"/>
              </a:ext>
            </a:extLst>
          </p:cNvPr>
          <p:cNvPicPr>
            <a:picLocks noChangeAspect="1"/>
          </p:cNvPicPr>
          <p:nvPr/>
        </p:nvPicPr>
        <p:blipFill>
          <a:blip r:embed="rId2"/>
          <a:stretch>
            <a:fillRect/>
          </a:stretch>
        </p:blipFill>
        <p:spPr>
          <a:xfrm>
            <a:off x="598054" y="3824144"/>
            <a:ext cx="9617364" cy="2541173"/>
          </a:xfrm>
          <a:prstGeom prst="rect">
            <a:avLst/>
          </a:prstGeom>
        </p:spPr>
      </p:pic>
      <p:pic>
        <p:nvPicPr>
          <p:cNvPr id="12" name="Picture 11">
            <a:extLst>
              <a:ext uri="{FF2B5EF4-FFF2-40B4-BE49-F238E27FC236}">
                <a16:creationId xmlns:a16="http://schemas.microsoft.com/office/drawing/2014/main" id="{DFE8C7DA-0198-1175-4822-9C8879DC2F45}"/>
              </a:ext>
            </a:extLst>
          </p:cNvPr>
          <p:cNvPicPr>
            <a:picLocks noChangeAspect="1"/>
          </p:cNvPicPr>
          <p:nvPr/>
        </p:nvPicPr>
        <p:blipFill>
          <a:blip r:embed="rId3"/>
          <a:stretch>
            <a:fillRect/>
          </a:stretch>
        </p:blipFill>
        <p:spPr>
          <a:xfrm>
            <a:off x="598054" y="2586181"/>
            <a:ext cx="6762750" cy="895350"/>
          </a:xfrm>
          <a:prstGeom prst="rect">
            <a:avLst/>
          </a:prstGeom>
        </p:spPr>
      </p:pic>
    </p:spTree>
    <p:extLst>
      <p:ext uri="{BB962C8B-B14F-4D97-AF65-F5344CB8AC3E}">
        <p14:creationId xmlns:p14="http://schemas.microsoft.com/office/powerpoint/2010/main" val="63149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7149-60F1-D302-8EFF-6EA86E264757}"/>
              </a:ext>
            </a:extLst>
          </p:cNvPr>
          <p:cNvSpPr>
            <a:spLocks noGrp="1"/>
          </p:cNvSpPr>
          <p:nvPr>
            <p:ph idx="1"/>
          </p:nvPr>
        </p:nvSpPr>
        <p:spPr>
          <a:xfrm>
            <a:off x="690418" y="172747"/>
            <a:ext cx="10515600" cy="519980"/>
          </a:xfrm>
        </p:spPr>
        <p:txBody>
          <a:bodyPr>
            <a:normAutofit/>
          </a:bodyPr>
          <a:lstStyle/>
          <a:p>
            <a:pPr marL="0" indent="0">
              <a:lnSpc>
                <a:spcPct val="120000"/>
              </a:lnSpc>
              <a:buNone/>
            </a:pPr>
            <a:r>
              <a:rPr lang="en-US" sz="1800" b="1" dirty="0">
                <a:latin typeface="Times New Roman" panose="02020603050405020304" pitchFamily="18" charset="0"/>
                <a:cs typeface="Times New Roman" panose="02020603050405020304" pitchFamily="18" charset="0"/>
              </a:rPr>
              <a:t>1. Total number of reservation in the dataset</a:t>
            </a:r>
          </a:p>
        </p:txBody>
      </p:sp>
      <p:pic>
        <p:nvPicPr>
          <p:cNvPr id="4" name="Picture 3">
            <a:extLst>
              <a:ext uri="{FF2B5EF4-FFF2-40B4-BE49-F238E27FC236}">
                <a16:creationId xmlns:a16="http://schemas.microsoft.com/office/drawing/2014/main" id="{0DAD0425-1071-C743-F5E3-8B9F281A076A}"/>
              </a:ext>
            </a:extLst>
          </p:cNvPr>
          <p:cNvPicPr>
            <a:picLocks noChangeAspect="1"/>
          </p:cNvPicPr>
          <p:nvPr/>
        </p:nvPicPr>
        <p:blipFill>
          <a:blip r:embed="rId2"/>
          <a:stretch>
            <a:fillRect/>
          </a:stretch>
        </p:blipFill>
        <p:spPr>
          <a:xfrm>
            <a:off x="690418" y="1634837"/>
            <a:ext cx="6657975" cy="1190625"/>
          </a:xfrm>
          <a:prstGeom prst="rect">
            <a:avLst/>
          </a:prstGeom>
        </p:spPr>
      </p:pic>
      <p:sp>
        <p:nvSpPr>
          <p:cNvPr id="7" name="Content Placeholder 2">
            <a:extLst>
              <a:ext uri="{FF2B5EF4-FFF2-40B4-BE49-F238E27FC236}">
                <a16:creationId xmlns:a16="http://schemas.microsoft.com/office/drawing/2014/main" id="{BE1D3635-3F45-2D34-C233-F1219AA331AD}"/>
              </a:ext>
            </a:extLst>
          </p:cNvPr>
          <p:cNvSpPr txBox="1">
            <a:spLocks/>
          </p:cNvSpPr>
          <p:nvPr/>
        </p:nvSpPr>
        <p:spPr>
          <a:xfrm>
            <a:off x="690418" y="3066981"/>
            <a:ext cx="10515600" cy="5199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latin typeface="Times New Roman" panose="02020603050405020304" pitchFamily="18" charset="0"/>
                <a:cs typeface="Times New Roman" panose="02020603050405020304" pitchFamily="18" charset="0"/>
              </a:rPr>
              <a:t>2. Most popular meal plan among guests </a:t>
            </a:r>
          </a:p>
        </p:txBody>
      </p:sp>
      <p:pic>
        <p:nvPicPr>
          <p:cNvPr id="16" name="Picture 15">
            <a:extLst>
              <a:ext uri="{FF2B5EF4-FFF2-40B4-BE49-F238E27FC236}">
                <a16:creationId xmlns:a16="http://schemas.microsoft.com/office/drawing/2014/main" id="{2C39F3B5-92DF-772B-72ED-EB3E70AD1FB6}"/>
              </a:ext>
            </a:extLst>
          </p:cNvPr>
          <p:cNvPicPr>
            <a:picLocks noChangeAspect="1"/>
          </p:cNvPicPr>
          <p:nvPr/>
        </p:nvPicPr>
        <p:blipFill>
          <a:blip r:embed="rId3"/>
          <a:stretch>
            <a:fillRect/>
          </a:stretch>
        </p:blipFill>
        <p:spPr>
          <a:xfrm>
            <a:off x="690418" y="5467063"/>
            <a:ext cx="7448550" cy="914400"/>
          </a:xfrm>
          <a:prstGeom prst="rect">
            <a:avLst/>
          </a:prstGeom>
        </p:spPr>
      </p:pic>
      <p:pic>
        <p:nvPicPr>
          <p:cNvPr id="20" name="Picture 19">
            <a:extLst>
              <a:ext uri="{FF2B5EF4-FFF2-40B4-BE49-F238E27FC236}">
                <a16:creationId xmlns:a16="http://schemas.microsoft.com/office/drawing/2014/main" id="{FF23740D-CB9A-DA19-5585-C2C0C01B9ED7}"/>
              </a:ext>
            </a:extLst>
          </p:cNvPr>
          <p:cNvPicPr>
            <a:picLocks noChangeAspect="1"/>
          </p:cNvPicPr>
          <p:nvPr/>
        </p:nvPicPr>
        <p:blipFill>
          <a:blip r:embed="rId4"/>
          <a:stretch>
            <a:fillRect/>
          </a:stretch>
        </p:blipFill>
        <p:spPr>
          <a:xfrm>
            <a:off x="690418" y="617537"/>
            <a:ext cx="4676775" cy="895350"/>
          </a:xfrm>
          <a:prstGeom prst="rect">
            <a:avLst/>
          </a:prstGeom>
        </p:spPr>
      </p:pic>
      <p:pic>
        <p:nvPicPr>
          <p:cNvPr id="22" name="Picture 21">
            <a:extLst>
              <a:ext uri="{FF2B5EF4-FFF2-40B4-BE49-F238E27FC236}">
                <a16:creationId xmlns:a16="http://schemas.microsoft.com/office/drawing/2014/main" id="{2A815D20-3FB0-C0B0-8A6C-D4F9FACD839B}"/>
              </a:ext>
            </a:extLst>
          </p:cNvPr>
          <p:cNvPicPr>
            <a:picLocks noChangeAspect="1"/>
          </p:cNvPicPr>
          <p:nvPr/>
        </p:nvPicPr>
        <p:blipFill>
          <a:blip r:embed="rId5"/>
          <a:stretch>
            <a:fillRect/>
          </a:stretch>
        </p:blipFill>
        <p:spPr>
          <a:xfrm>
            <a:off x="690418" y="3613438"/>
            <a:ext cx="5067300" cy="1609725"/>
          </a:xfrm>
          <a:prstGeom prst="rect">
            <a:avLst/>
          </a:prstGeom>
        </p:spPr>
      </p:pic>
    </p:spTree>
    <p:extLst>
      <p:ext uri="{BB962C8B-B14F-4D97-AF65-F5344CB8AC3E}">
        <p14:creationId xmlns:p14="http://schemas.microsoft.com/office/powerpoint/2010/main" val="159388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7149-60F1-D302-8EFF-6EA86E264757}"/>
              </a:ext>
            </a:extLst>
          </p:cNvPr>
          <p:cNvSpPr>
            <a:spLocks noGrp="1"/>
          </p:cNvSpPr>
          <p:nvPr>
            <p:ph idx="1"/>
          </p:nvPr>
        </p:nvSpPr>
        <p:spPr>
          <a:xfrm>
            <a:off x="690418" y="378401"/>
            <a:ext cx="10515600" cy="388218"/>
          </a:xfrm>
        </p:spPr>
        <p:txBody>
          <a:bodyPr>
            <a:normAutofit/>
          </a:bodyPr>
          <a:lstStyle/>
          <a:p>
            <a:pPr marL="0" indent="0">
              <a:buNone/>
            </a:pPr>
            <a:r>
              <a:rPr lang="en-US" sz="1700" b="1" dirty="0">
                <a:latin typeface="Times New Roman" panose="02020603050405020304" pitchFamily="18" charset="0"/>
                <a:cs typeface="Times New Roman" panose="02020603050405020304" pitchFamily="18" charset="0"/>
              </a:rPr>
              <a:t>3. Average price per room for reservations involving children</a:t>
            </a:r>
          </a:p>
        </p:txBody>
      </p:sp>
      <p:sp>
        <p:nvSpPr>
          <p:cNvPr id="7" name="Content Placeholder 2">
            <a:extLst>
              <a:ext uri="{FF2B5EF4-FFF2-40B4-BE49-F238E27FC236}">
                <a16:creationId xmlns:a16="http://schemas.microsoft.com/office/drawing/2014/main" id="{BE1D3635-3F45-2D34-C233-F1219AA331AD}"/>
              </a:ext>
            </a:extLst>
          </p:cNvPr>
          <p:cNvSpPr txBox="1">
            <a:spLocks/>
          </p:cNvSpPr>
          <p:nvPr/>
        </p:nvSpPr>
        <p:spPr>
          <a:xfrm>
            <a:off x="823768" y="3236330"/>
            <a:ext cx="10515600" cy="5846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latin typeface="Times New Roman" panose="02020603050405020304" pitchFamily="18" charset="0"/>
                <a:cs typeface="Times New Roman" panose="02020603050405020304" pitchFamily="18" charset="0"/>
              </a:rPr>
              <a:t>4. Number of reservations were made for the year 2018? (The string method was used because my date is in text datatype)</a:t>
            </a:r>
          </a:p>
        </p:txBody>
      </p:sp>
      <p:pic>
        <p:nvPicPr>
          <p:cNvPr id="6" name="Picture 5">
            <a:extLst>
              <a:ext uri="{FF2B5EF4-FFF2-40B4-BE49-F238E27FC236}">
                <a16:creationId xmlns:a16="http://schemas.microsoft.com/office/drawing/2014/main" id="{A7E99511-E252-524E-C3A5-D183C871F305}"/>
              </a:ext>
            </a:extLst>
          </p:cNvPr>
          <p:cNvPicPr>
            <a:picLocks noChangeAspect="1"/>
          </p:cNvPicPr>
          <p:nvPr/>
        </p:nvPicPr>
        <p:blipFill>
          <a:blip r:embed="rId2"/>
          <a:stretch>
            <a:fillRect/>
          </a:stretch>
        </p:blipFill>
        <p:spPr>
          <a:xfrm>
            <a:off x="823768" y="2186134"/>
            <a:ext cx="5953125" cy="752475"/>
          </a:xfrm>
          <a:prstGeom prst="rect">
            <a:avLst/>
          </a:prstGeom>
        </p:spPr>
      </p:pic>
      <p:pic>
        <p:nvPicPr>
          <p:cNvPr id="9" name="Picture 8">
            <a:extLst>
              <a:ext uri="{FF2B5EF4-FFF2-40B4-BE49-F238E27FC236}">
                <a16:creationId xmlns:a16="http://schemas.microsoft.com/office/drawing/2014/main" id="{C7C152EC-E273-F916-FA12-1787921E1915}"/>
              </a:ext>
            </a:extLst>
          </p:cNvPr>
          <p:cNvPicPr>
            <a:picLocks noChangeAspect="1"/>
          </p:cNvPicPr>
          <p:nvPr/>
        </p:nvPicPr>
        <p:blipFill>
          <a:blip r:embed="rId3"/>
          <a:stretch>
            <a:fillRect/>
          </a:stretch>
        </p:blipFill>
        <p:spPr>
          <a:xfrm>
            <a:off x="823768" y="5128626"/>
            <a:ext cx="6267450" cy="866775"/>
          </a:xfrm>
          <a:prstGeom prst="rect">
            <a:avLst/>
          </a:prstGeom>
        </p:spPr>
      </p:pic>
      <p:pic>
        <p:nvPicPr>
          <p:cNvPr id="11" name="Picture 10">
            <a:extLst>
              <a:ext uri="{FF2B5EF4-FFF2-40B4-BE49-F238E27FC236}">
                <a16:creationId xmlns:a16="http://schemas.microsoft.com/office/drawing/2014/main" id="{6274CB7C-3E70-5933-06AF-56290B08C40B}"/>
              </a:ext>
            </a:extLst>
          </p:cNvPr>
          <p:cNvPicPr>
            <a:picLocks noChangeAspect="1"/>
          </p:cNvPicPr>
          <p:nvPr/>
        </p:nvPicPr>
        <p:blipFill>
          <a:blip r:embed="rId4"/>
          <a:stretch>
            <a:fillRect/>
          </a:stretch>
        </p:blipFill>
        <p:spPr>
          <a:xfrm>
            <a:off x="823768" y="766619"/>
            <a:ext cx="6000750" cy="1162050"/>
          </a:xfrm>
          <a:prstGeom prst="rect">
            <a:avLst/>
          </a:prstGeom>
        </p:spPr>
      </p:pic>
      <p:pic>
        <p:nvPicPr>
          <p:cNvPr id="14" name="Picture 13">
            <a:extLst>
              <a:ext uri="{FF2B5EF4-FFF2-40B4-BE49-F238E27FC236}">
                <a16:creationId xmlns:a16="http://schemas.microsoft.com/office/drawing/2014/main" id="{811CEE8F-34B1-8178-63BC-9A1E32942B49}"/>
              </a:ext>
            </a:extLst>
          </p:cNvPr>
          <p:cNvPicPr>
            <a:picLocks noChangeAspect="1"/>
          </p:cNvPicPr>
          <p:nvPr/>
        </p:nvPicPr>
        <p:blipFill>
          <a:blip r:embed="rId5"/>
          <a:stretch>
            <a:fillRect/>
          </a:stretch>
        </p:blipFill>
        <p:spPr>
          <a:xfrm>
            <a:off x="823768" y="3919391"/>
            <a:ext cx="10086975" cy="1019175"/>
          </a:xfrm>
          <a:prstGeom prst="rect">
            <a:avLst/>
          </a:prstGeom>
        </p:spPr>
      </p:pic>
    </p:spTree>
    <p:extLst>
      <p:ext uri="{BB962C8B-B14F-4D97-AF65-F5344CB8AC3E}">
        <p14:creationId xmlns:p14="http://schemas.microsoft.com/office/powerpoint/2010/main" val="20155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7149-60F1-D302-8EFF-6EA86E264757}"/>
              </a:ext>
            </a:extLst>
          </p:cNvPr>
          <p:cNvSpPr>
            <a:spLocks noGrp="1"/>
          </p:cNvSpPr>
          <p:nvPr>
            <p:ph idx="1"/>
          </p:nvPr>
        </p:nvSpPr>
        <p:spPr>
          <a:xfrm>
            <a:off x="690418" y="145039"/>
            <a:ext cx="6680200" cy="464561"/>
          </a:xfrm>
        </p:spPr>
        <p:txBody>
          <a:bodyPr>
            <a:normAutofit/>
          </a:bodyPr>
          <a:lstStyle/>
          <a:p>
            <a:pPr marL="0" indent="0">
              <a:lnSpc>
                <a:spcPct val="120000"/>
              </a:lnSpc>
              <a:buNone/>
            </a:pPr>
            <a:r>
              <a:rPr lang="en-US" sz="1700" b="1" dirty="0">
                <a:latin typeface="Times New Roman" panose="02020603050405020304" pitchFamily="18" charset="0"/>
                <a:cs typeface="Times New Roman" panose="02020603050405020304" pitchFamily="18" charset="0"/>
              </a:rPr>
              <a:t>5. Most commonly booked room</a:t>
            </a:r>
          </a:p>
        </p:txBody>
      </p:sp>
      <p:sp>
        <p:nvSpPr>
          <p:cNvPr id="7" name="Content Placeholder 2">
            <a:extLst>
              <a:ext uri="{FF2B5EF4-FFF2-40B4-BE49-F238E27FC236}">
                <a16:creationId xmlns:a16="http://schemas.microsoft.com/office/drawing/2014/main" id="{BE1D3635-3F45-2D34-C233-F1219AA331AD}"/>
              </a:ext>
            </a:extLst>
          </p:cNvPr>
          <p:cNvSpPr txBox="1">
            <a:spLocks/>
          </p:cNvSpPr>
          <p:nvPr/>
        </p:nvSpPr>
        <p:spPr>
          <a:xfrm>
            <a:off x="690418" y="3398984"/>
            <a:ext cx="10515600" cy="4216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700" b="1" dirty="0">
                <a:latin typeface="Times New Roman" panose="02020603050405020304" pitchFamily="18" charset="0"/>
                <a:cs typeface="Times New Roman" panose="02020603050405020304" pitchFamily="18" charset="0"/>
              </a:rPr>
              <a:t>6. </a:t>
            </a:r>
            <a:r>
              <a:rPr lang="en-US" sz="1700" b="1" dirty="0" err="1">
                <a:latin typeface="Times New Roman" panose="02020603050405020304" pitchFamily="18" charset="0"/>
                <a:cs typeface="Times New Roman" panose="02020603050405020304" pitchFamily="18" charset="0"/>
              </a:rPr>
              <a:t>Number_of_reservations</a:t>
            </a:r>
            <a:r>
              <a:rPr lang="en-US" sz="1700" b="1" dirty="0">
                <a:latin typeface="Times New Roman" panose="02020603050405020304" pitchFamily="18" charset="0"/>
                <a:cs typeface="Times New Roman" panose="02020603050405020304" pitchFamily="18" charset="0"/>
              </a:rPr>
              <a:t> that fall on a weekend for (</a:t>
            </a:r>
            <a:r>
              <a:rPr lang="en-US" sz="1700" b="1" dirty="0" err="1">
                <a:latin typeface="Times New Roman" panose="02020603050405020304" pitchFamily="18" charset="0"/>
                <a:cs typeface="Times New Roman" panose="02020603050405020304" pitchFamily="18" charset="0"/>
              </a:rPr>
              <a:t>no_of_weekend_nights</a:t>
            </a:r>
            <a:r>
              <a:rPr lang="en-US" sz="1700" b="1" dirty="0">
                <a:latin typeface="Times New Roman" panose="02020603050405020304" pitchFamily="18" charset="0"/>
                <a:cs typeface="Times New Roman" panose="02020603050405020304" pitchFamily="18" charset="0"/>
              </a:rPr>
              <a:t> &gt; 0) </a:t>
            </a:r>
          </a:p>
        </p:txBody>
      </p:sp>
      <p:pic>
        <p:nvPicPr>
          <p:cNvPr id="5" name="Picture 4">
            <a:extLst>
              <a:ext uri="{FF2B5EF4-FFF2-40B4-BE49-F238E27FC236}">
                <a16:creationId xmlns:a16="http://schemas.microsoft.com/office/drawing/2014/main" id="{1D556D24-6386-3F90-F490-5D616C982C32}"/>
              </a:ext>
            </a:extLst>
          </p:cNvPr>
          <p:cNvPicPr>
            <a:picLocks noChangeAspect="1"/>
          </p:cNvPicPr>
          <p:nvPr/>
        </p:nvPicPr>
        <p:blipFill>
          <a:blip r:embed="rId2"/>
          <a:stretch>
            <a:fillRect/>
          </a:stretch>
        </p:blipFill>
        <p:spPr>
          <a:xfrm>
            <a:off x="690418" y="2161093"/>
            <a:ext cx="7639050" cy="876300"/>
          </a:xfrm>
          <a:prstGeom prst="rect">
            <a:avLst/>
          </a:prstGeom>
        </p:spPr>
      </p:pic>
      <p:pic>
        <p:nvPicPr>
          <p:cNvPr id="8" name="Picture 7">
            <a:extLst>
              <a:ext uri="{FF2B5EF4-FFF2-40B4-BE49-F238E27FC236}">
                <a16:creationId xmlns:a16="http://schemas.microsoft.com/office/drawing/2014/main" id="{2A56E538-F332-D79D-61B6-D0B527601C30}"/>
              </a:ext>
            </a:extLst>
          </p:cNvPr>
          <p:cNvPicPr>
            <a:picLocks noChangeAspect="1"/>
          </p:cNvPicPr>
          <p:nvPr/>
        </p:nvPicPr>
        <p:blipFill>
          <a:blip r:embed="rId3"/>
          <a:stretch>
            <a:fillRect/>
          </a:stretch>
        </p:blipFill>
        <p:spPr>
          <a:xfrm>
            <a:off x="690418" y="5166303"/>
            <a:ext cx="6115050" cy="1066800"/>
          </a:xfrm>
          <a:prstGeom prst="rect">
            <a:avLst/>
          </a:prstGeom>
        </p:spPr>
      </p:pic>
      <p:pic>
        <p:nvPicPr>
          <p:cNvPr id="10" name="Picture 9">
            <a:extLst>
              <a:ext uri="{FF2B5EF4-FFF2-40B4-BE49-F238E27FC236}">
                <a16:creationId xmlns:a16="http://schemas.microsoft.com/office/drawing/2014/main" id="{84511C2D-37EA-F12F-2B48-58B2B46685FB}"/>
              </a:ext>
            </a:extLst>
          </p:cNvPr>
          <p:cNvPicPr>
            <a:picLocks noChangeAspect="1"/>
          </p:cNvPicPr>
          <p:nvPr/>
        </p:nvPicPr>
        <p:blipFill>
          <a:blip r:embed="rId4"/>
          <a:stretch>
            <a:fillRect/>
          </a:stretch>
        </p:blipFill>
        <p:spPr>
          <a:xfrm>
            <a:off x="690418" y="624897"/>
            <a:ext cx="6200775" cy="1285875"/>
          </a:xfrm>
          <a:prstGeom prst="rect">
            <a:avLst/>
          </a:prstGeom>
        </p:spPr>
      </p:pic>
      <p:pic>
        <p:nvPicPr>
          <p:cNvPr id="13" name="Picture 12">
            <a:extLst>
              <a:ext uri="{FF2B5EF4-FFF2-40B4-BE49-F238E27FC236}">
                <a16:creationId xmlns:a16="http://schemas.microsoft.com/office/drawing/2014/main" id="{B6A45D25-BB1D-5960-B587-0AF57B7E5B28}"/>
              </a:ext>
            </a:extLst>
          </p:cNvPr>
          <p:cNvPicPr>
            <a:picLocks noChangeAspect="1"/>
          </p:cNvPicPr>
          <p:nvPr/>
        </p:nvPicPr>
        <p:blipFill>
          <a:blip r:embed="rId5"/>
          <a:stretch>
            <a:fillRect/>
          </a:stretch>
        </p:blipFill>
        <p:spPr>
          <a:xfrm>
            <a:off x="690418" y="4007680"/>
            <a:ext cx="8067675" cy="971550"/>
          </a:xfrm>
          <a:prstGeom prst="rect">
            <a:avLst/>
          </a:prstGeom>
        </p:spPr>
      </p:pic>
    </p:spTree>
    <p:extLst>
      <p:ext uri="{BB962C8B-B14F-4D97-AF65-F5344CB8AC3E}">
        <p14:creationId xmlns:p14="http://schemas.microsoft.com/office/powerpoint/2010/main" val="21725279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1654</TotalTime>
  <Words>935</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MENTORNESS TASK ONE</vt:lpstr>
      <vt:lpstr>CONTENT</vt:lpstr>
      <vt:lpstr>INTRODUCTION</vt:lpstr>
      <vt:lpstr>DATASET OVERVIEW</vt:lpstr>
      <vt:lpstr>KEY QUESTIONS FOR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MENTORNESS TASK ONE</dc:title>
  <dc:creator>FNU LNU</dc:creator>
  <cp:lastModifiedBy>FNU LNU</cp:lastModifiedBy>
  <cp:revision>37</cp:revision>
  <dcterms:created xsi:type="dcterms:W3CDTF">2024-06-23T11:40:26Z</dcterms:created>
  <dcterms:modified xsi:type="dcterms:W3CDTF">2024-06-24T15:15:02Z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2024-06-23T11:40:26Z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a781dc90-4ecc-4fc2-898c-5983bb5da6af</vt:lpwstr>
  </property>
  <property fmtid="{D5CDD505-2E9C-101B-9397-08002B2CF9AE}" pid="7" name="MSIP_Label_defa4170-0d19-0005-0004-bc88714345d2_ActionId">
    <vt:lpwstr>89355755-69a7-43a2-9adc-766367d6ba74</vt:lpwstr>
  </property>
  <property fmtid="{D5CDD505-2E9C-101B-9397-08002B2CF9AE}" pid="8" name="MSIP_Label_defa4170-0d19-0005-0004-bc88714345d2_ContentBits">
    <vt:lpwstr>0</vt:lpwstr>
  </property>
</Properties>
</file>