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
  </p:notesMasterIdLst>
  <p:sldIdLst>
    <p:sldId id="268" r:id="rId2"/>
    <p:sldId id="257" r:id="rId3"/>
    <p:sldId id="258" r:id="rId4"/>
    <p:sldId id="267" r:id="rId5"/>
    <p:sldId id="259" r:id="rId6"/>
    <p:sldId id="269" r:id="rId7"/>
    <p:sldId id="270" r:id="rId8"/>
    <p:sldId id="271" r:id="rId9"/>
    <p:sldId id="272"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522"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AE8838-FC3D-4067-90A4-DCA79FF26747}" type="datetimeFigureOut">
              <a:rPr lang="en-US" smtClean="0"/>
              <a:t>5/2/2024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3F426C-60DC-4BBD-A9D2-2FE0CB47B3BD}" type="slidenum">
              <a:rPr lang="en-US" smtClean="0"/>
              <a:t>‹#›</a:t>
            </a:fld>
            <a:endParaRPr lang="en-US"/>
          </a:p>
        </p:txBody>
      </p:sp>
    </p:spTree>
    <p:extLst>
      <p:ext uri="{BB962C8B-B14F-4D97-AF65-F5344CB8AC3E}">
        <p14:creationId xmlns:p14="http://schemas.microsoft.com/office/powerpoint/2010/main" val="1688198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3F426C-60DC-4BBD-A9D2-2FE0CB47B3BD}" type="slidenum">
              <a:rPr lang="en-US" smtClean="0"/>
              <a:t>5</a:t>
            </a:fld>
            <a:endParaRPr lang="en-US"/>
          </a:p>
        </p:txBody>
      </p:sp>
    </p:spTree>
    <p:extLst>
      <p:ext uri="{BB962C8B-B14F-4D97-AF65-F5344CB8AC3E}">
        <p14:creationId xmlns:p14="http://schemas.microsoft.com/office/powerpoint/2010/main" val="141960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3F426C-60DC-4BBD-A9D2-2FE0CB47B3BD}" type="slidenum">
              <a:rPr lang="en-US" smtClean="0"/>
              <a:t>6</a:t>
            </a:fld>
            <a:endParaRPr lang="en-US"/>
          </a:p>
        </p:txBody>
      </p:sp>
    </p:spTree>
    <p:extLst>
      <p:ext uri="{BB962C8B-B14F-4D97-AF65-F5344CB8AC3E}">
        <p14:creationId xmlns:p14="http://schemas.microsoft.com/office/powerpoint/2010/main" val="1211221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3F426C-60DC-4BBD-A9D2-2FE0CB47B3BD}" type="slidenum">
              <a:rPr lang="en-US" smtClean="0"/>
              <a:t>7</a:t>
            </a:fld>
            <a:endParaRPr lang="en-US"/>
          </a:p>
        </p:txBody>
      </p:sp>
    </p:spTree>
    <p:extLst>
      <p:ext uri="{BB962C8B-B14F-4D97-AF65-F5344CB8AC3E}">
        <p14:creationId xmlns:p14="http://schemas.microsoft.com/office/powerpoint/2010/main" val="3269817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3F426C-60DC-4BBD-A9D2-2FE0CB47B3BD}" type="slidenum">
              <a:rPr lang="en-US" smtClean="0"/>
              <a:t>8</a:t>
            </a:fld>
            <a:endParaRPr lang="en-US"/>
          </a:p>
        </p:txBody>
      </p:sp>
    </p:spTree>
    <p:extLst>
      <p:ext uri="{BB962C8B-B14F-4D97-AF65-F5344CB8AC3E}">
        <p14:creationId xmlns:p14="http://schemas.microsoft.com/office/powerpoint/2010/main" val="529766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3F426C-60DC-4BBD-A9D2-2FE0CB47B3BD}" type="slidenum">
              <a:rPr lang="en-US" smtClean="0"/>
              <a:t>9</a:t>
            </a:fld>
            <a:endParaRPr lang="en-US"/>
          </a:p>
        </p:txBody>
      </p:sp>
    </p:spTree>
    <p:extLst>
      <p:ext uri="{BB962C8B-B14F-4D97-AF65-F5344CB8AC3E}">
        <p14:creationId xmlns:p14="http://schemas.microsoft.com/office/powerpoint/2010/main" val="2208763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81C0CD-6870-4FA2-A535-3A6D5E3F7758}"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08747-C1D3-43F8-8F0D-5BDCF4F6241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808960"/>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1C0CD-6870-4FA2-A535-3A6D5E3F7758}"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08747-C1D3-43F8-8F0D-5BDCF4F62412}" type="slidenum">
              <a:rPr lang="en-US" smtClean="0"/>
              <a:t>‹#›</a:t>
            </a:fld>
            <a:endParaRPr lang="en-US"/>
          </a:p>
        </p:txBody>
      </p:sp>
    </p:spTree>
    <p:extLst>
      <p:ext uri="{BB962C8B-B14F-4D97-AF65-F5344CB8AC3E}">
        <p14:creationId xmlns:p14="http://schemas.microsoft.com/office/powerpoint/2010/main" val="191568443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1C0CD-6870-4FA2-A535-3A6D5E3F7758}"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08747-C1D3-43F8-8F0D-5BDCF4F62412}" type="slidenum">
              <a:rPr lang="en-US" smtClean="0"/>
              <a:t>‹#›</a:t>
            </a:fld>
            <a:endParaRPr lang="en-US"/>
          </a:p>
        </p:txBody>
      </p:sp>
    </p:spTree>
    <p:extLst>
      <p:ext uri="{BB962C8B-B14F-4D97-AF65-F5344CB8AC3E}">
        <p14:creationId xmlns:p14="http://schemas.microsoft.com/office/powerpoint/2010/main" val="3047296294"/>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1C0CD-6870-4FA2-A535-3A6D5E3F7758}"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08747-C1D3-43F8-8F0D-5BDCF4F62412}" type="slidenum">
              <a:rPr lang="en-US" smtClean="0"/>
              <a:t>‹#›</a:t>
            </a:fld>
            <a:endParaRPr lang="en-US"/>
          </a:p>
        </p:txBody>
      </p:sp>
    </p:spTree>
    <p:extLst>
      <p:ext uri="{BB962C8B-B14F-4D97-AF65-F5344CB8AC3E}">
        <p14:creationId xmlns:p14="http://schemas.microsoft.com/office/powerpoint/2010/main" val="4013220181"/>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81C0CD-6870-4FA2-A535-3A6D5E3F7758}"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08747-C1D3-43F8-8F0D-5BDCF4F6241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516493"/>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81C0CD-6870-4FA2-A535-3A6D5E3F7758}"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08747-C1D3-43F8-8F0D-5BDCF4F62412}" type="slidenum">
              <a:rPr lang="en-US" smtClean="0"/>
              <a:t>‹#›</a:t>
            </a:fld>
            <a:endParaRPr lang="en-US"/>
          </a:p>
        </p:txBody>
      </p:sp>
    </p:spTree>
    <p:extLst>
      <p:ext uri="{BB962C8B-B14F-4D97-AF65-F5344CB8AC3E}">
        <p14:creationId xmlns:p14="http://schemas.microsoft.com/office/powerpoint/2010/main" val="3659099407"/>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1C0CD-6870-4FA2-A535-3A6D5E3F7758}"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D08747-C1D3-43F8-8F0D-5BDCF4F62412}" type="slidenum">
              <a:rPr lang="en-US" smtClean="0"/>
              <a:t>‹#›</a:t>
            </a:fld>
            <a:endParaRPr lang="en-US"/>
          </a:p>
        </p:txBody>
      </p:sp>
    </p:spTree>
    <p:extLst>
      <p:ext uri="{BB962C8B-B14F-4D97-AF65-F5344CB8AC3E}">
        <p14:creationId xmlns:p14="http://schemas.microsoft.com/office/powerpoint/2010/main" val="3346315253"/>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81C0CD-6870-4FA2-A535-3A6D5E3F7758}"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D08747-C1D3-43F8-8F0D-5BDCF4F62412}" type="slidenum">
              <a:rPr lang="en-US" smtClean="0"/>
              <a:t>‹#›</a:t>
            </a:fld>
            <a:endParaRPr lang="en-US"/>
          </a:p>
        </p:txBody>
      </p:sp>
    </p:spTree>
    <p:extLst>
      <p:ext uri="{BB962C8B-B14F-4D97-AF65-F5344CB8AC3E}">
        <p14:creationId xmlns:p14="http://schemas.microsoft.com/office/powerpoint/2010/main" val="513083958"/>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481C0CD-6870-4FA2-A535-3A6D5E3F7758}" type="datetimeFigureOut">
              <a:rPr lang="en-US" smtClean="0"/>
              <a:t>5/2/2024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FD08747-C1D3-43F8-8F0D-5BDCF4F62412}" type="slidenum">
              <a:rPr lang="en-US" smtClean="0"/>
              <a:t>‹#›</a:t>
            </a:fld>
            <a:endParaRPr lang="en-US"/>
          </a:p>
        </p:txBody>
      </p:sp>
    </p:spTree>
    <p:extLst>
      <p:ext uri="{BB962C8B-B14F-4D97-AF65-F5344CB8AC3E}">
        <p14:creationId xmlns:p14="http://schemas.microsoft.com/office/powerpoint/2010/main" val="3222501516"/>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481C0CD-6870-4FA2-A535-3A6D5E3F7758}" type="datetimeFigureOut">
              <a:rPr lang="en-US" smtClean="0"/>
              <a:t>5/2/2024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D08747-C1D3-43F8-8F0D-5BDCF4F62412}" type="slidenum">
              <a:rPr lang="en-US" smtClean="0"/>
              <a:t>‹#›</a:t>
            </a:fld>
            <a:endParaRPr lang="en-US"/>
          </a:p>
        </p:txBody>
      </p:sp>
    </p:spTree>
    <p:extLst>
      <p:ext uri="{BB962C8B-B14F-4D97-AF65-F5344CB8AC3E}">
        <p14:creationId xmlns:p14="http://schemas.microsoft.com/office/powerpoint/2010/main" val="815518462"/>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1C0CD-6870-4FA2-A535-3A6D5E3F7758}"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08747-C1D3-43F8-8F0D-5BDCF4F62412}" type="slidenum">
              <a:rPr lang="en-US" smtClean="0"/>
              <a:t>‹#›</a:t>
            </a:fld>
            <a:endParaRPr lang="en-US"/>
          </a:p>
        </p:txBody>
      </p:sp>
    </p:spTree>
    <p:extLst>
      <p:ext uri="{BB962C8B-B14F-4D97-AF65-F5344CB8AC3E}">
        <p14:creationId xmlns:p14="http://schemas.microsoft.com/office/powerpoint/2010/main" val="72865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481C0CD-6870-4FA2-A535-3A6D5E3F7758}" type="datetimeFigureOut">
              <a:rPr lang="en-US" smtClean="0"/>
              <a:t>5/2/2024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FD08747-C1D3-43F8-8F0D-5BDCF4F62412}"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51865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1878390"/>
            <a:ext cx="5638800" cy="1569660"/>
          </a:xfrm>
          <a:prstGeom prst="rect">
            <a:avLst/>
          </a:prstGeom>
          <a:noFill/>
        </p:spPr>
        <p:txBody>
          <a:bodyPr wrap="square" rtlCol="0">
            <a:spAutoFit/>
          </a:bodyPr>
          <a:lstStyle/>
          <a:p>
            <a:r>
              <a:rPr lang="en-US" sz="4800" b="1" dirty="0">
                <a:latin typeface="Tahoma" panose="020B0604030504040204" pitchFamily="34" charset="0"/>
                <a:ea typeface="Tahoma" panose="020B0604030504040204" pitchFamily="34" charset="0"/>
                <a:cs typeface="Tahoma" panose="020B0604030504040204" pitchFamily="34" charset="0"/>
              </a:rPr>
              <a:t>ROAD ACCIDENT ANALYSIS</a:t>
            </a:r>
            <a:endParaRPr lang="en-US" dirty="0"/>
          </a:p>
        </p:txBody>
      </p:sp>
      <p:sp>
        <p:nvSpPr>
          <p:cNvPr id="5" name="TextBox 4">
            <a:extLst>
              <a:ext uri="{FF2B5EF4-FFF2-40B4-BE49-F238E27FC236}">
                <a16:creationId xmlns:a16="http://schemas.microsoft.com/office/drawing/2014/main" id="{7F6F827E-9F62-734A-201D-6B6F737CECE7}"/>
              </a:ext>
            </a:extLst>
          </p:cNvPr>
          <p:cNvSpPr txBox="1"/>
          <p:nvPr/>
        </p:nvSpPr>
        <p:spPr>
          <a:xfrm>
            <a:off x="1752600" y="3581400"/>
            <a:ext cx="2895600" cy="338554"/>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by Olabisi </a:t>
            </a:r>
            <a:r>
              <a:rPr lang="en-US" sz="1600" b="1" dirty="0" err="1">
                <a:latin typeface="Tahoma" panose="020B0604030504040204" pitchFamily="34" charset="0"/>
                <a:ea typeface="Tahoma" panose="020B0604030504040204" pitchFamily="34" charset="0"/>
                <a:cs typeface="Tahoma" panose="020B0604030504040204" pitchFamily="34" charset="0"/>
              </a:rPr>
              <a:t>Olaleye</a:t>
            </a:r>
            <a:endParaRPr lang="en-US" sz="1600" dirty="0"/>
          </a:p>
        </p:txBody>
      </p:sp>
    </p:spTree>
    <p:extLst>
      <p:ext uri="{BB962C8B-B14F-4D97-AF65-F5344CB8AC3E}">
        <p14:creationId xmlns:p14="http://schemas.microsoft.com/office/powerpoint/2010/main" val="269211174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152400"/>
            <a:ext cx="5257800" cy="539378"/>
          </a:xfrm>
          <a:prstGeom prst="rect">
            <a:avLst/>
          </a:prstGeom>
        </p:spPr>
        <p:txBody>
          <a:bodyPr wrap="square">
            <a:spAutoFit/>
          </a:bodyPr>
          <a:lstStyle/>
          <a:p>
            <a:pPr algn="ctr">
              <a:lnSpc>
                <a:spcPct val="150000"/>
              </a:lnSpc>
            </a:pPr>
            <a:r>
              <a:rPr lang="en-US" sz="2200" b="1" dirty="0">
                <a:latin typeface="Times New Roman" panose="02020603050405020304" pitchFamily="18" charset="0"/>
                <a:ea typeface="Tahoma" panose="020B0604030504040204" pitchFamily="34" charset="0"/>
                <a:cs typeface="Times New Roman" panose="02020603050405020304" pitchFamily="18" charset="0"/>
              </a:rPr>
              <a:t>RECOMMENDATIONS</a:t>
            </a:r>
          </a:p>
        </p:txBody>
      </p:sp>
      <p:pic>
        <p:nvPicPr>
          <p:cNvPr id="8" name="Picture 7">
            <a:extLst>
              <a:ext uri="{FF2B5EF4-FFF2-40B4-BE49-F238E27FC236}">
                <a16:creationId xmlns:a16="http://schemas.microsoft.com/office/drawing/2014/main" id="{CDE7E1BF-D66D-7F3D-804F-74B81555A3C8}"/>
              </a:ext>
            </a:extLst>
          </p:cNvPr>
          <p:cNvPicPr>
            <a:picLocks noChangeAspect="1"/>
          </p:cNvPicPr>
          <p:nvPr/>
        </p:nvPicPr>
        <p:blipFill>
          <a:blip r:embed="rId2"/>
          <a:stretch>
            <a:fillRect/>
          </a:stretch>
        </p:blipFill>
        <p:spPr>
          <a:xfrm>
            <a:off x="76200" y="914400"/>
            <a:ext cx="8991600" cy="5486400"/>
          </a:xfrm>
          <a:prstGeom prst="rect">
            <a:avLst/>
          </a:prstGeom>
        </p:spPr>
      </p:pic>
    </p:spTree>
    <p:extLst>
      <p:ext uri="{BB962C8B-B14F-4D97-AF65-F5344CB8AC3E}">
        <p14:creationId xmlns:p14="http://schemas.microsoft.com/office/powerpoint/2010/main" val="3958978852"/>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2667000"/>
            <a:ext cx="6324600" cy="1292662"/>
          </a:xfrm>
          <a:prstGeom prst="rect">
            <a:avLst/>
          </a:prstGeom>
        </p:spPr>
        <p:txBody>
          <a:bodyPr wrap="square">
            <a:spAutoFit/>
          </a:bodyPr>
          <a:lstStyle/>
          <a:p>
            <a:pPr algn="ctr"/>
            <a:r>
              <a:rPr lang="en-US" sz="2400" b="1" dirty="0">
                <a:latin typeface="Times New Roman" panose="02020603050405020304" pitchFamily="18" charset="0"/>
                <a:ea typeface="Tahoma" panose="020B0604030504040204" pitchFamily="34" charset="0"/>
                <a:cs typeface="Times New Roman" panose="02020603050405020304" pitchFamily="18" charset="0"/>
              </a:rPr>
              <a:t>Click here to interact with the Report</a:t>
            </a:r>
          </a:p>
          <a:p>
            <a:endParaRPr lang="en-US" sz="54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10073462"/>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applause.wav"/>
          </p:stSnd>
        </p:sndAc>
      </p:transition>
    </mc:Choice>
    <mc:Fallback xmlns="">
      <p:transition spd="slow">
        <p:split orient="vert"/>
        <p:sndAc>
          <p:stSnd>
            <p:snd r:embed="rId5" name="applaus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title"/>
          </p:nvPr>
        </p:nvSpPr>
        <p:spPr>
          <a:xfrm>
            <a:off x="762000" y="762000"/>
            <a:ext cx="8077200" cy="3657600"/>
          </a:xfrm>
        </p:spPr>
        <p:txBody>
          <a:bodyPr>
            <a:noAutofit/>
          </a:bodyPr>
          <a:lstStyle/>
          <a:p>
            <a:pPr rtl="0">
              <a:spcBef>
                <a:spcPts val="0"/>
              </a:spcBef>
              <a:spcAft>
                <a:spcPts val="0"/>
              </a:spcAft>
            </a:pPr>
            <a:r>
              <a:rPr lang="en-US" sz="1600" cap="none"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Road Accident Analysis project aims to identifying patterns, trends, and contributing factors to road accidents in Nigeria for the year 2023.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goal is to gain insights into the causes of road accidents and develop strategies for accident prevention and mitigation.</a:t>
            </a:r>
            <a:br>
              <a:rPr lang="en-US" sz="1600" b="0" dirty="0">
                <a:effectLst/>
                <a:latin typeface="Times New Roman" panose="02020603050405020304" pitchFamily="18" charset="0"/>
                <a:cs typeface="Times New Roman" panose="02020603050405020304" pitchFamily="18" charset="0"/>
              </a:rPr>
            </a:br>
            <a:br>
              <a:rPr lang="en-US" sz="800" dirty="0"/>
            </a:br>
            <a:r>
              <a:rPr lang="en-US" sz="1600" cap="none"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dataset used for this project was gotten from the Nigeria Bureau of Statistics. The dataset contained information on </a:t>
            </a:r>
            <a:r>
              <a:rPr lang="en-US" sz="1600" b="1" cap="none" dirty="0">
                <a:solidFill>
                  <a:srgbClr val="FFC000"/>
                </a:solidFill>
                <a:latin typeface="Times New Roman" panose="02020603050405020304" pitchFamily="18" charset="0"/>
                <a:ea typeface="Tahoma" panose="020B0604030504040204" pitchFamily="34" charset="0"/>
                <a:cs typeface="Times New Roman" panose="02020603050405020304" pitchFamily="18" charset="0"/>
              </a:rPr>
              <a:t>Road traffic cases by state</a:t>
            </a:r>
            <a:r>
              <a:rPr lang="en-US" sz="1600" cap="none" dirty="0">
                <a:solidFill>
                  <a:schemeClr val="accent6">
                    <a:lumMod val="75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cap="none" dirty="0">
                <a:solidFill>
                  <a:srgbClr val="92D050"/>
                </a:solidFill>
                <a:latin typeface="Times New Roman" panose="02020603050405020304" pitchFamily="18" charset="0"/>
                <a:ea typeface="Tahoma" panose="020B0604030504040204" pitchFamily="34" charset="0"/>
                <a:cs typeface="Times New Roman" panose="02020603050405020304" pitchFamily="18" charset="0"/>
              </a:rPr>
              <a:t>Vehicles Involved in road accidents</a:t>
            </a:r>
            <a:r>
              <a:rPr lang="en-US" sz="1600" cap="none" dirty="0">
                <a:solidFill>
                  <a:schemeClr val="accent6">
                    <a:lumMod val="75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cap="none" dirty="0">
                <a:solidFill>
                  <a:srgbClr val="00B0F0"/>
                </a:solidFill>
                <a:latin typeface="Times New Roman" panose="02020603050405020304" pitchFamily="18" charset="0"/>
                <a:ea typeface="Tahoma" panose="020B0604030504040204" pitchFamily="34" charset="0"/>
                <a:cs typeface="Times New Roman" panose="02020603050405020304" pitchFamily="18" charset="0"/>
              </a:rPr>
              <a:t>Causative factors of road accident</a:t>
            </a:r>
            <a:r>
              <a:rPr lang="en-US" sz="1600" cap="none" dirty="0">
                <a:solidFill>
                  <a:schemeClr val="accent6">
                    <a:lumMod val="75000"/>
                  </a:schemeClr>
                </a:solidFill>
                <a:latin typeface="Times New Roman" panose="02020603050405020304" pitchFamily="18" charset="0"/>
                <a:ea typeface="Tahoma" panose="020B0604030504040204" pitchFamily="34" charset="0"/>
                <a:cs typeface="Times New Roman" panose="02020603050405020304" pitchFamily="18" charset="0"/>
              </a:rPr>
              <a:t>, and </a:t>
            </a:r>
            <a:r>
              <a:rPr lang="en-US" sz="1600" b="1" cap="none"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sex distribution of victims involved in road accident</a:t>
            </a:r>
            <a:r>
              <a:rPr lang="en-US" sz="1600" cap="none" dirty="0">
                <a:solidFill>
                  <a:schemeClr val="accent6">
                    <a:lumMod val="75000"/>
                  </a:schemeClr>
                </a:solidFill>
                <a:latin typeface="Times New Roman" panose="02020603050405020304" pitchFamily="18" charset="0"/>
                <a:ea typeface="Tahoma" panose="020B0604030504040204" pitchFamily="34" charset="0"/>
                <a:cs typeface="Times New Roman" panose="02020603050405020304" pitchFamily="18" charset="0"/>
              </a:rPr>
              <a:t>.</a:t>
            </a:r>
            <a:br>
              <a:rPr lang="en-US" sz="1600" cap="none" dirty="0">
                <a:solidFill>
                  <a:schemeClr val="accent6">
                    <a:lumMod val="75000"/>
                  </a:schemeClr>
                </a:solidFill>
                <a:latin typeface="Times New Roman" panose="02020603050405020304" pitchFamily="18" charset="0"/>
                <a:ea typeface="Tahoma" panose="020B0604030504040204" pitchFamily="34" charset="0"/>
                <a:cs typeface="Times New Roman" panose="02020603050405020304" pitchFamily="18" charset="0"/>
              </a:rPr>
            </a:br>
            <a:br>
              <a:rPr lang="en-US" sz="1600" cap="none" dirty="0">
                <a:solidFill>
                  <a:schemeClr val="accent6">
                    <a:lumMod val="75000"/>
                  </a:schemeClr>
                </a:solidFill>
                <a:latin typeface="Times New Roman" panose="02020603050405020304" pitchFamily="18" charset="0"/>
                <a:ea typeface="Tahoma" panose="020B0604030504040204" pitchFamily="34" charset="0"/>
                <a:cs typeface="Times New Roman" panose="02020603050405020304" pitchFamily="18" charset="0"/>
              </a:rPr>
            </a:br>
            <a:r>
              <a:rPr lang="en-US" sz="1600" cap="none"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In this analysis, I carried out an exploratory data analysis to generate insight into the contributing factors to road accidents across states, the vehicle category and type that were mostly involved in road accidents, the severity of road accidents, and the frequency of victim casualty and fatality.</a:t>
            </a:r>
            <a:endParaRPr lang="en-US" cap="none" dirty="0">
              <a:solidFill>
                <a:schemeClr val="tx1"/>
              </a:solidFill>
              <a:latin typeface="Times New Roman" panose="02020603050405020304" pitchFamily="18" charset="0"/>
              <a:cs typeface="Times New Roman" panose="02020603050405020304" pitchFamily="18" charset="0"/>
            </a:endParaRPr>
          </a:p>
        </p:txBody>
      </p:sp>
      <p:sp>
        <p:nvSpPr>
          <p:cNvPr id="2" name="Subtitle 2">
            <a:extLst>
              <a:ext uri="{FF2B5EF4-FFF2-40B4-BE49-F238E27FC236}">
                <a16:creationId xmlns:a16="http://schemas.microsoft.com/office/drawing/2014/main" id="{CED3096F-AC6A-4025-266D-F5D87DEB77B1}"/>
              </a:ext>
            </a:extLst>
          </p:cNvPr>
          <p:cNvSpPr txBox="1">
            <a:spLocks/>
          </p:cNvSpPr>
          <p:nvPr/>
        </p:nvSpPr>
        <p:spPr>
          <a:xfrm>
            <a:off x="971550" y="1219200"/>
            <a:ext cx="3581400" cy="53340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INTRODUCTION</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830943"/>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371600"/>
            <a:ext cx="7924800" cy="2739211"/>
          </a:xfrm>
          <a:prstGeom prst="rect">
            <a:avLst/>
          </a:prstGeom>
        </p:spPr>
        <p:txBody>
          <a:bodyPr wrap="square">
            <a:spAutoFit/>
          </a:bodyPr>
          <a:lstStyle/>
          <a:p>
            <a:r>
              <a:rPr lang="en-US" sz="2400" b="1" dirty="0">
                <a:latin typeface="Times New Roman" panose="02020603050405020304" pitchFamily="18" charset="0"/>
                <a:ea typeface="Tahoma" panose="020B0604030504040204" pitchFamily="34" charset="0"/>
                <a:cs typeface="Times New Roman" panose="02020603050405020304" pitchFamily="18" charset="0"/>
              </a:rPr>
              <a:t>DATA CLEANING AND PRE-PROCESSING</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ea typeface="Tahoma" panose="020B0604030504040204" pitchFamily="34" charset="0"/>
                <a:cs typeface="Times New Roman" panose="02020603050405020304" pitchFamily="18" charset="0"/>
              </a:rPr>
              <a:t>The initial dataset underwent rigorous preprocessing to ensure data quality and integrity. The 2023 quarter 1 to 4 dataset for road accident downloaded was merged and sorted in excel to generate a dataset with six tables ( Road traffic cases by state, Sex distribution of road traffic crashes, Vehicle types involved in road traffic crashes, Category of vehicles involved in road accident, Causative factor, and Legend of Causative factors), that was used for the analysis of the project. The dataset was imported into Power BI for proper cleaning and exploration to handle missing values, outliers and inconsistencies. New columns were also created where needed to aid accurate analysis.</a:t>
            </a:r>
          </a:p>
        </p:txBody>
      </p:sp>
    </p:spTree>
    <p:extLst>
      <p:ext uri="{BB962C8B-B14F-4D97-AF65-F5344CB8AC3E}">
        <p14:creationId xmlns:p14="http://schemas.microsoft.com/office/powerpoint/2010/main" val="2141296786"/>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D883E63-2906-962C-5F01-CD04614CBC9E}"/>
              </a:ext>
            </a:extLst>
          </p:cNvPr>
          <p:cNvPicPr>
            <a:picLocks noChangeAspect="1"/>
          </p:cNvPicPr>
          <p:nvPr/>
        </p:nvPicPr>
        <p:blipFill>
          <a:blip r:embed="rId2"/>
          <a:stretch>
            <a:fillRect/>
          </a:stretch>
        </p:blipFill>
        <p:spPr>
          <a:xfrm>
            <a:off x="590550" y="1371600"/>
            <a:ext cx="7620000" cy="4343400"/>
          </a:xfrm>
          <a:prstGeom prst="rect">
            <a:avLst/>
          </a:prstGeom>
        </p:spPr>
      </p:pic>
      <p:sp>
        <p:nvSpPr>
          <p:cNvPr id="9" name="TextBox 8">
            <a:extLst>
              <a:ext uri="{FF2B5EF4-FFF2-40B4-BE49-F238E27FC236}">
                <a16:creationId xmlns:a16="http://schemas.microsoft.com/office/drawing/2014/main" id="{8C307D6C-6951-62E3-D19B-E63132F88675}"/>
              </a:ext>
            </a:extLst>
          </p:cNvPr>
          <p:cNvSpPr txBox="1"/>
          <p:nvPr/>
        </p:nvSpPr>
        <p:spPr>
          <a:xfrm>
            <a:off x="1200150" y="457200"/>
            <a:ext cx="7010400" cy="523220"/>
          </a:xfrm>
          <a:prstGeom prst="rect">
            <a:avLst/>
          </a:prstGeom>
          <a:noFill/>
        </p:spPr>
        <p:txBody>
          <a:bodyPr wrap="square">
            <a:spAutoFit/>
          </a:bodyPr>
          <a:lstStyle/>
          <a:p>
            <a:pPr algn="ctr"/>
            <a:r>
              <a:rPr lang="en-US" sz="1400" b="1" dirty="0">
                <a:latin typeface="Tahoma" panose="020B0604030504040204" pitchFamily="34" charset="0"/>
                <a:ea typeface="Tahoma" panose="020B0604030504040204" pitchFamily="34" charset="0"/>
                <a:cs typeface="Tahoma" panose="020B0604030504040204" pitchFamily="34" charset="0"/>
              </a:rPr>
              <a:t>An overview of the data quality for Road accident causative factors table after cleaning</a:t>
            </a:r>
          </a:p>
        </p:txBody>
      </p:sp>
    </p:spTree>
    <p:extLst>
      <p:ext uri="{BB962C8B-B14F-4D97-AF65-F5344CB8AC3E}">
        <p14:creationId xmlns:p14="http://schemas.microsoft.com/office/powerpoint/2010/main" val="2660590552"/>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6" name="Straight Connector 3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95600" y="112905"/>
            <a:ext cx="2816349" cy="348341"/>
          </a:xfrm>
          <a:prstGeom prst="rect">
            <a:avLst/>
          </a:prstGeom>
        </p:spPr>
        <p:txBody>
          <a:bodyPr vert="horz" lIns="91440" tIns="45720" rIns="91440" bIns="45720" rtlCol="0" anchor="t">
            <a:normAutofit fontScale="92500" lnSpcReduction="10000"/>
          </a:bodyPr>
          <a:lstStyle/>
          <a:p>
            <a:pPr algn="ctr" defTabSz="914400">
              <a:lnSpc>
                <a:spcPct val="85000"/>
              </a:lnSpc>
              <a:spcBef>
                <a:spcPct val="0"/>
              </a:spcBef>
              <a:spcAft>
                <a:spcPts val="534"/>
              </a:spcAft>
            </a:pPr>
            <a:r>
              <a:rPr lang="en-US" sz="2400" b="1" cap="all" spc="-50" dirty="0">
                <a:latin typeface="Times New Roman" panose="02020603050405020304" pitchFamily="18" charset="0"/>
                <a:ea typeface="+mj-ea"/>
                <a:cs typeface="Times New Roman" panose="02020603050405020304" pitchFamily="18" charset="0"/>
              </a:rPr>
              <a:t>Report insight </a:t>
            </a:r>
          </a:p>
        </p:txBody>
      </p:sp>
      <p:sp>
        <p:nvSpPr>
          <p:cNvPr id="27" name="Content Placeholder 1">
            <a:extLst>
              <a:ext uri="{FF2B5EF4-FFF2-40B4-BE49-F238E27FC236}">
                <a16:creationId xmlns:a16="http://schemas.microsoft.com/office/drawing/2014/main" id="{5C593DED-12B1-E583-A34F-AA0A06DF7F50}"/>
              </a:ext>
            </a:extLst>
          </p:cNvPr>
          <p:cNvSpPr>
            <a:spLocks/>
          </p:cNvSpPr>
          <p:nvPr/>
        </p:nvSpPr>
        <p:spPr>
          <a:xfrm>
            <a:off x="523875" y="610249"/>
            <a:ext cx="8058149" cy="1597113"/>
          </a:xfrm>
          <a:prstGeom prst="rect">
            <a:avLst/>
          </a:prstGeom>
        </p:spPr>
        <p:txBody>
          <a:bodyPr vert="horz" lIns="0" tIns="45720" rIns="0" bIns="45720" rtlCol="0">
            <a:normAutofit fontScale="85000" lnSpcReduction="20000"/>
          </a:bodyPr>
          <a:lstStyle/>
          <a:p>
            <a:pPr defTabSz="914400">
              <a:lnSpc>
                <a:spcPct val="90000"/>
              </a:lnSpc>
              <a:spcAft>
                <a:spcPts val="600"/>
              </a:spcAft>
              <a:buClr>
                <a:schemeClr val="accent1"/>
              </a:buClr>
            </a:pPr>
            <a:r>
              <a:rPr lang="en-US" sz="1600" dirty="0">
                <a:latin typeface="Times New Roman" panose="02020603050405020304" pitchFamily="18" charset="0"/>
                <a:cs typeface="Times New Roman" panose="02020603050405020304" pitchFamily="18" charset="0"/>
              </a:rPr>
              <a:t> From the analysis of the 2023 road accident dataset, the following can be deduced:</a:t>
            </a:r>
          </a:p>
          <a:p>
            <a:pPr defTabSz="914400">
              <a:lnSpc>
                <a:spcPct val="90000"/>
              </a:lnSpc>
              <a:spcAft>
                <a:spcPts val="600"/>
              </a:spcAft>
              <a:buClr>
                <a:schemeClr val="accent1"/>
              </a:buClr>
            </a:pPr>
            <a:endParaRPr lang="en-US" sz="1600" dirty="0">
              <a:latin typeface="Times New Roman" panose="02020603050405020304" pitchFamily="18" charset="0"/>
              <a:cs typeface="Times New Roman" panose="02020603050405020304" pitchFamily="18" charset="0"/>
            </a:endParaRPr>
          </a:p>
          <a:p>
            <a:pPr defTabSz="914400">
              <a:lnSpc>
                <a:spcPct val="90000"/>
              </a:lnSpc>
              <a:spcAft>
                <a:spcPts val="600"/>
              </a:spcAft>
              <a:buClr>
                <a:schemeClr val="accent1"/>
              </a:buClr>
              <a:buFont typeface="Calibri" panose="020F0502020204030204" pitchFamily="34" charset="0"/>
              <a:buChar char="•"/>
            </a:pPr>
            <a:r>
              <a:rPr lang="en-US" sz="1600" dirty="0">
                <a:latin typeface="Times New Roman" panose="02020603050405020304" pitchFamily="18" charset="0"/>
                <a:cs typeface="Times New Roman" panose="02020603050405020304" pitchFamily="18" charset="0"/>
              </a:rPr>
              <a:t>The total number of accident cases recorded for the year is 10,604 cases, with total casualties of 36,954</a:t>
            </a:r>
          </a:p>
          <a:p>
            <a:pPr defTabSz="914400">
              <a:lnSpc>
                <a:spcPct val="90000"/>
              </a:lnSpc>
              <a:spcAft>
                <a:spcPts val="600"/>
              </a:spcAft>
              <a:buClr>
                <a:schemeClr val="accent1"/>
              </a:buClr>
              <a:buFont typeface="Calibri" panose="020F0502020204030204" pitchFamily="34" charset="0"/>
              <a:buChar char="•"/>
            </a:pPr>
            <a:r>
              <a:rPr lang="en-US" sz="1600" dirty="0">
                <a:latin typeface="Times New Roman" panose="02020603050405020304" pitchFamily="18" charset="0"/>
                <a:cs typeface="Times New Roman" panose="02020603050405020304" pitchFamily="18" charset="0"/>
              </a:rPr>
              <a:t>Total vehicles involved for all the road accident cases recorded is 16,276</a:t>
            </a:r>
          </a:p>
          <a:p>
            <a:pPr defTabSz="914400">
              <a:lnSpc>
                <a:spcPct val="90000"/>
              </a:lnSpc>
              <a:spcAft>
                <a:spcPts val="600"/>
              </a:spcAft>
              <a:buClr>
                <a:schemeClr val="accent1"/>
              </a:buClr>
              <a:buFont typeface="Calibri" panose="020F0502020204030204" pitchFamily="34" charset="0"/>
              <a:buChar char="•"/>
            </a:pPr>
            <a:r>
              <a:rPr lang="en-US" sz="1600" dirty="0">
                <a:latin typeface="Times New Roman" panose="02020603050405020304" pitchFamily="18" charset="0"/>
                <a:cs typeface="Times New Roman" panose="02020603050405020304" pitchFamily="18" charset="0"/>
              </a:rPr>
              <a:t>Total causative factors for these road accident is 14,206</a:t>
            </a:r>
          </a:p>
          <a:p>
            <a:pPr defTabSz="914400">
              <a:lnSpc>
                <a:spcPct val="90000"/>
              </a:lnSpc>
              <a:spcAft>
                <a:spcPts val="600"/>
              </a:spcAft>
              <a:buClr>
                <a:schemeClr val="accent1"/>
              </a:buClr>
              <a:buFont typeface="Calibri" panose="020F0502020204030204" pitchFamily="34" charset="0"/>
              <a:buChar char="•"/>
            </a:pPr>
            <a:r>
              <a:rPr lang="en-US" sz="1600" dirty="0">
                <a:latin typeface="Times New Roman" panose="02020603050405020304" pitchFamily="18" charset="0"/>
                <a:cs typeface="Times New Roman" panose="02020603050405020304" pitchFamily="18" charset="0"/>
              </a:rPr>
              <a:t>70,091 people were involved in road accident for the year, with a total of 31,873 people injured and 5,081 people killed.</a:t>
            </a:r>
          </a:p>
          <a:p>
            <a:pPr defTabSz="914400">
              <a:lnSpc>
                <a:spcPct val="90000"/>
              </a:lnSpc>
              <a:spcAft>
                <a:spcPts val="600"/>
              </a:spcAft>
              <a:buClr>
                <a:schemeClr val="accent1"/>
              </a:buClr>
              <a:buFont typeface="Calibri" panose="020F0502020204030204" pitchFamily="34" charset="0"/>
              <a:buChar char="•"/>
            </a:pPr>
            <a:endParaRPr lang="en-US" sz="1600" dirty="0">
              <a:latin typeface="Times New Roman" panose="02020603050405020304" pitchFamily="18" charset="0"/>
              <a:cs typeface="Times New Roman" panose="02020603050405020304" pitchFamily="18" charset="0"/>
            </a:endParaRPr>
          </a:p>
          <a:p>
            <a:pPr defTabSz="914400">
              <a:lnSpc>
                <a:spcPct val="90000"/>
              </a:lnSpc>
              <a:spcAft>
                <a:spcPts val="600"/>
              </a:spcAft>
              <a:buClr>
                <a:schemeClr val="accent1"/>
              </a:buClr>
              <a:buFont typeface="Calibri" panose="020F050202020403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6165F094-E1ED-16C2-66CC-C5F80E7F068A}"/>
              </a:ext>
            </a:extLst>
          </p:cNvPr>
          <p:cNvPicPr>
            <a:picLocks noChangeAspect="1"/>
          </p:cNvPicPr>
          <p:nvPr/>
        </p:nvPicPr>
        <p:blipFill>
          <a:blip r:embed="rId3"/>
          <a:stretch>
            <a:fillRect/>
          </a:stretch>
        </p:blipFill>
        <p:spPr>
          <a:xfrm>
            <a:off x="523875" y="2318660"/>
            <a:ext cx="8058150" cy="997901"/>
          </a:xfrm>
          <a:prstGeom prst="rect">
            <a:avLst/>
          </a:prstGeom>
        </p:spPr>
      </p:pic>
      <p:pic>
        <p:nvPicPr>
          <p:cNvPr id="17" name="Picture 16">
            <a:extLst>
              <a:ext uri="{FF2B5EF4-FFF2-40B4-BE49-F238E27FC236}">
                <a16:creationId xmlns:a16="http://schemas.microsoft.com/office/drawing/2014/main" id="{CE00FEFF-E51D-8D85-AD65-8156648D90B0}"/>
              </a:ext>
            </a:extLst>
          </p:cNvPr>
          <p:cNvPicPr>
            <a:picLocks noChangeAspect="1"/>
          </p:cNvPicPr>
          <p:nvPr/>
        </p:nvPicPr>
        <p:blipFill>
          <a:blip r:embed="rId4"/>
          <a:stretch>
            <a:fillRect/>
          </a:stretch>
        </p:blipFill>
        <p:spPr>
          <a:xfrm>
            <a:off x="603684" y="4656927"/>
            <a:ext cx="8058149" cy="1007425"/>
          </a:xfrm>
          <a:prstGeom prst="rect">
            <a:avLst/>
          </a:prstGeom>
        </p:spPr>
      </p:pic>
      <p:sp>
        <p:nvSpPr>
          <p:cNvPr id="28" name="Content Placeholder 1">
            <a:extLst>
              <a:ext uri="{FF2B5EF4-FFF2-40B4-BE49-F238E27FC236}">
                <a16:creationId xmlns:a16="http://schemas.microsoft.com/office/drawing/2014/main" id="{7EF6F658-607D-7501-D9E5-378BA39E414A}"/>
              </a:ext>
            </a:extLst>
          </p:cNvPr>
          <p:cNvSpPr>
            <a:spLocks/>
          </p:cNvSpPr>
          <p:nvPr/>
        </p:nvSpPr>
        <p:spPr>
          <a:xfrm>
            <a:off x="603684" y="3850309"/>
            <a:ext cx="8058149" cy="806618"/>
          </a:xfrm>
          <a:prstGeom prst="rect">
            <a:avLst/>
          </a:prstGeom>
        </p:spPr>
        <p:txBody>
          <a:bodyPr vert="horz" lIns="0" tIns="45720" rIns="0" bIns="45720" rtlCol="0">
            <a:normAutofit fontScale="92500" lnSpcReduction="20000"/>
          </a:bodyPr>
          <a:lstStyle/>
          <a:p>
            <a:pPr defTabSz="914400">
              <a:lnSpc>
                <a:spcPct val="90000"/>
              </a:lnSpc>
              <a:spcAft>
                <a:spcPts val="600"/>
              </a:spcAft>
              <a:buClr>
                <a:schemeClr val="accent1"/>
              </a:buClr>
              <a:buFont typeface="Calibri" panose="020F0502020204030204" pitchFamily="34" charset="0"/>
              <a:buChar char="•"/>
            </a:pPr>
            <a:r>
              <a:rPr lang="en-US" sz="1600" dirty="0">
                <a:latin typeface="Times New Roman" panose="02020603050405020304" pitchFamily="18" charset="0"/>
                <a:cs typeface="Times New Roman" panose="02020603050405020304" pitchFamily="18" charset="0"/>
              </a:rPr>
              <a:t>The total number of fatal cases recorded is 2,652</a:t>
            </a:r>
          </a:p>
          <a:p>
            <a:pPr defTabSz="914400">
              <a:lnSpc>
                <a:spcPct val="90000"/>
              </a:lnSpc>
              <a:spcAft>
                <a:spcPts val="600"/>
              </a:spcAft>
              <a:buClr>
                <a:schemeClr val="accent1"/>
              </a:buClr>
              <a:buFont typeface="Calibri" panose="020F0502020204030204" pitchFamily="34" charset="0"/>
              <a:buChar char="•"/>
            </a:pPr>
            <a:r>
              <a:rPr lang="en-US" sz="1600" dirty="0">
                <a:latin typeface="Times New Roman" panose="02020603050405020304" pitchFamily="18" charset="0"/>
                <a:cs typeface="Times New Roman" panose="02020603050405020304" pitchFamily="18" charset="0"/>
              </a:rPr>
              <a:t>Total number of serious cases recorded is 6,911</a:t>
            </a:r>
          </a:p>
          <a:p>
            <a:pPr defTabSz="914400">
              <a:lnSpc>
                <a:spcPct val="90000"/>
              </a:lnSpc>
              <a:spcAft>
                <a:spcPts val="600"/>
              </a:spcAft>
              <a:buClr>
                <a:schemeClr val="accent1"/>
              </a:buClr>
              <a:buFont typeface="Calibri" panose="020F0502020204030204" pitchFamily="34" charset="0"/>
              <a:buChar char="•"/>
            </a:pPr>
            <a:r>
              <a:rPr lang="en-US" sz="1600" dirty="0">
                <a:latin typeface="Times New Roman" panose="02020603050405020304" pitchFamily="18" charset="0"/>
                <a:cs typeface="Times New Roman" panose="02020603050405020304" pitchFamily="18" charset="0"/>
              </a:rPr>
              <a:t>Total number of minor cases recorded is 1,041</a:t>
            </a:r>
          </a:p>
          <a:p>
            <a:pPr defTabSz="914400">
              <a:lnSpc>
                <a:spcPct val="90000"/>
              </a:lnSpc>
              <a:spcAft>
                <a:spcPts val="600"/>
              </a:spcAft>
              <a:buClr>
                <a:schemeClr val="accent1"/>
              </a:buClr>
              <a:buFont typeface="Calibri" panose="020F050202020403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136871"/>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6" name="Straight Connector 3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95600" y="195032"/>
            <a:ext cx="2816349" cy="348341"/>
          </a:xfrm>
          <a:prstGeom prst="rect">
            <a:avLst/>
          </a:prstGeom>
        </p:spPr>
        <p:txBody>
          <a:bodyPr vert="horz" lIns="91440" tIns="45720" rIns="91440" bIns="45720" rtlCol="0" anchor="t">
            <a:normAutofit fontScale="92500" lnSpcReduction="10000"/>
          </a:bodyPr>
          <a:lstStyle/>
          <a:p>
            <a:pPr algn="ctr" defTabSz="914400">
              <a:lnSpc>
                <a:spcPct val="85000"/>
              </a:lnSpc>
              <a:spcBef>
                <a:spcPct val="0"/>
              </a:spcBef>
              <a:spcAft>
                <a:spcPts val="534"/>
              </a:spcAft>
            </a:pPr>
            <a:r>
              <a:rPr lang="en-US" sz="2400" b="1" cap="all" spc="-50" dirty="0">
                <a:latin typeface="Times New Roman" panose="02020603050405020304" pitchFamily="18" charset="0"/>
                <a:ea typeface="+mj-ea"/>
                <a:cs typeface="Times New Roman" panose="02020603050405020304" pitchFamily="18" charset="0"/>
              </a:rPr>
              <a:t>Report Insights </a:t>
            </a:r>
          </a:p>
        </p:txBody>
      </p:sp>
      <p:sp>
        <p:nvSpPr>
          <p:cNvPr id="27" name="Content Placeholder 1">
            <a:extLst>
              <a:ext uri="{FF2B5EF4-FFF2-40B4-BE49-F238E27FC236}">
                <a16:creationId xmlns:a16="http://schemas.microsoft.com/office/drawing/2014/main" id="{5C593DED-12B1-E583-A34F-AA0A06DF7F50}"/>
              </a:ext>
            </a:extLst>
          </p:cNvPr>
          <p:cNvSpPr>
            <a:spLocks/>
          </p:cNvSpPr>
          <p:nvPr/>
        </p:nvSpPr>
        <p:spPr>
          <a:xfrm>
            <a:off x="342900" y="543373"/>
            <a:ext cx="8458200" cy="1818341"/>
          </a:xfrm>
          <a:prstGeom prst="rect">
            <a:avLst/>
          </a:prstGeom>
        </p:spPr>
        <p:txBody>
          <a:bodyPr vert="horz" lIns="0" tIns="45720" rIns="0" bIns="45720" rtlCol="0">
            <a:normAutofit fontScale="85000" lnSpcReduction="20000"/>
          </a:bodyPr>
          <a:lstStyle/>
          <a:p>
            <a:pPr marL="285750" indent="-285750" defTabSz="914400">
              <a:lnSpc>
                <a:spcPct val="90000"/>
              </a:lnSpc>
              <a:spcAft>
                <a:spcPts val="600"/>
              </a:spcAft>
              <a:buClr>
                <a:schemeClr val="accent1"/>
              </a:buCl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From the analysis of the contributing factors, it can be deduced that the top 5 causative factors of road accidents are, Speed Violation, Sign Light Violation, Wrong Overtaking, Tyre Burst, and Dangerous driving.</a:t>
            </a:r>
          </a:p>
          <a:p>
            <a:pPr marL="285750" indent="-285750" defTabSz="914400">
              <a:lnSpc>
                <a:spcPct val="90000"/>
              </a:lnSpc>
              <a:spcAft>
                <a:spcPts val="600"/>
              </a:spcAft>
              <a:buClr>
                <a:schemeClr val="accent1"/>
              </a:buCl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Speed Violation (SPV) is the highest contributing factor to road accidents with a total of 8,243 contributions while Poor Weather (PW) is the contributing factor with the least contribution to road accident with a total contribution of 21.</a:t>
            </a:r>
          </a:p>
          <a:p>
            <a:pPr marL="285750" indent="-285750" defTabSz="914400">
              <a:lnSpc>
                <a:spcPct val="90000"/>
              </a:lnSpc>
              <a:spcAft>
                <a:spcPts val="600"/>
              </a:spcAft>
              <a:buClr>
                <a:schemeClr val="accent1"/>
              </a:buCl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State with the highest number of causative factor contribution to road accident is “FCT” with a total of 2,011 causative factor contributions, while “Bayelsa” had the lowest causative factor contribution with a total of 30 contributions.</a:t>
            </a:r>
          </a:p>
          <a:p>
            <a:pPr marL="285750" indent="-285750" defTabSz="914400">
              <a:lnSpc>
                <a:spcPct val="90000"/>
              </a:lnSpc>
              <a:spcAft>
                <a:spcPts val="600"/>
              </a:spcAft>
              <a:buClr>
                <a:schemeClr val="accent1"/>
              </a:buCl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Quarterly sum of contribution for the top 5 causative factors are Q2 with a total of  3,237, followed by Q1 with a total of 3,047, Q4 with a total of 2,917, and Q3 with a total of 2,466.</a:t>
            </a:r>
          </a:p>
        </p:txBody>
      </p:sp>
      <p:sp>
        <p:nvSpPr>
          <p:cNvPr id="40" name="Rectangle 39">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Picture 6">
            <a:extLst>
              <a:ext uri="{FF2B5EF4-FFF2-40B4-BE49-F238E27FC236}">
                <a16:creationId xmlns:a16="http://schemas.microsoft.com/office/drawing/2014/main" id="{3A33D410-4748-68A7-E979-053AADF69001}"/>
              </a:ext>
            </a:extLst>
          </p:cNvPr>
          <p:cNvPicPr>
            <a:picLocks noChangeAspect="1"/>
          </p:cNvPicPr>
          <p:nvPr/>
        </p:nvPicPr>
        <p:blipFill>
          <a:blip r:embed="rId3"/>
          <a:stretch>
            <a:fillRect/>
          </a:stretch>
        </p:blipFill>
        <p:spPr>
          <a:xfrm>
            <a:off x="342900" y="2514599"/>
            <a:ext cx="8458200" cy="3800028"/>
          </a:xfrm>
          <a:prstGeom prst="rect">
            <a:avLst/>
          </a:prstGeom>
        </p:spPr>
      </p:pic>
    </p:spTree>
    <p:extLst>
      <p:ext uri="{BB962C8B-B14F-4D97-AF65-F5344CB8AC3E}">
        <p14:creationId xmlns:p14="http://schemas.microsoft.com/office/powerpoint/2010/main" val="2916899885"/>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6" name="Straight Connector 3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95600" y="195032"/>
            <a:ext cx="2816349" cy="348341"/>
          </a:xfrm>
          <a:prstGeom prst="rect">
            <a:avLst/>
          </a:prstGeom>
        </p:spPr>
        <p:txBody>
          <a:bodyPr vert="horz" lIns="91440" tIns="45720" rIns="91440" bIns="45720" rtlCol="0" anchor="t">
            <a:normAutofit fontScale="92500" lnSpcReduction="10000"/>
          </a:bodyPr>
          <a:lstStyle/>
          <a:p>
            <a:pPr algn="ctr" defTabSz="914400">
              <a:lnSpc>
                <a:spcPct val="85000"/>
              </a:lnSpc>
              <a:spcBef>
                <a:spcPct val="0"/>
              </a:spcBef>
              <a:spcAft>
                <a:spcPts val="534"/>
              </a:spcAft>
            </a:pPr>
            <a:r>
              <a:rPr lang="en-US" sz="2400" b="1" cap="all" spc="-50" dirty="0">
                <a:latin typeface="Times New Roman" panose="02020603050405020304" pitchFamily="18" charset="0"/>
                <a:ea typeface="+mj-ea"/>
                <a:cs typeface="Times New Roman" panose="02020603050405020304" pitchFamily="18" charset="0"/>
              </a:rPr>
              <a:t>Report Insights </a:t>
            </a:r>
          </a:p>
        </p:txBody>
      </p:sp>
      <p:sp>
        <p:nvSpPr>
          <p:cNvPr id="27" name="Content Placeholder 1">
            <a:extLst>
              <a:ext uri="{FF2B5EF4-FFF2-40B4-BE49-F238E27FC236}">
                <a16:creationId xmlns:a16="http://schemas.microsoft.com/office/drawing/2014/main" id="{5C593DED-12B1-E583-A34F-AA0A06DF7F50}"/>
              </a:ext>
            </a:extLst>
          </p:cNvPr>
          <p:cNvSpPr>
            <a:spLocks/>
          </p:cNvSpPr>
          <p:nvPr/>
        </p:nvSpPr>
        <p:spPr>
          <a:xfrm>
            <a:off x="342900" y="543373"/>
            <a:ext cx="8458200" cy="2032615"/>
          </a:xfrm>
          <a:prstGeom prst="rect">
            <a:avLst/>
          </a:prstGeom>
        </p:spPr>
        <p:txBody>
          <a:bodyPr vert="horz" lIns="0" tIns="45720" rIns="0" bIns="45720" rtlCol="0">
            <a:normAutofit lnSpcReduction="10000"/>
          </a:bodyPr>
          <a:lstStyle/>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From the analysis of accidents by vehicles, it can be deduced that the highest category of vehicle recorded to be involved in road accident for 2023 is “Commercial vehicles” with a total of 11,024 involvements, while the least involved is “Diplomat vehicles” with a total of only 4 involvements.</a:t>
            </a:r>
          </a:p>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 vehicle type with highest involvement in road accident for the year is “Car” with a total of 4,699 involvement, while the vehicle type with the least involvement is “Bicycle” with 43 involvements.</a:t>
            </a:r>
          </a:p>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 vehicle type “Car” was involved in more accidents than the other vehicle types for every quarter of the year.</a:t>
            </a:r>
          </a:p>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Quarter 2 had the highest number of vehicles involved in road accident with a total 3,930 vehicles involved in road accident for that quarter, followed by Quarter 4  with a total of 3,553, Quarter 1 with a total of 3,551, and Quarter 3 with a total of 2,875.﻿</a:t>
            </a:r>
          </a:p>
          <a:p>
            <a:pPr defTabSz="914400">
              <a:lnSpc>
                <a:spcPct val="90000"/>
              </a:lnSpc>
              <a:spcAft>
                <a:spcPts val="600"/>
              </a:spcAft>
              <a:buClr>
                <a:schemeClr val="accent1"/>
              </a:buClr>
              <a:buFont typeface="Calibri" panose="020F0502020204030204" pitchFamily="34" charset="0"/>
              <a:buChar char="•"/>
            </a:pPr>
            <a:endParaRPr lang="en-US" sz="1400" dirty="0">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 name="Picture 8">
            <a:extLst>
              <a:ext uri="{FF2B5EF4-FFF2-40B4-BE49-F238E27FC236}">
                <a16:creationId xmlns:a16="http://schemas.microsoft.com/office/drawing/2014/main" id="{F0E1F547-E3F2-F2E2-08D5-BB8C765220A6}"/>
              </a:ext>
            </a:extLst>
          </p:cNvPr>
          <p:cNvPicPr>
            <a:picLocks noChangeAspect="1"/>
          </p:cNvPicPr>
          <p:nvPr/>
        </p:nvPicPr>
        <p:blipFill>
          <a:blip r:embed="rId3"/>
          <a:stretch>
            <a:fillRect/>
          </a:stretch>
        </p:blipFill>
        <p:spPr>
          <a:xfrm>
            <a:off x="342900" y="2438401"/>
            <a:ext cx="8458200" cy="3961905"/>
          </a:xfrm>
          <a:prstGeom prst="rect">
            <a:avLst/>
          </a:prstGeom>
        </p:spPr>
      </p:pic>
    </p:spTree>
    <p:extLst>
      <p:ext uri="{BB962C8B-B14F-4D97-AF65-F5344CB8AC3E}">
        <p14:creationId xmlns:p14="http://schemas.microsoft.com/office/powerpoint/2010/main" val="3177208807"/>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6" name="Straight Connector 3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95600" y="195032"/>
            <a:ext cx="2816349" cy="348341"/>
          </a:xfrm>
          <a:prstGeom prst="rect">
            <a:avLst/>
          </a:prstGeom>
        </p:spPr>
        <p:txBody>
          <a:bodyPr vert="horz" lIns="91440" tIns="45720" rIns="91440" bIns="45720" rtlCol="0" anchor="t">
            <a:normAutofit fontScale="92500" lnSpcReduction="10000"/>
          </a:bodyPr>
          <a:lstStyle/>
          <a:p>
            <a:pPr algn="ctr" defTabSz="914400">
              <a:lnSpc>
                <a:spcPct val="85000"/>
              </a:lnSpc>
              <a:spcBef>
                <a:spcPct val="0"/>
              </a:spcBef>
              <a:spcAft>
                <a:spcPts val="534"/>
              </a:spcAft>
            </a:pPr>
            <a:r>
              <a:rPr lang="en-US" sz="2400" b="1" cap="all" spc="-50" dirty="0">
                <a:latin typeface="Times New Roman" panose="02020603050405020304" pitchFamily="18" charset="0"/>
                <a:ea typeface="+mj-ea"/>
                <a:cs typeface="Times New Roman" panose="02020603050405020304" pitchFamily="18" charset="0"/>
              </a:rPr>
              <a:t>Report Insights </a:t>
            </a:r>
          </a:p>
        </p:txBody>
      </p:sp>
      <p:sp>
        <p:nvSpPr>
          <p:cNvPr id="27" name="Content Placeholder 1">
            <a:extLst>
              <a:ext uri="{FF2B5EF4-FFF2-40B4-BE49-F238E27FC236}">
                <a16:creationId xmlns:a16="http://schemas.microsoft.com/office/drawing/2014/main" id="{5C593DED-12B1-E583-A34F-AA0A06DF7F50}"/>
              </a:ext>
            </a:extLst>
          </p:cNvPr>
          <p:cNvSpPr>
            <a:spLocks/>
          </p:cNvSpPr>
          <p:nvPr/>
        </p:nvSpPr>
        <p:spPr>
          <a:xfrm>
            <a:off x="342900" y="543374"/>
            <a:ext cx="8458200" cy="1889964"/>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Analyzing accident severity by state, it can be deduced that “Kaduna” had the highest number of casualties of 3,397 recorded. With a total of 2,907 people injured, and 490 people killed.</a:t>
            </a:r>
          </a:p>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 top 5 states with fatal cases are, Ogun with 244 cases, Kaduna with 239 cases, FCT with 233 cases, Oyo with 161 cases, and Niger with 139 cases.</a:t>
            </a:r>
          </a:p>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Top 5 states with high amount of people injured and killed are Kaduna (2,907 injured, 490 killed), FCT (2,475 injured, 316 killed), Ogun (2,433 injured, 394 killed), Niger (1,937 injured, 325 killed), and Nasarawa (1,813 injured, 147 killed).</a:t>
            </a:r>
          </a:p>
        </p:txBody>
      </p:sp>
      <p:sp>
        <p:nvSpPr>
          <p:cNvPr id="40" name="Rectangle 39">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005CD20F-494E-CB41-84C3-8F968BD25574}"/>
              </a:ext>
            </a:extLst>
          </p:cNvPr>
          <p:cNvPicPr>
            <a:picLocks noChangeAspect="1"/>
          </p:cNvPicPr>
          <p:nvPr/>
        </p:nvPicPr>
        <p:blipFill>
          <a:blip r:embed="rId3"/>
          <a:stretch>
            <a:fillRect/>
          </a:stretch>
        </p:blipFill>
        <p:spPr>
          <a:xfrm>
            <a:off x="342900" y="2209799"/>
            <a:ext cx="8458200" cy="4124029"/>
          </a:xfrm>
          <a:prstGeom prst="rect">
            <a:avLst/>
          </a:prstGeom>
        </p:spPr>
      </p:pic>
    </p:spTree>
    <p:extLst>
      <p:ext uri="{BB962C8B-B14F-4D97-AF65-F5344CB8AC3E}">
        <p14:creationId xmlns:p14="http://schemas.microsoft.com/office/powerpoint/2010/main" val="1763989230"/>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6" name="Straight Connector 3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95600" y="195032"/>
            <a:ext cx="2816349" cy="348341"/>
          </a:xfrm>
          <a:prstGeom prst="rect">
            <a:avLst/>
          </a:prstGeom>
        </p:spPr>
        <p:txBody>
          <a:bodyPr vert="horz" lIns="91440" tIns="45720" rIns="91440" bIns="45720" rtlCol="0" anchor="t">
            <a:normAutofit fontScale="92500" lnSpcReduction="10000"/>
          </a:bodyPr>
          <a:lstStyle/>
          <a:p>
            <a:pPr algn="ctr" defTabSz="914400">
              <a:lnSpc>
                <a:spcPct val="85000"/>
              </a:lnSpc>
              <a:spcBef>
                <a:spcPct val="0"/>
              </a:spcBef>
              <a:spcAft>
                <a:spcPts val="534"/>
              </a:spcAft>
            </a:pPr>
            <a:r>
              <a:rPr lang="en-US" sz="2400" b="1" cap="all" spc="-50" dirty="0">
                <a:latin typeface="Times New Roman" panose="02020603050405020304" pitchFamily="18" charset="0"/>
                <a:ea typeface="+mj-ea"/>
                <a:cs typeface="Times New Roman" panose="02020603050405020304" pitchFamily="18" charset="0"/>
              </a:rPr>
              <a:t>Report Insights </a:t>
            </a:r>
          </a:p>
        </p:txBody>
      </p:sp>
      <p:sp>
        <p:nvSpPr>
          <p:cNvPr id="27" name="Content Placeholder 1">
            <a:extLst>
              <a:ext uri="{FF2B5EF4-FFF2-40B4-BE49-F238E27FC236}">
                <a16:creationId xmlns:a16="http://schemas.microsoft.com/office/drawing/2014/main" id="{5C593DED-12B1-E583-A34F-AA0A06DF7F50}"/>
              </a:ext>
            </a:extLst>
          </p:cNvPr>
          <p:cNvSpPr>
            <a:spLocks/>
          </p:cNvSpPr>
          <p:nvPr/>
        </p:nvSpPr>
        <p:spPr>
          <a:xfrm>
            <a:off x="342900" y="543374"/>
            <a:ext cx="8458200" cy="1889964"/>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Analyzing accident severity by victims, it can be deduced that there were more people injured than people killed. The total number of people injured is 3,187 as compared to total number of people killed which is 5,081.</a:t>
            </a:r>
          </a:p>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 frequency of victims involved in road accident by sex and their casualty are Male adult (23,363 injured, 3,955 killed, total 27,318), Female adult (6,694 injured, 784 killed, total 7,478), Male child (1,007 injured, 197 killed, total 1,204), Female child (809 injured, 145 killed, total 954). This shows that more male adults were involved in road accident than other sex category.</a:t>
            </a:r>
          </a:p>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 Quarter 4 had the highest number of people injured with a total of 9,116 people injured, while quarter 1 had the highest number of people killed with a total of 1,441 people killed.</a:t>
            </a:r>
          </a:p>
        </p:txBody>
      </p:sp>
      <p:sp>
        <p:nvSpPr>
          <p:cNvPr id="40" name="Rectangle 39">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 name="Picture 8">
            <a:extLst>
              <a:ext uri="{FF2B5EF4-FFF2-40B4-BE49-F238E27FC236}">
                <a16:creationId xmlns:a16="http://schemas.microsoft.com/office/drawing/2014/main" id="{19EFF120-7B27-B7EE-2CF0-392163B0259B}"/>
              </a:ext>
            </a:extLst>
          </p:cNvPr>
          <p:cNvPicPr>
            <a:picLocks noChangeAspect="1"/>
          </p:cNvPicPr>
          <p:nvPr/>
        </p:nvPicPr>
        <p:blipFill>
          <a:blip r:embed="rId3"/>
          <a:stretch>
            <a:fillRect/>
          </a:stretch>
        </p:blipFill>
        <p:spPr>
          <a:xfrm>
            <a:off x="342900" y="2433338"/>
            <a:ext cx="8458200" cy="3966975"/>
          </a:xfrm>
          <a:prstGeom prst="rect">
            <a:avLst/>
          </a:prstGeom>
        </p:spPr>
      </p:pic>
    </p:spTree>
    <p:extLst>
      <p:ext uri="{BB962C8B-B14F-4D97-AF65-F5344CB8AC3E}">
        <p14:creationId xmlns:p14="http://schemas.microsoft.com/office/powerpoint/2010/main" val="2973327615"/>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6912</TotalTime>
  <Words>1039</Words>
  <Application>Microsoft Office PowerPoint</Application>
  <PresentationFormat>On-screen Show (4:3)</PresentationFormat>
  <Paragraphs>43</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Tahoma</vt:lpstr>
      <vt:lpstr>Times New Roman</vt:lpstr>
      <vt:lpstr>Wingdings</vt:lpstr>
      <vt:lpstr>Retrospect</vt:lpstr>
      <vt:lpstr>PowerPoint Presentation</vt:lpstr>
      <vt:lpstr>The Road Accident Analysis project aims to identifying patterns, trends, and contributing factors to road accidents in Nigeria for the year 2023. The goal is to gain insights into the causes of road accidents and develop strategies for accident prevention and mitigation.  The dataset used for this project was gotten from the Nigeria Bureau of Statistics. The dataset contained information on Road traffic cases by state, Vehicles Involved in road accidents, Causative factors of road accident, and sex distribution of victims involved in road accident.  In this analysis, I carried out an exploratory data analysis to generate insight into the contributing factors to road accidents across states, the vehicle category and type that were mostly involved in road accidents, the severity of road accidents, and the frequency of victim casualty and fatality.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 A.A</dc:creator>
  <cp:lastModifiedBy>FNU LNU</cp:lastModifiedBy>
  <cp:revision>80</cp:revision>
  <dcterms:created xsi:type="dcterms:W3CDTF">2023-08-02T11:34:57Z</dcterms:created>
  <dcterms:modified xsi:type="dcterms:W3CDTF">2024-05-06T20:54:21Z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2024-05-02T14:03:22Z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a781dc90-4ecc-4fc2-898c-5983bb5da6af</vt:lpwstr>
  </property>
  <property fmtid="{D5CDD505-2E9C-101B-9397-08002B2CF9AE}" pid="7" name="MSIP_Label_defa4170-0d19-0005-0004-bc88714345d2_ActionId">
    <vt:lpwstr>37126c6c-58be-470b-af63-d85c766da80c</vt:lpwstr>
  </property>
  <property fmtid="{D5CDD505-2E9C-101B-9397-08002B2CF9AE}" pid="8" name="MSIP_Label_defa4170-0d19-0005-0004-bc88714345d2_ContentBits">
    <vt:lpwstr>0</vt:lpwstr>
  </property>
</Properties>
</file>