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3" r:id="rId1"/>
  </p:sldMasterIdLst>
  <p:sldIdLst>
    <p:sldId id="257" r:id="rId2"/>
    <p:sldId id="266" r:id="rId3"/>
    <p:sldId id="261" r:id="rId4"/>
    <p:sldId id="267" r:id="rId5"/>
    <p:sldId id="268" r:id="rId6"/>
    <p:sldId id="262" r:id="rId7"/>
    <p:sldId id="263" r:id="rId8"/>
    <p:sldId id="264" r:id="rId9"/>
    <p:sldId id="265" r:id="rId10"/>
    <p:sldId id="270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6" d="100"/>
          <a:sy n="96" d="100"/>
        </p:scale>
        <p:origin x="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117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752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8150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3449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85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8243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594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4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FA2B21-3FCD-4721-B95C-427943F61125}" type="datetime1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1174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7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6FA2B21-3FCD-4721-B95C-427943F61125}" type="datetime1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03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2266" y="2039504"/>
            <a:ext cx="4775075" cy="2188597"/>
          </a:xfrm>
        </p:spPr>
        <p:txBody>
          <a:bodyPr>
            <a:normAutofit fontScale="90000"/>
          </a:bodyPr>
          <a:lstStyle/>
          <a:p>
            <a:r>
              <a:rPr lang="en-US" sz="5500" dirty="0">
                <a:solidFill>
                  <a:schemeClr val="tx2">
                    <a:lumMod val="10000"/>
                  </a:schemeClr>
                </a:solidFill>
              </a:rPr>
              <a:t>Intelligent</a:t>
            </a:r>
            <a:br>
              <a:rPr lang="en-US" sz="5500" dirty="0">
                <a:solidFill>
                  <a:schemeClr val="tx2">
                    <a:lumMod val="10000"/>
                  </a:schemeClr>
                </a:solidFill>
              </a:rPr>
            </a:br>
            <a:r>
              <a:rPr lang="en-US" sz="5500" dirty="0">
                <a:solidFill>
                  <a:schemeClr val="tx2">
                    <a:lumMod val="10000"/>
                  </a:schemeClr>
                </a:solidFill>
              </a:rPr>
              <a:t>Rehabilitation </a:t>
            </a:r>
            <a:br>
              <a:rPr lang="en-US" sz="5500" dirty="0">
                <a:solidFill>
                  <a:schemeClr val="tx2">
                    <a:lumMod val="10000"/>
                  </a:schemeClr>
                </a:solidFill>
              </a:rPr>
            </a:br>
            <a:r>
              <a:rPr lang="en-US" sz="5500" dirty="0">
                <a:solidFill>
                  <a:schemeClr val="tx2">
                    <a:lumMod val="10000"/>
                  </a:schemeClr>
                </a:solidFill>
              </a:rPr>
              <a:t>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4718" y="4631854"/>
            <a:ext cx="4775075" cy="1387044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-By Team Vahini</a:t>
            </a:r>
          </a:p>
          <a:p>
            <a:pPr algn="l">
              <a:spcAft>
                <a:spcPts val="600"/>
              </a:spcAft>
            </a:pPr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NIT Rourkela )</a:t>
            </a:r>
          </a:p>
          <a:p>
            <a:pPr algn="l">
              <a:spcAft>
                <a:spcPts val="600"/>
              </a:spcAft>
            </a:pPr>
            <a:endParaRPr lang="en-US" sz="2800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Image result for ge precision healthcare 2020">
            <a:extLst>
              <a:ext uri="{FF2B5EF4-FFF2-40B4-BE49-F238E27FC236}">
                <a16:creationId xmlns:a16="http://schemas.microsoft.com/office/drawing/2014/main" id="{AEFC9EC9-0C14-45C6-8EF4-46FD3FE68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5417" y="153912"/>
            <a:ext cx="963848" cy="92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6FF2BD-0F49-42F1-9F94-08ACCE5FB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2990" y="2039504"/>
            <a:ext cx="3539583" cy="218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A877C-1700-43AB-97CC-9A2EFB61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Stake Holders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725E7C-9ABB-4384-BF06-FAFE7C53A6F5}"/>
              </a:ext>
            </a:extLst>
          </p:cNvPr>
          <p:cNvSpPr txBox="1"/>
          <p:nvPr/>
        </p:nvSpPr>
        <p:spPr>
          <a:xfrm>
            <a:off x="1224501" y="4114342"/>
            <a:ext cx="27988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-     Post-Stroke Patients</a:t>
            </a:r>
          </a:p>
          <a:p>
            <a:pPr marL="342900" indent="-342900">
              <a:buFontTx/>
              <a:buChar char="-"/>
            </a:pPr>
            <a:r>
              <a:rPr lang="en-IN" sz="2000" dirty="0"/>
              <a:t>Amputees</a:t>
            </a:r>
          </a:p>
          <a:p>
            <a:pPr marL="342900" indent="-342900">
              <a:buFontTx/>
              <a:buChar char="-"/>
            </a:pPr>
            <a:r>
              <a:rPr lang="en-IN" sz="2000" dirty="0"/>
              <a:t>Brain haemorrhage Patients</a:t>
            </a:r>
          </a:p>
          <a:p>
            <a:pPr marL="342900" indent="-342900">
              <a:buFontTx/>
              <a:buChar char="-"/>
            </a:pPr>
            <a:r>
              <a:rPr lang="en-IN" sz="2000" dirty="0"/>
              <a:t>Cognitive Impaired</a:t>
            </a:r>
          </a:p>
          <a:p>
            <a:pPr marL="342900" indent="-342900">
              <a:buFontTx/>
              <a:buChar char="-"/>
            </a:pP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30DCC7-9974-49FE-BAF9-DA2A2F02B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501" y="1909343"/>
            <a:ext cx="3048000" cy="20330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73FEC8-A3B7-4163-868D-D021D1A4C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835" y="1909344"/>
            <a:ext cx="3249556" cy="20330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D9EEBF-C88A-4A5C-A8D5-3EC96CB42DD4}"/>
              </a:ext>
            </a:extLst>
          </p:cNvPr>
          <p:cNvSpPr txBox="1"/>
          <p:nvPr/>
        </p:nvSpPr>
        <p:spPr>
          <a:xfrm>
            <a:off x="4756835" y="4114342"/>
            <a:ext cx="27988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IN" sz="2000" dirty="0"/>
              <a:t>Doctors</a:t>
            </a:r>
          </a:p>
          <a:p>
            <a:pPr marL="342900" indent="-342900">
              <a:buFontTx/>
              <a:buChar char="-"/>
            </a:pPr>
            <a:r>
              <a:rPr lang="en-IN" sz="2000" dirty="0"/>
              <a:t>Therapists</a:t>
            </a:r>
          </a:p>
          <a:p>
            <a:pPr marL="342900" indent="-342900">
              <a:buFontTx/>
              <a:buChar char="-"/>
            </a:pPr>
            <a:r>
              <a:rPr lang="en-IN" sz="2000" dirty="0"/>
              <a:t>Data scientist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2140221-D090-47C7-B537-18ACA17524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598" y="1909343"/>
            <a:ext cx="3150502" cy="20330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F5B288D-A7D0-49A1-9F4B-DFA40B388CFF}"/>
              </a:ext>
            </a:extLst>
          </p:cNvPr>
          <p:cNvSpPr txBox="1"/>
          <p:nvPr/>
        </p:nvSpPr>
        <p:spPr>
          <a:xfrm>
            <a:off x="8426598" y="4187229"/>
            <a:ext cx="31505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IN" sz="2000" dirty="0"/>
              <a:t>Company</a:t>
            </a:r>
          </a:p>
          <a:p>
            <a:pPr marL="342900" indent="-342900">
              <a:buFontTx/>
              <a:buChar char="-"/>
            </a:pPr>
            <a:r>
              <a:rPr lang="en-IN" sz="2000" dirty="0"/>
              <a:t>Hospitals</a:t>
            </a:r>
          </a:p>
          <a:p>
            <a:pPr marL="342900" indent="-342900">
              <a:buFontTx/>
              <a:buChar char="-"/>
            </a:pPr>
            <a:r>
              <a:rPr lang="en-IN" sz="2000" dirty="0"/>
              <a:t>Rehabilitation Centres</a:t>
            </a:r>
          </a:p>
        </p:txBody>
      </p:sp>
    </p:spTree>
    <p:extLst>
      <p:ext uri="{BB962C8B-B14F-4D97-AF65-F5344CB8AC3E}">
        <p14:creationId xmlns:p14="http://schemas.microsoft.com/office/powerpoint/2010/main" val="2303285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4565-EF10-4739-A221-402A5DD3B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8039" y="2050774"/>
            <a:ext cx="6117238" cy="2756451"/>
          </a:xfrm>
        </p:spPr>
        <p:txBody>
          <a:bodyPr>
            <a:noAutofit/>
          </a:bodyPr>
          <a:lstStyle/>
          <a:p>
            <a:r>
              <a:rPr lang="en-IN" sz="9600" dirty="0"/>
              <a:t>THANK</a:t>
            </a:r>
            <a:br>
              <a:rPr lang="en-IN" sz="9600" dirty="0"/>
            </a:br>
            <a:r>
              <a:rPr lang="en-IN" sz="9600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93694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FCD56-352D-4772-BC58-718E877F2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658" y="392200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IN" sz="3600" dirty="0"/>
              <a:t>Problem statement &amp; Proposed solution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EDBFEBC-C413-48CD-AC3C-B9F2C696C806}"/>
              </a:ext>
            </a:extLst>
          </p:cNvPr>
          <p:cNvSpPr/>
          <p:nvPr/>
        </p:nvSpPr>
        <p:spPr>
          <a:xfrm>
            <a:off x="484999" y="2965080"/>
            <a:ext cx="1862991" cy="872650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Paralysed</a:t>
            </a:r>
          </a:p>
          <a:p>
            <a:pPr algn="ctr"/>
            <a:r>
              <a:rPr lang="en-IN" dirty="0"/>
              <a:t>Patients</a:t>
            </a:r>
          </a:p>
          <a:p>
            <a:pPr algn="ctr"/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101483E-68EA-427C-BFBA-74CD69FBFC25}"/>
              </a:ext>
            </a:extLst>
          </p:cNvPr>
          <p:cNvSpPr/>
          <p:nvPr/>
        </p:nvSpPr>
        <p:spPr>
          <a:xfrm>
            <a:off x="3392149" y="2728066"/>
            <a:ext cx="1919900" cy="1478941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EEG &amp; </a:t>
            </a:r>
          </a:p>
          <a:p>
            <a:pPr algn="ctr"/>
            <a:r>
              <a:rPr lang="en-IN" dirty="0"/>
              <a:t>EMG signals</a:t>
            </a:r>
          </a:p>
          <a:p>
            <a:pPr algn="ctr"/>
            <a:r>
              <a:rPr lang="en-IN" dirty="0"/>
              <a:t>Acquisition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5C1EF5-7FD6-4C54-9DE7-CB32E9AC736A}"/>
              </a:ext>
            </a:extLst>
          </p:cNvPr>
          <p:cNvSpPr/>
          <p:nvPr/>
        </p:nvSpPr>
        <p:spPr>
          <a:xfrm>
            <a:off x="6199884" y="2603295"/>
            <a:ext cx="1995779" cy="1716728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Server</a:t>
            </a:r>
          </a:p>
          <a:p>
            <a:pPr algn="ctr"/>
            <a:r>
              <a:rPr lang="en-IN" dirty="0"/>
              <a:t>&amp;</a:t>
            </a:r>
          </a:p>
          <a:p>
            <a:pPr algn="ctr"/>
            <a:r>
              <a:rPr lang="en-IN" dirty="0"/>
              <a:t>Data visualization</a:t>
            </a:r>
          </a:p>
          <a:p>
            <a:pPr algn="ctr"/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4AD8159-32A6-437D-9CF9-162BC66B11A5}"/>
              </a:ext>
            </a:extLst>
          </p:cNvPr>
          <p:cNvSpPr/>
          <p:nvPr/>
        </p:nvSpPr>
        <p:spPr>
          <a:xfrm>
            <a:off x="9375124" y="2609873"/>
            <a:ext cx="1924215" cy="1351247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Processing</a:t>
            </a:r>
          </a:p>
          <a:p>
            <a:pPr algn="ctr"/>
            <a:r>
              <a:rPr lang="en-IN" dirty="0"/>
              <a:t>&amp; </a:t>
            </a:r>
          </a:p>
          <a:p>
            <a:pPr algn="ctr"/>
            <a:r>
              <a:rPr lang="en-IN" dirty="0"/>
              <a:t>AI Algorithms</a:t>
            </a:r>
          </a:p>
          <a:p>
            <a:pPr algn="ctr"/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40FC44-DFBC-4BAE-93EF-818CD6BDC84B}"/>
              </a:ext>
            </a:extLst>
          </p:cNvPr>
          <p:cNvSpPr/>
          <p:nvPr/>
        </p:nvSpPr>
        <p:spPr>
          <a:xfrm>
            <a:off x="9510293" y="4722954"/>
            <a:ext cx="2027583" cy="1415453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Hardware</a:t>
            </a:r>
          </a:p>
          <a:p>
            <a:pPr algn="ctr"/>
            <a:r>
              <a:rPr lang="en-IN" dirty="0"/>
              <a:t>&amp;</a:t>
            </a:r>
          </a:p>
          <a:p>
            <a:pPr algn="ctr"/>
            <a:r>
              <a:rPr lang="en-IN" dirty="0"/>
              <a:t>Actuation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36843EF-946B-4C20-AD29-0CB128DD3A64}"/>
              </a:ext>
            </a:extLst>
          </p:cNvPr>
          <p:cNvSpPr/>
          <p:nvPr/>
        </p:nvSpPr>
        <p:spPr>
          <a:xfrm>
            <a:off x="2653180" y="4642728"/>
            <a:ext cx="1919900" cy="1415454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Visual</a:t>
            </a:r>
          </a:p>
          <a:p>
            <a:pPr algn="ctr"/>
            <a:r>
              <a:rPr lang="en-IN" dirty="0"/>
              <a:t>Feedback</a:t>
            </a:r>
          </a:p>
          <a:p>
            <a:pPr algn="ctr"/>
            <a:r>
              <a:rPr lang="en-IN" dirty="0"/>
              <a:t>&amp;</a:t>
            </a:r>
          </a:p>
          <a:p>
            <a:pPr algn="ctr"/>
            <a:r>
              <a:rPr lang="en-IN" dirty="0"/>
              <a:t>Result Analysis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5CE9B41-CD63-4B10-8B7E-48B5312EA069}"/>
              </a:ext>
            </a:extLst>
          </p:cNvPr>
          <p:cNvSpPr/>
          <p:nvPr/>
        </p:nvSpPr>
        <p:spPr>
          <a:xfrm>
            <a:off x="2609985" y="3197192"/>
            <a:ext cx="629743" cy="270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570886E-DADC-4AF9-BFD3-11CDD7E41B9C}"/>
              </a:ext>
            </a:extLst>
          </p:cNvPr>
          <p:cNvSpPr/>
          <p:nvPr/>
        </p:nvSpPr>
        <p:spPr>
          <a:xfrm>
            <a:off x="8470522" y="3247457"/>
            <a:ext cx="629743" cy="270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B03CBC0-D167-4729-8035-A375F498617E}"/>
              </a:ext>
            </a:extLst>
          </p:cNvPr>
          <p:cNvSpPr/>
          <p:nvPr/>
        </p:nvSpPr>
        <p:spPr>
          <a:xfrm>
            <a:off x="5433253" y="3197192"/>
            <a:ext cx="629743" cy="270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D130B4F4-6DBE-4176-9B71-43ED3BC95105}"/>
              </a:ext>
            </a:extLst>
          </p:cNvPr>
          <p:cNvSpPr/>
          <p:nvPr/>
        </p:nvSpPr>
        <p:spPr>
          <a:xfrm>
            <a:off x="10337231" y="4122683"/>
            <a:ext cx="346740" cy="482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7B68A7DE-D9C1-42B3-B5F2-34301028FE3F}"/>
              </a:ext>
            </a:extLst>
          </p:cNvPr>
          <p:cNvSpPr/>
          <p:nvPr/>
        </p:nvSpPr>
        <p:spPr>
          <a:xfrm>
            <a:off x="4833607" y="5310896"/>
            <a:ext cx="4541517" cy="2703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Bent-Up 27">
            <a:extLst>
              <a:ext uri="{FF2B5EF4-FFF2-40B4-BE49-F238E27FC236}">
                <a16:creationId xmlns:a16="http://schemas.microsoft.com/office/drawing/2014/main" id="{E9C0BEC2-4DC6-4BAD-8DC1-D40059E28508}"/>
              </a:ext>
            </a:extLst>
          </p:cNvPr>
          <p:cNvSpPr/>
          <p:nvPr/>
        </p:nvSpPr>
        <p:spPr>
          <a:xfrm flipH="1">
            <a:off x="1670473" y="4051070"/>
            <a:ext cx="722180" cy="147894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56F37F-9A2D-4C18-B5AD-559A37F91AA9}"/>
              </a:ext>
            </a:extLst>
          </p:cNvPr>
          <p:cNvSpPr txBox="1"/>
          <p:nvPr/>
        </p:nvSpPr>
        <p:spPr>
          <a:xfrm>
            <a:off x="1035658" y="1863298"/>
            <a:ext cx="887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Target: Providing an Efficient and Intelligent Rehabilitation System using IoT &amp; AI techniques  </a:t>
            </a:r>
          </a:p>
        </p:txBody>
      </p:sp>
    </p:spTree>
    <p:extLst>
      <p:ext uri="{BB962C8B-B14F-4D97-AF65-F5344CB8AC3E}">
        <p14:creationId xmlns:p14="http://schemas.microsoft.com/office/powerpoint/2010/main" val="3755813269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/>
              <a:t>Novelty of Idea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BE6B3F-1F94-4A2A-ADFB-169818B6A85C}"/>
              </a:ext>
            </a:extLst>
          </p:cNvPr>
          <p:cNvSpPr txBox="1"/>
          <p:nvPr/>
        </p:nvSpPr>
        <p:spPr>
          <a:xfrm>
            <a:off x="1033670" y="4564049"/>
            <a:ext cx="2329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Connecting patients</a:t>
            </a:r>
          </a:p>
          <a:p>
            <a:r>
              <a:rPr lang="en-IN" dirty="0"/>
              <a:t>	         with</a:t>
            </a:r>
          </a:p>
          <a:p>
            <a:r>
              <a:rPr lang="en-IN" dirty="0"/>
              <a:t>Therapists and Doctors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86C4E-A401-4094-B107-FBD68B095497}"/>
              </a:ext>
            </a:extLst>
          </p:cNvPr>
          <p:cNvSpPr txBox="1"/>
          <p:nvPr/>
        </p:nvSpPr>
        <p:spPr>
          <a:xfrm>
            <a:off x="4343400" y="4564049"/>
            <a:ext cx="2979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Instantaneous Result Analysis</a:t>
            </a:r>
          </a:p>
          <a:p>
            <a:r>
              <a:rPr lang="en-IN" dirty="0"/>
              <a:t>	         &amp;</a:t>
            </a:r>
          </a:p>
          <a:p>
            <a:r>
              <a:rPr lang="en-IN" dirty="0"/>
              <a:t>Weekly Report Updates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0BBBC0-3C46-46AE-9F50-DE7644088DE6}"/>
              </a:ext>
            </a:extLst>
          </p:cNvPr>
          <p:cNvSpPr txBox="1"/>
          <p:nvPr/>
        </p:nvSpPr>
        <p:spPr>
          <a:xfrm>
            <a:off x="8828600" y="4540195"/>
            <a:ext cx="2470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 Interactive</a:t>
            </a:r>
          </a:p>
          <a:p>
            <a:r>
              <a:rPr lang="en-IN" dirty="0"/>
              <a:t>	   &amp;</a:t>
            </a:r>
          </a:p>
          <a:p>
            <a:r>
              <a:rPr lang="en-IN" dirty="0"/>
              <a:t>Integrated environment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3332F4-9791-489C-8F9E-E5B3DA538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89" y="2417196"/>
            <a:ext cx="3033894" cy="20236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71D31D-3877-49AE-8E8A-0AEE39532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464" y="2138902"/>
            <a:ext cx="3735622" cy="25196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8A7666-7956-405E-8702-FAAF4FBE1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148" y="2417196"/>
            <a:ext cx="3343276" cy="194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A05BD-B655-4CDD-9049-E1A378191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/>
              <a:t>Scalability</a:t>
            </a:r>
          </a:p>
        </p:txBody>
      </p:sp>
      <p:pic>
        <p:nvPicPr>
          <p:cNvPr id="1026" name="Picture 2" descr="Image result for eeg">
            <a:extLst>
              <a:ext uri="{FF2B5EF4-FFF2-40B4-BE49-F238E27FC236}">
                <a16:creationId xmlns:a16="http://schemas.microsoft.com/office/drawing/2014/main" id="{CBF08FD4-662F-441E-92E4-4C498E309A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299" y="2438399"/>
            <a:ext cx="3314595" cy="241388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leg exoskeleton">
            <a:extLst>
              <a:ext uri="{FF2B5EF4-FFF2-40B4-BE49-F238E27FC236}">
                <a16:creationId xmlns:a16="http://schemas.microsoft.com/office/drawing/2014/main" id="{547E53F4-E170-43B7-992B-C69BD4DF5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928" y="2438399"/>
            <a:ext cx="3108959" cy="241388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4DC57A-5A8C-467E-89B7-9FE36043489F}"/>
              </a:ext>
            </a:extLst>
          </p:cNvPr>
          <p:cNvSpPr txBox="1"/>
          <p:nvPr/>
        </p:nvSpPr>
        <p:spPr>
          <a:xfrm>
            <a:off x="2154802" y="5049078"/>
            <a:ext cx="3562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Horizontal Scalability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0C4A4-690B-4F88-8BE0-093E73352F42}"/>
              </a:ext>
            </a:extLst>
          </p:cNvPr>
          <p:cNvSpPr txBox="1"/>
          <p:nvPr/>
        </p:nvSpPr>
        <p:spPr>
          <a:xfrm>
            <a:off x="7561690" y="5049078"/>
            <a:ext cx="345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Vertical Scalability</a:t>
            </a:r>
          </a:p>
        </p:txBody>
      </p:sp>
    </p:spTree>
    <p:extLst>
      <p:ext uri="{BB962C8B-B14F-4D97-AF65-F5344CB8AC3E}">
        <p14:creationId xmlns:p14="http://schemas.microsoft.com/office/powerpoint/2010/main" val="398562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EAA49-FE30-434D-B634-7D4B473D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07666" y="1050638"/>
            <a:ext cx="8386043" cy="747422"/>
          </a:xfrm>
        </p:spPr>
        <p:txBody>
          <a:bodyPr/>
          <a:lstStyle/>
          <a:p>
            <a:pPr algn="r"/>
            <a:r>
              <a:rPr lang="en-IN" dirty="0"/>
              <a:t>Integration and Adaptability</a:t>
            </a:r>
          </a:p>
        </p:txBody>
      </p:sp>
      <p:pic>
        <p:nvPicPr>
          <p:cNvPr id="2052" name="Picture 4" descr="Image result for GE healthcare devices&quot;">
            <a:extLst>
              <a:ext uri="{FF2B5EF4-FFF2-40B4-BE49-F238E27FC236}">
                <a16:creationId xmlns:a16="http://schemas.microsoft.com/office/drawing/2014/main" id="{A2EA2F24-6D0D-4C1E-A345-24EB51A3B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99" y="2909100"/>
            <a:ext cx="3602819" cy="252296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BEE4EE-2261-4326-A004-2F67A6B2045E}"/>
              </a:ext>
            </a:extLst>
          </p:cNvPr>
          <p:cNvSpPr txBox="1"/>
          <p:nvPr/>
        </p:nvSpPr>
        <p:spPr>
          <a:xfrm>
            <a:off x="538146" y="5534891"/>
            <a:ext cx="3077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Easier Integration</a:t>
            </a:r>
          </a:p>
        </p:txBody>
      </p:sp>
      <p:pic>
        <p:nvPicPr>
          <p:cNvPr id="2054" name="Picture 6" descr="Image result for exoskeleton arm&quot;">
            <a:extLst>
              <a:ext uri="{FF2B5EF4-FFF2-40B4-BE49-F238E27FC236}">
                <a16:creationId xmlns:a16="http://schemas.microsoft.com/office/drawing/2014/main" id="{BCC87E25-4A9A-49C9-BFF9-00AE730BC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921" y="3759348"/>
            <a:ext cx="2237791" cy="177554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interactive&quot;">
            <a:extLst>
              <a:ext uri="{FF2B5EF4-FFF2-40B4-BE49-F238E27FC236}">
                <a16:creationId xmlns:a16="http://schemas.microsoft.com/office/drawing/2014/main" id="{C60CE8F4-C03B-4D3B-A92C-D9D3CA8E2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7107" y="3125110"/>
            <a:ext cx="3108959" cy="230695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F0BCA2-CA7B-49D0-BF37-63176DF7B295}"/>
              </a:ext>
            </a:extLst>
          </p:cNvPr>
          <p:cNvSpPr txBox="1"/>
          <p:nvPr/>
        </p:nvSpPr>
        <p:spPr>
          <a:xfrm>
            <a:off x="4038923" y="5697940"/>
            <a:ext cx="4114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Easy to use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D7EB5F-0632-476C-92B9-AC6B08F03AA5}"/>
              </a:ext>
            </a:extLst>
          </p:cNvPr>
          <p:cNvSpPr txBox="1"/>
          <p:nvPr/>
        </p:nvSpPr>
        <p:spPr>
          <a:xfrm>
            <a:off x="8646247" y="5596446"/>
            <a:ext cx="310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Intuitive Interface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8A2C3B-2384-4512-983E-8D5670BB18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921" y="1905781"/>
            <a:ext cx="2246890" cy="166314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5233AD3-D390-4006-9209-A6D7F086F7D0}"/>
              </a:ext>
            </a:extLst>
          </p:cNvPr>
          <p:cNvSpPr txBox="1"/>
          <p:nvPr/>
        </p:nvSpPr>
        <p:spPr>
          <a:xfrm>
            <a:off x="4210826" y="3478696"/>
            <a:ext cx="5247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+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EE1C19-F3E3-40F7-9D96-25CAC0BD1349}"/>
              </a:ext>
            </a:extLst>
          </p:cNvPr>
          <p:cNvSpPr txBox="1"/>
          <p:nvPr/>
        </p:nvSpPr>
        <p:spPr>
          <a:xfrm>
            <a:off x="7793428" y="3521614"/>
            <a:ext cx="5247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831155467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A86F0-90E8-4234-A521-D0C5B57DB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975" y="642243"/>
            <a:ext cx="8452899" cy="1159843"/>
          </a:xfrm>
        </p:spPr>
        <p:txBody>
          <a:bodyPr/>
          <a:lstStyle/>
          <a:p>
            <a:pPr algn="l"/>
            <a:r>
              <a:rPr lang="en-IN" dirty="0"/>
              <a:t>Impact of Idea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B294C9-7FDD-4210-B876-6E99CB96A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19" y="2014600"/>
            <a:ext cx="3046814" cy="304131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6DB6CA-7A61-483B-89CF-73A0EAE10CD0}"/>
              </a:ext>
            </a:extLst>
          </p:cNvPr>
          <p:cNvSpPr txBox="1"/>
          <p:nvPr/>
        </p:nvSpPr>
        <p:spPr>
          <a:xfrm>
            <a:off x="545396" y="5316392"/>
            <a:ext cx="2798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Automation &amp; Intelligent Assistance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EFC416-01AC-492B-9897-F845CA632ECF}"/>
              </a:ext>
            </a:extLst>
          </p:cNvPr>
          <p:cNvSpPr txBox="1"/>
          <p:nvPr/>
        </p:nvSpPr>
        <p:spPr>
          <a:xfrm>
            <a:off x="8527866" y="5208670"/>
            <a:ext cx="3118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Light Weight</a:t>
            </a:r>
          </a:p>
          <a:p>
            <a:pPr algn="ctr"/>
            <a:r>
              <a:rPr lang="en-IN" dirty="0"/>
              <a:t>&amp;</a:t>
            </a:r>
          </a:p>
          <a:p>
            <a:pPr algn="ctr"/>
            <a:r>
              <a:rPr lang="en-IN" dirty="0"/>
              <a:t>Computationally less expensive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EE80-9DC3-4648-89A2-07A70A78C8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55" r="420" b="37878"/>
          <a:stretch/>
        </p:blipFill>
        <p:spPr>
          <a:xfrm>
            <a:off x="8590059" y="2014600"/>
            <a:ext cx="3283889" cy="304972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79B172-3408-406F-91CE-9DD2F78D9B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346" y="2014601"/>
            <a:ext cx="3421711" cy="304972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173265-1B52-4B6B-BE70-267C597E7B27}"/>
              </a:ext>
            </a:extLst>
          </p:cNvPr>
          <p:cNvSpPr txBox="1"/>
          <p:nvPr/>
        </p:nvSpPr>
        <p:spPr>
          <a:xfrm>
            <a:off x="4243346" y="5276844"/>
            <a:ext cx="2798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Higher Outreach</a:t>
            </a:r>
          </a:p>
        </p:txBody>
      </p:sp>
    </p:spTree>
    <p:extLst>
      <p:ext uri="{BB962C8B-B14F-4D97-AF65-F5344CB8AC3E}">
        <p14:creationId xmlns:p14="http://schemas.microsoft.com/office/powerpoint/2010/main" val="1780208190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FC16E-D747-4491-88BE-1A670983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Improvising current Healthcare</a:t>
            </a:r>
          </a:p>
        </p:txBody>
      </p:sp>
      <p:pic>
        <p:nvPicPr>
          <p:cNvPr id="1030" name="Picture 6" descr="Image result for cost effective">
            <a:extLst>
              <a:ext uri="{FF2B5EF4-FFF2-40B4-BE49-F238E27FC236}">
                <a16:creationId xmlns:a16="http://schemas.microsoft.com/office/drawing/2014/main" id="{7ABB7CD9-B120-48DC-859E-8456190F2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911" y="2440415"/>
            <a:ext cx="2642220" cy="258302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easy accessibility">
            <a:extLst>
              <a:ext uri="{FF2B5EF4-FFF2-40B4-BE49-F238E27FC236}">
                <a16:creationId xmlns:a16="http://schemas.microsoft.com/office/drawing/2014/main" id="{7B83BFD0-7891-470C-AC1F-93C75A03D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904" y="2440415"/>
            <a:ext cx="3309054" cy="251488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3FDCCB-9C80-4B06-90FB-D18EAC59D339}"/>
              </a:ext>
            </a:extLst>
          </p:cNvPr>
          <p:cNvSpPr txBox="1"/>
          <p:nvPr/>
        </p:nvSpPr>
        <p:spPr>
          <a:xfrm>
            <a:off x="871958" y="5287617"/>
            <a:ext cx="2801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Improvement in patient </a:t>
            </a:r>
          </a:p>
          <a:p>
            <a:pPr algn="ctr"/>
            <a:r>
              <a:rPr lang="en-IN" dirty="0"/>
              <a:t>experience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892C52-25CD-4FE2-BFBA-D736FCDDDCFF}"/>
              </a:ext>
            </a:extLst>
          </p:cNvPr>
          <p:cNvSpPr txBox="1"/>
          <p:nvPr/>
        </p:nvSpPr>
        <p:spPr>
          <a:xfrm>
            <a:off x="4847645" y="5406454"/>
            <a:ext cx="249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Cost Effectiveness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DE79CF-ABF4-4D43-BCFD-BAB0577C127F}"/>
              </a:ext>
            </a:extLst>
          </p:cNvPr>
          <p:cNvSpPr txBox="1"/>
          <p:nvPr/>
        </p:nvSpPr>
        <p:spPr>
          <a:xfrm>
            <a:off x="8786192" y="5287617"/>
            <a:ext cx="2934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Easy Accessibility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FBBB20-E95C-42A0-ABD1-BE6F90EC0F3E}"/>
              </a:ext>
            </a:extLst>
          </p:cNvPr>
          <p:cNvSpPr txBox="1"/>
          <p:nvPr/>
        </p:nvSpPr>
        <p:spPr>
          <a:xfrm>
            <a:off x="7499942" y="3427012"/>
            <a:ext cx="475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=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B40AF9F-386B-44C2-B609-76E3172E1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22" y="2489443"/>
            <a:ext cx="2642816" cy="258302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BC6060E-EA63-4C44-9B27-C8CE22187C51}"/>
              </a:ext>
            </a:extLst>
          </p:cNvPr>
          <p:cNvSpPr txBox="1"/>
          <p:nvPr/>
        </p:nvSpPr>
        <p:spPr>
          <a:xfrm>
            <a:off x="3893314" y="3347206"/>
            <a:ext cx="5247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7805234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479E6-10DF-4A91-88F0-878374262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925" y="1081378"/>
            <a:ext cx="8610600" cy="655124"/>
          </a:xfrm>
        </p:spPr>
        <p:txBody>
          <a:bodyPr>
            <a:normAutofit/>
          </a:bodyPr>
          <a:lstStyle/>
          <a:p>
            <a:pPr algn="l"/>
            <a:r>
              <a:rPr lang="en-IN" sz="3200" dirty="0">
                <a:latin typeface="+mn-lt"/>
              </a:rPr>
              <a:t>Prototyping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C09E32-0DB6-4A20-A7ED-A1364A5E5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25" y="2018998"/>
            <a:ext cx="3099510" cy="295851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D4261B-9971-4B83-8CE8-4EC733101204}"/>
              </a:ext>
            </a:extLst>
          </p:cNvPr>
          <p:cNvSpPr txBox="1"/>
          <p:nvPr/>
        </p:nvSpPr>
        <p:spPr>
          <a:xfrm>
            <a:off x="1168842" y="5140498"/>
            <a:ext cx="2536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Exoskeleton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ADA052-6C20-49DB-A7BB-4F6BF31E7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538" y="2018998"/>
            <a:ext cx="3589888" cy="299767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E23AA9-F04E-4E57-B918-BC31493FE7DE}"/>
              </a:ext>
            </a:extLst>
          </p:cNvPr>
          <p:cNvSpPr txBox="1"/>
          <p:nvPr/>
        </p:nvSpPr>
        <p:spPr>
          <a:xfrm>
            <a:off x="7149059" y="5140498"/>
            <a:ext cx="2536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Real-Time Analysis</a:t>
            </a:r>
          </a:p>
        </p:txBody>
      </p:sp>
    </p:spTree>
    <p:extLst>
      <p:ext uri="{BB962C8B-B14F-4D97-AF65-F5344CB8AC3E}">
        <p14:creationId xmlns:p14="http://schemas.microsoft.com/office/powerpoint/2010/main" val="3868984476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CEBC-4619-4778-859C-63FF0E44D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495" y="717605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en-IN" sz="3200" dirty="0"/>
              <a:t>Productization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8F4E6-085C-4595-B788-2E7831D67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287494" cy="4024125"/>
          </a:xfrm>
        </p:spPr>
        <p:txBody>
          <a:bodyPr/>
          <a:lstStyle/>
          <a:p>
            <a:r>
              <a:rPr lang="en-IN" dirty="0"/>
              <a:t>Easy to use Plug and Play(P&amp;P) device</a:t>
            </a:r>
          </a:p>
          <a:p>
            <a:r>
              <a:rPr lang="en-IN" dirty="0"/>
              <a:t>Can process any generalized time series data</a:t>
            </a:r>
          </a:p>
          <a:p>
            <a:r>
              <a:rPr lang="en-IN" dirty="0"/>
              <a:t>Easy to deploy software with a simple PHP backend</a:t>
            </a:r>
          </a:p>
          <a:p>
            <a:r>
              <a:rPr lang="en-IN" dirty="0"/>
              <a:t>Simple Hardware design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E8CC34-7534-4758-8B73-3B0980015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791" y="1967610"/>
            <a:ext cx="5050409" cy="378118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F1094A2-C6AF-46D9-816F-A2ED6A38A660}"/>
              </a:ext>
            </a:extLst>
          </p:cNvPr>
          <p:cNvSpPr txBox="1">
            <a:spLocks/>
          </p:cNvSpPr>
          <p:nvPr/>
        </p:nvSpPr>
        <p:spPr>
          <a:xfrm>
            <a:off x="1074925" y="1081378"/>
            <a:ext cx="8610600" cy="655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>
                <a:latin typeface="+mn-lt"/>
              </a:rPr>
              <a:t>Productization</a:t>
            </a:r>
          </a:p>
        </p:txBody>
      </p:sp>
    </p:spTree>
    <p:extLst>
      <p:ext uri="{BB962C8B-B14F-4D97-AF65-F5344CB8AC3E}">
        <p14:creationId xmlns:p14="http://schemas.microsoft.com/office/powerpoint/2010/main" val="314735048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186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Intelligent Rehabilitation  System</vt:lpstr>
      <vt:lpstr>Problem statement &amp; Proposed solution</vt:lpstr>
      <vt:lpstr>Novelty of Idea</vt:lpstr>
      <vt:lpstr>Scalability</vt:lpstr>
      <vt:lpstr>Integration and Adaptability</vt:lpstr>
      <vt:lpstr>Impact of Idea</vt:lpstr>
      <vt:lpstr>Improvising current Healthcare</vt:lpstr>
      <vt:lpstr>Prototyping</vt:lpstr>
      <vt:lpstr>Productization</vt:lpstr>
      <vt:lpstr>Stake Holders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2020-01-27T15:34:15Z</dcterms:created>
  <dcterms:modified xsi:type="dcterms:W3CDTF">2020-01-28T06:43:08Z</dcterms:modified>
</cp:coreProperties>
</file>