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Lst>
  <p:sldSz cy="6858000" cx="12192000"/>
  <p:notesSz cx="6858000" cy="9144000"/>
  <p:embeddedFontLst>
    <p:embeddedFont>
      <p:font typeface="Roboto"/>
      <p:regular r:id="rId53"/>
      <p:bold r:id="rId54"/>
      <p:italic r:id="rId55"/>
      <p:boldItalic r:id="rId56"/>
    </p:embeddedFont>
    <p:embeddedFont>
      <p:font typeface="Lato"/>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1" roundtripDataSignature="AMtx7mg41z0d3gyEskO5EPtQbnkLBjno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1" Type="http://customschemas.google.com/relationships/presentationmetadata" Target="meta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Lato-boldItalic.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font" Target="fonts/Roboto-regular.fntdata"/><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font" Target="fonts/Roboto-italic.fntdata"/><Relationship Id="rId10" Type="http://schemas.openxmlformats.org/officeDocument/2006/relationships/slide" Target="slides/slide6.xml"/><Relationship Id="rId54" Type="http://schemas.openxmlformats.org/officeDocument/2006/relationships/font" Target="fonts/Roboto-bold.fntdata"/><Relationship Id="rId13" Type="http://schemas.openxmlformats.org/officeDocument/2006/relationships/slide" Target="slides/slide9.xml"/><Relationship Id="rId57" Type="http://schemas.openxmlformats.org/officeDocument/2006/relationships/font" Target="fonts/Lato-regular.fntdata"/><Relationship Id="rId12" Type="http://schemas.openxmlformats.org/officeDocument/2006/relationships/slide" Target="slides/slide8.xml"/><Relationship Id="rId56" Type="http://schemas.openxmlformats.org/officeDocument/2006/relationships/font" Target="fonts/Roboto-boldItalic.fntdata"/><Relationship Id="rId15" Type="http://schemas.openxmlformats.org/officeDocument/2006/relationships/slide" Target="slides/slide11.xml"/><Relationship Id="rId59" Type="http://schemas.openxmlformats.org/officeDocument/2006/relationships/font" Target="fonts/Lato-italic.fntdata"/><Relationship Id="rId14" Type="http://schemas.openxmlformats.org/officeDocument/2006/relationships/slide" Target="slides/slide10.xml"/><Relationship Id="rId58" Type="http://schemas.openxmlformats.org/officeDocument/2006/relationships/font" Target="fonts/Lato-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e8b3bee7a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2e8b3bee7a2_0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e8b3bee7a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2e8b3bee7a2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e8b3bee7a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2e8b3bee7a2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e8b3bee7a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2e8b3bee7a2_0_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e8b3bee7a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2e8b3bee7a2_0_1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e8b3bee7a2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2e8b3bee7a2_0_1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e91e2341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g2e91e2341e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e91e2341e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g2e91e2341e7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e91e2341e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g2e91e2341e7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e91e2341e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g2e91e2341e7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e91e2341e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g2e91e2341e7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e91e2341e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g2e91e2341e7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e91e2341e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g2e91e2341e7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e91e2341e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g2e91e2341e7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e91e2341e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g2e91e2341e7_0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e91e2341e7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g2e91e2341e7_0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e91e2341e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g2e91e2341e7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e91e2341e7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g2e91e2341e7_0_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e91e2341e7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g2e91e2341e7_0_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e91e2341e7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g2e91e2341e7_0_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e91e2341e7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g2e91e2341e7_0_1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e91e2341e7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g2e91e2341e7_0_1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e91e2341e7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g2e91e2341e7_0_1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e91e2341e7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g2e91e2341e7_0_1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e91e2341e7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g2e91e2341e7_0_1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e91e2341e7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g2e91e2341e7_0_1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e8b3bee7a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g2e8b3bee7a2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e8b3bee7a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2e8b3bee7a2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e8b3bee7a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2e8b3bee7a2_0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type="title">
  <p:cSld name="TITLE">
    <p:spTree>
      <p:nvGrpSpPr>
        <p:cNvPr id="11" name="Shape 11"/>
        <p:cNvGrpSpPr/>
        <p:nvPr/>
      </p:nvGrpSpPr>
      <p:grpSpPr>
        <a:xfrm>
          <a:off x="0" y="0"/>
          <a:ext cx="0" cy="0"/>
          <a:chOff x="0" y="0"/>
          <a:chExt cx="0" cy="0"/>
        </a:xfrm>
      </p:grpSpPr>
      <p:sp>
        <p:nvSpPr>
          <p:cNvPr id="12" name="Google Shape;12;p3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Dikey Metin" type="vertTx">
  <p:cSld name="VERTICAL_TEXT">
    <p:spTree>
      <p:nvGrpSpPr>
        <p:cNvPr id="68" name="Shape 68"/>
        <p:cNvGrpSpPr/>
        <p:nvPr/>
      </p:nvGrpSpPr>
      <p:grpSpPr>
        <a:xfrm>
          <a:off x="0" y="0"/>
          <a:ext cx="0" cy="0"/>
          <a:chOff x="0" y="0"/>
          <a:chExt cx="0" cy="0"/>
        </a:xfrm>
      </p:grpSpPr>
      <p:sp>
        <p:nvSpPr>
          <p:cNvPr id="69" name="Google Shape;69;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74" name="Shape 74"/>
        <p:cNvGrpSpPr/>
        <p:nvPr/>
      </p:nvGrpSpPr>
      <p:grpSpPr>
        <a:xfrm>
          <a:off x="0" y="0"/>
          <a:ext cx="0" cy="0"/>
          <a:chOff x="0" y="0"/>
          <a:chExt cx="0" cy="0"/>
        </a:xfrm>
      </p:grpSpPr>
      <p:sp>
        <p:nvSpPr>
          <p:cNvPr id="75" name="Google Shape;75;p4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17" name="Shape 17"/>
        <p:cNvGrpSpPr/>
        <p:nvPr/>
      </p:nvGrpSpPr>
      <p:grpSpPr>
        <a:xfrm>
          <a:off x="0" y="0"/>
          <a:ext cx="0" cy="0"/>
          <a:chOff x="0" y="0"/>
          <a:chExt cx="0" cy="0"/>
        </a:xfrm>
      </p:grpSpPr>
      <p:sp>
        <p:nvSpPr>
          <p:cNvPr id="18" name="Google Shape;18;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 Bilgisi" type="secHead">
  <p:cSld name="SECTION_HEADER">
    <p:spTree>
      <p:nvGrpSpPr>
        <p:cNvPr id="23" name="Shape 23"/>
        <p:cNvGrpSpPr/>
        <p:nvPr/>
      </p:nvGrpSpPr>
      <p:grpSpPr>
        <a:xfrm>
          <a:off x="0" y="0"/>
          <a:ext cx="0" cy="0"/>
          <a:chOff x="0" y="0"/>
          <a:chExt cx="0" cy="0"/>
        </a:xfrm>
      </p:grpSpPr>
      <p:sp>
        <p:nvSpPr>
          <p:cNvPr id="24" name="Google Shape;24;p3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29" name="Shape 29"/>
        <p:cNvGrpSpPr/>
        <p:nvPr/>
      </p:nvGrpSpPr>
      <p:grpSpPr>
        <a:xfrm>
          <a:off x="0" y="0"/>
          <a:ext cx="0" cy="0"/>
          <a:chOff x="0" y="0"/>
          <a:chExt cx="0" cy="0"/>
        </a:xfrm>
      </p:grpSpPr>
      <p:sp>
        <p:nvSpPr>
          <p:cNvPr id="30" name="Google Shape;30;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36" name="Shape 36"/>
        <p:cNvGrpSpPr/>
        <p:nvPr/>
      </p:nvGrpSpPr>
      <p:grpSpPr>
        <a:xfrm>
          <a:off x="0" y="0"/>
          <a:ext cx="0" cy="0"/>
          <a:chOff x="0" y="0"/>
          <a:chExt cx="0" cy="0"/>
        </a:xfrm>
      </p:grpSpPr>
      <p:sp>
        <p:nvSpPr>
          <p:cNvPr id="37" name="Google Shape;37;p4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4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4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4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45" name="Shape 45"/>
        <p:cNvGrpSpPr/>
        <p:nvPr/>
      </p:nvGrpSpPr>
      <p:grpSpPr>
        <a:xfrm>
          <a:off x="0" y="0"/>
          <a:ext cx="0" cy="0"/>
          <a:chOff x="0" y="0"/>
          <a:chExt cx="0" cy="0"/>
        </a:xfrm>
      </p:grpSpPr>
      <p:sp>
        <p:nvSpPr>
          <p:cNvPr id="46" name="Google Shape;46;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spTree>
      <p:nvGrpSpPr>
        <p:cNvPr id="50" name="Shape 50"/>
        <p:cNvGrpSpPr/>
        <p:nvPr/>
      </p:nvGrpSpPr>
      <p:grpSpPr>
        <a:xfrm>
          <a:off x="0" y="0"/>
          <a:ext cx="0" cy="0"/>
          <a:chOff x="0" y="0"/>
          <a:chExt cx="0" cy="0"/>
        </a:xfrm>
      </p:grpSpPr>
      <p:sp>
        <p:nvSpPr>
          <p:cNvPr id="51" name="Google Shape;51;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54" name="Shape 54"/>
        <p:cNvGrpSpPr/>
        <p:nvPr/>
      </p:nvGrpSpPr>
      <p:grpSpPr>
        <a:xfrm>
          <a:off x="0" y="0"/>
          <a:ext cx="0" cy="0"/>
          <a:chOff x="0" y="0"/>
          <a:chExt cx="0" cy="0"/>
        </a:xfrm>
      </p:grpSpPr>
      <p:sp>
        <p:nvSpPr>
          <p:cNvPr id="55" name="Google Shape;55;p4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4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type="picTx">
  <p:cSld name="PICTURE_WITH_CAPTION_TEXT">
    <p:spTree>
      <p:nvGrpSpPr>
        <p:cNvPr id="61" name="Shape 61"/>
        <p:cNvGrpSpPr/>
        <p:nvPr/>
      </p:nvGrpSpPr>
      <p:grpSpPr>
        <a:xfrm>
          <a:off x="0" y="0"/>
          <a:ext cx="0" cy="0"/>
          <a:chOff x="0" y="0"/>
          <a:chExt cx="0" cy="0"/>
        </a:xfrm>
      </p:grpSpPr>
      <p:sp>
        <p:nvSpPr>
          <p:cNvPr id="62" name="Google Shape;62;p4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4"/>
          <p:cNvSpPr/>
          <p:nvPr>
            <p:ph idx="2" type="pic"/>
          </p:nvPr>
        </p:nvSpPr>
        <p:spPr>
          <a:xfrm>
            <a:off x="5183188" y="987425"/>
            <a:ext cx="6172200" cy="4873625"/>
          </a:xfrm>
          <a:prstGeom prst="rect">
            <a:avLst/>
          </a:prstGeom>
          <a:noFill/>
          <a:ln>
            <a:noFill/>
          </a:ln>
        </p:spPr>
      </p:sp>
      <p:sp>
        <p:nvSpPr>
          <p:cNvPr id="64" name="Google Shape;64;p4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2.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2.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2.png"/><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2.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2.png"/><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2.png"/><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2.png"/><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2.png"/><Relationship Id="rId4" Type="http://schemas.openxmlformats.org/officeDocument/2006/relationships/image" Target="../media/image36.png"/><Relationship Id="rId5" Type="http://schemas.openxmlformats.org/officeDocument/2006/relationships/image" Target="../media/image4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2.png"/><Relationship Id="rId4" Type="http://schemas.openxmlformats.org/officeDocument/2006/relationships/image" Target="../media/image4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2.png"/><Relationship Id="rId4" Type="http://schemas.openxmlformats.org/officeDocument/2006/relationships/image" Target="../media/image4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2.png"/><Relationship Id="rId4" Type="http://schemas.openxmlformats.org/officeDocument/2006/relationships/image" Target="../media/image4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2.png"/><Relationship Id="rId4" Type="http://schemas.openxmlformats.org/officeDocument/2006/relationships/image" Target="../media/image4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2.png"/><Relationship Id="rId4" Type="http://schemas.openxmlformats.org/officeDocument/2006/relationships/image" Target="../media/image4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2.png"/><Relationship Id="rId4" Type="http://schemas.openxmlformats.org/officeDocument/2006/relationships/image" Target="../media/image4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9.png"/><Relationship Id="rId9"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19.png"/><Relationship Id="rId7" Type="http://schemas.openxmlformats.org/officeDocument/2006/relationships/image" Target="../media/image3.png"/><Relationship Id="rId8" Type="http://schemas.openxmlformats.org/officeDocument/2006/relationships/image" Target="../media/image11.png"/></Relationships>
</file>

<file path=ppt/slides/_rels/slide8.xml.rels><?xml version="1.0" encoding="UTF-8" standalone="yes"?><Relationships xmlns="http://schemas.openxmlformats.org/package/2006/relationships"><Relationship Id="rId11" Type="http://schemas.openxmlformats.org/officeDocument/2006/relationships/image" Target="../media/image14.png"/><Relationship Id="rId10" Type="http://schemas.openxmlformats.org/officeDocument/2006/relationships/image" Target="../media/image32.png"/><Relationship Id="rId13" Type="http://schemas.openxmlformats.org/officeDocument/2006/relationships/image" Target="../media/image13.png"/><Relationship Id="rId12"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7.png"/><Relationship Id="rId9" Type="http://schemas.openxmlformats.org/officeDocument/2006/relationships/image" Target="../media/image6.png"/><Relationship Id="rId5" Type="http://schemas.openxmlformats.org/officeDocument/2006/relationships/image" Target="../media/image17.png"/><Relationship Id="rId6" Type="http://schemas.openxmlformats.org/officeDocument/2006/relationships/image" Target="../media/image5.png"/><Relationship Id="rId7" Type="http://schemas.openxmlformats.org/officeDocument/2006/relationships/image" Target="../media/image35.png"/><Relationship Id="rId8"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1027332" y="0"/>
            <a:ext cx="2325467" cy="2325467"/>
          </a:xfrm>
          <a:prstGeom prst="rect">
            <a:avLst/>
          </a:prstGeom>
          <a:noFill/>
          <a:ln>
            <a:noFill/>
          </a:ln>
        </p:spPr>
      </p:pic>
      <p:sp>
        <p:nvSpPr>
          <p:cNvPr id="85" name="Google Shape;85;p1"/>
          <p:cNvSpPr txBox="1"/>
          <p:nvPr/>
        </p:nvSpPr>
        <p:spPr>
          <a:xfrm>
            <a:off x="870857" y="2380343"/>
            <a:ext cx="8873700" cy="2709000"/>
          </a:xfrm>
          <a:prstGeom prst="rect">
            <a:avLst/>
          </a:prstGeom>
          <a:solidFill>
            <a:srgbClr val="3B3B3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6600" u="none" cap="none" strike="noStrike">
                <a:solidFill>
                  <a:srgbClr val="FF6600"/>
                </a:solidFill>
                <a:latin typeface="Calibri"/>
                <a:ea typeface="Calibri"/>
                <a:cs typeface="Calibri"/>
                <a:sym typeface="Calibri"/>
              </a:rPr>
              <a:t>Exploratory Data Analysis</a:t>
            </a:r>
            <a:endParaRPr/>
          </a:p>
          <a:p>
            <a:pPr indent="0" lvl="0" marL="0" marR="0" rtl="0" algn="l">
              <a:spcBef>
                <a:spcPts val="0"/>
              </a:spcBef>
              <a:spcAft>
                <a:spcPts val="0"/>
              </a:spcAft>
              <a:buNone/>
            </a:pPr>
            <a:r>
              <a:rPr lang="en-US" sz="3600">
                <a:solidFill>
                  <a:schemeClr val="lt1"/>
                </a:solidFill>
                <a:latin typeface="Lato"/>
                <a:ea typeface="Lato"/>
                <a:cs typeface="Lato"/>
                <a:sym typeface="Lato"/>
              </a:rPr>
              <a:t>Bank Marketing (Campaign)</a:t>
            </a:r>
            <a:endParaRPr/>
          </a:p>
          <a:p>
            <a:pPr indent="0" lvl="0" marL="0" marR="0" rtl="0" algn="l">
              <a:spcBef>
                <a:spcPts val="0"/>
              </a:spcBef>
              <a:spcAft>
                <a:spcPts val="0"/>
              </a:spcAft>
              <a:buNone/>
            </a:pPr>
            <a:r>
              <a:t/>
            </a:r>
            <a:endParaRPr sz="4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800">
                <a:solidFill>
                  <a:schemeClr val="lt1"/>
                </a:solidFill>
                <a:latin typeface="Calibri"/>
                <a:ea typeface="Calibri"/>
                <a:cs typeface="Calibri"/>
                <a:sym typeface="Calibri"/>
              </a:rPr>
              <a:t> 08.20.2023</a:t>
            </a:r>
            <a:endParaRPr b="1" sz="2800">
              <a:solidFill>
                <a:schemeClr val="lt1"/>
              </a:solidFill>
              <a:latin typeface="Calibri"/>
              <a:ea typeface="Calibri"/>
              <a:cs typeface="Calibri"/>
              <a:sym typeface="Calibri"/>
            </a:endParaRPr>
          </a:p>
        </p:txBody>
      </p:sp>
      <p:sp>
        <p:nvSpPr>
          <p:cNvPr id="86" name="Google Shape;86;p1"/>
          <p:cNvSpPr/>
          <p:nvPr/>
        </p:nvSpPr>
        <p:spPr>
          <a:xfrm>
            <a:off x="8987891" y="5880860"/>
            <a:ext cx="2642583"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FF6600"/>
                </a:solidFill>
                <a:latin typeface="Calibri"/>
                <a:ea typeface="Calibri"/>
                <a:cs typeface="Calibri"/>
                <a:sym typeface="Calibri"/>
              </a:rPr>
              <a:t>b</a:t>
            </a:r>
            <a:r>
              <a:rPr b="1" lang="en-US" sz="2000" cap="none">
                <a:solidFill>
                  <a:srgbClr val="FF6600"/>
                </a:solidFill>
                <a:latin typeface="Calibri"/>
                <a:ea typeface="Calibri"/>
                <a:cs typeface="Calibri"/>
                <a:sym typeface="Calibri"/>
              </a:rPr>
              <a:t>y </a:t>
            </a:r>
            <a:r>
              <a:rPr b="1" lang="en-US" sz="2000">
                <a:solidFill>
                  <a:srgbClr val="FF6600"/>
                </a:solidFill>
                <a:latin typeface="Calibri"/>
                <a:ea typeface="Calibri"/>
                <a:cs typeface="Calibri"/>
                <a:sym typeface="Calibri"/>
              </a:rPr>
              <a:t>Bizma Azeem and Elif Nur Kemiksiz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g2e8b3bee7a2_0_112"/>
          <p:cNvPicPr preferRelativeResize="0"/>
          <p:nvPr/>
        </p:nvPicPr>
        <p:blipFill rotWithShape="1">
          <a:blip r:embed="rId3">
            <a:alphaModFix/>
          </a:blip>
          <a:srcRect b="0" l="0" r="0" t="0"/>
          <a:stretch/>
        </p:blipFill>
        <p:spPr>
          <a:xfrm>
            <a:off x="202383" y="5657237"/>
            <a:ext cx="1654627" cy="1616700"/>
          </a:xfrm>
          <a:prstGeom prst="rect">
            <a:avLst/>
          </a:prstGeom>
          <a:noFill/>
          <a:ln>
            <a:noFill/>
          </a:ln>
        </p:spPr>
      </p:pic>
      <p:sp>
        <p:nvSpPr>
          <p:cNvPr id="165" name="Google Shape;165;g2e8b3bee7a2_0_112"/>
          <p:cNvSpPr/>
          <p:nvPr/>
        </p:nvSpPr>
        <p:spPr>
          <a:xfrm>
            <a:off x="-35375" y="7850"/>
            <a:ext cx="12192000" cy="12027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6" name="Google Shape;166;g2e8b3bee7a2_0_112"/>
          <p:cNvSpPr txBox="1"/>
          <p:nvPr/>
        </p:nvSpPr>
        <p:spPr>
          <a:xfrm>
            <a:off x="841500" y="171650"/>
            <a:ext cx="104220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900">
                <a:solidFill>
                  <a:schemeClr val="dk1"/>
                </a:solidFill>
              </a:rPr>
              <a:t>Heatmap of Contact medium of Subscribed Customers:</a:t>
            </a:r>
            <a:endParaRPr b="1" sz="2900">
              <a:solidFill>
                <a:schemeClr val="dk1"/>
              </a:solidFill>
            </a:endParaRPr>
          </a:p>
        </p:txBody>
      </p:sp>
      <p:pic>
        <p:nvPicPr>
          <p:cNvPr id="167" name="Google Shape;167;g2e8b3bee7a2_0_112"/>
          <p:cNvPicPr preferRelativeResize="0"/>
          <p:nvPr/>
        </p:nvPicPr>
        <p:blipFill>
          <a:blip r:embed="rId4">
            <a:alphaModFix/>
          </a:blip>
          <a:stretch>
            <a:fillRect/>
          </a:stretch>
        </p:blipFill>
        <p:spPr>
          <a:xfrm>
            <a:off x="2312792" y="1304000"/>
            <a:ext cx="6742000" cy="5554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7"/>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pic>
        <p:nvPicPr>
          <p:cNvPr id="173" name="Google Shape;173;p7"/>
          <p:cNvPicPr preferRelativeResize="0"/>
          <p:nvPr/>
        </p:nvPicPr>
        <p:blipFill>
          <a:blip r:embed="rId4">
            <a:alphaModFix/>
          </a:blip>
          <a:stretch>
            <a:fillRect/>
          </a:stretch>
        </p:blipFill>
        <p:spPr>
          <a:xfrm>
            <a:off x="1692350" y="1297550"/>
            <a:ext cx="8720325" cy="4931050"/>
          </a:xfrm>
          <a:prstGeom prst="rect">
            <a:avLst/>
          </a:prstGeom>
          <a:noFill/>
          <a:ln>
            <a:noFill/>
          </a:ln>
        </p:spPr>
      </p:pic>
      <p:sp>
        <p:nvSpPr>
          <p:cNvPr id="174" name="Google Shape;174;p7"/>
          <p:cNvSpPr/>
          <p:nvPr/>
        </p:nvSpPr>
        <p:spPr>
          <a:xfrm>
            <a:off x="-35375" y="7850"/>
            <a:ext cx="12192000" cy="12027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5" name="Google Shape;175;p7"/>
          <p:cNvSpPr txBox="1"/>
          <p:nvPr/>
        </p:nvSpPr>
        <p:spPr>
          <a:xfrm>
            <a:off x="841500" y="171650"/>
            <a:ext cx="104220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900">
                <a:solidFill>
                  <a:schemeClr val="dk1"/>
                </a:solidFill>
              </a:rPr>
              <a:t>Distribution of Age in Dataset</a:t>
            </a:r>
            <a:r>
              <a:rPr b="1" lang="en-US" sz="2900">
                <a:solidFill>
                  <a:schemeClr val="dk1"/>
                </a:solidFill>
              </a:rPr>
              <a:t>:</a:t>
            </a:r>
            <a:endParaRPr b="1" sz="29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8"/>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pic>
        <p:nvPicPr>
          <p:cNvPr id="181" name="Google Shape;181;p8"/>
          <p:cNvPicPr preferRelativeResize="0"/>
          <p:nvPr/>
        </p:nvPicPr>
        <p:blipFill>
          <a:blip r:embed="rId4">
            <a:alphaModFix/>
          </a:blip>
          <a:stretch>
            <a:fillRect/>
          </a:stretch>
        </p:blipFill>
        <p:spPr>
          <a:xfrm>
            <a:off x="610900" y="1210549"/>
            <a:ext cx="11158300" cy="4966325"/>
          </a:xfrm>
          <a:prstGeom prst="rect">
            <a:avLst/>
          </a:prstGeom>
          <a:noFill/>
          <a:ln>
            <a:noFill/>
          </a:ln>
        </p:spPr>
      </p:pic>
      <p:sp>
        <p:nvSpPr>
          <p:cNvPr id="182" name="Google Shape;182;p8"/>
          <p:cNvSpPr/>
          <p:nvPr/>
        </p:nvSpPr>
        <p:spPr>
          <a:xfrm>
            <a:off x="-35375" y="7850"/>
            <a:ext cx="12192000" cy="12027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3" name="Google Shape;183;p8"/>
          <p:cNvSpPr txBox="1"/>
          <p:nvPr/>
        </p:nvSpPr>
        <p:spPr>
          <a:xfrm>
            <a:off x="841500" y="171650"/>
            <a:ext cx="104220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900">
                <a:solidFill>
                  <a:schemeClr val="dk1"/>
                </a:solidFill>
              </a:rPr>
              <a:t>Relationship between Age, Job and Y</a:t>
            </a:r>
            <a:r>
              <a:rPr b="1" lang="en-US" sz="2900">
                <a:solidFill>
                  <a:schemeClr val="dk1"/>
                </a:solidFill>
              </a:rPr>
              <a:t>:</a:t>
            </a:r>
            <a:endParaRPr b="1" sz="29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9"/>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pic>
        <p:nvPicPr>
          <p:cNvPr id="189" name="Google Shape;189;p9"/>
          <p:cNvPicPr preferRelativeResize="0"/>
          <p:nvPr/>
        </p:nvPicPr>
        <p:blipFill>
          <a:blip r:embed="rId4">
            <a:alphaModFix/>
          </a:blip>
          <a:stretch>
            <a:fillRect/>
          </a:stretch>
        </p:blipFill>
        <p:spPr>
          <a:xfrm>
            <a:off x="2650263" y="844700"/>
            <a:ext cx="6891475" cy="5801400"/>
          </a:xfrm>
          <a:prstGeom prst="rect">
            <a:avLst/>
          </a:prstGeom>
          <a:noFill/>
          <a:ln>
            <a:noFill/>
          </a:ln>
        </p:spPr>
      </p:pic>
      <p:sp>
        <p:nvSpPr>
          <p:cNvPr id="190" name="Google Shape;190;p9"/>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91" name="Google Shape;191;p9"/>
          <p:cNvSpPr txBox="1"/>
          <p:nvPr/>
        </p:nvSpPr>
        <p:spPr>
          <a:xfrm>
            <a:off x="841500" y="171650"/>
            <a:ext cx="1042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Distribution of </a:t>
            </a:r>
            <a:r>
              <a:rPr lang="en-US" sz="2400">
                <a:solidFill>
                  <a:schemeClr val="dk1"/>
                </a:solidFill>
              </a:rPr>
              <a:t>marital</a:t>
            </a:r>
            <a:r>
              <a:rPr lang="en-US" sz="2400">
                <a:solidFill>
                  <a:schemeClr val="dk1"/>
                </a:solidFill>
              </a:rPr>
              <a:t> status with </a:t>
            </a:r>
            <a:r>
              <a:rPr lang="en-US" sz="2400">
                <a:solidFill>
                  <a:schemeClr val="dk1"/>
                </a:solidFill>
              </a:rPr>
              <a:t>respect</a:t>
            </a:r>
            <a:r>
              <a:rPr lang="en-US" sz="2400">
                <a:solidFill>
                  <a:schemeClr val="dk1"/>
                </a:solidFill>
              </a:rPr>
              <a:t> to subscription status:</a:t>
            </a:r>
            <a:endParaRPr sz="24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10"/>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pic>
        <p:nvPicPr>
          <p:cNvPr id="197" name="Google Shape;197;p10"/>
          <p:cNvPicPr preferRelativeResize="0"/>
          <p:nvPr/>
        </p:nvPicPr>
        <p:blipFill>
          <a:blip r:embed="rId4">
            <a:alphaModFix/>
          </a:blip>
          <a:stretch>
            <a:fillRect/>
          </a:stretch>
        </p:blipFill>
        <p:spPr>
          <a:xfrm>
            <a:off x="2985092" y="725750"/>
            <a:ext cx="6151050" cy="5853400"/>
          </a:xfrm>
          <a:prstGeom prst="rect">
            <a:avLst/>
          </a:prstGeom>
          <a:noFill/>
          <a:ln>
            <a:noFill/>
          </a:ln>
        </p:spPr>
      </p:pic>
      <p:sp>
        <p:nvSpPr>
          <p:cNvPr id="198" name="Google Shape;198;p10"/>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99" name="Google Shape;199;p10"/>
          <p:cNvSpPr txBox="1"/>
          <p:nvPr/>
        </p:nvSpPr>
        <p:spPr>
          <a:xfrm>
            <a:off x="841500" y="171650"/>
            <a:ext cx="1042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Distribution of marital status of Subscribed Customers:</a:t>
            </a:r>
            <a:endParaRPr sz="24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11"/>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pic>
        <p:nvPicPr>
          <p:cNvPr id="205" name="Google Shape;205;p11"/>
          <p:cNvPicPr preferRelativeResize="0"/>
          <p:nvPr/>
        </p:nvPicPr>
        <p:blipFill>
          <a:blip r:embed="rId4">
            <a:alphaModFix/>
          </a:blip>
          <a:stretch>
            <a:fillRect/>
          </a:stretch>
        </p:blipFill>
        <p:spPr>
          <a:xfrm>
            <a:off x="3611175" y="907199"/>
            <a:ext cx="4969650" cy="5790300"/>
          </a:xfrm>
          <a:prstGeom prst="rect">
            <a:avLst/>
          </a:prstGeom>
          <a:noFill/>
          <a:ln>
            <a:noFill/>
          </a:ln>
        </p:spPr>
      </p:pic>
      <p:sp>
        <p:nvSpPr>
          <p:cNvPr id="206" name="Google Shape;206;p11"/>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7" name="Google Shape;207;p11"/>
          <p:cNvSpPr txBox="1"/>
          <p:nvPr/>
        </p:nvSpPr>
        <p:spPr>
          <a:xfrm>
            <a:off x="841500" y="171650"/>
            <a:ext cx="1042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Distribution of Job of Subscribed Customers:</a:t>
            </a:r>
            <a:endParaRPr sz="24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12"/>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pic>
        <p:nvPicPr>
          <p:cNvPr id="213" name="Google Shape;213;p12"/>
          <p:cNvPicPr preferRelativeResize="0"/>
          <p:nvPr/>
        </p:nvPicPr>
        <p:blipFill>
          <a:blip r:embed="rId4">
            <a:alphaModFix/>
          </a:blip>
          <a:stretch>
            <a:fillRect/>
          </a:stretch>
        </p:blipFill>
        <p:spPr>
          <a:xfrm>
            <a:off x="2900792" y="843400"/>
            <a:ext cx="6390425" cy="5800000"/>
          </a:xfrm>
          <a:prstGeom prst="rect">
            <a:avLst/>
          </a:prstGeom>
          <a:noFill/>
          <a:ln>
            <a:noFill/>
          </a:ln>
        </p:spPr>
      </p:pic>
      <p:sp>
        <p:nvSpPr>
          <p:cNvPr id="214" name="Google Shape;214;p12"/>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5" name="Google Shape;215;p12"/>
          <p:cNvSpPr txBox="1"/>
          <p:nvPr/>
        </p:nvSpPr>
        <p:spPr>
          <a:xfrm>
            <a:off x="841500" y="171650"/>
            <a:ext cx="1042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Distribution of day-of_week of Subscribed Customers:</a:t>
            </a:r>
            <a:endParaRPr sz="24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13"/>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pic>
        <p:nvPicPr>
          <p:cNvPr id="221" name="Google Shape;221;p13"/>
          <p:cNvPicPr preferRelativeResize="0"/>
          <p:nvPr/>
        </p:nvPicPr>
        <p:blipFill>
          <a:blip r:embed="rId4">
            <a:alphaModFix/>
          </a:blip>
          <a:stretch>
            <a:fillRect/>
          </a:stretch>
        </p:blipFill>
        <p:spPr>
          <a:xfrm>
            <a:off x="3567110" y="809100"/>
            <a:ext cx="5057775" cy="5829300"/>
          </a:xfrm>
          <a:prstGeom prst="rect">
            <a:avLst/>
          </a:prstGeom>
          <a:noFill/>
          <a:ln>
            <a:noFill/>
          </a:ln>
        </p:spPr>
      </p:pic>
      <p:sp>
        <p:nvSpPr>
          <p:cNvPr id="222" name="Google Shape;222;p13"/>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23" name="Google Shape;223;p13"/>
          <p:cNvSpPr txBox="1"/>
          <p:nvPr/>
        </p:nvSpPr>
        <p:spPr>
          <a:xfrm>
            <a:off x="841500" y="171650"/>
            <a:ext cx="1042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Distribution of Job and Age of customers who subscribed:</a:t>
            </a:r>
            <a:endParaRPr sz="24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2e8b3bee7a2_0_40"/>
          <p:cNvSpPr txBox="1"/>
          <p:nvPr/>
        </p:nvSpPr>
        <p:spPr>
          <a:xfrm>
            <a:off x="1" y="0"/>
            <a:ext cx="12192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endParaRPr sz="4400">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rgbClr val="FF6600"/>
              </a:buClr>
              <a:buSzPts val="4800"/>
              <a:buFont typeface="Calibri"/>
              <a:buNone/>
            </a:pPr>
            <a:r>
              <a:rPr b="1" lang="en-US" sz="5000">
                <a:solidFill>
                  <a:srgbClr val="FF6600"/>
                </a:solidFill>
                <a:latin typeface="Calibri"/>
                <a:ea typeface="Calibri"/>
                <a:cs typeface="Calibri"/>
                <a:sym typeface="Calibri"/>
              </a:rPr>
              <a:t>Hypothesis Testing</a:t>
            </a:r>
            <a:endParaRPr b="1" sz="5000">
              <a:solidFill>
                <a:srgbClr val="FF6600"/>
              </a:solidFill>
              <a:latin typeface="Calibri"/>
              <a:ea typeface="Calibri"/>
              <a:cs typeface="Calibri"/>
              <a:sym typeface="Calibri"/>
            </a:endParaRPr>
          </a:p>
          <a:p>
            <a:pPr indent="0" lvl="0" marL="0" marR="0" rtl="0" algn="ctr">
              <a:lnSpc>
                <a:spcPct val="90000"/>
              </a:lnSpc>
              <a:spcBef>
                <a:spcPts val="0"/>
              </a:spcBef>
              <a:spcAft>
                <a:spcPts val="0"/>
              </a:spcAft>
              <a:buClr>
                <a:srgbClr val="FF6600"/>
              </a:buClr>
              <a:buSzPts val="4800"/>
              <a:buFont typeface="Calibri"/>
              <a:buNone/>
            </a:pPr>
            <a:r>
              <a:rPr b="1" lang="en-US" sz="5000">
                <a:solidFill>
                  <a:srgbClr val="FF6600"/>
                </a:solidFill>
                <a:latin typeface="Calibri"/>
                <a:ea typeface="Calibri"/>
                <a:cs typeface="Calibri"/>
                <a:sym typeface="Calibri"/>
              </a:rPr>
              <a:t>for Targeted Marketing.</a:t>
            </a:r>
            <a:endParaRPr b="1" sz="5000">
              <a:solidFill>
                <a:srgbClr val="FF6600"/>
              </a:solidFill>
              <a:latin typeface="Calibri"/>
              <a:ea typeface="Calibri"/>
              <a:cs typeface="Calibri"/>
              <a:sym typeface="Calibri"/>
            </a:endParaRPr>
          </a:p>
        </p:txBody>
      </p:sp>
      <p:pic>
        <p:nvPicPr>
          <p:cNvPr id="229" name="Google Shape;229;g2e8b3bee7a2_0_40"/>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2e8b3bee7a2_0_35"/>
          <p:cNvSpPr txBox="1"/>
          <p:nvPr/>
        </p:nvSpPr>
        <p:spPr>
          <a:xfrm>
            <a:off x="1" y="0"/>
            <a:ext cx="12192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endParaRPr sz="4400">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rgbClr val="FF6600"/>
              </a:buClr>
              <a:buSzPts val="4800"/>
              <a:buFont typeface="Calibri"/>
              <a:buNone/>
            </a:pPr>
            <a:r>
              <a:rPr b="1" i="1" lang="en-US" sz="2100">
                <a:solidFill>
                  <a:srgbClr val="FF6600"/>
                </a:solidFill>
                <a:highlight>
                  <a:srgbClr val="383838"/>
                </a:highlight>
                <a:latin typeface="Roboto"/>
                <a:ea typeface="Roboto"/>
                <a:cs typeface="Roboto"/>
                <a:sym typeface="Roboto"/>
              </a:rPr>
              <a:t>Hypothesis # 1 : </a:t>
            </a:r>
            <a:endParaRPr b="1" i="1" sz="2100">
              <a:solidFill>
                <a:srgbClr val="FF6600"/>
              </a:solidFill>
              <a:highlight>
                <a:srgbClr val="383838"/>
              </a:highlight>
              <a:latin typeface="Roboto"/>
              <a:ea typeface="Roboto"/>
              <a:cs typeface="Roboto"/>
              <a:sym typeface="Roboto"/>
            </a:endParaRPr>
          </a:p>
          <a:p>
            <a:pPr indent="0" lvl="0" marL="0" marR="0" rtl="0" algn="ctr">
              <a:lnSpc>
                <a:spcPct val="90000"/>
              </a:lnSpc>
              <a:spcBef>
                <a:spcPts val="0"/>
              </a:spcBef>
              <a:spcAft>
                <a:spcPts val="0"/>
              </a:spcAft>
              <a:buClr>
                <a:srgbClr val="FF6600"/>
              </a:buClr>
              <a:buSzPts val="4800"/>
              <a:buFont typeface="Calibri"/>
              <a:buNone/>
            </a:pPr>
            <a:r>
              <a:rPr b="1" i="1" lang="en-US" sz="2100">
                <a:solidFill>
                  <a:srgbClr val="FF6600"/>
                </a:solidFill>
                <a:highlight>
                  <a:srgbClr val="383838"/>
                </a:highlight>
                <a:latin typeface="Roboto"/>
                <a:ea typeface="Roboto"/>
                <a:cs typeface="Roboto"/>
                <a:sym typeface="Roboto"/>
              </a:rPr>
              <a:t>Do marital status and education level </a:t>
            </a:r>
            <a:endParaRPr b="1" i="1" sz="2100">
              <a:solidFill>
                <a:srgbClr val="FF6600"/>
              </a:solidFill>
              <a:highlight>
                <a:srgbClr val="383838"/>
              </a:highlight>
              <a:latin typeface="Roboto"/>
              <a:ea typeface="Roboto"/>
              <a:cs typeface="Roboto"/>
              <a:sym typeface="Roboto"/>
            </a:endParaRPr>
          </a:p>
          <a:p>
            <a:pPr indent="0" lvl="0" marL="0" marR="0" rtl="0" algn="ctr">
              <a:lnSpc>
                <a:spcPct val="90000"/>
              </a:lnSpc>
              <a:spcBef>
                <a:spcPts val="0"/>
              </a:spcBef>
              <a:spcAft>
                <a:spcPts val="0"/>
              </a:spcAft>
              <a:buClr>
                <a:srgbClr val="FF6600"/>
              </a:buClr>
              <a:buSzPts val="4800"/>
              <a:buFont typeface="Calibri"/>
              <a:buNone/>
            </a:pPr>
            <a:r>
              <a:rPr b="1" i="1" lang="en-US" sz="2100">
                <a:solidFill>
                  <a:srgbClr val="FF6600"/>
                </a:solidFill>
                <a:highlight>
                  <a:srgbClr val="383838"/>
                </a:highlight>
                <a:latin typeface="Roboto"/>
                <a:ea typeface="Roboto"/>
                <a:cs typeface="Roboto"/>
                <a:sym typeface="Roboto"/>
              </a:rPr>
              <a:t>influence customers' decisions to purchase term deposits?</a:t>
            </a:r>
            <a:endParaRPr b="1" sz="4500">
              <a:solidFill>
                <a:srgbClr val="FF6600"/>
              </a:solidFill>
              <a:latin typeface="Calibri"/>
              <a:ea typeface="Calibri"/>
              <a:cs typeface="Calibri"/>
              <a:sym typeface="Calibri"/>
            </a:endParaRPr>
          </a:p>
        </p:txBody>
      </p:sp>
      <p:pic>
        <p:nvPicPr>
          <p:cNvPr id="235" name="Google Shape;235;g2e8b3bee7a2_0_35"/>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ctrTitle"/>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Agenda</a:t>
            </a:r>
            <a:endParaRPr/>
          </a:p>
        </p:txBody>
      </p:sp>
      <p:sp>
        <p:nvSpPr>
          <p:cNvPr id="92" name="Google Shape;92;p2"/>
          <p:cNvSpPr txBox="1"/>
          <p:nvPr>
            <p:ph idx="1" type="subTitle"/>
          </p:nvPr>
        </p:nvSpPr>
        <p:spPr>
          <a:xfrm>
            <a:off x="5733142" y="0"/>
            <a:ext cx="6458857" cy="6858004"/>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ts val="2800"/>
              <a:buNone/>
            </a:pPr>
            <a:r>
              <a:rPr b="1" lang="en-US" sz="2800">
                <a:solidFill>
                  <a:srgbClr val="FF6600"/>
                </a:solidFill>
              </a:rPr>
              <a:t>         Executive Summary</a:t>
            </a:r>
            <a:endParaRPr/>
          </a:p>
          <a:p>
            <a:pPr indent="0" lvl="0" marL="0" rtl="0" algn="just">
              <a:lnSpc>
                <a:spcPct val="90000"/>
              </a:lnSpc>
              <a:spcBef>
                <a:spcPts val="1000"/>
              </a:spcBef>
              <a:spcAft>
                <a:spcPts val="0"/>
              </a:spcAft>
              <a:buClr>
                <a:srgbClr val="FF6600"/>
              </a:buClr>
              <a:buSzPts val="2800"/>
              <a:buNone/>
            </a:pPr>
            <a:r>
              <a:rPr b="1" lang="en-US" sz="2800">
                <a:solidFill>
                  <a:srgbClr val="FF6600"/>
                </a:solidFill>
              </a:rPr>
              <a:t>         Problem Statement</a:t>
            </a:r>
            <a:endParaRPr/>
          </a:p>
          <a:p>
            <a:pPr indent="0" lvl="0" marL="0" rtl="0" algn="just">
              <a:lnSpc>
                <a:spcPct val="90000"/>
              </a:lnSpc>
              <a:spcBef>
                <a:spcPts val="1000"/>
              </a:spcBef>
              <a:spcAft>
                <a:spcPts val="0"/>
              </a:spcAft>
              <a:buClr>
                <a:srgbClr val="FF6600"/>
              </a:buClr>
              <a:buSzPts val="2800"/>
              <a:buNone/>
            </a:pPr>
            <a:r>
              <a:rPr b="1" lang="en-US" sz="2800">
                <a:solidFill>
                  <a:srgbClr val="FF6600"/>
                </a:solidFill>
              </a:rPr>
              <a:t>         Approach</a:t>
            </a:r>
            <a:endParaRPr/>
          </a:p>
          <a:p>
            <a:pPr indent="0" lvl="0" marL="0" rtl="0" algn="just">
              <a:lnSpc>
                <a:spcPct val="90000"/>
              </a:lnSpc>
              <a:spcBef>
                <a:spcPts val="1000"/>
              </a:spcBef>
              <a:spcAft>
                <a:spcPts val="0"/>
              </a:spcAft>
              <a:buClr>
                <a:srgbClr val="FF6600"/>
              </a:buClr>
              <a:buSzPts val="2800"/>
              <a:buNone/>
            </a:pPr>
            <a:r>
              <a:rPr b="1" lang="en-US" sz="2800">
                <a:solidFill>
                  <a:srgbClr val="FF6600"/>
                </a:solidFill>
              </a:rPr>
              <a:t>         EDA</a:t>
            </a:r>
            <a:endParaRPr/>
          </a:p>
          <a:p>
            <a:pPr indent="0" lvl="0" marL="0" rtl="0" algn="just">
              <a:lnSpc>
                <a:spcPct val="90000"/>
              </a:lnSpc>
              <a:spcBef>
                <a:spcPts val="1000"/>
              </a:spcBef>
              <a:spcAft>
                <a:spcPts val="0"/>
              </a:spcAft>
              <a:buClr>
                <a:srgbClr val="FF6600"/>
              </a:buClr>
              <a:buSzPts val="2800"/>
              <a:buNone/>
            </a:pPr>
            <a:r>
              <a:rPr b="1" lang="en-US" sz="2800">
                <a:solidFill>
                  <a:srgbClr val="FF6600"/>
                </a:solidFill>
              </a:rPr>
              <a:t>         EDA Summary</a:t>
            </a:r>
            <a:endParaRPr/>
          </a:p>
          <a:p>
            <a:pPr indent="0" lvl="0" marL="0" rtl="0" algn="just">
              <a:lnSpc>
                <a:spcPct val="90000"/>
              </a:lnSpc>
              <a:spcBef>
                <a:spcPts val="1000"/>
              </a:spcBef>
              <a:spcAft>
                <a:spcPts val="0"/>
              </a:spcAft>
              <a:buClr>
                <a:srgbClr val="FF6600"/>
              </a:buClr>
              <a:buSzPts val="2800"/>
              <a:buNone/>
            </a:pPr>
            <a:r>
              <a:rPr b="1" lang="en-US" sz="2800">
                <a:solidFill>
                  <a:srgbClr val="FF6600"/>
                </a:solidFill>
              </a:rPr>
              <a:t>         Recommendations</a:t>
            </a:r>
            <a:endParaRPr/>
          </a:p>
          <a:p>
            <a:pPr indent="0" lvl="0" marL="0" rtl="0" algn="ctr">
              <a:lnSpc>
                <a:spcPct val="90000"/>
              </a:lnSpc>
              <a:spcBef>
                <a:spcPts val="1000"/>
              </a:spcBef>
              <a:spcAft>
                <a:spcPts val="0"/>
              </a:spcAft>
              <a:buClr>
                <a:schemeClr val="dk1"/>
              </a:buClr>
              <a:buSzPts val="3200"/>
              <a:buNone/>
            </a:pPr>
            <a:r>
              <a:t/>
            </a:r>
            <a:endParaRPr sz="3200">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93" name="Google Shape;93;p2"/>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g2e8b3bee7a2_0_123"/>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pic>
        <p:nvPicPr>
          <p:cNvPr id="241" name="Google Shape;241;g2e8b3bee7a2_0_123"/>
          <p:cNvPicPr preferRelativeResize="0"/>
          <p:nvPr/>
        </p:nvPicPr>
        <p:blipFill>
          <a:blip r:embed="rId4">
            <a:alphaModFix/>
          </a:blip>
          <a:stretch>
            <a:fillRect/>
          </a:stretch>
        </p:blipFill>
        <p:spPr>
          <a:xfrm>
            <a:off x="5814998" y="691337"/>
            <a:ext cx="6341624" cy="5475325"/>
          </a:xfrm>
          <a:prstGeom prst="rect">
            <a:avLst/>
          </a:prstGeom>
          <a:noFill/>
          <a:ln>
            <a:noFill/>
          </a:ln>
        </p:spPr>
      </p:pic>
      <p:sp>
        <p:nvSpPr>
          <p:cNvPr id="242" name="Google Shape;242;g2e8b3bee7a2_0_123"/>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3" name="Google Shape;243;g2e8b3bee7a2_0_123"/>
          <p:cNvSpPr txBox="1"/>
          <p:nvPr/>
        </p:nvSpPr>
        <p:spPr>
          <a:xfrm>
            <a:off x="762900" y="171650"/>
            <a:ext cx="1219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Distribution of Education level and Marital status of customers who subscribed:</a:t>
            </a:r>
            <a:endParaRPr sz="2400">
              <a:solidFill>
                <a:schemeClr val="dk1"/>
              </a:solidFill>
            </a:endParaRPr>
          </a:p>
        </p:txBody>
      </p:sp>
      <p:sp>
        <p:nvSpPr>
          <p:cNvPr id="244" name="Google Shape;244;g2e8b3bee7a2_0_123"/>
          <p:cNvSpPr txBox="1"/>
          <p:nvPr/>
        </p:nvSpPr>
        <p:spPr>
          <a:xfrm>
            <a:off x="4185550" y="56843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45" name="Google Shape;245;g2e8b3bee7a2_0_123"/>
          <p:cNvSpPr/>
          <p:nvPr/>
        </p:nvSpPr>
        <p:spPr>
          <a:xfrm>
            <a:off x="-35375" y="725750"/>
            <a:ext cx="5482500" cy="5475300"/>
          </a:xfrm>
          <a:prstGeom prst="rect">
            <a:avLst/>
          </a:prstGeom>
          <a:solidFill>
            <a:srgbClr val="3B3B3B"/>
          </a:solidFill>
          <a:ln cap="flat" cmpd="sng" w="9525">
            <a:solidFill>
              <a:srgbClr val="3B3B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6" name="Google Shape;246;g2e8b3bee7a2_0_123"/>
          <p:cNvSpPr txBox="1"/>
          <p:nvPr/>
        </p:nvSpPr>
        <p:spPr>
          <a:xfrm>
            <a:off x="396925" y="1265475"/>
            <a:ext cx="9860700" cy="392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2700">
                <a:solidFill>
                  <a:srgbClr val="D5D5D5"/>
                </a:solidFill>
                <a:highlight>
                  <a:srgbClr val="383838"/>
                </a:highlight>
                <a:latin typeface="Roboto"/>
                <a:ea typeface="Roboto"/>
                <a:cs typeface="Roboto"/>
                <a:sym typeface="Roboto"/>
              </a:rPr>
              <a:t>Yes, There seem to have some </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2700">
                <a:solidFill>
                  <a:srgbClr val="D5D5D5"/>
                </a:solidFill>
                <a:highlight>
                  <a:srgbClr val="383838"/>
                </a:highlight>
                <a:latin typeface="Roboto"/>
                <a:ea typeface="Roboto"/>
                <a:cs typeface="Roboto"/>
                <a:sym typeface="Roboto"/>
              </a:rPr>
              <a:t>relation between marital status </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2700">
                <a:solidFill>
                  <a:srgbClr val="D5D5D5"/>
                </a:solidFill>
                <a:highlight>
                  <a:srgbClr val="383838"/>
                </a:highlight>
                <a:latin typeface="Roboto"/>
                <a:ea typeface="Roboto"/>
                <a:cs typeface="Roboto"/>
                <a:sym typeface="Roboto"/>
              </a:rPr>
              <a:t>and education level. </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2700">
                <a:solidFill>
                  <a:srgbClr val="D5D5D5"/>
                </a:solidFill>
                <a:highlight>
                  <a:srgbClr val="383838"/>
                </a:highlight>
                <a:latin typeface="Roboto"/>
                <a:ea typeface="Roboto"/>
                <a:cs typeface="Roboto"/>
                <a:sym typeface="Roboto"/>
              </a:rPr>
              <a:t>Single and married people with</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2700">
                <a:solidFill>
                  <a:srgbClr val="D5D5D5"/>
                </a:solidFill>
                <a:highlight>
                  <a:srgbClr val="383838"/>
                </a:highlight>
                <a:latin typeface="Roboto"/>
                <a:ea typeface="Roboto"/>
                <a:cs typeface="Roboto"/>
                <a:sym typeface="Roboto"/>
              </a:rPr>
              <a:t>university level education are </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2700">
                <a:solidFill>
                  <a:srgbClr val="D5D5D5"/>
                </a:solidFill>
                <a:highlight>
                  <a:srgbClr val="383838"/>
                </a:highlight>
                <a:latin typeface="Roboto"/>
                <a:ea typeface="Roboto"/>
                <a:cs typeface="Roboto"/>
                <a:sym typeface="Roboto"/>
              </a:rPr>
              <a:t>more likely </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2700">
                <a:solidFill>
                  <a:srgbClr val="D5D5D5"/>
                </a:solidFill>
                <a:highlight>
                  <a:srgbClr val="383838"/>
                </a:highlight>
                <a:latin typeface="Roboto"/>
                <a:ea typeface="Roboto"/>
                <a:cs typeface="Roboto"/>
                <a:sym typeface="Roboto"/>
              </a:rPr>
              <a:t>to make a purchase, </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2700">
                <a:solidFill>
                  <a:srgbClr val="D5D5D5"/>
                </a:solidFill>
                <a:highlight>
                  <a:srgbClr val="383838"/>
                </a:highlight>
                <a:latin typeface="Roboto"/>
                <a:ea typeface="Roboto"/>
                <a:cs typeface="Roboto"/>
                <a:sym typeface="Roboto"/>
              </a:rPr>
              <a:t>but this need further analysis.</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i="1" sz="2700">
              <a:solidFill>
                <a:srgbClr val="D5D5D5"/>
              </a:solidFill>
              <a:highlight>
                <a:srgbClr val="383838"/>
              </a:highlight>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g2e8b3bee7a2_0_135"/>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
        <p:nvSpPr>
          <p:cNvPr id="252" name="Google Shape;252;g2e8b3bee7a2_0_135"/>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53" name="Google Shape;253;g2e8b3bee7a2_0_135"/>
          <p:cNvSpPr txBox="1"/>
          <p:nvPr/>
        </p:nvSpPr>
        <p:spPr>
          <a:xfrm>
            <a:off x="762900" y="171650"/>
            <a:ext cx="1219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Distribution of Education level and Marital status of customers who subscribed:</a:t>
            </a:r>
            <a:endParaRPr sz="2400">
              <a:solidFill>
                <a:schemeClr val="dk1"/>
              </a:solidFill>
            </a:endParaRPr>
          </a:p>
        </p:txBody>
      </p:sp>
      <p:sp>
        <p:nvSpPr>
          <p:cNvPr id="254" name="Google Shape;254;g2e8b3bee7a2_0_135"/>
          <p:cNvSpPr txBox="1"/>
          <p:nvPr/>
        </p:nvSpPr>
        <p:spPr>
          <a:xfrm>
            <a:off x="4185550" y="56843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55" name="Google Shape;255;g2e8b3bee7a2_0_135"/>
          <p:cNvSpPr/>
          <p:nvPr/>
        </p:nvSpPr>
        <p:spPr>
          <a:xfrm>
            <a:off x="-35375" y="725750"/>
            <a:ext cx="3126000" cy="5475300"/>
          </a:xfrm>
          <a:prstGeom prst="rect">
            <a:avLst/>
          </a:prstGeom>
          <a:solidFill>
            <a:srgbClr val="3B3B3B"/>
          </a:solidFill>
          <a:ln cap="flat" cmpd="sng" w="9525">
            <a:solidFill>
              <a:srgbClr val="3B3B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56" name="Google Shape;256;g2e8b3bee7a2_0_135"/>
          <p:cNvSpPr txBox="1"/>
          <p:nvPr/>
        </p:nvSpPr>
        <p:spPr>
          <a:xfrm>
            <a:off x="396925" y="1265475"/>
            <a:ext cx="98607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i="1" sz="2700">
              <a:solidFill>
                <a:srgbClr val="D5D5D5"/>
              </a:solidFill>
              <a:highlight>
                <a:srgbClr val="383838"/>
              </a:highlight>
              <a:latin typeface="Roboto"/>
              <a:ea typeface="Roboto"/>
              <a:cs typeface="Roboto"/>
              <a:sym typeface="Roboto"/>
            </a:endParaRPr>
          </a:p>
        </p:txBody>
      </p:sp>
      <p:pic>
        <p:nvPicPr>
          <p:cNvPr id="257" name="Google Shape;257;g2e8b3bee7a2_0_135"/>
          <p:cNvPicPr preferRelativeResize="0"/>
          <p:nvPr/>
        </p:nvPicPr>
        <p:blipFill>
          <a:blip r:embed="rId4">
            <a:alphaModFix/>
          </a:blip>
          <a:stretch>
            <a:fillRect/>
          </a:stretch>
        </p:blipFill>
        <p:spPr>
          <a:xfrm>
            <a:off x="3090475" y="725750"/>
            <a:ext cx="9066158" cy="6166649"/>
          </a:xfrm>
          <a:prstGeom prst="rect">
            <a:avLst/>
          </a:prstGeom>
          <a:noFill/>
          <a:ln>
            <a:noFill/>
          </a:ln>
        </p:spPr>
      </p:pic>
      <p:sp>
        <p:nvSpPr>
          <p:cNvPr id="258" name="Google Shape;258;g2e8b3bee7a2_0_135"/>
          <p:cNvSpPr txBox="1"/>
          <p:nvPr/>
        </p:nvSpPr>
        <p:spPr>
          <a:xfrm>
            <a:off x="169675" y="1796700"/>
            <a:ext cx="10572000" cy="281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900">
                <a:solidFill>
                  <a:srgbClr val="D5D5D5"/>
                </a:solidFill>
                <a:highlight>
                  <a:srgbClr val="383838"/>
                </a:highlight>
                <a:latin typeface="Roboto"/>
                <a:ea typeface="Roboto"/>
                <a:cs typeface="Roboto"/>
                <a:sym typeface="Roboto"/>
              </a:rPr>
              <a:t>Factors like having a </a:t>
            </a:r>
            <a:endParaRPr i="1" sz="19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1900">
                <a:solidFill>
                  <a:srgbClr val="D5D5D5"/>
                </a:solidFill>
                <a:highlight>
                  <a:srgbClr val="383838"/>
                </a:highlight>
                <a:latin typeface="Roboto"/>
                <a:ea typeface="Roboto"/>
                <a:cs typeface="Roboto"/>
                <a:sym typeface="Roboto"/>
              </a:rPr>
              <a:t>university degree, </a:t>
            </a:r>
            <a:endParaRPr i="1" sz="19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1900">
                <a:solidFill>
                  <a:srgbClr val="D5D5D5"/>
                </a:solidFill>
                <a:highlight>
                  <a:srgbClr val="383838"/>
                </a:highlight>
                <a:latin typeface="Roboto"/>
                <a:ea typeface="Roboto"/>
                <a:cs typeface="Roboto"/>
                <a:sym typeface="Roboto"/>
              </a:rPr>
              <a:t>working in administration, </a:t>
            </a:r>
            <a:endParaRPr i="1" sz="19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1900">
                <a:solidFill>
                  <a:srgbClr val="D5D5D5"/>
                </a:solidFill>
                <a:highlight>
                  <a:srgbClr val="383838"/>
                </a:highlight>
                <a:latin typeface="Roboto"/>
                <a:ea typeface="Roboto"/>
                <a:cs typeface="Roboto"/>
                <a:sym typeface="Roboto"/>
              </a:rPr>
              <a:t>and marital status </a:t>
            </a:r>
            <a:endParaRPr i="1" sz="19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1900">
                <a:solidFill>
                  <a:srgbClr val="D5D5D5"/>
                </a:solidFill>
                <a:highlight>
                  <a:srgbClr val="383838"/>
                </a:highlight>
                <a:latin typeface="Roboto"/>
                <a:ea typeface="Roboto"/>
                <a:cs typeface="Roboto"/>
                <a:sym typeface="Roboto"/>
              </a:rPr>
              <a:t>(single or married) </a:t>
            </a:r>
            <a:endParaRPr i="1" sz="19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1900">
                <a:solidFill>
                  <a:srgbClr val="D5D5D5"/>
                </a:solidFill>
                <a:highlight>
                  <a:srgbClr val="383838"/>
                </a:highlight>
                <a:latin typeface="Roboto"/>
                <a:ea typeface="Roboto"/>
                <a:cs typeface="Roboto"/>
                <a:sym typeface="Roboto"/>
              </a:rPr>
              <a:t>might be associated with </a:t>
            </a:r>
            <a:endParaRPr i="1" sz="19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1900">
                <a:solidFill>
                  <a:srgbClr val="D5D5D5"/>
                </a:solidFill>
                <a:highlight>
                  <a:srgbClr val="383838"/>
                </a:highlight>
                <a:latin typeface="Roboto"/>
                <a:ea typeface="Roboto"/>
                <a:cs typeface="Roboto"/>
                <a:sym typeface="Roboto"/>
              </a:rPr>
              <a:t>a customer's decision to</a:t>
            </a:r>
            <a:endParaRPr i="1" sz="19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1900">
                <a:solidFill>
                  <a:srgbClr val="D5D5D5"/>
                </a:solidFill>
                <a:highlight>
                  <a:srgbClr val="383838"/>
                </a:highlight>
                <a:latin typeface="Roboto"/>
                <a:ea typeface="Roboto"/>
                <a:cs typeface="Roboto"/>
                <a:sym typeface="Roboto"/>
              </a:rPr>
              <a:t> purchase a term deposit.</a:t>
            </a:r>
            <a:endParaRPr i="1" sz="19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1900">
                <a:solidFill>
                  <a:srgbClr val="D5D5D5"/>
                </a:solidFill>
                <a:highlight>
                  <a:srgbClr val="383838"/>
                </a:highlight>
                <a:latin typeface="Roboto"/>
                <a:ea typeface="Roboto"/>
                <a:cs typeface="Roboto"/>
                <a:sym typeface="Roboto"/>
              </a:rPr>
              <a:t>Lets analyze it further</a:t>
            </a:r>
            <a:endParaRPr sz="35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g2e8b3bee7a2_0_148"/>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
        <p:nvSpPr>
          <p:cNvPr id="264" name="Google Shape;264;g2e8b3bee7a2_0_148"/>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65" name="Google Shape;265;g2e8b3bee7a2_0_148"/>
          <p:cNvSpPr txBox="1"/>
          <p:nvPr/>
        </p:nvSpPr>
        <p:spPr>
          <a:xfrm>
            <a:off x="762900" y="171650"/>
            <a:ext cx="1219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Distribution of Education level and Marital status of customers who subscribed:</a:t>
            </a:r>
            <a:endParaRPr sz="2400">
              <a:solidFill>
                <a:schemeClr val="dk1"/>
              </a:solidFill>
            </a:endParaRPr>
          </a:p>
        </p:txBody>
      </p:sp>
      <p:sp>
        <p:nvSpPr>
          <p:cNvPr id="266" name="Google Shape;266;g2e8b3bee7a2_0_148"/>
          <p:cNvSpPr txBox="1"/>
          <p:nvPr/>
        </p:nvSpPr>
        <p:spPr>
          <a:xfrm>
            <a:off x="4185550" y="56843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67" name="Google Shape;267;g2e8b3bee7a2_0_148"/>
          <p:cNvSpPr/>
          <p:nvPr/>
        </p:nvSpPr>
        <p:spPr>
          <a:xfrm>
            <a:off x="-35375" y="725750"/>
            <a:ext cx="3340500" cy="5475300"/>
          </a:xfrm>
          <a:prstGeom prst="rect">
            <a:avLst/>
          </a:prstGeom>
          <a:solidFill>
            <a:srgbClr val="3B3B3B"/>
          </a:solidFill>
          <a:ln cap="flat" cmpd="sng" w="9525">
            <a:solidFill>
              <a:srgbClr val="3B3B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68" name="Google Shape;268;g2e8b3bee7a2_0_148"/>
          <p:cNvSpPr txBox="1"/>
          <p:nvPr/>
        </p:nvSpPr>
        <p:spPr>
          <a:xfrm>
            <a:off x="396925" y="1265475"/>
            <a:ext cx="98607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i="1" sz="2700">
              <a:solidFill>
                <a:srgbClr val="D5D5D5"/>
              </a:solidFill>
              <a:highlight>
                <a:srgbClr val="383838"/>
              </a:highlight>
              <a:latin typeface="Roboto"/>
              <a:ea typeface="Roboto"/>
              <a:cs typeface="Roboto"/>
              <a:sym typeface="Roboto"/>
            </a:endParaRPr>
          </a:p>
        </p:txBody>
      </p:sp>
      <p:sp>
        <p:nvSpPr>
          <p:cNvPr id="269" name="Google Shape;269;g2e8b3bee7a2_0_148"/>
          <p:cNvSpPr txBox="1"/>
          <p:nvPr/>
        </p:nvSpPr>
        <p:spPr>
          <a:xfrm>
            <a:off x="169675" y="1558800"/>
            <a:ext cx="10572000" cy="374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2100">
                <a:solidFill>
                  <a:srgbClr val="D5D5D5"/>
                </a:solidFill>
                <a:highlight>
                  <a:srgbClr val="383838"/>
                </a:highlight>
                <a:latin typeface="Roboto"/>
                <a:ea typeface="Roboto"/>
                <a:cs typeface="Roboto"/>
                <a:sym typeface="Roboto"/>
              </a:rPr>
              <a:t>The data suggests a </a:t>
            </a:r>
            <a:endParaRPr i="1" sz="21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2100">
                <a:solidFill>
                  <a:srgbClr val="D5D5D5"/>
                </a:solidFill>
                <a:highlight>
                  <a:srgbClr val="383838"/>
                </a:highlight>
                <a:latin typeface="Roboto"/>
                <a:ea typeface="Roboto"/>
                <a:cs typeface="Roboto"/>
                <a:sym typeface="Roboto"/>
              </a:rPr>
              <a:t>trend where customers </a:t>
            </a:r>
            <a:endParaRPr i="1" sz="21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2100">
                <a:solidFill>
                  <a:srgbClr val="D5D5D5"/>
                </a:solidFill>
                <a:highlight>
                  <a:srgbClr val="383838"/>
                </a:highlight>
                <a:latin typeface="Roboto"/>
                <a:ea typeface="Roboto"/>
                <a:cs typeface="Roboto"/>
                <a:sym typeface="Roboto"/>
              </a:rPr>
              <a:t>working in administration, </a:t>
            </a:r>
            <a:endParaRPr i="1" sz="21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2100">
                <a:solidFill>
                  <a:srgbClr val="D5D5D5"/>
                </a:solidFill>
                <a:highlight>
                  <a:srgbClr val="383838"/>
                </a:highlight>
                <a:latin typeface="Roboto"/>
                <a:ea typeface="Roboto"/>
                <a:cs typeface="Roboto"/>
                <a:sym typeface="Roboto"/>
              </a:rPr>
              <a:t>who are single between </a:t>
            </a:r>
            <a:endParaRPr i="1" sz="21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2100">
                <a:solidFill>
                  <a:srgbClr val="D5D5D5"/>
                </a:solidFill>
                <a:highlight>
                  <a:srgbClr val="383838"/>
                </a:highlight>
                <a:latin typeface="Roboto"/>
                <a:ea typeface="Roboto"/>
                <a:cs typeface="Roboto"/>
                <a:sym typeface="Roboto"/>
              </a:rPr>
              <a:t>the ages of 20 and 40 </a:t>
            </a:r>
            <a:endParaRPr i="1" sz="21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2100">
                <a:solidFill>
                  <a:srgbClr val="D5D5D5"/>
                </a:solidFill>
                <a:highlight>
                  <a:srgbClr val="383838"/>
                </a:highlight>
                <a:latin typeface="Roboto"/>
                <a:ea typeface="Roboto"/>
                <a:cs typeface="Roboto"/>
                <a:sym typeface="Roboto"/>
              </a:rPr>
              <a:t>or married between 30 </a:t>
            </a:r>
            <a:endParaRPr i="1" sz="21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2100">
                <a:solidFill>
                  <a:srgbClr val="D5D5D5"/>
                </a:solidFill>
                <a:highlight>
                  <a:srgbClr val="383838"/>
                </a:highlight>
                <a:latin typeface="Roboto"/>
                <a:ea typeface="Roboto"/>
                <a:cs typeface="Roboto"/>
                <a:sym typeface="Roboto"/>
              </a:rPr>
              <a:t>and 50, have higher </a:t>
            </a:r>
            <a:endParaRPr i="1" sz="21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2100">
                <a:solidFill>
                  <a:srgbClr val="D5D5D5"/>
                </a:solidFill>
                <a:highlight>
                  <a:srgbClr val="383838"/>
                </a:highlight>
                <a:latin typeface="Roboto"/>
                <a:ea typeface="Roboto"/>
                <a:cs typeface="Roboto"/>
                <a:sym typeface="Roboto"/>
              </a:rPr>
              <a:t>subscription rates.</a:t>
            </a:r>
            <a:endParaRPr i="1" sz="21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t/>
            </a:r>
            <a:endParaRPr i="1" sz="21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b="1" i="1" lang="en-US" sz="2100">
                <a:solidFill>
                  <a:srgbClr val="D5D5D5"/>
                </a:solidFill>
                <a:highlight>
                  <a:srgbClr val="383838"/>
                </a:highlight>
                <a:latin typeface="Roboto"/>
                <a:ea typeface="Roboto"/>
                <a:cs typeface="Roboto"/>
                <a:sym typeface="Roboto"/>
              </a:rPr>
              <a:t>Hypothesis # 1 </a:t>
            </a:r>
            <a:endParaRPr b="1" i="1" sz="21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b="1" i="1" lang="en-US" sz="2100">
                <a:solidFill>
                  <a:srgbClr val="D5D5D5"/>
                </a:solidFill>
                <a:highlight>
                  <a:srgbClr val="383838"/>
                </a:highlight>
                <a:latin typeface="Roboto"/>
                <a:ea typeface="Roboto"/>
                <a:cs typeface="Roboto"/>
                <a:sym typeface="Roboto"/>
              </a:rPr>
              <a:t>Accepted.</a:t>
            </a:r>
            <a:endParaRPr b="1" i="1" sz="2100">
              <a:solidFill>
                <a:srgbClr val="D5D5D5"/>
              </a:solidFill>
              <a:highlight>
                <a:srgbClr val="383838"/>
              </a:highlight>
              <a:latin typeface="Roboto"/>
              <a:ea typeface="Roboto"/>
              <a:cs typeface="Roboto"/>
              <a:sym typeface="Roboto"/>
            </a:endParaRPr>
          </a:p>
        </p:txBody>
      </p:sp>
      <p:pic>
        <p:nvPicPr>
          <p:cNvPr id="270" name="Google Shape;270;g2e8b3bee7a2_0_148"/>
          <p:cNvPicPr preferRelativeResize="0"/>
          <p:nvPr/>
        </p:nvPicPr>
        <p:blipFill>
          <a:blip r:embed="rId4">
            <a:alphaModFix/>
          </a:blip>
          <a:stretch>
            <a:fillRect/>
          </a:stretch>
        </p:blipFill>
        <p:spPr>
          <a:xfrm>
            <a:off x="3305126" y="725750"/>
            <a:ext cx="8851502" cy="504597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17"/>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pic>
        <p:nvPicPr>
          <p:cNvPr id="276" name="Google Shape;276;p17"/>
          <p:cNvPicPr preferRelativeResize="0"/>
          <p:nvPr/>
        </p:nvPicPr>
        <p:blipFill>
          <a:blip r:embed="rId4">
            <a:alphaModFix/>
          </a:blip>
          <a:stretch>
            <a:fillRect/>
          </a:stretch>
        </p:blipFill>
        <p:spPr>
          <a:xfrm>
            <a:off x="1179875" y="695625"/>
            <a:ext cx="10280450" cy="5624925"/>
          </a:xfrm>
          <a:prstGeom prst="rect">
            <a:avLst/>
          </a:prstGeom>
          <a:noFill/>
          <a:ln>
            <a:noFill/>
          </a:ln>
        </p:spPr>
      </p:pic>
      <p:sp>
        <p:nvSpPr>
          <p:cNvPr id="277" name="Google Shape;277;p17"/>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78" name="Google Shape;278;p17"/>
          <p:cNvSpPr txBox="1"/>
          <p:nvPr/>
        </p:nvSpPr>
        <p:spPr>
          <a:xfrm>
            <a:off x="841500" y="171650"/>
            <a:ext cx="1042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Distribution of call duration feature with respect to subscription status:</a:t>
            </a:r>
            <a:endParaRPr sz="24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2e91e2341e7_0_0"/>
          <p:cNvSpPr txBox="1"/>
          <p:nvPr/>
        </p:nvSpPr>
        <p:spPr>
          <a:xfrm>
            <a:off x="1" y="0"/>
            <a:ext cx="12192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endParaRPr sz="4400">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rgbClr val="FF6600"/>
              </a:buClr>
              <a:buSzPts val="4800"/>
              <a:buFont typeface="Calibri"/>
              <a:buNone/>
            </a:pPr>
            <a:r>
              <a:rPr b="1" i="1" lang="en-US" sz="2100">
                <a:solidFill>
                  <a:srgbClr val="FF6600"/>
                </a:solidFill>
                <a:highlight>
                  <a:srgbClr val="383838"/>
                </a:highlight>
                <a:latin typeface="Roboto"/>
                <a:ea typeface="Roboto"/>
                <a:cs typeface="Roboto"/>
                <a:sym typeface="Roboto"/>
              </a:rPr>
              <a:t>Hypothesis # 2 : </a:t>
            </a:r>
            <a:endParaRPr b="1" i="1" sz="2100">
              <a:solidFill>
                <a:srgbClr val="FF6600"/>
              </a:solidFill>
              <a:highlight>
                <a:srgbClr val="383838"/>
              </a:highlight>
              <a:latin typeface="Roboto"/>
              <a:ea typeface="Roboto"/>
              <a:cs typeface="Roboto"/>
              <a:sym typeface="Roboto"/>
            </a:endParaRPr>
          </a:p>
          <a:p>
            <a:pPr indent="0" lvl="0" marL="0" marR="0" rtl="0" algn="ctr">
              <a:lnSpc>
                <a:spcPct val="90000"/>
              </a:lnSpc>
              <a:spcBef>
                <a:spcPts val="0"/>
              </a:spcBef>
              <a:spcAft>
                <a:spcPts val="0"/>
              </a:spcAft>
              <a:buClr>
                <a:srgbClr val="FF6600"/>
              </a:buClr>
              <a:buSzPts val="4800"/>
              <a:buFont typeface="Calibri"/>
              <a:buNone/>
            </a:pPr>
            <a:r>
              <a:rPr b="1" i="1" lang="en-US" sz="2100">
                <a:solidFill>
                  <a:srgbClr val="FF6600"/>
                </a:solidFill>
                <a:highlight>
                  <a:srgbClr val="383838"/>
                </a:highlight>
                <a:latin typeface="Roboto"/>
                <a:ea typeface="Roboto"/>
                <a:cs typeface="Roboto"/>
                <a:sym typeface="Roboto"/>
              </a:rPr>
              <a:t>Does contact medium and number of contacts during campaign influence customers' buying decision?</a:t>
            </a:r>
            <a:endParaRPr b="1" sz="4500">
              <a:solidFill>
                <a:srgbClr val="FF6600"/>
              </a:solidFill>
              <a:latin typeface="Calibri"/>
              <a:ea typeface="Calibri"/>
              <a:cs typeface="Calibri"/>
              <a:sym typeface="Calibri"/>
            </a:endParaRPr>
          </a:p>
        </p:txBody>
      </p:sp>
      <p:pic>
        <p:nvPicPr>
          <p:cNvPr id="284" name="Google Shape;284;g2e91e2341e7_0_0"/>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g2e91e2341e7_0_6"/>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
        <p:nvSpPr>
          <p:cNvPr id="290" name="Google Shape;290;g2e91e2341e7_0_6"/>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91" name="Google Shape;291;g2e91e2341e7_0_6"/>
          <p:cNvSpPr txBox="1"/>
          <p:nvPr/>
        </p:nvSpPr>
        <p:spPr>
          <a:xfrm>
            <a:off x="241325" y="-94900"/>
            <a:ext cx="12192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Distribution of </a:t>
            </a:r>
            <a:r>
              <a:rPr lang="en-US" sz="2400">
                <a:solidFill>
                  <a:schemeClr val="dk1"/>
                </a:solidFill>
              </a:rPr>
              <a:t>Correlation between Contact Medium and Deposit</a:t>
            </a:r>
            <a:r>
              <a:rPr lang="en-US" sz="2400">
                <a:solidFill>
                  <a:schemeClr val="dk1"/>
                </a:solidFill>
              </a:rPr>
              <a:t> status of customers who subscribed:</a:t>
            </a:r>
            <a:endParaRPr sz="2400">
              <a:solidFill>
                <a:schemeClr val="dk1"/>
              </a:solidFill>
            </a:endParaRPr>
          </a:p>
        </p:txBody>
      </p:sp>
      <p:sp>
        <p:nvSpPr>
          <p:cNvPr id="292" name="Google Shape;292;g2e91e2341e7_0_6"/>
          <p:cNvSpPr txBox="1"/>
          <p:nvPr/>
        </p:nvSpPr>
        <p:spPr>
          <a:xfrm>
            <a:off x="4185550" y="56843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93" name="Google Shape;293;g2e91e2341e7_0_6"/>
          <p:cNvSpPr/>
          <p:nvPr/>
        </p:nvSpPr>
        <p:spPr>
          <a:xfrm>
            <a:off x="-35375" y="725750"/>
            <a:ext cx="5482500" cy="5475300"/>
          </a:xfrm>
          <a:prstGeom prst="rect">
            <a:avLst/>
          </a:prstGeom>
          <a:solidFill>
            <a:srgbClr val="3B3B3B"/>
          </a:solidFill>
          <a:ln cap="flat" cmpd="sng" w="9525">
            <a:solidFill>
              <a:srgbClr val="3B3B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94" name="Google Shape;294;g2e91e2341e7_0_6"/>
          <p:cNvSpPr txBox="1"/>
          <p:nvPr/>
        </p:nvSpPr>
        <p:spPr>
          <a:xfrm>
            <a:off x="396925" y="1265475"/>
            <a:ext cx="49662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The data suggests a trend where the 'cellular' contact medium appears to be associated with a higher purchase rate compared to the 'telephone' medium.</a:t>
            </a:r>
            <a:endParaRPr i="1" sz="2700">
              <a:solidFill>
                <a:srgbClr val="D5D5D5"/>
              </a:solidFill>
              <a:highlight>
                <a:srgbClr val="383838"/>
              </a:highlight>
              <a:latin typeface="Roboto"/>
              <a:ea typeface="Roboto"/>
              <a:cs typeface="Roboto"/>
              <a:sym typeface="Roboto"/>
            </a:endParaRPr>
          </a:p>
        </p:txBody>
      </p:sp>
      <p:pic>
        <p:nvPicPr>
          <p:cNvPr id="295" name="Google Shape;295;g2e91e2341e7_0_6"/>
          <p:cNvPicPr preferRelativeResize="0"/>
          <p:nvPr/>
        </p:nvPicPr>
        <p:blipFill>
          <a:blip r:embed="rId4">
            <a:alphaModFix/>
          </a:blip>
          <a:stretch>
            <a:fillRect/>
          </a:stretch>
        </p:blipFill>
        <p:spPr>
          <a:xfrm>
            <a:off x="5910725" y="1030550"/>
            <a:ext cx="5649234" cy="465381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2e91e2341e7_0_18"/>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01" name="Google Shape;301;g2e91e2341e7_0_18"/>
          <p:cNvSpPr txBox="1"/>
          <p:nvPr/>
        </p:nvSpPr>
        <p:spPr>
          <a:xfrm>
            <a:off x="241325" y="159675"/>
            <a:ext cx="12192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Distribution of Correlation between Contact Medium and Deposit status of customers who subscribed:</a:t>
            </a:r>
            <a:endParaRPr sz="2400">
              <a:solidFill>
                <a:schemeClr val="dk1"/>
              </a:solidFill>
            </a:endParaRPr>
          </a:p>
        </p:txBody>
      </p:sp>
      <p:sp>
        <p:nvSpPr>
          <p:cNvPr id="302" name="Google Shape;302;g2e91e2341e7_0_18"/>
          <p:cNvSpPr txBox="1"/>
          <p:nvPr/>
        </p:nvSpPr>
        <p:spPr>
          <a:xfrm>
            <a:off x="4185550" y="56843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03" name="Google Shape;303;g2e91e2341e7_0_18"/>
          <p:cNvSpPr/>
          <p:nvPr/>
        </p:nvSpPr>
        <p:spPr>
          <a:xfrm>
            <a:off x="-35375" y="733050"/>
            <a:ext cx="5482500" cy="5470800"/>
          </a:xfrm>
          <a:prstGeom prst="rect">
            <a:avLst/>
          </a:prstGeom>
          <a:solidFill>
            <a:srgbClr val="3B3B3B"/>
          </a:solidFill>
          <a:ln cap="flat" cmpd="sng" w="9525">
            <a:solidFill>
              <a:srgbClr val="3B3B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04" name="Google Shape;304;g2e91e2341e7_0_18"/>
          <p:cNvSpPr txBox="1"/>
          <p:nvPr/>
        </p:nvSpPr>
        <p:spPr>
          <a:xfrm>
            <a:off x="222775" y="774750"/>
            <a:ext cx="4966200" cy="538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While the current data doesn't show a strong correlation, a more comprehensive analysis could provide further insights into the impact of contact frequency.</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While contact medium seem to influence but impact of contact frequency needs further analysis.</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i="1">
              <a:solidFill>
                <a:srgbClr val="D5D5D5"/>
              </a:solidFill>
              <a:highlight>
                <a:srgbClr val="38383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Hypothesis # 2 Rejected.</a:t>
            </a:r>
            <a:endParaRPr i="1" sz="2700">
              <a:solidFill>
                <a:srgbClr val="D5D5D5"/>
              </a:solidFill>
              <a:highlight>
                <a:srgbClr val="383838"/>
              </a:highlight>
              <a:latin typeface="Roboto"/>
              <a:ea typeface="Roboto"/>
              <a:cs typeface="Roboto"/>
              <a:sym typeface="Roboto"/>
            </a:endParaRPr>
          </a:p>
        </p:txBody>
      </p:sp>
      <p:pic>
        <p:nvPicPr>
          <p:cNvPr id="305" name="Google Shape;305;g2e91e2341e7_0_18"/>
          <p:cNvPicPr preferRelativeResize="0"/>
          <p:nvPr/>
        </p:nvPicPr>
        <p:blipFill rotWithShape="1">
          <a:blip r:embed="rId3">
            <a:alphaModFix/>
          </a:blip>
          <a:srcRect b="0" l="0" r="0" t="0"/>
          <a:stretch/>
        </p:blipFill>
        <p:spPr>
          <a:xfrm>
            <a:off x="157708" y="5684362"/>
            <a:ext cx="1654627" cy="1616700"/>
          </a:xfrm>
          <a:prstGeom prst="rect">
            <a:avLst/>
          </a:prstGeom>
          <a:noFill/>
          <a:ln>
            <a:noFill/>
          </a:ln>
        </p:spPr>
      </p:pic>
      <p:pic>
        <p:nvPicPr>
          <p:cNvPr id="306" name="Google Shape;306;g2e91e2341e7_0_18"/>
          <p:cNvPicPr preferRelativeResize="0"/>
          <p:nvPr/>
        </p:nvPicPr>
        <p:blipFill>
          <a:blip r:embed="rId4">
            <a:alphaModFix/>
          </a:blip>
          <a:stretch>
            <a:fillRect/>
          </a:stretch>
        </p:blipFill>
        <p:spPr>
          <a:xfrm>
            <a:off x="5599525" y="1042450"/>
            <a:ext cx="6382100" cy="5052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2e91e2341e7_0_30"/>
          <p:cNvSpPr txBox="1"/>
          <p:nvPr/>
        </p:nvSpPr>
        <p:spPr>
          <a:xfrm>
            <a:off x="1" y="0"/>
            <a:ext cx="12192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endParaRPr sz="4400">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rgbClr val="FF6600"/>
              </a:buClr>
              <a:buSzPts val="4800"/>
              <a:buFont typeface="Calibri"/>
              <a:buNone/>
            </a:pPr>
            <a:r>
              <a:rPr b="1" i="1" lang="en-US" sz="2100">
                <a:solidFill>
                  <a:srgbClr val="FF6600"/>
                </a:solidFill>
                <a:highlight>
                  <a:srgbClr val="383838"/>
                </a:highlight>
                <a:latin typeface="Roboto"/>
                <a:ea typeface="Roboto"/>
                <a:cs typeface="Roboto"/>
                <a:sym typeface="Roboto"/>
              </a:rPr>
              <a:t>Hypothesis # 3 : </a:t>
            </a:r>
            <a:endParaRPr b="1" i="1" sz="2100">
              <a:solidFill>
                <a:srgbClr val="FF6600"/>
              </a:solidFill>
              <a:highlight>
                <a:srgbClr val="383838"/>
              </a:highlight>
              <a:latin typeface="Roboto"/>
              <a:ea typeface="Roboto"/>
              <a:cs typeface="Roboto"/>
              <a:sym typeface="Roboto"/>
            </a:endParaRPr>
          </a:p>
          <a:p>
            <a:pPr indent="0" lvl="0" marL="0" marR="0" rtl="0" algn="ctr">
              <a:lnSpc>
                <a:spcPct val="90000"/>
              </a:lnSpc>
              <a:spcBef>
                <a:spcPts val="0"/>
              </a:spcBef>
              <a:spcAft>
                <a:spcPts val="0"/>
              </a:spcAft>
              <a:buClr>
                <a:srgbClr val="FF6600"/>
              </a:buClr>
              <a:buSzPts val="4800"/>
              <a:buFont typeface="Calibri"/>
              <a:buNone/>
            </a:pPr>
            <a:r>
              <a:rPr b="1" i="1" lang="en-US" sz="2100">
                <a:solidFill>
                  <a:srgbClr val="FF6600"/>
                </a:solidFill>
                <a:highlight>
                  <a:srgbClr val="383838"/>
                </a:highlight>
                <a:latin typeface="Roboto"/>
                <a:ea typeface="Roboto"/>
                <a:cs typeface="Roboto"/>
                <a:sym typeface="Roboto"/>
              </a:rPr>
              <a:t>Customers who have been previously contacted (e.g., through phone calls, marketing campaigns) are more likely to subscribe to the service compared to new customers who have not been contacted before?</a:t>
            </a:r>
            <a:endParaRPr b="1" sz="4500">
              <a:solidFill>
                <a:srgbClr val="FF6600"/>
              </a:solidFill>
              <a:latin typeface="Calibri"/>
              <a:ea typeface="Calibri"/>
              <a:cs typeface="Calibri"/>
              <a:sym typeface="Calibri"/>
            </a:endParaRPr>
          </a:p>
        </p:txBody>
      </p:sp>
      <p:pic>
        <p:nvPicPr>
          <p:cNvPr id="312" name="Google Shape;312;g2e91e2341e7_0_30"/>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g2e91e2341e7_0_35"/>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
        <p:nvSpPr>
          <p:cNvPr id="318" name="Google Shape;318;g2e91e2341e7_0_35"/>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19" name="Google Shape;319;g2e91e2341e7_0_35"/>
          <p:cNvSpPr txBox="1"/>
          <p:nvPr/>
        </p:nvSpPr>
        <p:spPr>
          <a:xfrm>
            <a:off x="222775" y="89750"/>
            <a:ext cx="1219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Subscription by Previous Outcome</a:t>
            </a:r>
            <a:r>
              <a:rPr lang="en-US" sz="2400">
                <a:solidFill>
                  <a:schemeClr val="dk1"/>
                </a:solidFill>
              </a:rPr>
              <a:t>:</a:t>
            </a:r>
            <a:endParaRPr sz="2400">
              <a:solidFill>
                <a:schemeClr val="dk1"/>
              </a:solidFill>
            </a:endParaRPr>
          </a:p>
        </p:txBody>
      </p:sp>
      <p:sp>
        <p:nvSpPr>
          <p:cNvPr id="320" name="Google Shape;320;g2e91e2341e7_0_35"/>
          <p:cNvSpPr txBox="1"/>
          <p:nvPr/>
        </p:nvSpPr>
        <p:spPr>
          <a:xfrm>
            <a:off x="4185550" y="56843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21" name="Google Shape;321;g2e91e2341e7_0_35"/>
          <p:cNvSpPr/>
          <p:nvPr/>
        </p:nvSpPr>
        <p:spPr>
          <a:xfrm>
            <a:off x="-35375" y="725750"/>
            <a:ext cx="5482500" cy="5475300"/>
          </a:xfrm>
          <a:prstGeom prst="rect">
            <a:avLst/>
          </a:prstGeom>
          <a:solidFill>
            <a:srgbClr val="3B3B3B"/>
          </a:solidFill>
          <a:ln cap="flat" cmpd="sng" w="9525">
            <a:solidFill>
              <a:srgbClr val="3B3B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22" name="Google Shape;322;g2e91e2341e7_0_35"/>
          <p:cNvSpPr txBox="1"/>
          <p:nvPr/>
        </p:nvSpPr>
        <p:spPr>
          <a:xfrm>
            <a:off x="222775" y="2639700"/>
            <a:ext cx="49662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Previous outcome does not seem to influence subscription decision.Further investigation needed.</a:t>
            </a:r>
            <a:endParaRPr i="1" sz="2700">
              <a:solidFill>
                <a:srgbClr val="D5D5D5"/>
              </a:solidFill>
              <a:highlight>
                <a:srgbClr val="383838"/>
              </a:highlight>
              <a:latin typeface="Roboto"/>
              <a:ea typeface="Roboto"/>
              <a:cs typeface="Roboto"/>
              <a:sym typeface="Roboto"/>
            </a:endParaRPr>
          </a:p>
        </p:txBody>
      </p:sp>
      <p:pic>
        <p:nvPicPr>
          <p:cNvPr id="323" name="Google Shape;323;g2e91e2341e7_0_35"/>
          <p:cNvPicPr preferRelativeResize="0"/>
          <p:nvPr/>
        </p:nvPicPr>
        <p:blipFill>
          <a:blip r:embed="rId4">
            <a:alphaModFix/>
          </a:blip>
          <a:stretch>
            <a:fillRect/>
          </a:stretch>
        </p:blipFill>
        <p:spPr>
          <a:xfrm>
            <a:off x="5599525" y="1235475"/>
            <a:ext cx="6280051" cy="4655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2e91e2341e7_0_45"/>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29" name="Google Shape;329;g2e91e2341e7_0_45"/>
          <p:cNvSpPr txBox="1"/>
          <p:nvPr/>
        </p:nvSpPr>
        <p:spPr>
          <a:xfrm>
            <a:off x="222775" y="89750"/>
            <a:ext cx="1219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Subscription Status Distribution by Poutcome</a:t>
            </a:r>
            <a:r>
              <a:rPr lang="en-US" sz="2400">
                <a:solidFill>
                  <a:schemeClr val="dk1"/>
                </a:solidFill>
              </a:rPr>
              <a:t>:</a:t>
            </a:r>
            <a:endParaRPr sz="2400">
              <a:solidFill>
                <a:schemeClr val="dk1"/>
              </a:solidFill>
            </a:endParaRPr>
          </a:p>
        </p:txBody>
      </p:sp>
      <p:sp>
        <p:nvSpPr>
          <p:cNvPr id="330" name="Google Shape;330;g2e91e2341e7_0_45"/>
          <p:cNvSpPr txBox="1"/>
          <p:nvPr/>
        </p:nvSpPr>
        <p:spPr>
          <a:xfrm>
            <a:off x="4185550" y="56843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31" name="Google Shape;331;g2e91e2341e7_0_45"/>
          <p:cNvSpPr/>
          <p:nvPr/>
        </p:nvSpPr>
        <p:spPr>
          <a:xfrm>
            <a:off x="-35375" y="733063"/>
            <a:ext cx="5482500" cy="5470800"/>
          </a:xfrm>
          <a:prstGeom prst="rect">
            <a:avLst/>
          </a:prstGeom>
          <a:solidFill>
            <a:srgbClr val="3B3B3B"/>
          </a:solidFill>
          <a:ln cap="flat" cmpd="sng" w="9525">
            <a:solidFill>
              <a:srgbClr val="3B3B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32" name="Google Shape;332;g2e91e2341e7_0_45"/>
          <p:cNvSpPr txBox="1"/>
          <p:nvPr/>
        </p:nvSpPr>
        <p:spPr>
          <a:xfrm>
            <a:off x="222775" y="2752650"/>
            <a:ext cx="4966200" cy="143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pdays also does not seem to influence subscription decision. Further investigation needed</a:t>
            </a:r>
            <a:endParaRPr i="1" sz="2700">
              <a:solidFill>
                <a:srgbClr val="D5D5D5"/>
              </a:solidFill>
              <a:highlight>
                <a:srgbClr val="383838"/>
              </a:highlight>
              <a:latin typeface="Roboto"/>
              <a:ea typeface="Roboto"/>
              <a:cs typeface="Roboto"/>
              <a:sym typeface="Roboto"/>
            </a:endParaRPr>
          </a:p>
        </p:txBody>
      </p:sp>
      <p:pic>
        <p:nvPicPr>
          <p:cNvPr id="333" name="Google Shape;333;g2e91e2341e7_0_45"/>
          <p:cNvPicPr preferRelativeResize="0"/>
          <p:nvPr/>
        </p:nvPicPr>
        <p:blipFill rotWithShape="1">
          <a:blip r:embed="rId3">
            <a:alphaModFix/>
          </a:blip>
          <a:srcRect b="0" l="0" r="0" t="0"/>
          <a:stretch/>
        </p:blipFill>
        <p:spPr>
          <a:xfrm>
            <a:off x="157708" y="5684362"/>
            <a:ext cx="1654627" cy="1616700"/>
          </a:xfrm>
          <a:prstGeom prst="rect">
            <a:avLst/>
          </a:prstGeom>
          <a:noFill/>
          <a:ln>
            <a:noFill/>
          </a:ln>
        </p:spPr>
      </p:pic>
      <p:pic>
        <p:nvPicPr>
          <p:cNvPr id="334" name="Google Shape;334;g2e91e2341e7_0_45"/>
          <p:cNvPicPr preferRelativeResize="0"/>
          <p:nvPr/>
        </p:nvPicPr>
        <p:blipFill>
          <a:blip r:embed="rId4">
            <a:alphaModFix/>
          </a:blip>
          <a:stretch>
            <a:fillRect/>
          </a:stretch>
        </p:blipFill>
        <p:spPr>
          <a:xfrm>
            <a:off x="5645502" y="1014739"/>
            <a:ext cx="6352701" cy="4907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idx="1" type="body"/>
          </p:nvPr>
        </p:nvSpPr>
        <p:spPr>
          <a:xfrm>
            <a:off x="6096000" y="1253331"/>
            <a:ext cx="5450975"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In this project, we conducted a data analysis on taxi usage in different cities and demographic groups in the United States to determine the most appropriate taxi investment for XYZ. The findings provide critical recommendations for the firm to consider when making an investment.</a:t>
            </a:r>
            <a:endParaRPr b="1"/>
          </a:p>
        </p:txBody>
      </p:sp>
      <p:sp>
        <p:nvSpPr>
          <p:cNvPr id="99" name="Google Shape;99;p3"/>
          <p:cNvSpPr txBox="1"/>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endParaRPr sz="4400">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rgbClr val="FF6600"/>
              </a:buClr>
              <a:buSzPts val="6000"/>
              <a:buFont typeface="Calibri"/>
              <a:buNone/>
            </a:pPr>
            <a:r>
              <a:rPr b="1" lang="en-US" sz="6000">
                <a:solidFill>
                  <a:srgbClr val="FF6600"/>
                </a:solidFill>
                <a:latin typeface="Calibri"/>
                <a:ea typeface="Calibri"/>
                <a:cs typeface="Calibri"/>
                <a:sym typeface="Calibri"/>
              </a:rPr>
              <a:t>Executive Summary</a:t>
            </a:r>
            <a:endParaRPr/>
          </a:p>
          <a:p>
            <a:pPr indent="0" lvl="0" marL="0" marR="0" rtl="0" algn="ctr">
              <a:lnSpc>
                <a:spcPct val="90000"/>
              </a:lnSpc>
              <a:spcBef>
                <a:spcPts val="0"/>
              </a:spcBef>
              <a:spcAft>
                <a:spcPts val="0"/>
              </a:spcAft>
              <a:buClr>
                <a:schemeClr val="dk1"/>
              </a:buClr>
              <a:buSzPts val="4400"/>
              <a:buFont typeface="Calibri"/>
              <a:buNone/>
            </a:pPr>
            <a:r>
              <a:t/>
            </a:r>
            <a:endParaRPr b="1" sz="4400">
              <a:solidFill>
                <a:srgbClr val="FF6600"/>
              </a:solidFill>
              <a:latin typeface="Calibri"/>
              <a:ea typeface="Calibri"/>
              <a:cs typeface="Calibri"/>
              <a:sym typeface="Calibri"/>
            </a:endParaRPr>
          </a:p>
        </p:txBody>
      </p:sp>
      <p:pic>
        <p:nvPicPr>
          <p:cNvPr id="100" name="Google Shape;100;p3"/>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2e91e2341e7_0_59"/>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40" name="Google Shape;340;g2e91e2341e7_0_59"/>
          <p:cNvSpPr txBox="1"/>
          <p:nvPr/>
        </p:nvSpPr>
        <p:spPr>
          <a:xfrm>
            <a:off x="222775" y="89750"/>
            <a:ext cx="1219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Subscription Count by Previous Contact Count and Days Since Last Contact</a:t>
            </a:r>
            <a:r>
              <a:rPr lang="en-US" sz="2400">
                <a:solidFill>
                  <a:schemeClr val="dk1"/>
                </a:solidFill>
              </a:rPr>
              <a:t>:</a:t>
            </a:r>
            <a:endParaRPr sz="2400">
              <a:solidFill>
                <a:schemeClr val="dk1"/>
              </a:solidFill>
            </a:endParaRPr>
          </a:p>
        </p:txBody>
      </p:sp>
      <p:sp>
        <p:nvSpPr>
          <p:cNvPr id="341" name="Google Shape;341;g2e91e2341e7_0_59"/>
          <p:cNvSpPr txBox="1"/>
          <p:nvPr/>
        </p:nvSpPr>
        <p:spPr>
          <a:xfrm>
            <a:off x="4185550" y="56843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42" name="Google Shape;342;g2e91e2341e7_0_59"/>
          <p:cNvSpPr/>
          <p:nvPr/>
        </p:nvSpPr>
        <p:spPr>
          <a:xfrm>
            <a:off x="0" y="747125"/>
            <a:ext cx="4417500" cy="5470800"/>
          </a:xfrm>
          <a:prstGeom prst="rect">
            <a:avLst/>
          </a:prstGeom>
          <a:solidFill>
            <a:srgbClr val="3B3B3B"/>
          </a:solidFill>
          <a:ln cap="flat" cmpd="sng" w="9525">
            <a:solidFill>
              <a:srgbClr val="3B3B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43" name="Google Shape;343;g2e91e2341e7_0_59"/>
          <p:cNvSpPr txBox="1"/>
          <p:nvPr/>
        </p:nvSpPr>
        <p:spPr>
          <a:xfrm>
            <a:off x="57450" y="2089950"/>
            <a:ext cx="43026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As the heatmap depicts, previous contacts does seem to influence buyers' decision.</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Hypothesis # 3 Approved!</a:t>
            </a:r>
            <a:endParaRPr i="1" sz="2700">
              <a:solidFill>
                <a:srgbClr val="D5D5D5"/>
              </a:solidFill>
              <a:highlight>
                <a:srgbClr val="383838"/>
              </a:highlight>
              <a:latin typeface="Roboto"/>
              <a:ea typeface="Roboto"/>
              <a:cs typeface="Roboto"/>
              <a:sym typeface="Roboto"/>
            </a:endParaRPr>
          </a:p>
        </p:txBody>
      </p:sp>
      <p:pic>
        <p:nvPicPr>
          <p:cNvPr id="344" name="Google Shape;344;g2e91e2341e7_0_59"/>
          <p:cNvPicPr preferRelativeResize="0"/>
          <p:nvPr/>
        </p:nvPicPr>
        <p:blipFill rotWithShape="1">
          <a:blip r:embed="rId3">
            <a:alphaModFix/>
          </a:blip>
          <a:srcRect b="0" l="0" r="0" t="0"/>
          <a:stretch/>
        </p:blipFill>
        <p:spPr>
          <a:xfrm>
            <a:off x="157708" y="5684362"/>
            <a:ext cx="1654627" cy="1616700"/>
          </a:xfrm>
          <a:prstGeom prst="rect">
            <a:avLst/>
          </a:prstGeom>
          <a:noFill/>
          <a:ln>
            <a:noFill/>
          </a:ln>
        </p:spPr>
      </p:pic>
      <p:pic>
        <p:nvPicPr>
          <p:cNvPr id="345" name="Google Shape;345;g2e91e2341e7_0_59"/>
          <p:cNvPicPr preferRelativeResize="0"/>
          <p:nvPr/>
        </p:nvPicPr>
        <p:blipFill>
          <a:blip r:embed="rId4">
            <a:alphaModFix/>
          </a:blip>
          <a:stretch>
            <a:fillRect/>
          </a:stretch>
        </p:blipFill>
        <p:spPr>
          <a:xfrm>
            <a:off x="4514975" y="1666125"/>
            <a:ext cx="7524624" cy="36328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2e91e2341e7_0_73"/>
          <p:cNvSpPr txBox="1"/>
          <p:nvPr/>
        </p:nvSpPr>
        <p:spPr>
          <a:xfrm>
            <a:off x="1" y="0"/>
            <a:ext cx="12192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endParaRPr sz="4400">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rgbClr val="FF6600"/>
              </a:buClr>
              <a:buSzPts val="4800"/>
              <a:buFont typeface="Calibri"/>
              <a:buNone/>
            </a:pPr>
            <a:r>
              <a:rPr b="1" i="1" lang="en-US" sz="2100">
                <a:solidFill>
                  <a:srgbClr val="FF6600"/>
                </a:solidFill>
                <a:highlight>
                  <a:srgbClr val="383838"/>
                </a:highlight>
                <a:latin typeface="Roboto"/>
                <a:ea typeface="Roboto"/>
                <a:cs typeface="Roboto"/>
                <a:sym typeface="Roboto"/>
              </a:rPr>
              <a:t>Hypothesis # 4 : </a:t>
            </a:r>
            <a:endParaRPr b="1" i="1" sz="2100">
              <a:solidFill>
                <a:srgbClr val="FF6600"/>
              </a:solidFill>
              <a:highlight>
                <a:srgbClr val="383838"/>
              </a:highlight>
              <a:latin typeface="Roboto"/>
              <a:ea typeface="Roboto"/>
              <a:cs typeface="Roboto"/>
              <a:sym typeface="Roboto"/>
            </a:endParaRPr>
          </a:p>
          <a:p>
            <a:pPr indent="0" lvl="0" marL="0" marR="0" rtl="0" algn="ctr">
              <a:lnSpc>
                <a:spcPct val="90000"/>
              </a:lnSpc>
              <a:spcBef>
                <a:spcPts val="0"/>
              </a:spcBef>
              <a:spcAft>
                <a:spcPts val="0"/>
              </a:spcAft>
              <a:buClr>
                <a:srgbClr val="FF6600"/>
              </a:buClr>
              <a:buSzPts val="4800"/>
              <a:buFont typeface="Calibri"/>
              <a:buNone/>
            </a:pPr>
            <a:r>
              <a:rPr b="1" i="1" lang="en-US" sz="2100">
                <a:solidFill>
                  <a:srgbClr val="FF6600"/>
                </a:solidFill>
                <a:highlight>
                  <a:srgbClr val="383838"/>
                </a:highlight>
                <a:latin typeface="Roboto"/>
                <a:ea typeface="Roboto"/>
                <a:cs typeface="Roboto"/>
                <a:sym typeface="Roboto"/>
              </a:rPr>
              <a:t>Do weekdays within certain months lead to higher subscription rates?</a:t>
            </a:r>
            <a:endParaRPr b="1" sz="4500">
              <a:solidFill>
                <a:srgbClr val="FF6600"/>
              </a:solidFill>
              <a:latin typeface="Calibri"/>
              <a:ea typeface="Calibri"/>
              <a:cs typeface="Calibri"/>
              <a:sym typeface="Calibri"/>
            </a:endParaRPr>
          </a:p>
        </p:txBody>
      </p:sp>
      <p:pic>
        <p:nvPicPr>
          <p:cNvPr id="351" name="Google Shape;351;g2e91e2341e7_0_73"/>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pic>
        <p:nvPicPr>
          <p:cNvPr id="356" name="Google Shape;356;g2e91e2341e7_0_78"/>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
        <p:nvSpPr>
          <p:cNvPr id="357" name="Google Shape;357;g2e91e2341e7_0_78"/>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58" name="Google Shape;358;g2e91e2341e7_0_78"/>
          <p:cNvSpPr txBox="1"/>
          <p:nvPr/>
        </p:nvSpPr>
        <p:spPr>
          <a:xfrm>
            <a:off x="222775" y="89750"/>
            <a:ext cx="1219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Frequency of Subscriptions by Month and Day of Week</a:t>
            </a:r>
            <a:r>
              <a:rPr lang="en-US" sz="2400">
                <a:solidFill>
                  <a:schemeClr val="dk1"/>
                </a:solidFill>
              </a:rPr>
              <a:t>:</a:t>
            </a:r>
            <a:endParaRPr sz="2400">
              <a:solidFill>
                <a:schemeClr val="dk1"/>
              </a:solidFill>
            </a:endParaRPr>
          </a:p>
        </p:txBody>
      </p:sp>
      <p:sp>
        <p:nvSpPr>
          <p:cNvPr id="359" name="Google Shape;359;g2e91e2341e7_0_78"/>
          <p:cNvSpPr txBox="1"/>
          <p:nvPr/>
        </p:nvSpPr>
        <p:spPr>
          <a:xfrm>
            <a:off x="4185550" y="56843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60" name="Google Shape;360;g2e91e2341e7_0_78"/>
          <p:cNvSpPr/>
          <p:nvPr/>
        </p:nvSpPr>
        <p:spPr>
          <a:xfrm>
            <a:off x="-35375" y="725750"/>
            <a:ext cx="4919700" cy="5475300"/>
          </a:xfrm>
          <a:prstGeom prst="rect">
            <a:avLst/>
          </a:prstGeom>
          <a:solidFill>
            <a:srgbClr val="3B3B3B"/>
          </a:solidFill>
          <a:ln cap="flat" cmpd="sng" w="9525">
            <a:solidFill>
              <a:srgbClr val="3B3B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61" name="Google Shape;361;g2e91e2341e7_0_78"/>
          <p:cNvSpPr txBox="1"/>
          <p:nvPr/>
        </p:nvSpPr>
        <p:spPr>
          <a:xfrm>
            <a:off x="222775" y="1500963"/>
            <a:ext cx="4541700" cy="392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There is a potential association between weekdays in May and Thursdays in April with higher subscription rates compared to other weekdays in different months.</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Hypothesis # 4 Approved</a:t>
            </a:r>
            <a:endParaRPr i="1" sz="2700">
              <a:solidFill>
                <a:srgbClr val="D5D5D5"/>
              </a:solidFill>
              <a:highlight>
                <a:srgbClr val="383838"/>
              </a:highlight>
              <a:latin typeface="Roboto"/>
              <a:ea typeface="Roboto"/>
              <a:cs typeface="Roboto"/>
              <a:sym typeface="Roboto"/>
            </a:endParaRPr>
          </a:p>
        </p:txBody>
      </p:sp>
      <p:pic>
        <p:nvPicPr>
          <p:cNvPr id="362" name="Google Shape;362;g2e91e2341e7_0_78"/>
          <p:cNvPicPr preferRelativeResize="0"/>
          <p:nvPr/>
        </p:nvPicPr>
        <p:blipFill>
          <a:blip r:embed="rId4">
            <a:alphaModFix/>
          </a:blip>
          <a:stretch>
            <a:fillRect/>
          </a:stretch>
        </p:blipFill>
        <p:spPr>
          <a:xfrm>
            <a:off x="5015375" y="1634275"/>
            <a:ext cx="7068900" cy="40500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g2e91e2341e7_0_110"/>
          <p:cNvSpPr txBox="1"/>
          <p:nvPr/>
        </p:nvSpPr>
        <p:spPr>
          <a:xfrm>
            <a:off x="1" y="0"/>
            <a:ext cx="12192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endParaRPr sz="4400">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rgbClr val="FF6600"/>
              </a:buClr>
              <a:buSzPts val="4800"/>
              <a:buFont typeface="Calibri"/>
              <a:buNone/>
            </a:pPr>
            <a:r>
              <a:rPr b="1" i="1" lang="en-US" sz="2100">
                <a:solidFill>
                  <a:srgbClr val="FF6600"/>
                </a:solidFill>
                <a:highlight>
                  <a:srgbClr val="383838"/>
                </a:highlight>
                <a:latin typeface="Roboto"/>
                <a:ea typeface="Roboto"/>
                <a:cs typeface="Roboto"/>
                <a:sym typeface="Roboto"/>
              </a:rPr>
              <a:t>Hypothesis # 5 : </a:t>
            </a:r>
            <a:endParaRPr b="1" i="1" sz="2100">
              <a:solidFill>
                <a:srgbClr val="FF6600"/>
              </a:solidFill>
              <a:highlight>
                <a:srgbClr val="383838"/>
              </a:highlight>
              <a:latin typeface="Roboto"/>
              <a:ea typeface="Roboto"/>
              <a:cs typeface="Roboto"/>
              <a:sym typeface="Roboto"/>
            </a:endParaRPr>
          </a:p>
          <a:p>
            <a:pPr indent="0" lvl="0" marL="0" marR="0" rtl="0" algn="ctr">
              <a:lnSpc>
                <a:spcPct val="90000"/>
              </a:lnSpc>
              <a:spcBef>
                <a:spcPts val="0"/>
              </a:spcBef>
              <a:spcAft>
                <a:spcPts val="0"/>
              </a:spcAft>
              <a:buClr>
                <a:srgbClr val="FF6600"/>
              </a:buClr>
              <a:buSzPts val="4800"/>
              <a:buFont typeface="Calibri"/>
              <a:buNone/>
            </a:pPr>
            <a:r>
              <a:rPr b="1" i="1" lang="en-US" sz="2100">
                <a:solidFill>
                  <a:srgbClr val="FF6600"/>
                </a:solidFill>
                <a:highlight>
                  <a:srgbClr val="383838"/>
                </a:highlight>
                <a:latin typeface="Roboto"/>
                <a:ea typeface="Roboto"/>
                <a:cs typeface="Roboto"/>
                <a:sym typeface="Roboto"/>
              </a:rPr>
              <a:t>Does longer call duration ultimately influence buyers' buying decisions?</a:t>
            </a:r>
            <a:endParaRPr b="1" sz="4500">
              <a:solidFill>
                <a:srgbClr val="FF6600"/>
              </a:solidFill>
              <a:latin typeface="Calibri"/>
              <a:ea typeface="Calibri"/>
              <a:cs typeface="Calibri"/>
              <a:sym typeface="Calibri"/>
            </a:endParaRPr>
          </a:p>
        </p:txBody>
      </p:sp>
      <p:pic>
        <p:nvPicPr>
          <p:cNvPr id="368" name="Google Shape;368;g2e91e2341e7_0_110"/>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g2e91e2341e7_0_88"/>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74" name="Google Shape;374;g2e91e2341e7_0_88"/>
          <p:cNvSpPr txBox="1"/>
          <p:nvPr/>
        </p:nvSpPr>
        <p:spPr>
          <a:xfrm>
            <a:off x="222775" y="89750"/>
            <a:ext cx="1219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Subscription Status Distribution by Poutcome:</a:t>
            </a:r>
            <a:endParaRPr sz="2400">
              <a:solidFill>
                <a:schemeClr val="dk1"/>
              </a:solidFill>
            </a:endParaRPr>
          </a:p>
        </p:txBody>
      </p:sp>
      <p:sp>
        <p:nvSpPr>
          <p:cNvPr id="375" name="Google Shape;375;g2e91e2341e7_0_88"/>
          <p:cNvSpPr txBox="1"/>
          <p:nvPr/>
        </p:nvSpPr>
        <p:spPr>
          <a:xfrm>
            <a:off x="4185550" y="56843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76" name="Google Shape;376;g2e91e2341e7_0_88"/>
          <p:cNvSpPr/>
          <p:nvPr/>
        </p:nvSpPr>
        <p:spPr>
          <a:xfrm>
            <a:off x="-35375" y="733050"/>
            <a:ext cx="5482500" cy="5470800"/>
          </a:xfrm>
          <a:prstGeom prst="rect">
            <a:avLst/>
          </a:prstGeom>
          <a:solidFill>
            <a:srgbClr val="3B3B3B"/>
          </a:solidFill>
          <a:ln cap="flat" cmpd="sng" w="9525">
            <a:solidFill>
              <a:srgbClr val="3B3B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77" name="Google Shape;377;g2e91e2341e7_0_88"/>
          <p:cNvSpPr txBox="1"/>
          <p:nvPr/>
        </p:nvSpPr>
        <p:spPr>
          <a:xfrm>
            <a:off x="79150" y="973525"/>
            <a:ext cx="4966200" cy="475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Duration is an important feature as it directly influence target variable 'y'. i.e If call duration is 0, then 'y' is also 0(No).</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The graph shows that longer duration can ultimately influence buyers' decision.But </a:t>
            </a:r>
            <a:r>
              <a:rPr i="1" lang="en-US" sz="2700">
                <a:solidFill>
                  <a:srgbClr val="D5D5D5"/>
                </a:solidFill>
                <a:highlight>
                  <a:srgbClr val="383838"/>
                </a:highlight>
                <a:latin typeface="Roboto"/>
                <a:ea typeface="Roboto"/>
                <a:cs typeface="Roboto"/>
                <a:sym typeface="Roboto"/>
              </a:rPr>
              <a:t>further</a:t>
            </a:r>
            <a:r>
              <a:rPr i="1" lang="en-US" sz="2700">
                <a:solidFill>
                  <a:srgbClr val="D5D5D5"/>
                </a:solidFill>
                <a:highlight>
                  <a:srgbClr val="383838"/>
                </a:highlight>
                <a:latin typeface="Roboto"/>
                <a:ea typeface="Roboto"/>
                <a:cs typeface="Roboto"/>
                <a:sym typeface="Roboto"/>
              </a:rPr>
              <a:t> investigation is needed.</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Hypothesis # 5 Accepted</a:t>
            </a:r>
            <a:endParaRPr i="1" sz="2700">
              <a:solidFill>
                <a:srgbClr val="D5D5D5"/>
              </a:solidFill>
              <a:highlight>
                <a:srgbClr val="383838"/>
              </a:highlight>
              <a:latin typeface="Roboto"/>
              <a:ea typeface="Roboto"/>
              <a:cs typeface="Roboto"/>
              <a:sym typeface="Roboto"/>
            </a:endParaRPr>
          </a:p>
        </p:txBody>
      </p:sp>
      <p:pic>
        <p:nvPicPr>
          <p:cNvPr id="378" name="Google Shape;378;g2e91e2341e7_0_88"/>
          <p:cNvPicPr preferRelativeResize="0"/>
          <p:nvPr/>
        </p:nvPicPr>
        <p:blipFill rotWithShape="1">
          <a:blip r:embed="rId3">
            <a:alphaModFix/>
          </a:blip>
          <a:srcRect b="0" l="0" r="0" t="0"/>
          <a:stretch/>
        </p:blipFill>
        <p:spPr>
          <a:xfrm>
            <a:off x="157708" y="5684362"/>
            <a:ext cx="1654627" cy="1616700"/>
          </a:xfrm>
          <a:prstGeom prst="rect">
            <a:avLst/>
          </a:prstGeom>
          <a:noFill/>
          <a:ln>
            <a:noFill/>
          </a:ln>
        </p:spPr>
      </p:pic>
      <p:pic>
        <p:nvPicPr>
          <p:cNvPr id="379" name="Google Shape;379;g2e91e2341e7_0_88"/>
          <p:cNvPicPr preferRelativeResize="0"/>
          <p:nvPr/>
        </p:nvPicPr>
        <p:blipFill>
          <a:blip r:embed="rId4">
            <a:alphaModFix/>
          </a:blip>
          <a:stretch>
            <a:fillRect/>
          </a:stretch>
        </p:blipFill>
        <p:spPr>
          <a:xfrm>
            <a:off x="5539700" y="973525"/>
            <a:ext cx="6563771" cy="52303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2e91e2341e7_0_116"/>
          <p:cNvSpPr txBox="1"/>
          <p:nvPr/>
        </p:nvSpPr>
        <p:spPr>
          <a:xfrm>
            <a:off x="1" y="0"/>
            <a:ext cx="12192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endParaRPr sz="4400">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rgbClr val="FF6600"/>
              </a:buClr>
              <a:buSzPts val="4800"/>
              <a:buFont typeface="Calibri"/>
              <a:buNone/>
            </a:pPr>
            <a:r>
              <a:rPr b="1" i="1" lang="en-US" sz="2100">
                <a:solidFill>
                  <a:srgbClr val="FF6600"/>
                </a:solidFill>
                <a:highlight>
                  <a:srgbClr val="383838"/>
                </a:highlight>
                <a:latin typeface="Roboto"/>
                <a:ea typeface="Roboto"/>
                <a:cs typeface="Roboto"/>
                <a:sym typeface="Roboto"/>
              </a:rPr>
              <a:t>Hypothesis # 6 : </a:t>
            </a:r>
            <a:endParaRPr b="1" i="1" sz="2100">
              <a:solidFill>
                <a:srgbClr val="FF6600"/>
              </a:solidFill>
              <a:highlight>
                <a:srgbClr val="383838"/>
              </a:highlight>
              <a:latin typeface="Roboto"/>
              <a:ea typeface="Roboto"/>
              <a:cs typeface="Roboto"/>
              <a:sym typeface="Roboto"/>
            </a:endParaRPr>
          </a:p>
          <a:p>
            <a:pPr indent="0" lvl="0" marL="0" marR="0" rtl="0" algn="ctr">
              <a:lnSpc>
                <a:spcPct val="90000"/>
              </a:lnSpc>
              <a:spcBef>
                <a:spcPts val="0"/>
              </a:spcBef>
              <a:spcAft>
                <a:spcPts val="0"/>
              </a:spcAft>
              <a:buClr>
                <a:srgbClr val="FF6600"/>
              </a:buClr>
              <a:buSzPts val="4800"/>
              <a:buFont typeface="Calibri"/>
              <a:buNone/>
            </a:pPr>
            <a:r>
              <a:rPr b="1" i="1" lang="en-US" sz="2100">
                <a:solidFill>
                  <a:srgbClr val="FF6600"/>
                </a:solidFill>
                <a:highlight>
                  <a:srgbClr val="383838"/>
                </a:highlight>
                <a:latin typeface="Roboto"/>
                <a:ea typeface="Roboto"/>
                <a:cs typeface="Roboto"/>
                <a:sym typeface="Roboto"/>
              </a:rPr>
              <a:t>Customers with default status , personal and housing loans are less likely to subscribe.</a:t>
            </a:r>
            <a:endParaRPr b="1" sz="4500">
              <a:solidFill>
                <a:srgbClr val="FF6600"/>
              </a:solidFill>
              <a:latin typeface="Calibri"/>
              <a:ea typeface="Calibri"/>
              <a:cs typeface="Calibri"/>
              <a:sym typeface="Calibri"/>
            </a:endParaRPr>
          </a:p>
        </p:txBody>
      </p:sp>
      <p:pic>
        <p:nvPicPr>
          <p:cNvPr id="385" name="Google Shape;385;g2e91e2341e7_0_116"/>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g2e91e2341e7_0_98"/>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91" name="Google Shape;391;g2e91e2341e7_0_98"/>
          <p:cNvSpPr txBox="1"/>
          <p:nvPr/>
        </p:nvSpPr>
        <p:spPr>
          <a:xfrm>
            <a:off x="0" y="-94900"/>
            <a:ext cx="12192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Distribution of Credit Default Status, Distribution of Housing Loan Status, Distribution of Housing Loan Status</a:t>
            </a:r>
            <a:endParaRPr sz="2400">
              <a:solidFill>
                <a:schemeClr val="dk1"/>
              </a:solidFill>
            </a:endParaRPr>
          </a:p>
        </p:txBody>
      </p:sp>
      <p:sp>
        <p:nvSpPr>
          <p:cNvPr id="392" name="Google Shape;392;g2e91e2341e7_0_98"/>
          <p:cNvSpPr txBox="1"/>
          <p:nvPr/>
        </p:nvSpPr>
        <p:spPr>
          <a:xfrm>
            <a:off x="4185550" y="56843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93" name="Google Shape;393;g2e91e2341e7_0_98"/>
          <p:cNvSpPr/>
          <p:nvPr/>
        </p:nvSpPr>
        <p:spPr>
          <a:xfrm>
            <a:off x="0" y="725750"/>
            <a:ext cx="5446800" cy="5470800"/>
          </a:xfrm>
          <a:prstGeom prst="rect">
            <a:avLst/>
          </a:prstGeom>
          <a:solidFill>
            <a:srgbClr val="3B3B3B"/>
          </a:solidFill>
          <a:ln cap="flat" cmpd="sng" w="9525">
            <a:solidFill>
              <a:srgbClr val="3B3B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94" name="Google Shape;394;g2e91e2341e7_0_98"/>
          <p:cNvSpPr txBox="1"/>
          <p:nvPr/>
        </p:nvSpPr>
        <p:spPr>
          <a:xfrm>
            <a:off x="229950" y="828500"/>
            <a:ext cx="4965600" cy="509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Although buyers with personal loan or default status were less likely to buy term deposit. but that's not the case for housing loan. Subscribed customers dataset have a high number of buyers who have housing loan. So, they can be a potential candidates for target marketing. </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i="1" sz="2200">
              <a:solidFill>
                <a:srgbClr val="D5D5D5"/>
              </a:solidFill>
              <a:highlight>
                <a:srgbClr val="38383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Hypothesis # 6 Rejected.</a:t>
            </a:r>
            <a:endParaRPr i="1" sz="2700">
              <a:solidFill>
                <a:srgbClr val="D5D5D5"/>
              </a:solidFill>
              <a:highlight>
                <a:srgbClr val="383838"/>
              </a:highlight>
              <a:latin typeface="Roboto"/>
              <a:ea typeface="Roboto"/>
              <a:cs typeface="Roboto"/>
              <a:sym typeface="Roboto"/>
            </a:endParaRPr>
          </a:p>
        </p:txBody>
      </p:sp>
      <p:pic>
        <p:nvPicPr>
          <p:cNvPr id="395" name="Google Shape;395;g2e91e2341e7_0_98"/>
          <p:cNvPicPr preferRelativeResize="0"/>
          <p:nvPr/>
        </p:nvPicPr>
        <p:blipFill rotWithShape="1">
          <a:blip r:embed="rId3">
            <a:alphaModFix/>
          </a:blip>
          <a:srcRect b="0" l="0" r="0" t="0"/>
          <a:stretch/>
        </p:blipFill>
        <p:spPr>
          <a:xfrm>
            <a:off x="157708" y="5684362"/>
            <a:ext cx="1654627" cy="1616700"/>
          </a:xfrm>
          <a:prstGeom prst="rect">
            <a:avLst/>
          </a:prstGeom>
          <a:noFill/>
          <a:ln>
            <a:noFill/>
          </a:ln>
        </p:spPr>
      </p:pic>
      <p:pic>
        <p:nvPicPr>
          <p:cNvPr id="396" name="Google Shape;396;g2e91e2341e7_0_98"/>
          <p:cNvPicPr preferRelativeResize="0"/>
          <p:nvPr/>
        </p:nvPicPr>
        <p:blipFill>
          <a:blip r:embed="rId4">
            <a:alphaModFix/>
          </a:blip>
          <a:stretch>
            <a:fillRect/>
          </a:stretch>
        </p:blipFill>
        <p:spPr>
          <a:xfrm>
            <a:off x="5446800" y="725748"/>
            <a:ext cx="5278150" cy="3147827"/>
          </a:xfrm>
          <a:prstGeom prst="rect">
            <a:avLst/>
          </a:prstGeom>
          <a:noFill/>
          <a:ln>
            <a:noFill/>
          </a:ln>
        </p:spPr>
      </p:pic>
      <p:pic>
        <p:nvPicPr>
          <p:cNvPr id="397" name="Google Shape;397;g2e91e2341e7_0_98"/>
          <p:cNvPicPr preferRelativeResize="0"/>
          <p:nvPr/>
        </p:nvPicPr>
        <p:blipFill>
          <a:blip r:embed="rId5">
            <a:alphaModFix/>
          </a:blip>
          <a:stretch>
            <a:fillRect/>
          </a:stretch>
        </p:blipFill>
        <p:spPr>
          <a:xfrm>
            <a:off x="6410850" y="3955475"/>
            <a:ext cx="3876599" cy="28718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g2e91e2341e7_0_123"/>
          <p:cNvSpPr txBox="1"/>
          <p:nvPr/>
        </p:nvSpPr>
        <p:spPr>
          <a:xfrm>
            <a:off x="1" y="0"/>
            <a:ext cx="12192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endParaRPr sz="4400">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rgbClr val="FF6600"/>
              </a:buClr>
              <a:buSzPts val="4800"/>
              <a:buFont typeface="Calibri"/>
              <a:buNone/>
            </a:pPr>
            <a:r>
              <a:rPr b="1" i="1" lang="en-US" sz="2100">
                <a:solidFill>
                  <a:srgbClr val="FF6600"/>
                </a:solidFill>
                <a:highlight>
                  <a:srgbClr val="383838"/>
                </a:highlight>
                <a:latin typeface="Roboto"/>
                <a:ea typeface="Roboto"/>
                <a:cs typeface="Roboto"/>
                <a:sym typeface="Roboto"/>
              </a:rPr>
              <a:t>Hypothesis # 7 : </a:t>
            </a:r>
            <a:endParaRPr b="1" i="1" sz="2100">
              <a:solidFill>
                <a:srgbClr val="FF6600"/>
              </a:solidFill>
              <a:highlight>
                <a:srgbClr val="383838"/>
              </a:highlight>
              <a:latin typeface="Roboto"/>
              <a:ea typeface="Roboto"/>
              <a:cs typeface="Roboto"/>
              <a:sym typeface="Roboto"/>
            </a:endParaRPr>
          </a:p>
          <a:p>
            <a:pPr indent="0" lvl="0" marL="0" marR="0" rtl="0" algn="ctr">
              <a:lnSpc>
                <a:spcPct val="90000"/>
              </a:lnSpc>
              <a:spcBef>
                <a:spcPts val="0"/>
              </a:spcBef>
              <a:spcAft>
                <a:spcPts val="0"/>
              </a:spcAft>
              <a:buClr>
                <a:srgbClr val="FF6600"/>
              </a:buClr>
              <a:buSzPts val="4800"/>
              <a:buFont typeface="Calibri"/>
              <a:buNone/>
            </a:pPr>
            <a:r>
              <a:rPr b="1" i="1" lang="en-US" sz="2100">
                <a:solidFill>
                  <a:srgbClr val="FF6600"/>
                </a:solidFill>
                <a:highlight>
                  <a:srgbClr val="383838"/>
                </a:highlight>
                <a:latin typeface="Roboto"/>
                <a:ea typeface="Roboto"/>
                <a:cs typeface="Roboto"/>
                <a:sym typeface="Roboto"/>
              </a:rPr>
              <a:t>Consumers' economical factors affect their buying' decisions.</a:t>
            </a:r>
            <a:endParaRPr b="1" sz="4500">
              <a:solidFill>
                <a:srgbClr val="FF6600"/>
              </a:solidFill>
              <a:latin typeface="Calibri"/>
              <a:ea typeface="Calibri"/>
              <a:cs typeface="Calibri"/>
              <a:sym typeface="Calibri"/>
            </a:endParaRPr>
          </a:p>
        </p:txBody>
      </p:sp>
      <p:pic>
        <p:nvPicPr>
          <p:cNvPr id="403" name="Google Shape;403;g2e91e2341e7_0_123"/>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g2e91e2341e7_0_128"/>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09" name="Google Shape;409;g2e91e2341e7_0_128"/>
          <p:cNvSpPr txBox="1"/>
          <p:nvPr/>
        </p:nvSpPr>
        <p:spPr>
          <a:xfrm>
            <a:off x="0" y="89750"/>
            <a:ext cx="1219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Consumer COnfidence vs. Employee variation rates by Subscription Status</a:t>
            </a:r>
            <a:endParaRPr sz="2400">
              <a:solidFill>
                <a:schemeClr val="dk1"/>
              </a:solidFill>
            </a:endParaRPr>
          </a:p>
        </p:txBody>
      </p:sp>
      <p:sp>
        <p:nvSpPr>
          <p:cNvPr id="410" name="Google Shape;410;g2e91e2341e7_0_128"/>
          <p:cNvSpPr txBox="1"/>
          <p:nvPr/>
        </p:nvSpPr>
        <p:spPr>
          <a:xfrm>
            <a:off x="4185550" y="56843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11" name="Google Shape;411;g2e91e2341e7_0_128"/>
          <p:cNvSpPr/>
          <p:nvPr/>
        </p:nvSpPr>
        <p:spPr>
          <a:xfrm>
            <a:off x="0" y="725750"/>
            <a:ext cx="5446800" cy="5470800"/>
          </a:xfrm>
          <a:prstGeom prst="rect">
            <a:avLst/>
          </a:prstGeom>
          <a:solidFill>
            <a:srgbClr val="3B3B3B"/>
          </a:solidFill>
          <a:ln cap="flat" cmpd="sng" w="9525">
            <a:solidFill>
              <a:srgbClr val="3B3B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12" name="Google Shape;412;g2e91e2341e7_0_128"/>
          <p:cNvSpPr txBox="1"/>
          <p:nvPr/>
        </p:nvSpPr>
        <p:spPr>
          <a:xfrm>
            <a:off x="240600" y="2297700"/>
            <a:ext cx="49656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This graph depicts that customers with low emp.var.rate and high cons.conf.idx are more likely to purchase.</a:t>
            </a:r>
            <a:endParaRPr i="1" sz="2700">
              <a:solidFill>
                <a:srgbClr val="D5D5D5"/>
              </a:solidFill>
              <a:highlight>
                <a:srgbClr val="383838"/>
              </a:highlight>
              <a:latin typeface="Roboto"/>
              <a:ea typeface="Roboto"/>
              <a:cs typeface="Roboto"/>
              <a:sym typeface="Roboto"/>
            </a:endParaRPr>
          </a:p>
        </p:txBody>
      </p:sp>
      <p:pic>
        <p:nvPicPr>
          <p:cNvPr id="413" name="Google Shape;413;g2e91e2341e7_0_128"/>
          <p:cNvPicPr preferRelativeResize="0"/>
          <p:nvPr/>
        </p:nvPicPr>
        <p:blipFill rotWithShape="1">
          <a:blip r:embed="rId3">
            <a:alphaModFix/>
          </a:blip>
          <a:srcRect b="0" l="0" r="0" t="0"/>
          <a:stretch/>
        </p:blipFill>
        <p:spPr>
          <a:xfrm>
            <a:off x="157708" y="5684362"/>
            <a:ext cx="1654627" cy="1616700"/>
          </a:xfrm>
          <a:prstGeom prst="rect">
            <a:avLst/>
          </a:prstGeom>
          <a:noFill/>
          <a:ln>
            <a:noFill/>
          </a:ln>
        </p:spPr>
      </p:pic>
      <p:pic>
        <p:nvPicPr>
          <p:cNvPr id="414" name="Google Shape;414;g2e91e2341e7_0_128"/>
          <p:cNvPicPr preferRelativeResize="0"/>
          <p:nvPr/>
        </p:nvPicPr>
        <p:blipFill>
          <a:blip r:embed="rId4">
            <a:alphaModFix/>
          </a:blip>
          <a:stretch>
            <a:fillRect/>
          </a:stretch>
        </p:blipFill>
        <p:spPr>
          <a:xfrm>
            <a:off x="5599200" y="980900"/>
            <a:ext cx="6370962" cy="50949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g2e91e2341e7_0_141"/>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20" name="Google Shape;420;g2e91e2341e7_0_141"/>
          <p:cNvSpPr txBox="1"/>
          <p:nvPr/>
        </p:nvSpPr>
        <p:spPr>
          <a:xfrm>
            <a:off x="0" y="89750"/>
            <a:ext cx="1219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Consumer Price vs. Employee variation rates by Subscription Status</a:t>
            </a:r>
            <a:endParaRPr sz="2400">
              <a:solidFill>
                <a:schemeClr val="dk1"/>
              </a:solidFill>
            </a:endParaRPr>
          </a:p>
        </p:txBody>
      </p:sp>
      <p:sp>
        <p:nvSpPr>
          <p:cNvPr id="421" name="Google Shape;421;g2e91e2341e7_0_141"/>
          <p:cNvSpPr txBox="1"/>
          <p:nvPr/>
        </p:nvSpPr>
        <p:spPr>
          <a:xfrm>
            <a:off x="4185550" y="56843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22" name="Google Shape;422;g2e91e2341e7_0_141"/>
          <p:cNvSpPr/>
          <p:nvPr/>
        </p:nvSpPr>
        <p:spPr>
          <a:xfrm>
            <a:off x="0" y="725750"/>
            <a:ext cx="5446800" cy="5470800"/>
          </a:xfrm>
          <a:prstGeom prst="rect">
            <a:avLst/>
          </a:prstGeom>
          <a:solidFill>
            <a:srgbClr val="3B3B3B"/>
          </a:solidFill>
          <a:ln cap="flat" cmpd="sng" w="9525">
            <a:solidFill>
              <a:srgbClr val="3B3B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23" name="Google Shape;423;g2e91e2341e7_0_141"/>
          <p:cNvSpPr txBox="1"/>
          <p:nvPr/>
        </p:nvSpPr>
        <p:spPr>
          <a:xfrm>
            <a:off x="240600" y="2297700"/>
            <a:ext cx="49656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Graphs depict that CCI, CPI and EVR have very weak association. Further investigation needed.</a:t>
            </a:r>
            <a:endParaRPr i="1" sz="2700">
              <a:solidFill>
                <a:srgbClr val="D5D5D5"/>
              </a:solidFill>
              <a:highlight>
                <a:srgbClr val="383838"/>
              </a:highlight>
              <a:latin typeface="Roboto"/>
              <a:ea typeface="Roboto"/>
              <a:cs typeface="Roboto"/>
              <a:sym typeface="Roboto"/>
            </a:endParaRPr>
          </a:p>
        </p:txBody>
      </p:sp>
      <p:pic>
        <p:nvPicPr>
          <p:cNvPr id="424" name="Google Shape;424;g2e91e2341e7_0_141"/>
          <p:cNvPicPr preferRelativeResize="0"/>
          <p:nvPr/>
        </p:nvPicPr>
        <p:blipFill rotWithShape="1">
          <a:blip r:embed="rId3">
            <a:alphaModFix/>
          </a:blip>
          <a:srcRect b="0" l="0" r="0" t="0"/>
          <a:stretch/>
        </p:blipFill>
        <p:spPr>
          <a:xfrm>
            <a:off x="157708" y="5684362"/>
            <a:ext cx="1654627" cy="1616700"/>
          </a:xfrm>
          <a:prstGeom prst="rect">
            <a:avLst/>
          </a:prstGeom>
          <a:noFill/>
          <a:ln>
            <a:noFill/>
          </a:ln>
        </p:spPr>
      </p:pic>
      <p:pic>
        <p:nvPicPr>
          <p:cNvPr id="425" name="Google Shape;425;g2e91e2341e7_0_141"/>
          <p:cNvPicPr preferRelativeResize="0"/>
          <p:nvPr/>
        </p:nvPicPr>
        <p:blipFill>
          <a:blip r:embed="rId4">
            <a:alphaModFix/>
          </a:blip>
          <a:stretch>
            <a:fillRect/>
          </a:stretch>
        </p:blipFill>
        <p:spPr>
          <a:xfrm>
            <a:off x="5599200" y="878150"/>
            <a:ext cx="6386645" cy="52063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txBox="1"/>
          <p:nvPr>
            <p:ph idx="1" type="body"/>
          </p:nvPr>
        </p:nvSpPr>
        <p:spPr>
          <a:xfrm>
            <a:off x="6096000" y="1253331"/>
            <a:ext cx="5450975"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ABC Bank aims to launch a new term deposit product. However, their current marketing approach lacks precision, making it difficult to identify customers most likely to be interested. This leads to missed sales opportunities and potentially wasted marketing resources.</a:t>
            </a:r>
            <a:endParaRPr b="1"/>
          </a:p>
        </p:txBody>
      </p:sp>
      <p:sp>
        <p:nvSpPr>
          <p:cNvPr id="106" name="Google Shape;106;p4"/>
          <p:cNvSpPr txBox="1"/>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endParaRPr sz="4400">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rgbClr val="FF6600"/>
              </a:buClr>
              <a:buSzPts val="6000"/>
              <a:buFont typeface="Calibri"/>
              <a:buNone/>
            </a:pPr>
            <a:r>
              <a:rPr b="1" lang="en-US" sz="6000">
                <a:solidFill>
                  <a:srgbClr val="FF6600"/>
                </a:solidFill>
                <a:latin typeface="Calibri"/>
                <a:ea typeface="Calibri"/>
                <a:cs typeface="Calibri"/>
                <a:sym typeface="Calibri"/>
              </a:rPr>
              <a:t>Problem Statement</a:t>
            </a:r>
            <a:endParaRPr/>
          </a:p>
          <a:p>
            <a:pPr indent="0" lvl="0" marL="0" marR="0" rtl="0" algn="ctr">
              <a:lnSpc>
                <a:spcPct val="90000"/>
              </a:lnSpc>
              <a:spcBef>
                <a:spcPts val="0"/>
              </a:spcBef>
              <a:spcAft>
                <a:spcPts val="0"/>
              </a:spcAft>
              <a:buClr>
                <a:schemeClr val="dk1"/>
              </a:buClr>
              <a:buSzPts val="4400"/>
              <a:buFont typeface="Calibri"/>
              <a:buNone/>
            </a:pPr>
            <a:r>
              <a:t/>
            </a:r>
            <a:endParaRPr b="1" sz="4400">
              <a:solidFill>
                <a:srgbClr val="FF6600"/>
              </a:solidFill>
              <a:latin typeface="Calibri"/>
              <a:ea typeface="Calibri"/>
              <a:cs typeface="Calibri"/>
              <a:sym typeface="Calibri"/>
            </a:endParaRPr>
          </a:p>
        </p:txBody>
      </p:sp>
      <p:pic>
        <p:nvPicPr>
          <p:cNvPr id="107" name="Google Shape;107;p4"/>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g2e91e2341e7_0_153"/>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31" name="Google Shape;431;g2e91e2341e7_0_153"/>
          <p:cNvSpPr txBox="1"/>
          <p:nvPr/>
        </p:nvSpPr>
        <p:spPr>
          <a:xfrm>
            <a:off x="0" y="89750"/>
            <a:ext cx="1219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Distribution of Euribor 3 Month Rate by Subscription Status</a:t>
            </a:r>
            <a:endParaRPr sz="2400">
              <a:solidFill>
                <a:schemeClr val="dk1"/>
              </a:solidFill>
            </a:endParaRPr>
          </a:p>
        </p:txBody>
      </p:sp>
      <p:sp>
        <p:nvSpPr>
          <p:cNvPr id="432" name="Google Shape;432;g2e91e2341e7_0_153"/>
          <p:cNvSpPr txBox="1"/>
          <p:nvPr/>
        </p:nvSpPr>
        <p:spPr>
          <a:xfrm>
            <a:off x="4185550" y="56843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33" name="Google Shape;433;g2e91e2341e7_0_153"/>
          <p:cNvSpPr/>
          <p:nvPr/>
        </p:nvSpPr>
        <p:spPr>
          <a:xfrm>
            <a:off x="0" y="725750"/>
            <a:ext cx="5446800" cy="5470800"/>
          </a:xfrm>
          <a:prstGeom prst="rect">
            <a:avLst/>
          </a:prstGeom>
          <a:solidFill>
            <a:srgbClr val="3B3B3B"/>
          </a:solidFill>
          <a:ln cap="flat" cmpd="sng" w="9525">
            <a:solidFill>
              <a:srgbClr val="3B3B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34" name="Google Shape;434;g2e91e2341e7_0_153"/>
          <p:cNvSpPr txBox="1"/>
          <p:nvPr/>
        </p:nvSpPr>
        <p:spPr>
          <a:xfrm>
            <a:off x="240600" y="2713200"/>
            <a:ext cx="4965600" cy="143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Customers who subscribed have relatively lower euriborm than those who didn't.</a:t>
            </a:r>
            <a:endParaRPr i="1" sz="2700">
              <a:solidFill>
                <a:srgbClr val="D5D5D5"/>
              </a:solidFill>
              <a:highlight>
                <a:srgbClr val="383838"/>
              </a:highlight>
              <a:latin typeface="Roboto"/>
              <a:ea typeface="Roboto"/>
              <a:cs typeface="Roboto"/>
              <a:sym typeface="Roboto"/>
            </a:endParaRPr>
          </a:p>
        </p:txBody>
      </p:sp>
      <p:pic>
        <p:nvPicPr>
          <p:cNvPr id="435" name="Google Shape;435;g2e91e2341e7_0_153"/>
          <p:cNvPicPr preferRelativeResize="0"/>
          <p:nvPr/>
        </p:nvPicPr>
        <p:blipFill rotWithShape="1">
          <a:blip r:embed="rId3">
            <a:alphaModFix/>
          </a:blip>
          <a:srcRect b="0" l="0" r="0" t="0"/>
          <a:stretch/>
        </p:blipFill>
        <p:spPr>
          <a:xfrm>
            <a:off x="157708" y="5684362"/>
            <a:ext cx="1654627" cy="1616700"/>
          </a:xfrm>
          <a:prstGeom prst="rect">
            <a:avLst/>
          </a:prstGeom>
          <a:noFill/>
          <a:ln>
            <a:noFill/>
          </a:ln>
        </p:spPr>
      </p:pic>
      <p:pic>
        <p:nvPicPr>
          <p:cNvPr id="436" name="Google Shape;436;g2e91e2341e7_0_153"/>
          <p:cNvPicPr preferRelativeResize="0"/>
          <p:nvPr/>
        </p:nvPicPr>
        <p:blipFill>
          <a:blip r:embed="rId4">
            <a:alphaModFix/>
          </a:blip>
          <a:stretch>
            <a:fillRect/>
          </a:stretch>
        </p:blipFill>
        <p:spPr>
          <a:xfrm>
            <a:off x="5599200" y="982975"/>
            <a:ext cx="6557424" cy="489204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g2e91e2341e7_0_164"/>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42" name="Google Shape;442;g2e91e2341e7_0_164"/>
          <p:cNvSpPr txBox="1"/>
          <p:nvPr/>
        </p:nvSpPr>
        <p:spPr>
          <a:xfrm>
            <a:off x="0" y="89750"/>
            <a:ext cx="1219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Average Euribor 3 Month Rate by Subscription Status</a:t>
            </a:r>
            <a:endParaRPr sz="2400">
              <a:solidFill>
                <a:schemeClr val="dk1"/>
              </a:solidFill>
            </a:endParaRPr>
          </a:p>
        </p:txBody>
      </p:sp>
      <p:sp>
        <p:nvSpPr>
          <p:cNvPr id="443" name="Google Shape;443;g2e91e2341e7_0_164"/>
          <p:cNvSpPr txBox="1"/>
          <p:nvPr/>
        </p:nvSpPr>
        <p:spPr>
          <a:xfrm>
            <a:off x="4185550" y="56843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44" name="Google Shape;444;g2e91e2341e7_0_164"/>
          <p:cNvSpPr/>
          <p:nvPr/>
        </p:nvSpPr>
        <p:spPr>
          <a:xfrm>
            <a:off x="0" y="725750"/>
            <a:ext cx="5446800" cy="5470800"/>
          </a:xfrm>
          <a:prstGeom prst="rect">
            <a:avLst/>
          </a:prstGeom>
          <a:solidFill>
            <a:srgbClr val="3B3B3B"/>
          </a:solidFill>
          <a:ln cap="flat" cmpd="sng" w="9525">
            <a:solidFill>
              <a:srgbClr val="3B3B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45" name="Google Shape;445;g2e91e2341e7_0_164"/>
          <p:cNvSpPr txBox="1"/>
          <p:nvPr/>
        </p:nvSpPr>
        <p:spPr>
          <a:xfrm>
            <a:off x="240600" y="1914200"/>
            <a:ext cx="4965600" cy="309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Customers who fall within the Euribor 3 month rate range of 0.0 to 2.3 might have a higher concentration of subscriptions compared to customers with Euribor 3 month rates outside this range.</a:t>
            </a:r>
            <a:endParaRPr i="1" sz="2700">
              <a:solidFill>
                <a:srgbClr val="D5D5D5"/>
              </a:solidFill>
              <a:highlight>
                <a:srgbClr val="383838"/>
              </a:highlight>
              <a:latin typeface="Roboto"/>
              <a:ea typeface="Roboto"/>
              <a:cs typeface="Roboto"/>
              <a:sym typeface="Roboto"/>
            </a:endParaRPr>
          </a:p>
        </p:txBody>
      </p:sp>
      <p:pic>
        <p:nvPicPr>
          <p:cNvPr id="446" name="Google Shape;446;g2e91e2341e7_0_164"/>
          <p:cNvPicPr preferRelativeResize="0"/>
          <p:nvPr/>
        </p:nvPicPr>
        <p:blipFill rotWithShape="1">
          <a:blip r:embed="rId3">
            <a:alphaModFix/>
          </a:blip>
          <a:srcRect b="0" l="0" r="0" t="0"/>
          <a:stretch/>
        </p:blipFill>
        <p:spPr>
          <a:xfrm>
            <a:off x="157708" y="5684362"/>
            <a:ext cx="1654627" cy="1616700"/>
          </a:xfrm>
          <a:prstGeom prst="rect">
            <a:avLst/>
          </a:prstGeom>
          <a:noFill/>
          <a:ln>
            <a:noFill/>
          </a:ln>
        </p:spPr>
      </p:pic>
      <p:pic>
        <p:nvPicPr>
          <p:cNvPr id="447" name="Google Shape;447;g2e91e2341e7_0_164"/>
          <p:cNvPicPr preferRelativeResize="0"/>
          <p:nvPr/>
        </p:nvPicPr>
        <p:blipFill>
          <a:blip r:embed="rId4">
            <a:alphaModFix/>
          </a:blip>
          <a:stretch>
            <a:fillRect/>
          </a:stretch>
        </p:blipFill>
        <p:spPr>
          <a:xfrm>
            <a:off x="5985400" y="725750"/>
            <a:ext cx="5850750" cy="58507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g2e91e2341e7_0_176"/>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53" name="Google Shape;453;g2e91e2341e7_0_176"/>
          <p:cNvSpPr txBox="1"/>
          <p:nvPr/>
        </p:nvSpPr>
        <p:spPr>
          <a:xfrm>
            <a:off x="0" y="89750"/>
            <a:ext cx="1219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Average Employment Variation Rate by Subscription Status</a:t>
            </a:r>
            <a:endParaRPr sz="2400">
              <a:solidFill>
                <a:schemeClr val="dk1"/>
              </a:solidFill>
            </a:endParaRPr>
          </a:p>
        </p:txBody>
      </p:sp>
      <p:sp>
        <p:nvSpPr>
          <p:cNvPr id="454" name="Google Shape;454;g2e91e2341e7_0_176"/>
          <p:cNvSpPr txBox="1"/>
          <p:nvPr/>
        </p:nvSpPr>
        <p:spPr>
          <a:xfrm>
            <a:off x="4185550" y="56843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55" name="Google Shape;455;g2e91e2341e7_0_176"/>
          <p:cNvSpPr/>
          <p:nvPr/>
        </p:nvSpPr>
        <p:spPr>
          <a:xfrm>
            <a:off x="0" y="725750"/>
            <a:ext cx="5446800" cy="5470800"/>
          </a:xfrm>
          <a:prstGeom prst="rect">
            <a:avLst/>
          </a:prstGeom>
          <a:solidFill>
            <a:srgbClr val="3B3B3B"/>
          </a:solidFill>
          <a:ln cap="flat" cmpd="sng" w="9525">
            <a:solidFill>
              <a:srgbClr val="3B3B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56" name="Google Shape;456;g2e91e2341e7_0_176"/>
          <p:cNvSpPr txBox="1"/>
          <p:nvPr/>
        </p:nvSpPr>
        <p:spPr>
          <a:xfrm>
            <a:off x="240600" y="2537600"/>
            <a:ext cx="49656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The graphs suggests that customers with lower Emp variation rate are likely to </a:t>
            </a:r>
            <a:r>
              <a:rPr i="1" lang="en-US" sz="2700">
                <a:solidFill>
                  <a:srgbClr val="D5D5D5"/>
                </a:solidFill>
                <a:highlight>
                  <a:srgbClr val="383838"/>
                </a:highlight>
                <a:latin typeface="Roboto"/>
                <a:ea typeface="Roboto"/>
                <a:cs typeface="Roboto"/>
                <a:sym typeface="Roboto"/>
              </a:rPr>
              <a:t>subscribe</a:t>
            </a:r>
            <a:r>
              <a:rPr i="1" lang="en-US" sz="2700">
                <a:solidFill>
                  <a:srgbClr val="D5D5D5"/>
                </a:solidFill>
                <a:highlight>
                  <a:srgbClr val="383838"/>
                </a:highlight>
                <a:latin typeface="Roboto"/>
                <a:ea typeface="Roboto"/>
                <a:cs typeface="Roboto"/>
                <a:sym typeface="Roboto"/>
              </a:rPr>
              <a:t>.</a:t>
            </a:r>
            <a:endParaRPr i="1" sz="2700">
              <a:solidFill>
                <a:srgbClr val="D5D5D5"/>
              </a:solidFill>
              <a:highlight>
                <a:srgbClr val="383838"/>
              </a:highlight>
              <a:latin typeface="Roboto"/>
              <a:ea typeface="Roboto"/>
              <a:cs typeface="Roboto"/>
              <a:sym typeface="Roboto"/>
            </a:endParaRPr>
          </a:p>
        </p:txBody>
      </p:sp>
      <p:pic>
        <p:nvPicPr>
          <p:cNvPr id="457" name="Google Shape;457;g2e91e2341e7_0_176"/>
          <p:cNvPicPr preferRelativeResize="0"/>
          <p:nvPr/>
        </p:nvPicPr>
        <p:blipFill rotWithShape="1">
          <a:blip r:embed="rId3">
            <a:alphaModFix/>
          </a:blip>
          <a:srcRect b="0" l="0" r="0" t="0"/>
          <a:stretch/>
        </p:blipFill>
        <p:spPr>
          <a:xfrm>
            <a:off x="157708" y="5684362"/>
            <a:ext cx="1654627" cy="1616700"/>
          </a:xfrm>
          <a:prstGeom prst="rect">
            <a:avLst/>
          </a:prstGeom>
          <a:noFill/>
          <a:ln>
            <a:noFill/>
          </a:ln>
        </p:spPr>
      </p:pic>
      <p:pic>
        <p:nvPicPr>
          <p:cNvPr id="458" name="Google Shape;458;g2e91e2341e7_0_176"/>
          <p:cNvPicPr preferRelativeResize="0"/>
          <p:nvPr/>
        </p:nvPicPr>
        <p:blipFill>
          <a:blip r:embed="rId4">
            <a:alphaModFix/>
          </a:blip>
          <a:stretch>
            <a:fillRect/>
          </a:stretch>
        </p:blipFill>
        <p:spPr>
          <a:xfrm>
            <a:off x="6033250" y="866175"/>
            <a:ext cx="5611375" cy="56113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g2e91e2341e7_0_187"/>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64" name="Google Shape;464;g2e91e2341e7_0_187"/>
          <p:cNvSpPr txBox="1"/>
          <p:nvPr/>
        </p:nvSpPr>
        <p:spPr>
          <a:xfrm>
            <a:off x="0" y="89750"/>
            <a:ext cx="1219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Kernel Density Estimation of nr.employed of subscribed customers</a:t>
            </a:r>
            <a:endParaRPr sz="2400">
              <a:solidFill>
                <a:schemeClr val="dk1"/>
              </a:solidFill>
            </a:endParaRPr>
          </a:p>
        </p:txBody>
      </p:sp>
      <p:sp>
        <p:nvSpPr>
          <p:cNvPr id="465" name="Google Shape;465;g2e91e2341e7_0_187"/>
          <p:cNvSpPr txBox="1"/>
          <p:nvPr/>
        </p:nvSpPr>
        <p:spPr>
          <a:xfrm>
            <a:off x="4185550" y="56843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66" name="Google Shape;466;g2e91e2341e7_0_187"/>
          <p:cNvSpPr/>
          <p:nvPr/>
        </p:nvSpPr>
        <p:spPr>
          <a:xfrm>
            <a:off x="0" y="725750"/>
            <a:ext cx="5446800" cy="5524200"/>
          </a:xfrm>
          <a:prstGeom prst="rect">
            <a:avLst/>
          </a:prstGeom>
          <a:solidFill>
            <a:srgbClr val="3B3B3B"/>
          </a:solidFill>
          <a:ln cap="flat" cmpd="sng" w="9525">
            <a:solidFill>
              <a:srgbClr val="3B3B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67" name="Google Shape;467;g2e91e2341e7_0_187"/>
          <p:cNvSpPr txBox="1"/>
          <p:nvPr/>
        </p:nvSpPr>
        <p:spPr>
          <a:xfrm>
            <a:off x="240600" y="725750"/>
            <a:ext cx="4965600" cy="558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The multimodal distribution of nr.employed indicates the presence of multiple employer categories. This might require using statistical methods suited for non-normal distributions for accurate analysis</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Customers' financial conditions does seem to impact their decision.</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Hypothesis # 7 Approved.</a:t>
            </a:r>
            <a:endParaRPr i="1" sz="2700">
              <a:solidFill>
                <a:srgbClr val="D5D5D5"/>
              </a:solidFill>
              <a:highlight>
                <a:srgbClr val="383838"/>
              </a:highlight>
              <a:latin typeface="Roboto"/>
              <a:ea typeface="Roboto"/>
              <a:cs typeface="Roboto"/>
              <a:sym typeface="Roboto"/>
            </a:endParaRPr>
          </a:p>
        </p:txBody>
      </p:sp>
      <p:pic>
        <p:nvPicPr>
          <p:cNvPr id="468" name="Google Shape;468;g2e91e2341e7_0_187"/>
          <p:cNvPicPr preferRelativeResize="0"/>
          <p:nvPr/>
        </p:nvPicPr>
        <p:blipFill rotWithShape="1">
          <a:blip r:embed="rId3">
            <a:alphaModFix/>
          </a:blip>
          <a:srcRect b="0" l="0" r="0" t="0"/>
          <a:stretch/>
        </p:blipFill>
        <p:spPr>
          <a:xfrm>
            <a:off x="157708" y="5684362"/>
            <a:ext cx="1654627" cy="1616700"/>
          </a:xfrm>
          <a:prstGeom prst="rect">
            <a:avLst/>
          </a:prstGeom>
          <a:noFill/>
          <a:ln>
            <a:noFill/>
          </a:ln>
        </p:spPr>
      </p:pic>
      <p:pic>
        <p:nvPicPr>
          <p:cNvPr id="469" name="Google Shape;469;g2e91e2341e7_0_187"/>
          <p:cNvPicPr preferRelativeResize="0"/>
          <p:nvPr/>
        </p:nvPicPr>
        <p:blipFill>
          <a:blip r:embed="rId4">
            <a:alphaModFix/>
          </a:blip>
          <a:stretch>
            <a:fillRect/>
          </a:stretch>
        </p:blipFill>
        <p:spPr>
          <a:xfrm>
            <a:off x="5599200" y="878150"/>
            <a:ext cx="6478200" cy="50050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23"/>
          <p:cNvSpPr txBox="1"/>
          <p:nvPr>
            <p:ph idx="1" type="body"/>
          </p:nvPr>
        </p:nvSpPr>
        <p:spPr>
          <a:xfrm>
            <a:off x="6096000" y="1253331"/>
            <a:ext cx="5450975" cy="4351338"/>
          </a:xfrm>
          <a:prstGeom prst="rect">
            <a:avLst/>
          </a:prstGeom>
          <a:noFill/>
          <a:ln>
            <a:noFill/>
          </a:ln>
        </p:spPr>
        <p:txBody>
          <a:bodyPr anchorCtr="0" anchor="t" bIns="45700" lIns="91425" spcFirstLastPara="1" rIns="91425" wrap="square" tIns="45700">
            <a:normAutofit fontScale="85000" lnSpcReduction="20000"/>
          </a:bodyPr>
          <a:lstStyle/>
          <a:p>
            <a:pPr indent="-201930" lvl="0" marL="228600" rtl="0" algn="l">
              <a:lnSpc>
                <a:spcPct val="90000"/>
              </a:lnSpc>
              <a:spcBef>
                <a:spcPts val="0"/>
              </a:spcBef>
              <a:spcAft>
                <a:spcPts val="0"/>
              </a:spcAft>
              <a:buClr>
                <a:schemeClr val="dk1"/>
              </a:buClr>
              <a:buSzPct val="100000"/>
              <a:buChar char="•"/>
            </a:pPr>
            <a:r>
              <a:rPr b="1" lang="en-US"/>
              <a:t>Our exploration of the data has shed light on various factors influencing customer decisions regarding term deposit subscriptions. While specific demographics (retired, mid-aged housemaids), contact methods (cellular), loan status (existing housing loans), seasonal patterns (May weekdays, April Thursdays), and social and economic factors (CPI, CCI, employment variation rates) emerged as key considerations, it's crucial to acknowledge the need for further investigation in all these aspects for a truly comprehensive marketing strategy.</a:t>
            </a:r>
            <a:endParaRPr b="1"/>
          </a:p>
        </p:txBody>
      </p:sp>
      <p:sp>
        <p:nvSpPr>
          <p:cNvPr id="475" name="Google Shape;475;p23"/>
          <p:cNvSpPr txBox="1"/>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endParaRPr sz="4400">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rgbClr val="FF6600"/>
              </a:buClr>
              <a:buSzPts val="6000"/>
              <a:buFont typeface="Calibri"/>
              <a:buNone/>
            </a:pPr>
            <a:r>
              <a:rPr b="1" lang="en-US" sz="6000">
                <a:solidFill>
                  <a:srgbClr val="FF6600"/>
                </a:solidFill>
                <a:latin typeface="Calibri"/>
                <a:ea typeface="Calibri"/>
                <a:cs typeface="Calibri"/>
                <a:sym typeface="Calibri"/>
              </a:rPr>
              <a:t>EDA Summary</a:t>
            </a:r>
            <a:endParaRPr b="1" sz="4400">
              <a:solidFill>
                <a:srgbClr val="FF6600"/>
              </a:solidFill>
              <a:latin typeface="Calibri"/>
              <a:ea typeface="Calibri"/>
              <a:cs typeface="Calibri"/>
              <a:sym typeface="Calibri"/>
            </a:endParaRPr>
          </a:p>
        </p:txBody>
      </p:sp>
      <p:pic>
        <p:nvPicPr>
          <p:cNvPr id="476" name="Google Shape;476;p23"/>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g2e8b3bee7a2_0_20"/>
          <p:cNvSpPr txBox="1"/>
          <p:nvPr>
            <p:ph idx="1" type="body"/>
          </p:nvPr>
        </p:nvSpPr>
        <p:spPr>
          <a:xfrm>
            <a:off x="6096000" y="1253331"/>
            <a:ext cx="54510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tailoring marketing campaigns to target this specific demographic (married, admin, university degree) as they seem to be more receptive to term deposit products.</a:t>
            </a:r>
            <a:endParaRPr b="1"/>
          </a:p>
        </p:txBody>
      </p:sp>
      <p:sp>
        <p:nvSpPr>
          <p:cNvPr id="482" name="Google Shape;482;g2e8b3bee7a2_0_20"/>
          <p:cNvSpPr txBox="1"/>
          <p:nvPr/>
        </p:nvSpPr>
        <p:spPr>
          <a:xfrm>
            <a:off x="1" y="0"/>
            <a:ext cx="12192000" cy="6858000"/>
          </a:xfrm>
          <a:prstGeom prst="rect">
            <a:avLst/>
          </a:prstGeom>
          <a:solidFill>
            <a:srgbClr val="3B3B3B"/>
          </a:solidFill>
          <a:ln>
            <a:noFill/>
          </a:ln>
        </p:spPr>
        <p:txBody>
          <a:bodyPr anchorCtr="0" anchor="t" bIns="45700" lIns="91425" spcFirstLastPara="1" rIns="91425" wrap="square" tIns="45700">
            <a:normAutofit lnSpcReduction="10000"/>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   </a:t>
            </a:r>
            <a:r>
              <a:rPr lang="en-US" sz="4400">
                <a:solidFill>
                  <a:schemeClr val="dk1"/>
                </a:solidFill>
                <a:latin typeface="Calibri"/>
                <a:ea typeface="Calibri"/>
                <a:cs typeface="Calibri"/>
                <a:sym typeface="Calibri"/>
              </a:rPr>
              <a:t> </a:t>
            </a:r>
            <a:r>
              <a:rPr b="1" lang="en-US" sz="4800">
                <a:solidFill>
                  <a:srgbClr val="FF6600"/>
                </a:solidFill>
                <a:latin typeface="Calibri"/>
                <a:ea typeface="Calibri"/>
                <a:cs typeface="Calibri"/>
                <a:sym typeface="Calibri"/>
              </a:rPr>
              <a:t>Key Findings</a:t>
            </a:r>
            <a:r>
              <a:rPr b="1" lang="en-US" sz="4800">
                <a:solidFill>
                  <a:srgbClr val="FF6600"/>
                </a:solidFill>
                <a:latin typeface="Calibri"/>
                <a:ea typeface="Calibri"/>
                <a:cs typeface="Calibri"/>
                <a:sym typeface="Calibri"/>
              </a:rPr>
              <a:t> : </a:t>
            </a:r>
            <a:endParaRPr b="1" sz="4800">
              <a:solidFill>
                <a:srgbClr val="FF6600"/>
              </a:solidFill>
              <a:latin typeface="Calibri"/>
              <a:ea typeface="Calibri"/>
              <a:cs typeface="Calibri"/>
              <a:sym typeface="Calibri"/>
            </a:endParaRPr>
          </a:p>
          <a:p>
            <a:pPr indent="-387350" lvl="0" marL="457200" marR="0" rtl="0" algn="l">
              <a:lnSpc>
                <a:spcPct val="90000"/>
              </a:lnSpc>
              <a:spcBef>
                <a:spcPts val="0"/>
              </a:spcBef>
              <a:spcAft>
                <a:spcPts val="0"/>
              </a:spcAft>
              <a:buClr>
                <a:schemeClr val="lt1"/>
              </a:buClr>
              <a:buSzPts val="2500"/>
              <a:buFont typeface="Calibri"/>
              <a:buChar char="●"/>
            </a:pPr>
            <a:r>
              <a:rPr b="1" lang="en-US" sz="2500">
                <a:solidFill>
                  <a:schemeClr val="lt1"/>
                </a:solidFill>
                <a:latin typeface="Calibri"/>
                <a:ea typeface="Calibri"/>
                <a:cs typeface="Calibri"/>
                <a:sym typeface="Calibri"/>
              </a:rPr>
              <a:t>An interesting trend emerged from our analysis: a higher proportion of customers who subscribed to term deposits were married, worked in administrative positions, and held university degrees.</a:t>
            </a:r>
            <a:endParaRPr b="1" sz="2500">
              <a:solidFill>
                <a:schemeClr val="lt1"/>
              </a:solidFill>
              <a:latin typeface="Calibri"/>
              <a:ea typeface="Calibri"/>
              <a:cs typeface="Calibri"/>
              <a:sym typeface="Calibri"/>
            </a:endParaRPr>
          </a:p>
          <a:p>
            <a:pPr indent="-387350" lvl="0" marL="457200" marR="0" rtl="0" algn="l">
              <a:lnSpc>
                <a:spcPct val="90000"/>
              </a:lnSpc>
              <a:spcBef>
                <a:spcPts val="0"/>
              </a:spcBef>
              <a:spcAft>
                <a:spcPts val="0"/>
              </a:spcAft>
              <a:buClr>
                <a:schemeClr val="lt1"/>
              </a:buClr>
              <a:buSzPts val="2500"/>
              <a:buFont typeface="Calibri"/>
              <a:buChar char="●"/>
            </a:pPr>
            <a:r>
              <a:rPr b="1" lang="en-US" sz="2500">
                <a:solidFill>
                  <a:schemeClr val="lt1"/>
                </a:solidFill>
                <a:latin typeface="Calibri"/>
                <a:ea typeface="Calibri"/>
                <a:cs typeface="Calibri"/>
                <a:sym typeface="Calibri"/>
              </a:rPr>
              <a:t>Our analysis suggests a link between customer engagement during the initial calls of the current campaign and their likelihood of subscribing to a term deposit. Customers who demonstrated interest or responded positively during these first interactions seemed more receptive to the product.</a:t>
            </a:r>
            <a:endParaRPr b="1" sz="2500">
              <a:solidFill>
                <a:schemeClr val="lt1"/>
              </a:solidFill>
              <a:latin typeface="Calibri"/>
              <a:ea typeface="Calibri"/>
              <a:cs typeface="Calibri"/>
              <a:sym typeface="Calibri"/>
            </a:endParaRPr>
          </a:p>
          <a:p>
            <a:pPr indent="-387350" lvl="0" marL="457200" marR="0" rtl="0" algn="l">
              <a:lnSpc>
                <a:spcPct val="90000"/>
              </a:lnSpc>
              <a:spcBef>
                <a:spcPts val="0"/>
              </a:spcBef>
              <a:spcAft>
                <a:spcPts val="0"/>
              </a:spcAft>
              <a:buClr>
                <a:schemeClr val="lt1"/>
              </a:buClr>
              <a:buSzPts val="2500"/>
              <a:buFont typeface="Calibri"/>
              <a:buChar char="●"/>
            </a:pPr>
            <a:r>
              <a:rPr b="1" lang="en-US" sz="2500">
                <a:solidFill>
                  <a:schemeClr val="lt1"/>
                </a:solidFill>
                <a:latin typeface="Calibri"/>
                <a:ea typeface="Calibri"/>
                <a:cs typeface="Calibri"/>
                <a:sym typeface="Calibri"/>
              </a:rPr>
              <a:t>Our exploration of the data revealed interesting patterns in customer demographics and their likelihood to subscribe to term deposits. Customers who were retired or in the older age bracket, followed by those in mid-age and working as housemaids, showed a higher propensity to subscribe compared to other demographics.</a:t>
            </a:r>
            <a:endParaRPr b="1" sz="2500">
              <a:solidFill>
                <a:schemeClr val="lt1"/>
              </a:solidFill>
              <a:latin typeface="Calibri"/>
              <a:ea typeface="Calibri"/>
              <a:cs typeface="Calibri"/>
              <a:sym typeface="Calibri"/>
            </a:endParaRPr>
          </a:p>
          <a:p>
            <a:pPr indent="-387350" lvl="0" marL="457200" marR="0" rtl="0" algn="l">
              <a:lnSpc>
                <a:spcPct val="90000"/>
              </a:lnSpc>
              <a:spcBef>
                <a:spcPts val="0"/>
              </a:spcBef>
              <a:spcAft>
                <a:spcPts val="0"/>
              </a:spcAft>
              <a:buClr>
                <a:schemeClr val="lt1"/>
              </a:buClr>
              <a:buSzPts val="2500"/>
              <a:buFont typeface="Calibri"/>
              <a:buChar char="●"/>
            </a:pPr>
            <a:r>
              <a:rPr b="1" lang="en-US" sz="2500">
                <a:solidFill>
                  <a:schemeClr val="lt1"/>
                </a:solidFill>
                <a:latin typeface="Calibri"/>
                <a:ea typeface="Calibri"/>
                <a:cs typeface="Calibri"/>
                <a:sym typeface="Calibri"/>
              </a:rPr>
              <a:t>Our analysis revealed an interesting trend regarding the preferred contact method for term deposit subscriptions. Customers reached via cellular phone calls had a higher subscription rate compared to those contacted through traditional telephone calls.</a:t>
            </a:r>
            <a:endParaRPr b="1" sz="2500">
              <a:solidFill>
                <a:schemeClr val="lt1"/>
              </a:solidFill>
              <a:latin typeface="Calibri"/>
              <a:ea typeface="Calibri"/>
              <a:cs typeface="Calibri"/>
              <a:sym typeface="Calibri"/>
            </a:endParaRPr>
          </a:p>
          <a:p>
            <a:pPr indent="-387350" lvl="0" marL="457200" marR="0" rtl="0" algn="l">
              <a:lnSpc>
                <a:spcPct val="90000"/>
              </a:lnSpc>
              <a:spcBef>
                <a:spcPts val="0"/>
              </a:spcBef>
              <a:spcAft>
                <a:spcPts val="0"/>
              </a:spcAft>
              <a:buClr>
                <a:schemeClr val="lt1"/>
              </a:buClr>
              <a:buSzPts val="2500"/>
              <a:buFont typeface="Calibri"/>
              <a:buChar char="●"/>
            </a:pPr>
            <a:r>
              <a:rPr b="1" lang="en-US" sz="2500">
                <a:solidFill>
                  <a:schemeClr val="lt1"/>
                </a:solidFill>
                <a:latin typeface="Calibri"/>
                <a:ea typeface="Calibri"/>
                <a:cs typeface="Calibri"/>
                <a:sym typeface="Calibri"/>
              </a:rPr>
              <a:t>An interesting insight emerged from our data analysis: customers with existing housing loans were more likely to subscribe to term deposits compared to those without housing loans.</a:t>
            </a:r>
            <a:endParaRPr b="1" sz="2500">
              <a:solidFill>
                <a:schemeClr val="lt1"/>
              </a:solidFill>
              <a:latin typeface="Calibri"/>
              <a:ea typeface="Calibri"/>
              <a:cs typeface="Calibri"/>
              <a:sym typeface="Calibri"/>
            </a:endParaRPr>
          </a:p>
          <a:p>
            <a:pPr indent="0" lvl="0" marL="457200" marR="0" rtl="0" algn="l">
              <a:lnSpc>
                <a:spcPct val="90000"/>
              </a:lnSpc>
              <a:spcBef>
                <a:spcPts val="0"/>
              </a:spcBef>
              <a:spcAft>
                <a:spcPts val="0"/>
              </a:spcAft>
              <a:buNone/>
            </a:pPr>
            <a:r>
              <a:t/>
            </a:r>
            <a:endParaRPr b="1" sz="2500">
              <a:solidFill>
                <a:schemeClr val="lt1"/>
              </a:solidFill>
              <a:latin typeface="Calibri"/>
              <a:ea typeface="Calibri"/>
              <a:cs typeface="Calibri"/>
              <a:sym typeface="Calibri"/>
            </a:endParaRPr>
          </a:p>
        </p:txBody>
      </p:sp>
      <p:pic>
        <p:nvPicPr>
          <p:cNvPr id="483" name="Google Shape;483;g2e8b3bee7a2_0_20"/>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24"/>
          <p:cNvSpPr txBox="1"/>
          <p:nvPr>
            <p:ph idx="1" type="body"/>
          </p:nvPr>
        </p:nvSpPr>
        <p:spPr>
          <a:xfrm>
            <a:off x="6096000" y="1253331"/>
            <a:ext cx="5450975"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tailoring marketing campaigns to target this specific demographic (married, admin, university degree) as they seem to be more receptive to term deposit products.</a:t>
            </a:r>
            <a:endParaRPr b="1"/>
          </a:p>
        </p:txBody>
      </p:sp>
      <p:sp>
        <p:nvSpPr>
          <p:cNvPr id="489" name="Google Shape;489;p24"/>
          <p:cNvSpPr txBox="1"/>
          <p:nvPr/>
        </p:nvSpPr>
        <p:spPr>
          <a:xfrm>
            <a:off x="1" y="0"/>
            <a:ext cx="12192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    </a:t>
            </a:r>
            <a:r>
              <a:rPr b="1" lang="en-US" sz="4800">
                <a:solidFill>
                  <a:srgbClr val="FF6600"/>
                </a:solidFill>
                <a:latin typeface="Calibri"/>
                <a:ea typeface="Calibri"/>
                <a:cs typeface="Calibri"/>
                <a:sym typeface="Calibri"/>
              </a:rPr>
              <a:t>Recommendations : </a:t>
            </a:r>
            <a:endParaRPr b="1" sz="4800">
              <a:solidFill>
                <a:srgbClr val="FF6600"/>
              </a:solidFill>
              <a:latin typeface="Calibri"/>
              <a:ea typeface="Calibri"/>
              <a:cs typeface="Calibri"/>
              <a:sym typeface="Calibri"/>
            </a:endParaRPr>
          </a:p>
          <a:p>
            <a:pPr indent="-387350" lvl="0" marL="457200" marR="0" rtl="0" algn="l">
              <a:lnSpc>
                <a:spcPct val="90000"/>
              </a:lnSpc>
              <a:spcBef>
                <a:spcPts val="0"/>
              </a:spcBef>
              <a:spcAft>
                <a:spcPts val="0"/>
              </a:spcAft>
              <a:buClr>
                <a:schemeClr val="lt1"/>
              </a:buClr>
              <a:buSzPts val="2500"/>
              <a:buFont typeface="Calibri"/>
              <a:buChar char="●"/>
            </a:pPr>
            <a:r>
              <a:rPr b="1" lang="en-US" sz="2500">
                <a:solidFill>
                  <a:schemeClr val="lt1"/>
                </a:solidFill>
                <a:latin typeface="Calibri"/>
                <a:ea typeface="Calibri"/>
                <a:cs typeface="Calibri"/>
                <a:sym typeface="Calibri"/>
              </a:rPr>
              <a:t>Tailoring marketing campaigns to target this specific demographic (married, admin, university degree) as they seem to be more receptive to term deposit products.</a:t>
            </a:r>
            <a:endParaRPr b="1" sz="2500">
              <a:solidFill>
                <a:schemeClr val="lt1"/>
              </a:solidFill>
              <a:latin typeface="Calibri"/>
              <a:ea typeface="Calibri"/>
              <a:cs typeface="Calibri"/>
              <a:sym typeface="Calibri"/>
            </a:endParaRPr>
          </a:p>
          <a:p>
            <a:pPr indent="-387350" lvl="0" marL="457200" marR="0" rtl="0" algn="l">
              <a:lnSpc>
                <a:spcPct val="90000"/>
              </a:lnSpc>
              <a:spcBef>
                <a:spcPts val="0"/>
              </a:spcBef>
              <a:spcAft>
                <a:spcPts val="0"/>
              </a:spcAft>
              <a:buClr>
                <a:schemeClr val="lt1"/>
              </a:buClr>
              <a:buSzPts val="2500"/>
              <a:buFont typeface="Calibri"/>
              <a:buChar char="●"/>
            </a:pPr>
            <a:r>
              <a:rPr b="1" lang="en-US" sz="2500">
                <a:solidFill>
                  <a:schemeClr val="lt1"/>
                </a:solidFill>
                <a:latin typeface="Calibri"/>
                <a:ea typeface="Calibri"/>
                <a:cs typeface="Calibri"/>
                <a:sym typeface="Calibri"/>
              </a:rPr>
              <a:t>Prioritize outreach to customers who actively engaged during the initial calls (e.g., asking questions, and expressing interest), the bank can focus its resources on those most likely to convert. </a:t>
            </a:r>
            <a:endParaRPr b="1" sz="2500">
              <a:solidFill>
                <a:schemeClr val="lt1"/>
              </a:solidFill>
              <a:latin typeface="Calibri"/>
              <a:ea typeface="Calibri"/>
              <a:cs typeface="Calibri"/>
              <a:sym typeface="Calibri"/>
            </a:endParaRPr>
          </a:p>
          <a:p>
            <a:pPr indent="-387350" lvl="0" marL="457200" marR="0" rtl="0" algn="l">
              <a:lnSpc>
                <a:spcPct val="90000"/>
              </a:lnSpc>
              <a:spcBef>
                <a:spcPts val="0"/>
              </a:spcBef>
              <a:spcAft>
                <a:spcPts val="0"/>
              </a:spcAft>
              <a:buClr>
                <a:schemeClr val="lt1"/>
              </a:buClr>
              <a:buSzPts val="2500"/>
              <a:buFont typeface="Calibri"/>
              <a:buChar char="●"/>
            </a:pPr>
            <a:r>
              <a:rPr b="1" lang="en-US" sz="2500">
                <a:solidFill>
                  <a:schemeClr val="lt1"/>
                </a:solidFill>
                <a:latin typeface="Calibri"/>
                <a:ea typeface="Calibri"/>
                <a:cs typeface="Calibri"/>
                <a:sym typeface="Calibri"/>
              </a:rPr>
              <a:t>Tailoring messaging and communication strategies to resonate with the needs and interests of retirees, older adults, and middle-aged housemaids can potentially increase the effectiveness of the marketing efforts.</a:t>
            </a:r>
            <a:endParaRPr b="1" sz="2500">
              <a:solidFill>
                <a:schemeClr val="lt1"/>
              </a:solidFill>
              <a:latin typeface="Calibri"/>
              <a:ea typeface="Calibri"/>
              <a:cs typeface="Calibri"/>
              <a:sym typeface="Calibri"/>
            </a:endParaRPr>
          </a:p>
          <a:p>
            <a:pPr indent="-387350" lvl="0" marL="457200" marR="0" rtl="0" algn="l">
              <a:lnSpc>
                <a:spcPct val="90000"/>
              </a:lnSpc>
              <a:spcBef>
                <a:spcPts val="0"/>
              </a:spcBef>
              <a:spcAft>
                <a:spcPts val="0"/>
              </a:spcAft>
              <a:buClr>
                <a:schemeClr val="lt1"/>
              </a:buClr>
              <a:buSzPts val="2500"/>
              <a:buFont typeface="Calibri"/>
              <a:buChar char="●"/>
            </a:pPr>
            <a:r>
              <a:rPr b="1" lang="en-US" sz="2500">
                <a:solidFill>
                  <a:schemeClr val="lt1"/>
                </a:solidFill>
                <a:latin typeface="Calibri"/>
                <a:ea typeface="Calibri"/>
                <a:cs typeface="Calibri"/>
                <a:sym typeface="Calibri"/>
              </a:rPr>
              <a:t>ABC Bank might consider prioritizing cellular communication methods within its marketing campaigns. </a:t>
            </a:r>
            <a:endParaRPr b="1" sz="2500">
              <a:solidFill>
                <a:schemeClr val="lt1"/>
              </a:solidFill>
              <a:latin typeface="Calibri"/>
              <a:ea typeface="Calibri"/>
              <a:cs typeface="Calibri"/>
              <a:sym typeface="Calibri"/>
            </a:endParaRPr>
          </a:p>
          <a:p>
            <a:pPr indent="-387350" lvl="0" marL="457200" marR="0" rtl="0" algn="l">
              <a:lnSpc>
                <a:spcPct val="90000"/>
              </a:lnSpc>
              <a:spcBef>
                <a:spcPts val="0"/>
              </a:spcBef>
              <a:spcAft>
                <a:spcPts val="0"/>
              </a:spcAft>
              <a:buClr>
                <a:schemeClr val="lt1"/>
              </a:buClr>
              <a:buSzPts val="2500"/>
              <a:buFont typeface="Calibri"/>
              <a:buChar char="●"/>
            </a:pPr>
            <a:r>
              <a:rPr b="1" lang="en-US" sz="2500">
                <a:solidFill>
                  <a:schemeClr val="lt1"/>
                </a:solidFill>
                <a:latin typeface="Calibri"/>
                <a:ea typeface="Calibri"/>
                <a:cs typeface="Calibri"/>
                <a:sym typeface="Calibri"/>
              </a:rPr>
              <a:t>ABC Bank could consider incorporating a targeted marketing strategy for customers with existing housing loans</a:t>
            </a:r>
            <a:endParaRPr b="1" sz="2500">
              <a:solidFill>
                <a:schemeClr val="lt1"/>
              </a:solidFill>
              <a:latin typeface="Calibri"/>
              <a:ea typeface="Calibri"/>
              <a:cs typeface="Calibri"/>
              <a:sym typeface="Calibri"/>
            </a:endParaRPr>
          </a:p>
          <a:p>
            <a:pPr indent="-387350" lvl="0" marL="457200" marR="0" rtl="0" algn="l">
              <a:lnSpc>
                <a:spcPct val="90000"/>
              </a:lnSpc>
              <a:spcBef>
                <a:spcPts val="0"/>
              </a:spcBef>
              <a:spcAft>
                <a:spcPts val="0"/>
              </a:spcAft>
              <a:buClr>
                <a:schemeClr val="lt1"/>
              </a:buClr>
              <a:buSzPts val="2500"/>
              <a:buFont typeface="Calibri"/>
              <a:buChar char="●"/>
            </a:pPr>
            <a:r>
              <a:rPr b="1" lang="en-US" sz="2500">
                <a:solidFill>
                  <a:schemeClr val="lt1"/>
                </a:solidFill>
                <a:latin typeface="Calibri"/>
                <a:ea typeface="Calibri"/>
                <a:cs typeface="Calibri"/>
                <a:sym typeface="Calibri"/>
              </a:rPr>
              <a:t>Prioritizing weekday outreach during May and Thursdays in April could potentially lead to higher conversion rates. </a:t>
            </a:r>
            <a:endParaRPr b="1" sz="2500">
              <a:solidFill>
                <a:schemeClr val="lt1"/>
              </a:solidFill>
              <a:latin typeface="Calibri"/>
              <a:ea typeface="Calibri"/>
              <a:cs typeface="Calibri"/>
              <a:sym typeface="Calibri"/>
            </a:endParaRPr>
          </a:p>
        </p:txBody>
      </p:sp>
      <p:pic>
        <p:nvPicPr>
          <p:cNvPr id="490" name="Google Shape;490;p24"/>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33"/>
          <p:cNvSpPr txBox="1"/>
          <p:nvPr>
            <p:ph idx="1" type="body"/>
          </p:nvPr>
        </p:nvSpPr>
        <p:spPr>
          <a:xfrm>
            <a:off x="6096000" y="1253331"/>
            <a:ext cx="5450975" cy="4351338"/>
          </a:xfrm>
          <a:prstGeom prst="rect">
            <a:avLst/>
          </a:prstGeom>
          <a:noFill/>
          <a:ln>
            <a:noFill/>
          </a:ln>
        </p:spPr>
        <p:txBody>
          <a:bodyPr anchorCtr="0" anchor="t" bIns="45700" lIns="91425" spcFirstLastPara="1" rIns="91425" wrap="square" tIns="45700">
            <a:noAutofit/>
          </a:bodyPr>
          <a:lstStyle/>
          <a:p>
            <a:pPr indent="-311150" lvl="0" marL="228600" rtl="0" algn="l">
              <a:lnSpc>
                <a:spcPct val="90000"/>
              </a:lnSpc>
              <a:spcBef>
                <a:spcPts val="0"/>
              </a:spcBef>
              <a:spcAft>
                <a:spcPts val="0"/>
              </a:spcAft>
              <a:buClr>
                <a:srgbClr val="000000"/>
              </a:buClr>
              <a:buSzPts val="4100"/>
              <a:buChar char="•"/>
            </a:pPr>
            <a:r>
              <a:rPr b="1" lang="en-US" sz="2400">
                <a:latin typeface="Arial"/>
                <a:ea typeface="Arial"/>
                <a:cs typeface="Arial"/>
                <a:sym typeface="Arial"/>
              </a:rPr>
              <a:t>By continuously investigating these areas and integrating the findings into your marketing strategy, ABC Bank can develop a future-proof approach that resonates with customers and achieves optimal results. A data-driven and adaptable approach that prioritizes responsible lending practices and ethical communication will ultimately lead to a successful marketing campaign.</a:t>
            </a:r>
            <a:endParaRPr b="1" sz="4100"/>
          </a:p>
        </p:txBody>
      </p:sp>
      <p:sp>
        <p:nvSpPr>
          <p:cNvPr id="496" name="Google Shape;496;p33"/>
          <p:cNvSpPr txBox="1"/>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endParaRPr sz="4400">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rgbClr val="FF6600"/>
              </a:buClr>
              <a:buSzPts val="4800"/>
              <a:buFont typeface="Calibri"/>
              <a:buNone/>
            </a:pPr>
            <a:r>
              <a:rPr b="1" lang="en-US" sz="4800">
                <a:solidFill>
                  <a:srgbClr val="FF6600"/>
                </a:solidFill>
                <a:latin typeface="Calibri"/>
                <a:ea typeface="Calibri"/>
                <a:cs typeface="Calibri"/>
                <a:sym typeface="Calibri"/>
              </a:rPr>
              <a:t>Conclusion</a:t>
            </a:r>
            <a:endParaRPr b="1" sz="3600">
              <a:solidFill>
                <a:srgbClr val="FF6600"/>
              </a:solidFill>
              <a:latin typeface="Calibri"/>
              <a:ea typeface="Calibri"/>
              <a:cs typeface="Calibri"/>
              <a:sym typeface="Calibri"/>
            </a:endParaRPr>
          </a:p>
        </p:txBody>
      </p:sp>
      <p:pic>
        <p:nvPicPr>
          <p:cNvPr id="497" name="Google Shape;497;p33"/>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pic>
        <p:nvPicPr>
          <p:cNvPr id="502" name="Google Shape;502;p34"/>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
        <p:nvSpPr>
          <p:cNvPr id="503" name="Google Shape;503;p34"/>
          <p:cNvSpPr txBox="1"/>
          <p:nvPr>
            <p:ph idx="1" type="subTitle"/>
          </p:nvPr>
        </p:nvSpPr>
        <p:spPr>
          <a:xfrm>
            <a:off x="0" y="2125350"/>
            <a:ext cx="12192000" cy="26073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FF6600"/>
              </a:buClr>
              <a:buSzPts val="6600"/>
              <a:buNone/>
            </a:pPr>
            <a:r>
              <a:rPr lang="en-US" sz="20000">
                <a:solidFill>
                  <a:srgbClr val="FF6600"/>
                </a:solidFill>
              </a:rPr>
              <a:t>Thank You</a:t>
            </a:r>
            <a:endParaRPr sz="20000">
              <a:solidFill>
                <a:srgbClr val="FF66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idx="1" type="body"/>
          </p:nvPr>
        </p:nvSpPr>
        <p:spPr>
          <a:xfrm>
            <a:off x="6096000" y="1253331"/>
            <a:ext cx="5450975"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By leveraging a targeted marketing approach, we aim to identify high-potential customers for the new term deposit product, optimizing outreach and maximizing sales success. </a:t>
            </a:r>
            <a:endParaRPr b="1"/>
          </a:p>
        </p:txBody>
      </p:sp>
      <p:sp>
        <p:nvSpPr>
          <p:cNvPr id="113" name="Google Shape;113;p5"/>
          <p:cNvSpPr txBox="1"/>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endParaRPr sz="4400">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rgbClr val="FF6600"/>
              </a:buClr>
              <a:buSzPts val="6000"/>
              <a:buFont typeface="Calibri"/>
              <a:buNone/>
            </a:pPr>
            <a:r>
              <a:rPr b="1" lang="en-US" sz="6000">
                <a:solidFill>
                  <a:srgbClr val="FF6600"/>
                </a:solidFill>
                <a:latin typeface="Calibri"/>
                <a:ea typeface="Calibri"/>
                <a:cs typeface="Calibri"/>
                <a:sym typeface="Calibri"/>
              </a:rPr>
              <a:t>Approach</a:t>
            </a:r>
            <a:endParaRPr/>
          </a:p>
          <a:p>
            <a:pPr indent="0" lvl="0" marL="0" marR="0" rtl="0" algn="ctr">
              <a:lnSpc>
                <a:spcPct val="90000"/>
              </a:lnSpc>
              <a:spcBef>
                <a:spcPts val="0"/>
              </a:spcBef>
              <a:spcAft>
                <a:spcPts val="0"/>
              </a:spcAft>
              <a:buClr>
                <a:schemeClr val="dk1"/>
              </a:buClr>
              <a:buSzPts val="4400"/>
              <a:buFont typeface="Calibri"/>
              <a:buNone/>
            </a:pPr>
            <a:r>
              <a:t/>
            </a:r>
            <a:endParaRPr b="1" sz="4400">
              <a:solidFill>
                <a:srgbClr val="FF6600"/>
              </a:solidFill>
              <a:latin typeface="Calibri"/>
              <a:ea typeface="Calibri"/>
              <a:cs typeface="Calibri"/>
              <a:sym typeface="Calibri"/>
            </a:endParaRPr>
          </a:p>
        </p:txBody>
      </p:sp>
      <p:pic>
        <p:nvPicPr>
          <p:cNvPr id="114" name="Google Shape;114;p5"/>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6"/>
          <p:cNvSpPr txBox="1"/>
          <p:nvPr>
            <p:ph idx="1" type="body"/>
          </p:nvPr>
        </p:nvSpPr>
        <p:spPr>
          <a:xfrm>
            <a:off x="6096000" y="1253331"/>
            <a:ext cx="5450975"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The analysis revealed that certain customer segments and demographics are more likely to purchase term deposits. Additionally, some marketing channels are more effective in specific regions.</a:t>
            </a:r>
            <a:endParaRPr b="1"/>
          </a:p>
        </p:txBody>
      </p:sp>
      <p:sp>
        <p:nvSpPr>
          <p:cNvPr id="120" name="Google Shape;120;p6"/>
          <p:cNvSpPr txBox="1"/>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endParaRPr sz="4400">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rgbClr val="FF6600"/>
              </a:buClr>
              <a:buSzPts val="6000"/>
              <a:buFont typeface="Calibri"/>
              <a:buNone/>
            </a:pPr>
            <a:r>
              <a:rPr b="1" lang="en-US" sz="6000">
                <a:solidFill>
                  <a:srgbClr val="FF6600"/>
                </a:solidFill>
                <a:latin typeface="Calibri"/>
                <a:ea typeface="Calibri"/>
                <a:cs typeface="Calibri"/>
                <a:sym typeface="Calibri"/>
              </a:rPr>
              <a:t>EDA</a:t>
            </a:r>
            <a:endParaRPr b="1" sz="6000">
              <a:solidFill>
                <a:srgbClr val="FF6600"/>
              </a:solidFill>
              <a:latin typeface="Calibri"/>
              <a:ea typeface="Calibri"/>
              <a:cs typeface="Calibri"/>
              <a:sym typeface="Calibri"/>
            </a:endParaRPr>
          </a:p>
          <a:p>
            <a:pPr indent="0" lvl="0" marL="0" marR="0" rtl="0" algn="ctr">
              <a:lnSpc>
                <a:spcPct val="90000"/>
              </a:lnSpc>
              <a:spcBef>
                <a:spcPts val="0"/>
              </a:spcBef>
              <a:spcAft>
                <a:spcPts val="0"/>
              </a:spcAft>
              <a:buClr>
                <a:schemeClr val="dk1"/>
              </a:buClr>
              <a:buSzPts val="4400"/>
              <a:buFont typeface="Calibri"/>
              <a:buNone/>
            </a:pPr>
            <a:r>
              <a:t/>
            </a:r>
            <a:endParaRPr b="1" sz="4400">
              <a:solidFill>
                <a:srgbClr val="FF6600"/>
              </a:solidFill>
              <a:latin typeface="Calibri"/>
              <a:ea typeface="Calibri"/>
              <a:cs typeface="Calibri"/>
              <a:sym typeface="Calibri"/>
            </a:endParaRPr>
          </a:p>
        </p:txBody>
      </p:sp>
      <p:pic>
        <p:nvPicPr>
          <p:cNvPr id="121" name="Google Shape;121;p6"/>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25" name="Shape 125"/>
        <p:cNvGrpSpPr/>
        <p:nvPr/>
      </p:nvGrpSpPr>
      <p:grpSpPr>
        <a:xfrm>
          <a:off x="0" y="0"/>
          <a:ext cx="0" cy="0"/>
          <a:chOff x="0" y="0"/>
          <a:chExt cx="0" cy="0"/>
        </a:xfrm>
      </p:grpSpPr>
      <p:pic>
        <p:nvPicPr>
          <p:cNvPr id="126" name="Google Shape;126;g2e8b3bee7a2_0_59"/>
          <p:cNvPicPr preferRelativeResize="0"/>
          <p:nvPr/>
        </p:nvPicPr>
        <p:blipFill rotWithShape="1">
          <a:blip r:embed="rId3">
            <a:alphaModFix/>
          </a:blip>
          <a:srcRect b="0" l="0" r="0" t="0"/>
          <a:stretch/>
        </p:blipFill>
        <p:spPr>
          <a:xfrm>
            <a:off x="202383" y="5794787"/>
            <a:ext cx="1654627" cy="1616700"/>
          </a:xfrm>
          <a:prstGeom prst="rect">
            <a:avLst/>
          </a:prstGeom>
          <a:noFill/>
          <a:ln>
            <a:noFill/>
          </a:ln>
        </p:spPr>
      </p:pic>
      <p:sp>
        <p:nvSpPr>
          <p:cNvPr id="127" name="Google Shape;127;g2e8b3bee7a2_0_59"/>
          <p:cNvSpPr/>
          <p:nvPr/>
        </p:nvSpPr>
        <p:spPr>
          <a:xfrm>
            <a:off x="-35375" y="7850"/>
            <a:ext cx="12192000" cy="12027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28" name="Google Shape;128;g2e8b3bee7a2_0_59"/>
          <p:cNvSpPr txBox="1"/>
          <p:nvPr/>
        </p:nvSpPr>
        <p:spPr>
          <a:xfrm>
            <a:off x="841500" y="171650"/>
            <a:ext cx="104220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900">
                <a:solidFill>
                  <a:schemeClr val="dk1"/>
                </a:solidFill>
              </a:rPr>
              <a:t>Summary</a:t>
            </a:r>
            <a:r>
              <a:rPr b="1" lang="en-US" sz="2900">
                <a:solidFill>
                  <a:schemeClr val="dk1"/>
                </a:solidFill>
              </a:rPr>
              <a:t> Statistics of All Features</a:t>
            </a:r>
            <a:r>
              <a:rPr b="1" lang="en-US" sz="2900">
                <a:solidFill>
                  <a:schemeClr val="dk1"/>
                </a:solidFill>
              </a:rPr>
              <a:t>:</a:t>
            </a:r>
            <a:endParaRPr b="1" sz="2900">
              <a:solidFill>
                <a:schemeClr val="dk1"/>
              </a:solidFill>
            </a:endParaRPr>
          </a:p>
        </p:txBody>
      </p:sp>
      <p:pic>
        <p:nvPicPr>
          <p:cNvPr id="129" name="Google Shape;129;g2e8b3bee7a2_0_59"/>
          <p:cNvPicPr preferRelativeResize="0"/>
          <p:nvPr/>
        </p:nvPicPr>
        <p:blipFill>
          <a:blip r:embed="rId4">
            <a:alphaModFix/>
          </a:blip>
          <a:stretch>
            <a:fillRect/>
          </a:stretch>
        </p:blipFill>
        <p:spPr>
          <a:xfrm>
            <a:off x="8667334" y="1210550"/>
            <a:ext cx="3093694" cy="5647450"/>
          </a:xfrm>
          <a:prstGeom prst="rect">
            <a:avLst/>
          </a:prstGeom>
          <a:noFill/>
          <a:ln>
            <a:noFill/>
          </a:ln>
        </p:spPr>
      </p:pic>
      <p:pic>
        <p:nvPicPr>
          <p:cNvPr id="130" name="Google Shape;130;g2e8b3bee7a2_0_59"/>
          <p:cNvPicPr preferRelativeResize="0"/>
          <p:nvPr/>
        </p:nvPicPr>
        <p:blipFill>
          <a:blip r:embed="rId5">
            <a:alphaModFix/>
          </a:blip>
          <a:stretch>
            <a:fillRect/>
          </a:stretch>
        </p:blipFill>
        <p:spPr>
          <a:xfrm>
            <a:off x="202376" y="2737175"/>
            <a:ext cx="2548600" cy="2245463"/>
          </a:xfrm>
          <a:prstGeom prst="rect">
            <a:avLst/>
          </a:prstGeom>
          <a:noFill/>
          <a:ln>
            <a:noFill/>
          </a:ln>
        </p:spPr>
      </p:pic>
      <p:pic>
        <p:nvPicPr>
          <p:cNvPr id="131" name="Google Shape;131;g2e8b3bee7a2_0_59"/>
          <p:cNvPicPr preferRelativeResize="0"/>
          <p:nvPr/>
        </p:nvPicPr>
        <p:blipFill>
          <a:blip r:embed="rId6">
            <a:alphaModFix/>
          </a:blip>
          <a:stretch>
            <a:fillRect/>
          </a:stretch>
        </p:blipFill>
        <p:spPr>
          <a:xfrm>
            <a:off x="2750976" y="1210550"/>
            <a:ext cx="2696125" cy="5732549"/>
          </a:xfrm>
          <a:prstGeom prst="rect">
            <a:avLst/>
          </a:prstGeom>
          <a:noFill/>
          <a:ln>
            <a:noFill/>
          </a:ln>
        </p:spPr>
      </p:pic>
      <p:pic>
        <p:nvPicPr>
          <p:cNvPr id="132" name="Google Shape;132;g2e8b3bee7a2_0_59"/>
          <p:cNvPicPr preferRelativeResize="0"/>
          <p:nvPr/>
        </p:nvPicPr>
        <p:blipFill>
          <a:blip r:embed="rId7">
            <a:alphaModFix/>
          </a:blip>
          <a:stretch>
            <a:fillRect/>
          </a:stretch>
        </p:blipFill>
        <p:spPr>
          <a:xfrm>
            <a:off x="5447099" y="1210550"/>
            <a:ext cx="3220225" cy="5468575"/>
          </a:xfrm>
          <a:prstGeom prst="rect">
            <a:avLst/>
          </a:prstGeom>
          <a:noFill/>
          <a:ln>
            <a:noFill/>
          </a:ln>
        </p:spPr>
      </p:pic>
      <p:pic>
        <p:nvPicPr>
          <p:cNvPr id="133" name="Google Shape;133;g2e8b3bee7a2_0_59"/>
          <p:cNvPicPr preferRelativeResize="0"/>
          <p:nvPr/>
        </p:nvPicPr>
        <p:blipFill>
          <a:blip r:embed="rId8">
            <a:alphaModFix/>
          </a:blip>
          <a:stretch>
            <a:fillRect/>
          </a:stretch>
        </p:blipFill>
        <p:spPr>
          <a:xfrm>
            <a:off x="202375" y="1210550"/>
            <a:ext cx="2548600" cy="1526637"/>
          </a:xfrm>
          <a:prstGeom prst="rect">
            <a:avLst/>
          </a:prstGeom>
          <a:noFill/>
          <a:ln>
            <a:noFill/>
          </a:ln>
        </p:spPr>
      </p:pic>
      <p:pic>
        <p:nvPicPr>
          <p:cNvPr id="134" name="Google Shape;134;g2e8b3bee7a2_0_59"/>
          <p:cNvPicPr preferRelativeResize="0"/>
          <p:nvPr/>
        </p:nvPicPr>
        <p:blipFill>
          <a:blip r:embed="rId9">
            <a:alphaModFix/>
          </a:blip>
          <a:stretch>
            <a:fillRect/>
          </a:stretch>
        </p:blipFill>
        <p:spPr>
          <a:xfrm>
            <a:off x="202375" y="4982650"/>
            <a:ext cx="2548600" cy="135394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38" name="Shape 138"/>
        <p:cNvGrpSpPr/>
        <p:nvPr/>
      </p:nvGrpSpPr>
      <p:grpSpPr>
        <a:xfrm>
          <a:off x="0" y="0"/>
          <a:ext cx="0" cy="0"/>
          <a:chOff x="0" y="0"/>
          <a:chExt cx="0" cy="0"/>
        </a:xfrm>
      </p:grpSpPr>
      <p:pic>
        <p:nvPicPr>
          <p:cNvPr id="139" name="Google Shape;139;g2e8b3bee7a2_0_89"/>
          <p:cNvPicPr preferRelativeResize="0"/>
          <p:nvPr/>
        </p:nvPicPr>
        <p:blipFill rotWithShape="1">
          <a:blip r:embed="rId3">
            <a:alphaModFix/>
          </a:blip>
          <a:srcRect b="0" l="0" r="0" t="0"/>
          <a:stretch/>
        </p:blipFill>
        <p:spPr>
          <a:xfrm>
            <a:off x="202383" y="5657237"/>
            <a:ext cx="1654627" cy="1616700"/>
          </a:xfrm>
          <a:prstGeom prst="rect">
            <a:avLst/>
          </a:prstGeom>
          <a:noFill/>
          <a:ln>
            <a:noFill/>
          </a:ln>
        </p:spPr>
      </p:pic>
      <p:sp>
        <p:nvSpPr>
          <p:cNvPr id="140" name="Google Shape;140;g2e8b3bee7a2_0_89"/>
          <p:cNvSpPr/>
          <p:nvPr/>
        </p:nvSpPr>
        <p:spPr>
          <a:xfrm>
            <a:off x="-35375" y="7850"/>
            <a:ext cx="12192000" cy="12027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41" name="Google Shape;141;g2e8b3bee7a2_0_89"/>
          <p:cNvSpPr txBox="1"/>
          <p:nvPr/>
        </p:nvSpPr>
        <p:spPr>
          <a:xfrm>
            <a:off x="841500" y="171650"/>
            <a:ext cx="104220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900">
                <a:solidFill>
                  <a:schemeClr val="dk1"/>
                </a:solidFill>
              </a:rPr>
              <a:t>Summary Statistics of All Features:</a:t>
            </a:r>
            <a:endParaRPr b="1" sz="2900">
              <a:solidFill>
                <a:schemeClr val="dk1"/>
              </a:solidFill>
            </a:endParaRPr>
          </a:p>
        </p:txBody>
      </p:sp>
      <p:pic>
        <p:nvPicPr>
          <p:cNvPr id="142" name="Google Shape;142;g2e8b3bee7a2_0_89"/>
          <p:cNvPicPr preferRelativeResize="0"/>
          <p:nvPr/>
        </p:nvPicPr>
        <p:blipFill>
          <a:blip r:embed="rId4">
            <a:alphaModFix/>
          </a:blip>
          <a:stretch>
            <a:fillRect/>
          </a:stretch>
        </p:blipFill>
        <p:spPr>
          <a:xfrm>
            <a:off x="202376" y="1210550"/>
            <a:ext cx="2877850" cy="2702543"/>
          </a:xfrm>
          <a:prstGeom prst="rect">
            <a:avLst/>
          </a:prstGeom>
          <a:noFill/>
          <a:ln>
            <a:noFill/>
          </a:ln>
        </p:spPr>
      </p:pic>
      <p:pic>
        <p:nvPicPr>
          <p:cNvPr id="143" name="Google Shape;143;g2e8b3bee7a2_0_89"/>
          <p:cNvPicPr preferRelativeResize="0"/>
          <p:nvPr/>
        </p:nvPicPr>
        <p:blipFill>
          <a:blip r:embed="rId5">
            <a:alphaModFix/>
          </a:blip>
          <a:stretch>
            <a:fillRect/>
          </a:stretch>
        </p:blipFill>
        <p:spPr>
          <a:xfrm>
            <a:off x="3080225" y="1210550"/>
            <a:ext cx="2626496" cy="1981200"/>
          </a:xfrm>
          <a:prstGeom prst="rect">
            <a:avLst/>
          </a:prstGeom>
          <a:noFill/>
          <a:ln>
            <a:noFill/>
          </a:ln>
        </p:spPr>
      </p:pic>
      <p:pic>
        <p:nvPicPr>
          <p:cNvPr id="144" name="Google Shape;144;g2e8b3bee7a2_0_89"/>
          <p:cNvPicPr preferRelativeResize="0"/>
          <p:nvPr/>
        </p:nvPicPr>
        <p:blipFill>
          <a:blip r:embed="rId6">
            <a:alphaModFix/>
          </a:blip>
          <a:stretch>
            <a:fillRect/>
          </a:stretch>
        </p:blipFill>
        <p:spPr>
          <a:xfrm>
            <a:off x="8333225" y="3678675"/>
            <a:ext cx="2930275" cy="2207385"/>
          </a:xfrm>
          <a:prstGeom prst="rect">
            <a:avLst/>
          </a:prstGeom>
          <a:noFill/>
          <a:ln>
            <a:noFill/>
          </a:ln>
        </p:spPr>
      </p:pic>
      <p:pic>
        <p:nvPicPr>
          <p:cNvPr id="145" name="Google Shape;145;g2e8b3bee7a2_0_89"/>
          <p:cNvPicPr preferRelativeResize="0"/>
          <p:nvPr/>
        </p:nvPicPr>
        <p:blipFill>
          <a:blip r:embed="rId7">
            <a:alphaModFix/>
          </a:blip>
          <a:stretch>
            <a:fillRect/>
          </a:stretch>
        </p:blipFill>
        <p:spPr>
          <a:xfrm>
            <a:off x="8333225" y="1210550"/>
            <a:ext cx="2930275" cy="2453915"/>
          </a:xfrm>
          <a:prstGeom prst="rect">
            <a:avLst/>
          </a:prstGeom>
          <a:noFill/>
          <a:ln>
            <a:noFill/>
          </a:ln>
        </p:spPr>
      </p:pic>
      <p:pic>
        <p:nvPicPr>
          <p:cNvPr id="146" name="Google Shape;146;g2e8b3bee7a2_0_89"/>
          <p:cNvPicPr preferRelativeResize="0"/>
          <p:nvPr/>
        </p:nvPicPr>
        <p:blipFill>
          <a:blip r:embed="rId8">
            <a:alphaModFix/>
          </a:blip>
          <a:stretch>
            <a:fillRect/>
          </a:stretch>
        </p:blipFill>
        <p:spPr>
          <a:xfrm>
            <a:off x="5706724" y="1210550"/>
            <a:ext cx="2626500" cy="1937044"/>
          </a:xfrm>
          <a:prstGeom prst="rect">
            <a:avLst/>
          </a:prstGeom>
          <a:noFill/>
          <a:ln>
            <a:noFill/>
          </a:ln>
        </p:spPr>
      </p:pic>
      <p:pic>
        <p:nvPicPr>
          <p:cNvPr id="147" name="Google Shape;147;g2e8b3bee7a2_0_89"/>
          <p:cNvPicPr preferRelativeResize="0"/>
          <p:nvPr/>
        </p:nvPicPr>
        <p:blipFill>
          <a:blip r:embed="rId9">
            <a:alphaModFix/>
          </a:blip>
          <a:stretch>
            <a:fillRect/>
          </a:stretch>
        </p:blipFill>
        <p:spPr>
          <a:xfrm>
            <a:off x="3080225" y="3191750"/>
            <a:ext cx="2658572" cy="1785900"/>
          </a:xfrm>
          <a:prstGeom prst="rect">
            <a:avLst/>
          </a:prstGeom>
          <a:noFill/>
          <a:ln>
            <a:noFill/>
          </a:ln>
        </p:spPr>
      </p:pic>
      <p:pic>
        <p:nvPicPr>
          <p:cNvPr id="148" name="Google Shape;148;g2e8b3bee7a2_0_89"/>
          <p:cNvPicPr preferRelativeResize="0"/>
          <p:nvPr/>
        </p:nvPicPr>
        <p:blipFill>
          <a:blip r:embed="rId10">
            <a:alphaModFix/>
          </a:blip>
          <a:stretch>
            <a:fillRect/>
          </a:stretch>
        </p:blipFill>
        <p:spPr>
          <a:xfrm>
            <a:off x="202374" y="3913100"/>
            <a:ext cx="2877850" cy="1785900"/>
          </a:xfrm>
          <a:prstGeom prst="rect">
            <a:avLst/>
          </a:prstGeom>
          <a:noFill/>
          <a:ln>
            <a:noFill/>
          </a:ln>
        </p:spPr>
      </p:pic>
      <p:pic>
        <p:nvPicPr>
          <p:cNvPr id="149" name="Google Shape;149;g2e8b3bee7a2_0_89"/>
          <p:cNvPicPr preferRelativeResize="0"/>
          <p:nvPr/>
        </p:nvPicPr>
        <p:blipFill>
          <a:blip r:embed="rId11">
            <a:alphaModFix/>
          </a:blip>
          <a:stretch>
            <a:fillRect/>
          </a:stretch>
        </p:blipFill>
        <p:spPr>
          <a:xfrm>
            <a:off x="3080224" y="4977650"/>
            <a:ext cx="2658575" cy="1789231"/>
          </a:xfrm>
          <a:prstGeom prst="rect">
            <a:avLst/>
          </a:prstGeom>
          <a:noFill/>
          <a:ln>
            <a:noFill/>
          </a:ln>
        </p:spPr>
      </p:pic>
      <p:pic>
        <p:nvPicPr>
          <p:cNvPr id="150" name="Google Shape;150;g2e8b3bee7a2_0_89"/>
          <p:cNvPicPr preferRelativeResize="0"/>
          <p:nvPr/>
        </p:nvPicPr>
        <p:blipFill>
          <a:blip r:embed="rId12">
            <a:alphaModFix/>
          </a:blip>
          <a:stretch>
            <a:fillRect/>
          </a:stretch>
        </p:blipFill>
        <p:spPr>
          <a:xfrm>
            <a:off x="5706724" y="4957775"/>
            <a:ext cx="2626500" cy="1828980"/>
          </a:xfrm>
          <a:prstGeom prst="rect">
            <a:avLst/>
          </a:prstGeom>
          <a:noFill/>
          <a:ln>
            <a:noFill/>
          </a:ln>
        </p:spPr>
      </p:pic>
      <p:pic>
        <p:nvPicPr>
          <p:cNvPr id="151" name="Google Shape;151;g2e8b3bee7a2_0_89"/>
          <p:cNvPicPr preferRelativeResize="0"/>
          <p:nvPr/>
        </p:nvPicPr>
        <p:blipFill>
          <a:blip r:embed="rId13">
            <a:alphaModFix/>
          </a:blip>
          <a:stretch>
            <a:fillRect/>
          </a:stretch>
        </p:blipFill>
        <p:spPr>
          <a:xfrm>
            <a:off x="5706724" y="3147600"/>
            <a:ext cx="2626500" cy="180189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14"/>
          <p:cNvPicPr preferRelativeResize="0"/>
          <p:nvPr/>
        </p:nvPicPr>
        <p:blipFill rotWithShape="1">
          <a:blip r:embed="rId3">
            <a:alphaModFix/>
          </a:blip>
          <a:srcRect b="0" l="0" r="0" t="0"/>
          <a:stretch/>
        </p:blipFill>
        <p:spPr>
          <a:xfrm>
            <a:off x="202383" y="5657237"/>
            <a:ext cx="1654627" cy="1616700"/>
          </a:xfrm>
          <a:prstGeom prst="rect">
            <a:avLst/>
          </a:prstGeom>
          <a:noFill/>
          <a:ln>
            <a:noFill/>
          </a:ln>
        </p:spPr>
      </p:pic>
      <p:sp>
        <p:nvSpPr>
          <p:cNvPr id="157" name="Google Shape;157;p14"/>
          <p:cNvSpPr/>
          <p:nvPr/>
        </p:nvSpPr>
        <p:spPr>
          <a:xfrm>
            <a:off x="-35375" y="7850"/>
            <a:ext cx="12192000" cy="12027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58" name="Google Shape;158;p14"/>
          <p:cNvSpPr txBox="1"/>
          <p:nvPr/>
        </p:nvSpPr>
        <p:spPr>
          <a:xfrm>
            <a:off x="841500" y="171650"/>
            <a:ext cx="104220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900">
                <a:solidFill>
                  <a:schemeClr val="dk1"/>
                </a:solidFill>
              </a:rPr>
              <a:t>Pie Chart of Subscription rate:</a:t>
            </a:r>
            <a:endParaRPr b="1" sz="2900">
              <a:solidFill>
                <a:schemeClr val="dk1"/>
              </a:solidFill>
            </a:endParaRPr>
          </a:p>
        </p:txBody>
      </p:sp>
      <p:pic>
        <p:nvPicPr>
          <p:cNvPr id="159" name="Google Shape;159;p14"/>
          <p:cNvPicPr preferRelativeResize="0"/>
          <p:nvPr/>
        </p:nvPicPr>
        <p:blipFill>
          <a:blip r:embed="rId4">
            <a:alphaModFix/>
          </a:blip>
          <a:stretch>
            <a:fillRect/>
          </a:stretch>
        </p:blipFill>
        <p:spPr>
          <a:xfrm>
            <a:off x="3031198" y="1210550"/>
            <a:ext cx="5613834" cy="5647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eması">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2023-08-20T07:13:52Z</dcterms:created>
  <dc:creator>abdullah höcü</dc:creator>
</cp:coreProperties>
</file>