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12192000"/>
  <p:notesSz cx="6858000" cy="9144000"/>
  <p:embeddedFontLst>
    <p:embeddedFont>
      <p:font typeface="Roboto"/>
      <p:regular r:id="rId54"/>
      <p:bold r:id="rId55"/>
      <p:italic r:id="rId56"/>
      <p:boldItalic r:id="rId57"/>
    </p:embeddedFont>
    <p:embeddedFont>
      <p:font typeface="La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2" roundtripDataSignature="AMtx7mh8xThlYQJeI6HuXWp0geAGvRup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customschemas.google.com/relationships/presentationmetadata" Target="metadata"/><Relationship Id="rId61" Type="http://schemas.openxmlformats.org/officeDocument/2006/relationships/font" Target="fonts/La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ato-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bold.fntdata"/><Relationship Id="rId10" Type="http://schemas.openxmlformats.org/officeDocument/2006/relationships/slide" Target="slides/slide6.xml"/><Relationship Id="rId54" Type="http://schemas.openxmlformats.org/officeDocument/2006/relationships/font" Target="fonts/Roboto-regular.fntdata"/><Relationship Id="rId13" Type="http://schemas.openxmlformats.org/officeDocument/2006/relationships/slide" Target="slides/slide9.xml"/><Relationship Id="rId57" Type="http://schemas.openxmlformats.org/officeDocument/2006/relationships/font" Target="fonts/Roboto-boldItalic.fntdata"/><Relationship Id="rId12" Type="http://schemas.openxmlformats.org/officeDocument/2006/relationships/slide" Target="slides/slide8.xml"/><Relationship Id="rId56" Type="http://schemas.openxmlformats.org/officeDocument/2006/relationships/font" Target="fonts/Roboto-italic.fntdata"/><Relationship Id="rId15" Type="http://schemas.openxmlformats.org/officeDocument/2006/relationships/slide" Target="slides/slide11.xml"/><Relationship Id="rId59" Type="http://schemas.openxmlformats.org/officeDocument/2006/relationships/font" Target="fonts/Lato-bold.fntdata"/><Relationship Id="rId14" Type="http://schemas.openxmlformats.org/officeDocument/2006/relationships/slide" Target="slides/slide10.xml"/><Relationship Id="rId58" Type="http://schemas.openxmlformats.org/officeDocument/2006/relationships/font" Target="fonts/Lat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8b3bee7a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e8b3bee7a2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8b3bee7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e8b3bee7a2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8b3bee7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e8b3bee7a2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8b3bee7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e8b3bee7a2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8b3bee7a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e8b3bee7a2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8b3bee7a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e8b3bee7a2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91e234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e91e2341e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91e2341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e91e2341e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91e2341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e91e2341e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91e2341e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2e91e2341e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91e2341e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e91e2341e7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e91e2341e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e91e2341e7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91e2341e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e91e2341e7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91e2341e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e91e2341e7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91e2341e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e91e2341e7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91e2341e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e91e2341e7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91e2341e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e91e2341e7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e91e2341e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e91e2341e7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e91e2341e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e91e2341e7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e91e2341e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2e91e2341e7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e91e2341e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e91e2341e7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e91e2341e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e91e2341e7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e91e2341e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2e91e2341e7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e91e2341e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2e91e2341e7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e91e2341e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2e91e2341e7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e91e2341e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2e91e2341e7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e8b3bee7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2e8b3bee7a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e932e5cf2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2e932e5cf2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8b3bee7a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e8b3bee7a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8b3bee7a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e8b3bee7a2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4"/>
          <p:cNvSpPr/>
          <p:nvPr>
            <p:ph idx="2" type="pic"/>
          </p:nvPr>
        </p:nvSpPr>
        <p:spPr>
          <a:xfrm>
            <a:off x="5183188" y="987425"/>
            <a:ext cx="6172200" cy="4873625"/>
          </a:xfrm>
          <a:prstGeom prst="rect">
            <a:avLst/>
          </a:prstGeom>
          <a:noFill/>
          <a:ln>
            <a:noFill/>
          </a:ln>
        </p:spPr>
      </p:sp>
      <p:sp>
        <p:nvSpPr>
          <p:cNvPr id="64" name="Google Shape;64;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2.png"/><Relationship Id="rId5"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43.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7.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22.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8873700" cy="27090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3600">
                <a:solidFill>
                  <a:schemeClr val="lt1"/>
                </a:solidFill>
                <a:latin typeface="Lato"/>
                <a:ea typeface="Lato"/>
                <a:cs typeface="Lato"/>
                <a:sym typeface="Lato"/>
              </a:rPr>
              <a:t>Bank Marketing (Campaign)</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08.20.2023</a:t>
            </a:r>
            <a:endParaRPr b="1" sz="2800">
              <a:solidFill>
                <a:schemeClr val="lt1"/>
              </a:solidFill>
              <a:latin typeface="Calibri"/>
              <a:ea typeface="Calibri"/>
              <a:cs typeface="Calibri"/>
              <a:sym typeface="Calibri"/>
            </a:endParaRPr>
          </a:p>
        </p:txBody>
      </p:sp>
      <p:sp>
        <p:nvSpPr>
          <p:cNvPr id="86" name="Google Shape;86;p1"/>
          <p:cNvSpPr/>
          <p:nvPr/>
        </p:nvSpPr>
        <p:spPr>
          <a:xfrm>
            <a:off x="8987891" y="5880860"/>
            <a:ext cx="264258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FF6600"/>
                </a:solidFill>
                <a:latin typeface="Calibri"/>
                <a:ea typeface="Calibri"/>
                <a:cs typeface="Calibri"/>
                <a:sym typeface="Calibri"/>
              </a:rPr>
              <a:t>b</a:t>
            </a:r>
            <a:r>
              <a:rPr b="1" lang="en-US" sz="2000" cap="none">
                <a:solidFill>
                  <a:srgbClr val="FF6600"/>
                </a:solidFill>
                <a:latin typeface="Calibri"/>
                <a:ea typeface="Calibri"/>
                <a:cs typeface="Calibri"/>
                <a:sym typeface="Calibri"/>
              </a:rPr>
              <a:t>y </a:t>
            </a:r>
            <a:r>
              <a:rPr b="1" lang="en-US" sz="2000">
                <a:solidFill>
                  <a:srgbClr val="FF6600"/>
                </a:solidFill>
                <a:latin typeface="Calibri"/>
                <a:ea typeface="Calibri"/>
                <a:cs typeface="Calibri"/>
                <a:sym typeface="Calibri"/>
              </a:rPr>
              <a:t>Bizma Azeem and Elif Nur Kemiksiz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2e8b3bee7a2_0_112"/>
          <p:cNvPicPr preferRelativeResize="0"/>
          <p:nvPr/>
        </p:nvPicPr>
        <p:blipFill rotWithShape="1">
          <a:blip r:embed="rId3">
            <a:alphaModFix/>
          </a:blip>
          <a:srcRect b="0" l="0" r="0" t="0"/>
          <a:stretch/>
        </p:blipFill>
        <p:spPr>
          <a:xfrm>
            <a:off x="202383" y="5657237"/>
            <a:ext cx="1654627" cy="1616700"/>
          </a:xfrm>
          <a:prstGeom prst="rect">
            <a:avLst/>
          </a:prstGeom>
          <a:noFill/>
          <a:ln>
            <a:noFill/>
          </a:ln>
        </p:spPr>
      </p:pic>
      <p:sp>
        <p:nvSpPr>
          <p:cNvPr id="165" name="Google Shape;165;g2e8b3bee7a2_0_112"/>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 name="Google Shape;166;g2e8b3bee7a2_0_112"/>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Heatmap of Contact medium of Subscribed Customers:</a:t>
            </a:r>
            <a:endParaRPr b="1" sz="2900">
              <a:solidFill>
                <a:schemeClr val="dk1"/>
              </a:solidFill>
            </a:endParaRPr>
          </a:p>
        </p:txBody>
      </p:sp>
      <p:pic>
        <p:nvPicPr>
          <p:cNvPr id="167" name="Google Shape;167;g2e8b3bee7a2_0_112"/>
          <p:cNvPicPr preferRelativeResize="0"/>
          <p:nvPr/>
        </p:nvPicPr>
        <p:blipFill>
          <a:blip r:embed="rId4">
            <a:alphaModFix/>
          </a:blip>
          <a:stretch>
            <a:fillRect/>
          </a:stretch>
        </p:blipFill>
        <p:spPr>
          <a:xfrm>
            <a:off x="2312792" y="1304000"/>
            <a:ext cx="6742000" cy="555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7"/>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73" name="Google Shape;173;p7"/>
          <p:cNvPicPr preferRelativeResize="0"/>
          <p:nvPr/>
        </p:nvPicPr>
        <p:blipFill>
          <a:blip r:embed="rId4">
            <a:alphaModFix/>
          </a:blip>
          <a:stretch>
            <a:fillRect/>
          </a:stretch>
        </p:blipFill>
        <p:spPr>
          <a:xfrm>
            <a:off x="1692350" y="1297550"/>
            <a:ext cx="8720325" cy="4931050"/>
          </a:xfrm>
          <a:prstGeom prst="rect">
            <a:avLst/>
          </a:prstGeom>
          <a:noFill/>
          <a:ln>
            <a:noFill/>
          </a:ln>
        </p:spPr>
      </p:pic>
      <p:sp>
        <p:nvSpPr>
          <p:cNvPr id="174" name="Google Shape;174;p7"/>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5" name="Google Shape;175;p7"/>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Distribution of Age in Dataset</a:t>
            </a:r>
            <a:r>
              <a:rPr b="1" lang="en-US" sz="2900">
                <a:solidFill>
                  <a:schemeClr val="dk1"/>
                </a:solidFill>
              </a:rPr>
              <a:t>:</a:t>
            </a:r>
            <a:endParaRPr b="1" sz="29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8"/>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81" name="Google Shape;181;p8"/>
          <p:cNvPicPr preferRelativeResize="0"/>
          <p:nvPr/>
        </p:nvPicPr>
        <p:blipFill>
          <a:blip r:embed="rId4">
            <a:alphaModFix/>
          </a:blip>
          <a:stretch>
            <a:fillRect/>
          </a:stretch>
        </p:blipFill>
        <p:spPr>
          <a:xfrm>
            <a:off x="610900" y="1210549"/>
            <a:ext cx="11158300" cy="4966325"/>
          </a:xfrm>
          <a:prstGeom prst="rect">
            <a:avLst/>
          </a:prstGeom>
          <a:noFill/>
          <a:ln>
            <a:noFill/>
          </a:ln>
        </p:spPr>
      </p:pic>
      <p:sp>
        <p:nvSpPr>
          <p:cNvPr id="182" name="Google Shape;182;p8"/>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3" name="Google Shape;183;p8"/>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Relationship between Age, Job and Y</a:t>
            </a:r>
            <a:r>
              <a:rPr b="1" lang="en-US" sz="2900">
                <a:solidFill>
                  <a:schemeClr val="dk1"/>
                </a:solidFill>
              </a:rPr>
              <a:t>:</a:t>
            </a:r>
            <a:endParaRPr b="1" sz="29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9"/>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89" name="Google Shape;189;p9"/>
          <p:cNvPicPr preferRelativeResize="0"/>
          <p:nvPr/>
        </p:nvPicPr>
        <p:blipFill>
          <a:blip r:embed="rId4">
            <a:alphaModFix/>
          </a:blip>
          <a:stretch>
            <a:fillRect/>
          </a:stretch>
        </p:blipFill>
        <p:spPr>
          <a:xfrm>
            <a:off x="2650263" y="844700"/>
            <a:ext cx="6891475" cy="5801400"/>
          </a:xfrm>
          <a:prstGeom prst="rect">
            <a:avLst/>
          </a:prstGeom>
          <a:noFill/>
          <a:ln>
            <a:noFill/>
          </a:ln>
        </p:spPr>
      </p:pic>
      <p:sp>
        <p:nvSpPr>
          <p:cNvPr id="190" name="Google Shape;190;p9"/>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1" name="Google Shape;191;p9"/>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a:t>
            </a:r>
            <a:r>
              <a:rPr lang="en-US" sz="2400">
                <a:solidFill>
                  <a:schemeClr val="dk1"/>
                </a:solidFill>
              </a:rPr>
              <a:t>marital</a:t>
            </a:r>
            <a:r>
              <a:rPr lang="en-US" sz="2400">
                <a:solidFill>
                  <a:schemeClr val="dk1"/>
                </a:solidFill>
              </a:rPr>
              <a:t> status with </a:t>
            </a:r>
            <a:r>
              <a:rPr lang="en-US" sz="2400">
                <a:solidFill>
                  <a:schemeClr val="dk1"/>
                </a:solidFill>
              </a:rPr>
              <a:t>respect</a:t>
            </a:r>
            <a:r>
              <a:rPr lang="en-US" sz="2400">
                <a:solidFill>
                  <a:schemeClr val="dk1"/>
                </a:solidFill>
              </a:rPr>
              <a:t> to subscription status:</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197" name="Google Shape;197;p10"/>
          <p:cNvPicPr preferRelativeResize="0"/>
          <p:nvPr/>
        </p:nvPicPr>
        <p:blipFill>
          <a:blip r:embed="rId4">
            <a:alphaModFix/>
          </a:blip>
          <a:stretch>
            <a:fillRect/>
          </a:stretch>
        </p:blipFill>
        <p:spPr>
          <a:xfrm>
            <a:off x="2985092" y="725750"/>
            <a:ext cx="6151050" cy="5853400"/>
          </a:xfrm>
          <a:prstGeom prst="rect">
            <a:avLst/>
          </a:prstGeom>
          <a:noFill/>
          <a:ln>
            <a:noFill/>
          </a:ln>
        </p:spPr>
      </p:pic>
      <p:sp>
        <p:nvSpPr>
          <p:cNvPr id="198" name="Google Shape;198;p10"/>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9" name="Google Shape;199;p10"/>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marital status of Subscribed Customers:</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1"/>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05" name="Google Shape;205;p11"/>
          <p:cNvPicPr preferRelativeResize="0"/>
          <p:nvPr/>
        </p:nvPicPr>
        <p:blipFill>
          <a:blip r:embed="rId4">
            <a:alphaModFix/>
          </a:blip>
          <a:stretch>
            <a:fillRect/>
          </a:stretch>
        </p:blipFill>
        <p:spPr>
          <a:xfrm>
            <a:off x="3611175" y="907199"/>
            <a:ext cx="4969650" cy="5790300"/>
          </a:xfrm>
          <a:prstGeom prst="rect">
            <a:avLst/>
          </a:prstGeom>
          <a:noFill/>
          <a:ln>
            <a:noFill/>
          </a:ln>
        </p:spPr>
      </p:pic>
      <p:sp>
        <p:nvSpPr>
          <p:cNvPr id="206" name="Google Shape;206;p11"/>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 name="Google Shape;207;p11"/>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Job of Subscribed Customers:</a:t>
            </a:r>
            <a:endParaRPr sz="2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2"/>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13" name="Google Shape;213;p12"/>
          <p:cNvPicPr preferRelativeResize="0"/>
          <p:nvPr/>
        </p:nvPicPr>
        <p:blipFill>
          <a:blip r:embed="rId4">
            <a:alphaModFix/>
          </a:blip>
          <a:stretch>
            <a:fillRect/>
          </a:stretch>
        </p:blipFill>
        <p:spPr>
          <a:xfrm>
            <a:off x="2900792" y="843400"/>
            <a:ext cx="6390425" cy="5800000"/>
          </a:xfrm>
          <a:prstGeom prst="rect">
            <a:avLst/>
          </a:prstGeom>
          <a:noFill/>
          <a:ln>
            <a:noFill/>
          </a:ln>
        </p:spPr>
      </p:pic>
      <p:sp>
        <p:nvSpPr>
          <p:cNvPr id="214" name="Google Shape;214;p12"/>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5" name="Google Shape;215;p12"/>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day-of_week of Subscribed Customers:</a:t>
            </a:r>
            <a:endParaRPr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21" name="Google Shape;221;p13"/>
          <p:cNvPicPr preferRelativeResize="0"/>
          <p:nvPr/>
        </p:nvPicPr>
        <p:blipFill>
          <a:blip r:embed="rId4">
            <a:alphaModFix/>
          </a:blip>
          <a:stretch>
            <a:fillRect/>
          </a:stretch>
        </p:blipFill>
        <p:spPr>
          <a:xfrm>
            <a:off x="3567110" y="809100"/>
            <a:ext cx="5057775" cy="5829300"/>
          </a:xfrm>
          <a:prstGeom prst="rect">
            <a:avLst/>
          </a:prstGeom>
          <a:noFill/>
          <a:ln>
            <a:noFill/>
          </a:ln>
        </p:spPr>
      </p:pic>
      <p:sp>
        <p:nvSpPr>
          <p:cNvPr id="222" name="Google Shape;222;p13"/>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3" name="Google Shape;223;p13"/>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Job and Age of customers who subscribed:</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e8b3bee7a2_0_4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lang="en-US" sz="5000">
                <a:solidFill>
                  <a:srgbClr val="FF6600"/>
                </a:solidFill>
                <a:latin typeface="Calibri"/>
                <a:ea typeface="Calibri"/>
                <a:cs typeface="Calibri"/>
                <a:sym typeface="Calibri"/>
              </a:rPr>
              <a:t>Hypothesis Testing</a:t>
            </a:r>
            <a:endParaRPr b="1" sz="5000">
              <a:solidFill>
                <a:srgbClr val="FF6600"/>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lang="en-US" sz="5000">
                <a:solidFill>
                  <a:srgbClr val="FF6600"/>
                </a:solidFill>
                <a:latin typeface="Calibri"/>
                <a:ea typeface="Calibri"/>
                <a:cs typeface="Calibri"/>
                <a:sym typeface="Calibri"/>
              </a:rPr>
              <a:t>for Targeted Marketing.</a:t>
            </a:r>
            <a:endParaRPr b="1" sz="5000">
              <a:solidFill>
                <a:srgbClr val="FF6600"/>
              </a:solidFill>
              <a:latin typeface="Calibri"/>
              <a:ea typeface="Calibri"/>
              <a:cs typeface="Calibri"/>
              <a:sym typeface="Calibri"/>
            </a:endParaRPr>
          </a:p>
        </p:txBody>
      </p:sp>
      <p:pic>
        <p:nvPicPr>
          <p:cNvPr id="229" name="Google Shape;229;g2e8b3bee7a2_0_4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e8b3bee7a2_0_35"/>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1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 marital status and education level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influence customers' decisions to purchase term deposits?</a:t>
            </a:r>
            <a:endParaRPr b="1" sz="4500">
              <a:solidFill>
                <a:srgbClr val="FF6600"/>
              </a:solidFill>
              <a:latin typeface="Calibri"/>
              <a:ea typeface="Calibri"/>
              <a:cs typeface="Calibri"/>
              <a:sym typeface="Calibri"/>
            </a:endParaRPr>
          </a:p>
        </p:txBody>
      </p:sp>
      <p:pic>
        <p:nvPicPr>
          <p:cNvPr id="235" name="Google Shape;235;g2e8b3bee7a2_0_3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2" name="Google Shape;92;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b="1"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3" name="Google Shape;93;p2"/>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2e8b3bee7a2_0_12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41" name="Google Shape;241;g2e8b3bee7a2_0_123"/>
          <p:cNvPicPr preferRelativeResize="0"/>
          <p:nvPr/>
        </p:nvPicPr>
        <p:blipFill>
          <a:blip r:embed="rId4">
            <a:alphaModFix/>
          </a:blip>
          <a:stretch>
            <a:fillRect/>
          </a:stretch>
        </p:blipFill>
        <p:spPr>
          <a:xfrm>
            <a:off x="5814998" y="691337"/>
            <a:ext cx="6341624" cy="5475325"/>
          </a:xfrm>
          <a:prstGeom prst="rect">
            <a:avLst/>
          </a:prstGeom>
          <a:noFill/>
          <a:ln>
            <a:noFill/>
          </a:ln>
        </p:spPr>
      </p:pic>
      <p:sp>
        <p:nvSpPr>
          <p:cNvPr id="242" name="Google Shape;242;g2e8b3bee7a2_0_123"/>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 name="Google Shape;243;g2e8b3bee7a2_0_123"/>
          <p:cNvSpPr txBox="1"/>
          <p:nvPr/>
        </p:nvSpPr>
        <p:spPr>
          <a:xfrm>
            <a:off x="762900" y="1716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Education level and Marital status of customers who subscribed:</a:t>
            </a:r>
            <a:endParaRPr sz="2400">
              <a:solidFill>
                <a:schemeClr val="dk1"/>
              </a:solidFill>
            </a:endParaRPr>
          </a:p>
        </p:txBody>
      </p:sp>
      <p:sp>
        <p:nvSpPr>
          <p:cNvPr id="244" name="Google Shape;244;g2e8b3bee7a2_0_123"/>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5" name="Google Shape;245;g2e8b3bee7a2_0_123"/>
          <p:cNvSpPr/>
          <p:nvPr/>
        </p:nvSpPr>
        <p:spPr>
          <a:xfrm>
            <a:off x="-35375" y="725750"/>
            <a:ext cx="5482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6" name="Google Shape;246;g2e8b3bee7a2_0_123"/>
          <p:cNvSpPr txBox="1"/>
          <p:nvPr/>
        </p:nvSpPr>
        <p:spPr>
          <a:xfrm>
            <a:off x="396925" y="1265475"/>
            <a:ext cx="98607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Yes, There seem to have some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relation between marital status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and education level.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Single and married people with</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university level education are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more likely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to make a purchase,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700">
                <a:solidFill>
                  <a:srgbClr val="D5D5D5"/>
                </a:solidFill>
                <a:highlight>
                  <a:srgbClr val="383838"/>
                </a:highlight>
                <a:latin typeface="Roboto"/>
                <a:ea typeface="Roboto"/>
                <a:cs typeface="Roboto"/>
                <a:sym typeface="Roboto"/>
              </a:rPr>
              <a:t>but this need further analysis.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g2e8b3bee7a2_0_13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252" name="Google Shape;252;g2e8b3bee7a2_0_135"/>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3" name="Google Shape;253;g2e8b3bee7a2_0_135"/>
          <p:cNvSpPr txBox="1"/>
          <p:nvPr/>
        </p:nvSpPr>
        <p:spPr>
          <a:xfrm>
            <a:off x="762900" y="1716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Education level and Marital status of customers who subscribed:</a:t>
            </a:r>
            <a:endParaRPr sz="2400">
              <a:solidFill>
                <a:schemeClr val="dk1"/>
              </a:solidFill>
            </a:endParaRPr>
          </a:p>
        </p:txBody>
      </p:sp>
      <p:sp>
        <p:nvSpPr>
          <p:cNvPr id="254" name="Google Shape;254;g2e8b3bee7a2_0_135"/>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5" name="Google Shape;255;g2e8b3bee7a2_0_135"/>
          <p:cNvSpPr/>
          <p:nvPr/>
        </p:nvSpPr>
        <p:spPr>
          <a:xfrm>
            <a:off x="-35375" y="725750"/>
            <a:ext cx="31260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6" name="Google Shape;256;g2e8b3bee7a2_0_135"/>
          <p:cNvSpPr txBox="1"/>
          <p:nvPr/>
        </p:nvSpPr>
        <p:spPr>
          <a:xfrm>
            <a:off x="396925" y="1265475"/>
            <a:ext cx="986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700">
              <a:solidFill>
                <a:srgbClr val="D5D5D5"/>
              </a:solidFill>
              <a:highlight>
                <a:srgbClr val="383838"/>
              </a:highlight>
              <a:latin typeface="Roboto"/>
              <a:ea typeface="Roboto"/>
              <a:cs typeface="Roboto"/>
              <a:sym typeface="Roboto"/>
            </a:endParaRPr>
          </a:p>
        </p:txBody>
      </p:sp>
      <p:pic>
        <p:nvPicPr>
          <p:cNvPr id="257" name="Google Shape;257;g2e8b3bee7a2_0_135"/>
          <p:cNvPicPr preferRelativeResize="0"/>
          <p:nvPr/>
        </p:nvPicPr>
        <p:blipFill>
          <a:blip r:embed="rId4">
            <a:alphaModFix/>
          </a:blip>
          <a:stretch>
            <a:fillRect/>
          </a:stretch>
        </p:blipFill>
        <p:spPr>
          <a:xfrm>
            <a:off x="3090475" y="725750"/>
            <a:ext cx="9066158" cy="6166649"/>
          </a:xfrm>
          <a:prstGeom prst="rect">
            <a:avLst/>
          </a:prstGeom>
          <a:noFill/>
          <a:ln>
            <a:noFill/>
          </a:ln>
        </p:spPr>
      </p:pic>
      <p:sp>
        <p:nvSpPr>
          <p:cNvPr id="258" name="Google Shape;258;g2e8b3bee7a2_0_135"/>
          <p:cNvSpPr txBox="1"/>
          <p:nvPr/>
        </p:nvSpPr>
        <p:spPr>
          <a:xfrm>
            <a:off x="169675" y="1796700"/>
            <a:ext cx="105720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Factors like having a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university degree,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working in administration,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and marital status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(single or married)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might be associated with </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a customer's decision to</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 purchase a term deposit.</a:t>
            </a:r>
            <a:endParaRPr i="1" sz="19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1900">
                <a:solidFill>
                  <a:srgbClr val="D5D5D5"/>
                </a:solidFill>
                <a:highlight>
                  <a:srgbClr val="383838"/>
                </a:highlight>
                <a:latin typeface="Roboto"/>
                <a:ea typeface="Roboto"/>
                <a:cs typeface="Roboto"/>
                <a:sym typeface="Roboto"/>
              </a:rPr>
              <a:t>Lets analyze it further</a:t>
            </a:r>
            <a:endParaRPr sz="35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g2e8b3bee7a2_0_148"/>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264" name="Google Shape;264;g2e8b3bee7a2_0_14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5" name="Google Shape;265;g2e8b3bee7a2_0_148"/>
          <p:cNvSpPr txBox="1"/>
          <p:nvPr/>
        </p:nvSpPr>
        <p:spPr>
          <a:xfrm>
            <a:off x="762900" y="1716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Education level and Marital status of customers who subscribed:</a:t>
            </a:r>
            <a:endParaRPr sz="2400">
              <a:solidFill>
                <a:schemeClr val="dk1"/>
              </a:solidFill>
            </a:endParaRPr>
          </a:p>
        </p:txBody>
      </p:sp>
      <p:sp>
        <p:nvSpPr>
          <p:cNvPr id="266" name="Google Shape;266;g2e8b3bee7a2_0_14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7" name="Google Shape;267;g2e8b3bee7a2_0_148"/>
          <p:cNvSpPr/>
          <p:nvPr/>
        </p:nvSpPr>
        <p:spPr>
          <a:xfrm>
            <a:off x="-35375" y="725750"/>
            <a:ext cx="3340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8" name="Google Shape;268;g2e8b3bee7a2_0_148"/>
          <p:cNvSpPr txBox="1"/>
          <p:nvPr/>
        </p:nvSpPr>
        <p:spPr>
          <a:xfrm>
            <a:off x="396925" y="1265475"/>
            <a:ext cx="9860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700">
              <a:solidFill>
                <a:srgbClr val="D5D5D5"/>
              </a:solidFill>
              <a:highlight>
                <a:srgbClr val="383838"/>
              </a:highlight>
              <a:latin typeface="Roboto"/>
              <a:ea typeface="Roboto"/>
              <a:cs typeface="Roboto"/>
              <a:sym typeface="Roboto"/>
            </a:endParaRPr>
          </a:p>
        </p:txBody>
      </p:sp>
      <p:sp>
        <p:nvSpPr>
          <p:cNvPr id="269" name="Google Shape;269;g2e8b3bee7a2_0_148"/>
          <p:cNvSpPr txBox="1"/>
          <p:nvPr/>
        </p:nvSpPr>
        <p:spPr>
          <a:xfrm>
            <a:off x="169675" y="1558800"/>
            <a:ext cx="105720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The data suggests a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trend where customers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working in administration,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who are single between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the ages of 20 and 40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or married between 30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and 50, have higher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i="1" lang="en-US" sz="2100">
                <a:solidFill>
                  <a:srgbClr val="D5D5D5"/>
                </a:solidFill>
                <a:highlight>
                  <a:srgbClr val="383838"/>
                </a:highlight>
                <a:latin typeface="Roboto"/>
                <a:ea typeface="Roboto"/>
                <a:cs typeface="Roboto"/>
                <a:sym typeface="Roboto"/>
              </a:rPr>
              <a:t>subscription rates.</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t/>
            </a:r>
            <a:endParaRPr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b="1" i="1" lang="en-US" sz="2100">
                <a:solidFill>
                  <a:srgbClr val="D5D5D5"/>
                </a:solidFill>
                <a:highlight>
                  <a:srgbClr val="383838"/>
                </a:highlight>
                <a:latin typeface="Roboto"/>
                <a:ea typeface="Roboto"/>
                <a:cs typeface="Roboto"/>
                <a:sym typeface="Roboto"/>
              </a:rPr>
              <a:t>Hypothesis # 1 </a:t>
            </a:r>
            <a:endParaRPr b="1" i="1" sz="2100">
              <a:solidFill>
                <a:srgbClr val="D5D5D5"/>
              </a:solidFill>
              <a:highlight>
                <a:srgbClr val="383838"/>
              </a:highlight>
              <a:latin typeface="Roboto"/>
              <a:ea typeface="Roboto"/>
              <a:cs typeface="Roboto"/>
              <a:sym typeface="Roboto"/>
            </a:endParaRPr>
          </a:p>
          <a:p>
            <a:pPr indent="0" lvl="0" marL="0" rtl="0" algn="l">
              <a:spcBef>
                <a:spcPts val="0"/>
              </a:spcBef>
              <a:spcAft>
                <a:spcPts val="0"/>
              </a:spcAft>
              <a:buNone/>
            </a:pPr>
            <a:r>
              <a:rPr b="1" i="1" lang="en-US" sz="2100">
                <a:solidFill>
                  <a:srgbClr val="D5D5D5"/>
                </a:solidFill>
                <a:highlight>
                  <a:srgbClr val="383838"/>
                </a:highlight>
                <a:latin typeface="Roboto"/>
                <a:ea typeface="Roboto"/>
                <a:cs typeface="Roboto"/>
                <a:sym typeface="Roboto"/>
              </a:rPr>
              <a:t>Accepted.</a:t>
            </a:r>
            <a:endParaRPr b="1" i="1" sz="2100">
              <a:solidFill>
                <a:srgbClr val="D5D5D5"/>
              </a:solidFill>
              <a:highlight>
                <a:srgbClr val="383838"/>
              </a:highlight>
              <a:latin typeface="Roboto"/>
              <a:ea typeface="Roboto"/>
              <a:cs typeface="Roboto"/>
              <a:sym typeface="Roboto"/>
            </a:endParaRPr>
          </a:p>
        </p:txBody>
      </p:sp>
      <p:pic>
        <p:nvPicPr>
          <p:cNvPr id="270" name="Google Shape;270;g2e8b3bee7a2_0_148"/>
          <p:cNvPicPr preferRelativeResize="0"/>
          <p:nvPr/>
        </p:nvPicPr>
        <p:blipFill>
          <a:blip r:embed="rId4">
            <a:alphaModFix/>
          </a:blip>
          <a:stretch>
            <a:fillRect/>
          </a:stretch>
        </p:blipFill>
        <p:spPr>
          <a:xfrm>
            <a:off x="3305126" y="725750"/>
            <a:ext cx="8851502" cy="50459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17"/>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pic>
        <p:nvPicPr>
          <p:cNvPr id="276" name="Google Shape;276;p17"/>
          <p:cNvPicPr preferRelativeResize="0"/>
          <p:nvPr/>
        </p:nvPicPr>
        <p:blipFill>
          <a:blip r:embed="rId4">
            <a:alphaModFix/>
          </a:blip>
          <a:stretch>
            <a:fillRect/>
          </a:stretch>
        </p:blipFill>
        <p:spPr>
          <a:xfrm>
            <a:off x="1179875" y="695625"/>
            <a:ext cx="10280450" cy="5624925"/>
          </a:xfrm>
          <a:prstGeom prst="rect">
            <a:avLst/>
          </a:prstGeom>
          <a:noFill/>
          <a:ln>
            <a:noFill/>
          </a:ln>
        </p:spPr>
      </p:pic>
      <p:sp>
        <p:nvSpPr>
          <p:cNvPr id="277" name="Google Shape;277;p17"/>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8" name="Google Shape;278;p17"/>
          <p:cNvSpPr txBox="1"/>
          <p:nvPr/>
        </p:nvSpPr>
        <p:spPr>
          <a:xfrm>
            <a:off x="841500" y="171650"/>
            <a:ext cx="1042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call duration feature with respect to subscription status:</a:t>
            </a:r>
            <a:endParaRPr sz="24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e91e2341e7_0_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2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Does contact medium and number of contacts during campaign influence customers' buying decision?</a:t>
            </a:r>
            <a:endParaRPr b="1" sz="4500">
              <a:solidFill>
                <a:srgbClr val="FF6600"/>
              </a:solidFill>
              <a:latin typeface="Calibri"/>
              <a:ea typeface="Calibri"/>
              <a:cs typeface="Calibri"/>
              <a:sym typeface="Calibri"/>
            </a:endParaRPr>
          </a:p>
        </p:txBody>
      </p:sp>
      <p:pic>
        <p:nvPicPr>
          <p:cNvPr id="284" name="Google Shape;284;g2e91e2341e7_0_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g2e91e2341e7_0_6"/>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290" name="Google Shape;290;g2e91e2341e7_0_6"/>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1" name="Google Shape;291;g2e91e2341e7_0_6"/>
          <p:cNvSpPr txBox="1"/>
          <p:nvPr/>
        </p:nvSpPr>
        <p:spPr>
          <a:xfrm>
            <a:off x="241325" y="-94900"/>
            <a:ext cx="12192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a:t>
            </a:r>
            <a:r>
              <a:rPr lang="en-US" sz="2400">
                <a:solidFill>
                  <a:schemeClr val="dk1"/>
                </a:solidFill>
              </a:rPr>
              <a:t>Correlation between Contact Medium and Deposit</a:t>
            </a:r>
            <a:r>
              <a:rPr lang="en-US" sz="2400">
                <a:solidFill>
                  <a:schemeClr val="dk1"/>
                </a:solidFill>
              </a:rPr>
              <a:t> status of customers who subscribed:</a:t>
            </a:r>
            <a:endParaRPr sz="2400">
              <a:solidFill>
                <a:schemeClr val="dk1"/>
              </a:solidFill>
            </a:endParaRPr>
          </a:p>
        </p:txBody>
      </p:sp>
      <p:sp>
        <p:nvSpPr>
          <p:cNvPr id="292" name="Google Shape;292;g2e91e2341e7_0_6"/>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3" name="Google Shape;293;g2e91e2341e7_0_6"/>
          <p:cNvSpPr/>
          <p:nvPr/>
        </p:nvSpPr>
        <p:spPr>
          <a:xfrm>
            <a:off x="-35375" y="725750"/>
            <a:ext cx="5482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4" name="Google Shape;294;g2e91e2341e7_0_6"/>
          <p:cNvSpPr txBox="1"/>
          <p:nvPr/>
        </p:nvSpPr>
        <p:spPr>
          <a:xfrm>
            <a:off x="396925" y="1265475"/>
            <a:ext cx="49662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data suggests a trend where the 'cellular' contact medium appears to be associated with a higher purchase rate compared to the 'telephone' medium.</a:t>
            </a:r>
            <a:endParaRPr i="1" sz="2700">
              <a:solidFill>
                <a:srgbClr val="D5D5D5"/>
              </a:solidFill>
              <a:highlight>
                <a:srgbClr val="383838"/>
              </a:highlight>
              <a:latin typeface="Roboto"/>
              <a:ea typeface="Roboto"/>
              <a:cs typeface="Roboto"/>
              <a:sym typeface="Roboto"/>
            </a:endParaRPr>
          </a:p>
        </p:txBody>
      </p:sp>
      <p:pic>
        <p:nvPicPr>
          <p:cNvPr id="295" name="Google Shape;295;g2e91e2341e7_0_6"/>
          <p:cNvPicPr preferRelativeResize="0"/>
          <p:nvPr/>
        </p:nvPicPr>
        <p:blipFill>
          <a:blip r:embed="rId4">
            <a:alphaModFix/>
          </a:blip>
          <a:stretch>
            <a:fillRect/>
          </a:stretch>
        </p:blipFill>
        <p:spPr>
          <a:xfrm>
            <a:off x="5910725" y="1030550"/>
            <a:ext cx="5649234" cy="46538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e91e2341e7_0_1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1" name="Google Shape;301;g2e91e2341e7_0_18"/>
          <p:cNvSpPr txBox="1"/>
          <p:nvPr/>
        </p:nvSpPr>
        <p:spPr>
          <a:xfrm>
            <a:off x="241325" y="159675"/>
            <a:ext cx="12192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Correlation between Contact Medium and Deposit status of customers who subscribed:</a:t>
            </a:r>
            <a:endParaRPr sz="2400">
              <a:solidFill>
                <a:schemeClr val="dk1"/>
              </a:solidFill>
            </a:endParaRPr>
          </a:p>
        </p:txBody>
      </p:sp>
      <p:sp>
        <p:nvSpPr>
          <p:cNvPr id="302" name="Google Shape;302;g2e91e2341e7_0_1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3" name="Google Shape;303;g2e91e2341e7_0_18"/>
          <p:cNvSpPr/>
          <p:nvPr/>
        </p:nvSpPr>
        <p:spPr>
          <a:xfrm>
            <a:off x="-35375" y="733050"/>
            <a:ext cx="5482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4" name="Google Shape;304;g2e91e2341e7_0_18"/>
          <p:cNvSpPr txBox="1"/>
          <p:nvPr/>
        </p:nvSpPr>
        <p:spPr>
          <a:xfrm>
            <a:off x="222775" y="774750"/>
            <a:ext cx="4966200" cy="53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While the current data doesn't show a strong correlation, a more comprehensive analysis could provide further insights into the impact of contact frequency.</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While contact medium seem to influence but impact of contact frequency needs further analysis.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2 Rejected.</a:t>
            </a:r>
            <a:endParaRPr i="1" sz="2700">
              <a:solidFill>
                <a:srgbClr val="D5D5D5"/>
              </a:solidFill>
              <a:highlight>
                <a:srgbClr val="383838"/>
              </a:highlight>
              <a:latin typeface="Roboto"/>
              <a:ea typeface="Roboto"/>
              <a:cs typeface="Roboto"/>
              <a:sym typeface="Roboto"/>
            </a:endParaRPr>
          </a:p>
        </p:txBody>
      </p:sp>
      <p:pic>
        <p:nvPicPr>
          <p:cNvPr id="305" name="Google Shape;305;g2e91e2341e7_0_1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06" name="Google Shape;306;g2e91e2341e7_0_18"/>
          <p:cNvPicPr preferRelativeResize="0"/>
          <p:nvPr/>
        </p:nvPicPr>
        <p:blipFill>
          <a:blip r:embed="rId4">
            <a:alphaModFix/>
          </a:blip>
          <a:stretch>
            <a:fillRect/>
          </a:stretch>
        </p:blipFill>
        <p:spPr>
          <a:xfrm>
            <a:off x="5599525" y="1042450"/>
            <a:ext cx="6382100" cy="505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e91e2341e7_0_3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3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Customers who have been previously contacted (e.g., through phone calls, marketing campaigns) are more likely to subscribe to the service compared to new customers who have not been contacted before?</a:t>
            </a:r>
            <a:endParaRPr b="1" sz="4500">
              <a:solidFill>
                <a:srgbClr val="FF6600"/>
              </a:solidFill>
              <a:latin typeface="Calibri"/>
              <a:ea typeface="Calibri"/>
              <a:cs typeface="Calibri"/>
              <a:sym typeface="Calibri"/>
            </a:endParaRPr>
          </a:p>
        </p:txBody>
      </p:sp>
      <p:pic>
        <p:nvPicPr>
          <p:cNvPr id="312" name="Google Shape;312;g2e91e2341e7_0_3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g2e91e2341e7_0_3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318" name="Google Shape;318;g2e91e2341e7_0_35"/>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9" name="Google Shape;319;g2e91e2341e7_0_35"/>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by Previous Outcome</a:t>
            </a:r>
            <a:r>
              <a:rPr lang="en-US" sz="2400">
                <a:solidFill>
                  <a:schemeClr val="dk1"/>
                </a:solidFill>
              </a:rPr>
              <a:t>:</a:t>
            </a:r>
            <a:endParaRPr sz="2400">
              <a:solidFill>
                <a:schemeClr val="dk1"/>
              </a:solidFill>
            </a:endParaRPr>
          </a:p>
        </p:txBody>
      </p:sp>
      <p:sp>
        <p:nvSpPr>
          <p:cNvPr id="320" name="Google Shape;320;g2e91e2341e7_0_35"/>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1" name="Google Shape;321;g2e91e2341e7_0_35"/>
          <p:cNvSpPr/>
          <p:nvPr/>
        </p:nvSpPr>
        <p:spPr>
          <a:xfrm>
            <a:off x="-35375" y="725750"/>
            <a:ext cx="54825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2" name="Google Shape;322;g2e91e2341e7_0_35"/>
          <p:cNvSpPr txBox="1"/>
          <p:nvPr/>
        </p:nvSpPr>
        <p:spPr>
          <a:xfrm>
            <a:off x="222775" y="2639700"/>
            <a:ext cx="4966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Previous outcome does not seem to influence subscription decision.Further investigation needed.</a:t>
            </a:r>
            <a:endParaRPr i="1" sz="2700">
              <a:solidFill>
                <a:srgbClr val="D5D5D5"/>
              </a:solidFill>
              <a:highlight>
                <a:srgbClr val="383838"/>
              </a:highlight>
              <a:latin typeface="Roboto"/>
              <a:ea typeface="Roboto"/>
              <a:cs typeface="Roboto"/>
              <a:sym typeface="Roboto"/>
            </a:endParaRPr>
          </a:p>
        </p:txBody>
      </p:sp>
      <p:pic>
        <p:nvPicPr>
          <p:cNvPr id="323" name="Google Shape;323;g2e91e2341e7_0_35"/>
          <p:cNvPicPr preferRelativeResize="0"/>
          <p:nvPr/>
        </p:nvPicPr>
        <p:blipFill>
          <a:blip r:embed="rId4">
            <a:alphaModFix/>
          </a:blip>
          <a:stretch>
            <a:fillRect/>
          </a:stretch>
        </p:blipFill>
        <p:spPr>
          <a:xfrm>
            <a:off x="5599525" y="1235475"/>
            <a:ext cx="6280051" cy="465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e91e2341e7_0_45"/>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9" name="Google Shape;329;g2e91e2341e7_0_45"/>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Status Distribution by Poutcome</a:t>
            </a:r>
            <a:r>
              <a:rPr lang="en-US" sz="2400">
                <a:solidFill>
                  <a:schemeClr val="dk1"/>
                </a:solidFill>
              </a:rPr>
              <a:t>:</a:t>
            </a:r>
            <a:endParaRPr sz="2400">
              <a:solidFill>
                <a:schemeClr val="dk1"/>
              </a:solidFill>
            </a:endParaRPr>
          </a:p>
        </p:txBody>
      </p:sp>
      <p:sp>
        <p:nvSpPr>
          <p:cNvPr id="330" name="Google Shape;330;g2e91e2341e7_0_45"/>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31" name="Google Shape;331;g2e91e2341e7_0_45"/>
          <p:cNvSpPr/>
          <p:nvPr/>
        </p:nvSpPr>
        <p:spPr>
          <a:xfrm>
            <a:off x="-35375" y="733063"/>
            <a:ext cx="5482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2" name="Google Shape;332;g2e91e2341e7_0_45"/>
          <p:cNvSpPr txBox="1"/>
          <p:nvPr/>
        </p:nvSpPr>
        <p:spPr>
          <a:xfrm>
            <a:off x="222775" y="2752650"/>
            <a:ext cx="49662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pdays also does not seem to influence subscription decision. Further investigation needed</a:t>
            </a:r>
            <a:endParaRPr i="1" sz="2700">
              <a:solidFill>
                <a:srgbClr val="D5D5D5"/>
              </a:solidFill>
              <a:highlight>
                <a:srgbClr val="383838"/>
              </a:highlight>
              <a:latin typeface="Roboto"/>
              <a:ea typeface="Roboto"/>
              <a:cs typeface="Roboto"/>
              <a:sym typeface="Roboto"/>
            </a:endParaRPr>
          </a:p>
        </p:txBody>
      </p:sp>
      <p:pic>
        <p:nvPicPr>
          <p:cNvPr id="333" name="Google Shape;333;g2e91e2341e7_0_45"/>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34" name="Google Shape;334;g2e91e2341e7_0_45"/>
          <p:cNvPicPr preferRelativeResize="0"/>
          <p:nvPr/>
        </p:nvPicPr>
        <p:blipFill>
          <a:blip r:embed="rId4">
            <a:alphaModFix/>
          </a:blip>
          <a:stretch>
            <a:fillRect/>
          </a:stretch>
        </p:blipFill>
        <p:spPr>
          <a:xfrm>
            <a:off x="5645502" y="1014739"/>
            <a:ext cx="6352701" cy="490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In this project, we conducted a data analysis on taxi usage in different cities and demographic groups in the United States to determine the most appropriate taxi investment for XYZ. The findings provide critical recommendations for the firm to consider when making an investment.</a:t>
            </a:r>
            <a:endParaRPr b="1"/>
          </a:p>
        </p:txBody>
      </p:sp>
      <p:sp>
        <p:nvSpPr>
          <p:cNvPr id="99" name="Google Shape;99;p3"/>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Executive Summary</a:t>
            </a:r>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00" name="Google Shape;100;p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e91e2341e7_0_59"/>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40" name="Google Shape;340;g2e91e2341e7_0_59"/>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Count by Previous Contact Count and Days Since Last Contact</a:t>
            </a:r>
            <a:r>
              <a:rPr lang="en-US" sz="2400">
                <a:solidFill>
                  <a:schemeClr val="dk1"/>
                </a:solidFill>
              </a:rPr>
              <a:t>:</a:t>
            </a:r>
            <a:endParaRPr sz="2400">
              <a:solidFill>
                <a:schemeClr val="dk1"/>
              </a:solidFill>
            </a:endParaRPr>
          </a:p>
        </p:txBody>
      </p:sp>
      <p:sp>
        <p:nvSpPr>
          <p:cNvPr id="341" name="Google Shape;341;g2e91e2341e7_0_59"/>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2" name="Google Shape;342;g2e91e2341e7_0_59"/>
          <p:cNvSpPr/>
          <p:nvPr/>
        </p:nvSpPr>
        <p:spPr>
          <a:xfrm>
            <a:off x="0" y="747125"/>
            <a:ext cx="4417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43" name="Google Shape;343;g2e91e2341e7_0_59"/>
          <p:cNvSpPr txBox="1"/>
          <p:nvPr/>
        </p:nvSpPr>
        <p:spPr>
          <a:xfrm>
            <a:off x="57450" y="2089950"/>
            <a:ext cx="4302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As the heatmap depicts, previous contacts does seem to influence buyers' decision.</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3 Approved!</a:t>
            </a:r>
            <a:endParaRPr i="1" sz="2700">
              <a:solidFill>
                <a:srgbClr val="D5D5D5"/>
              </a:solidFill>
              <a:highlight>
                <a:srgbClr val="383838"/>
              </a:highlight>
              <a:latin typeface="Roboto"/>
              <a:ea typeface="Roboto"/>
              <a:cs typeface="Roboto"/>
              <a:sym typeface="Roboto"/>
            </a:endParaRPr>
          </a:p>
        </p:txBody>
      </p:sp>
      <p:pic>
        <p:nvPicPr>
          <p:cNvPr id="344" name="Google Shape;344;g2e91e2341e7_0_59"/>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45" name="Google Shape;345;g2e91e2341e7_0_59"/>
          <p:cNvPicPr preferRelativeResize="0"/>
          <p:nvPr/>
        </p:nvPicPr>
        <p:blipFill>
          <a:blip r:embed="rId4">
            <a:alphaModFix/>
          </a:blip>
          <a:stretch>
            <a:fillRect/>
          </a:stretch>
        </p:blipFill>
        <p:spPr>
          <a:xfrm>
            <a:off x="4514975" y="1666125"/>
            <a:ext cx="7524624" cy="36328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e91e2341e7_0_73"/>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4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 weekdays within certain months lead to higher subscription rates?</a:t>
            </a:r>
            <a:endParaRPr b="1" sz="4500">
              <a:solidFill>
                <a:srgbClr val="FF6600"/>
              </a:solidFill>
              <a:latin typeface="Calibri"/>
              <a:ea typeface="Calibri"/>
              <a:cs typeface="Calibri"/>
              <a:sym typeface="Calibri"/>
            </a:endParaRPr>
          </a:p>
        </p:txBody>
      </p:sp>
      <p:pic>
        <p:nvPicPr>
          <p:cNvPr id="351" name="Google Shape;351;g2e91e2341e7_0_7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g2e91e2341e7_0_78"/>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357" name="Google Shape;357;g2e91e2341e7_0_7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8" name="Google Shape;358;g2e91e2341e7_0_78"/>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Frequency of Subscriptions by Month and Day of Week</a:t>
            </a:r>
            <a:r>
              <a:rPr lang="en-US" sz="2400">
                <a:solidFill>
                  <a:schemeClr val="dk1"/>
                </a:solidFill>
              </a:rPr>
              <a:t>:</a:t>
            </a:r>
            <a:endParaRPr sz="2400">
              <a:solidFill>
                <a:schemeClr val="dk1"/>
              </a:solidFill>
            </a:endParaRPr>
          </a:p>
        </p:txBody>
      </p:sp>
      <p:sp>
        <p:nvSpPr>
          <p:cNvPr id="359" name="Google Shape;359;g2e91e2341e7_0_7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0" name="Google Shape;360;g2e91e2341e7_0_78"/>
          <p:cNvSpPr/>
          <p:nvPr/>
        </p:nvSpPr>
        <p:spPr>
          <a:xfrm>
            <a:off x="-35375" y="725750"/>
            <a:ext cx="4919700" cy="54753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1" name="Google Shape;361;g2e91e2341e7_0_78"/>
          <p:cNvSpPr txBox="1"/>
          <p:nvPr/>
        </p:nvSpPr>
        <p:spPr>
          <a:xfrm>
            <a:off x="222775" y="1500963"/>
            <a:ext cx="45417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There is a potential association between weekdays in May and Thursdays in April with higher subscription rates compared to other weekdays in different months.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4 Approved</a:t>
            </a:r>
            <a:endParaRPr i="1" sz="2700">
              <a:solidFill>
                <a:srgbClr val="D5D5D5"/>
              </a:solidFill>
              <a:highlight>
                <a:srgbClr val="383838"/>
              </a:highlight>
              <a:latin typeface="Roboto"/>
              <a:ea typeface="Roboto"/>
              <a:cs typeface="Roboto"/>
              <a:sym typeface="Roboto"/>
            </a:endParaRPr>
          </a:p>
        </p:txBody>
      </p:sp>
      <p:pic>
        <p:nvPicPr>
          <p:cNvPr id="362" name="Google Shape;362;g2e91e2341e7_0_78"/>
          <p:cNvPicPr preferRelativeResize="0"/>
          <p:nvPr/>
        </p:nvPicPr>
        <p:blipFill>
          <a:blip r:embed="rId4">
            <a:alphaModFix/>
          </a:blip>
          <a:stretch>
            <a:fillRect/>
          </a:stretch>
        </p:blipFill>
        <p:spPr>
          <a:xfrm>
            <a:off x="5015375" y="1634275"/>
            <a:ext cx="7068900" cy="4050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e91e2341e7_0_11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5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Does longer call duration ultimately influence buyers' buying decisions?</a:t>
            </a:r>
            <a:endParaRPr b="1" sz="4500">
              <a:solidFill>
                <a:srgbClr val="FF6600"/>
              </a:solidFill>
              <a:latin typeface="Calibri"/>
              <a:ea typeface="Calibri"/>
              <a:cs typeface="Calibri"/>
              <a:sym typeface="Calibri"/>
            </a:endParaRPr>
          </a:p>
        </p:txBody>
      </p:sp>
      <p:pic>
        <p:nvPicPr>
          <p:cNvPr id="368" name="Google Shape;368;g2e91e2341e7_0_11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e91e2341e7_0_8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4" name="Google Shape;374;g2e91e2341e7_0_88"/>
          <p:cNvSpPr txBox="1"/>
          <p:nvPr/>
        </p:nvSpPr>
        <p:spPr>
          <a:xfrm>
            <a:off x="222775"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Subscription Status Distribution by Poutcome:</a:t>
            </a:r>
            <a:endParaRPr sz="2400">
              <a:solidFill>
                <a:schemeClr val="dk1"/>
              </a:solidFill>
            </a:endParaRPr>
          </a:p>
        </p:txBody>
      </p:sp>
      <p:sp>
        <p:nvSpPr>
          <p:cNvPr id="375" name="Google Shape;375;g2e91e2341e7_0_8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6" name="Google Shape;376;g2e91e2341e7_0_88"/>
          <p:cNvSpPr/>
          <p:nvPr/>
        </p:nvSpPr>
        <p:spPr>
          <a:xfrm>
            <a:off x="-35375" y="733050"/>
            <a:ext cx="54825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7" name="Google Shape;377;g2e91e2341e7_0_88"/>
          <p:cNvSpPr txBox="1"/>
          <p:nvPr/>
        </p:nvSpPr>
        <p:spPr>
          <a:xfrm>
            <a:off x="79150" y="973525"/>
            <a:ext cx="4966200" cy="47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Duration is an important feature as it directly influence target variable 'y'. i.e If call duration is 0, then 'y' is also 0(No).</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graph shows that longer duration can ultimately influence buyers' decision.But </a:t>
            </a:r>
            <a:r>
              <a:rPr i="1" lang="en-US" sz="2700">
                <a:solidFill>
                  <a:srgbClr val="D5D5D5"/>
                </a:solidFill>
                <a:highlight>
                  <a:srgbClr val="383838"/>
                </a:highlight>
                <a:latin typeface="Roboto"/>
                <a:ea typeface="Roboto"/>
                <a:cs typeface="Roboto"/>
                <a:sym typeface="Roboto"/>
              </a:rPr>
              <a:t>further</a:t>
            </a:r>
            <a:r>
              <a:rPr i="1" lang="en-US" sz="2700">
                <a:solidFill>
                  <a:srgbClr val="D5D5D5"/>
                </a:solidFill>
                <a:highlight>
                  <a:srgbClr val="383838"/>
                </a:highlight>
                <a:latin typeface="Roboto"/>
                <a:ea typeface="Roboto"/>
                <a:cs typeface="Roboto"/>
                <a:sym typeface="Roboto"/>
              </a:rPr>
              <a:t> investigation is needed.</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5 Accepted</a:t>
            </a:r>
            <a:endParaRPr i="1" sz="2700">
              <a:solidFill>
                <a:srgbClr val="D5D5D5"/>
              </a:solidFill>
              <a:highlight>
                <a:srgbClr val="383838"/>
              </a:highlight>
              <a:latin typeface="Roboto"/>
              <a:ea typeface="Roboto"/>
              <a:cs typeface="Roboto"/>
              <a:sym typeface="Roboto"/>
            </a:endParaRPr>
          </a:p>
        </p:txBody>
      </p:sp>
      <p:pic>
        <p:nvPicPr>
          <p:cNvPr id="378" name="Google Shape;378;g2e91e2341e7_0_8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79" name="Google Shape;379;g2e91e2341e7_0_88"/>
          <p:cNvPicPr preferRelativeResize="0"/>
          <p:nvPr/>
        </p:nvPicPr>
        <p:blipFill>
          <a:blip r:embed="rId4">
            <a:alphaModFix/>
          </a:blip>
          <a:stretch>
            <a:fillRect/>
          </a:stretch>
        </p:blipFill>
        <p:spPr>
          <a:xfrm>
            <a:off x="5539700" y="973525"/>
            <a:ext cx="6563771" cy="5230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e91e2341e7_0_116"/>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6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Customers with default status , personal and housing loans are less likely to subscribe.</a:t>
            </a:r>
            <a:endParaRPr b="1" sz="4500">
              <a:solidFill>
                <a:srgbClr val="FF6600"/>
              </a:solidFill>
              <a:latin typeface="Calibri"/>
              <a:ea typeface="Calibri"/>
              <a:cs typeface="Calibri"/>
              <a:sym typeface="Calibri"/>
            </a:endParaRPr>
          </a:p>
        </p:txBody>
      </p:sp>
      <p:pic>
        <p:nvPicPr>
          <p:cNvPr id="385" name="Google Shape;385;g2e91e2341e7_0_116"/>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e91e2341e7_0_9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1" name="Google Shape;391;g2e91e2341e7_0_98"/>
          <p:cNvSpPr txBox="1"/>
          <p:nvPr/>
        </p:nvSpPr>
        <p:spPr>
          <a:xfrm>
            <a:off x="0" y="-94900"/>
            <a:ext cx="12192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Credit Default Status, Distribution of Housing Loan Status, Distribution of Housing Loan Status</a:t>
            </a:r>
            <a:endParaRPr sz="2400">
              <a:solidFill>
                <a:schemeClr val="dk1"/>
              </a:solidFill>
            </a:endParaRPr>
          </a:p>
        </p:txBody>
      </p:sp>
      <p:sp>
        <p:nvSpPr>
          <p:cNvPr id="392" name="Google Shape;392;g2e91e2341e7_0_9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93" name="Google Shape;393;g2e91e2341e7_0_98"/>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4" name="Google Shape;394;g2e91e2341e7_0_98"/>
          <p:cNvSpPr txBox="1"/>
          <p:nvPr/>
        </p:nvSpPr>
        <p:spPr>
          <a:xfrm>
            <a:off x="229950" y="828500"/>
            <a:ext cx="4965600" cy="509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Although buyers with personal loan or default status were less likely to buy term deposit. but that's not the case for housing loan. Subscribed customers dataset have a high number of buyers who have housing loan. So, they can be a potential candidates for target marketing.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2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6 Rejected.</a:t>
            </a:r>
            <a:endParaRPr i="1" sz="2700">
              <a:solidFill>
                <a:srgbClr val="D5D5D5"/>
              </a:solidFill>
              <a:highlight>
                <a:srgbClr val="383838"/>
              </a:highlight>
              <a:latin typeface="Roboto"/>
              <a:ea typeface="Roboto"/>
              <a:cs typeface="Roboto"/>
              <a:sym typeface="Roboto"/>
            </a:endParaRPr>
          </a:p>
        </p:txBody>
      </p:sp>
      <p:pic>
        <p:nvPicPr>
          <p:cNvPr id="395" name="Google Shape;395;g2e91e2341e7_0_9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396" name="Google Shape;396;g2e91e2341e7_0_98"/>
          <p:cNvPicPr preferRelativeResize="0"/>
          <p:nvPr/>
        </p:nvPicPr>
        <p:blipFill>
          <a:blip r:embed="rId4">
            <a:alphaModFix/>
          </a:blip>
          <a:stretch>
            <a:fillRect/>
          </a:stretch>
        </p:blipFill>
        <p:spPr>
          <a:xfrm>
            <a:off x="5446800" y="725748"/>
            <a:ext cx="5278150" cy="3147827"/>
          </a:xfrm>
          <a:prstGeom prst="rect">
            <a:avLst/>
          </a:prstGeom>
          <a:noFill/>
          <a:ln>
            <a:noFill/>
          </a:ln>
        </p:spPr>
      </p:pic>
      <p:pic>
        <p:nvPicPr>
          <p:cNvPr id="397" name="Google Shape;397;g2e91e2341e7_0_98"/>
          <p:cNvPicPr preferRelativeResize="0"/>
          <p:nvPr/>
        </p:nvPicPr>
        <p:blipFill>
          <a:blip r:embed="rId5">
            <a:alphaModFix/>
          </a:blip>
          <a:stretch>
            <a:fillRect/>
          </a:stretch>
        </p:blipFill>
        <p:spPr>
          <a:xfrm>
            <a:off x="6410850" y="3955475"/>
            <a:ext cx="3876599" cy="2871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e91e2341e7_0_123"/>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Hypothesis # 7 : </a:t>
            </a:r>
            <a:endParaRPr b="1" i="1" sz="2100">
              <a:solidFill>
                <a:srgbClr val="FF6600"/>
              </a:solidFill>
              <a:highlight>
                <a:srgbClr val="383838"/>
              </a:highlight>
              <a:latin typeface="Roboto"/>
              <a:ea typeface="Roboto"/>
              <a:cs typeface="Roboto"/>
              <a:sym typeface="Roboto"/>
            </a:endParaRPr>
          </a:p>
          <a:p>
            <a:pPr indent="0" lvl="0" marL="0" marR="0" rtl="0" algn="ctr">
              <a:lnSpc>
                <a:spcPct val="90000"/>
              </a:lnSpc>
              <a:spcBef>
                <a:spcPts val="0"/>
              </a:spcBef>
              <a:spcAft>
                <a:spcPts val="0"/>
              </a:spcAft>
              <a:buClr>
                <a:srgbClr val="FF6600"/>
              </a:buClr>
              <a:buSzPts val="4800"/>
              <a:buFont typeface="Calibri"/>
              <a:buNone/>
            </a:pPr>
            <a:r>
              <a:rPr b="1" i="1" lang="en-US" sz="2100">
                <a:solidFill>
                  <a:srgbClr val="FF6600"/>
                </a:solidFill>
                <a:highlight>
                  <a:srgbClr val="383838"/>
                </a:highlight>
                <a:latin typeface="Roboto"/>
                <a:ea typeface="Roboto"/>
                <a:cs typeface="Roboto"/>
                <a:sym typeface="Roboto"/>
              </a:rPr>
              <a:t>Consumers' economical factors affect their buying' decisions.</a:t>
            </a:r>
            <a:endParaRPr b="1" sz="4500">
              <a:solidFill>
                <a:srgbClr val="FF6600"/>
              </a:solidFill>
              <a:latin typeface="Calibri"/>
              <a:ea typeface="Calibri"/>
              <a:cs typeface="Calibri"/>
              <a:sym typeface="Calibri"/>
            </a:endParaRPr>
          </a:p>
        </p:txBody>
      </p:sp>
      <p:pic>
        <p:nvPicPr>
          <p:cNvPr id="403" name="Google Shape;403;g2e91e2341e7_0_12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2e91e2341e7_0_128"/>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09" name="Google Shape;409;g2e91e2341e7_0_128"/>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Consumer COnfidence vs. Employee variation rates by Subscription Status</a:t>
            </a:r>
            <a:endParaRPr sz="2400">
              <a:solidFill>
                <a:schemeClr val="dk1"/>
              </a:solidFill>
            </a:endParaRPr>
          </a:p>
        </p:txBody>
      </p:sp>
      <p:sp>
        <p:nvSpPr>
          <p:cNvPr id="410" name="Google Shape;410;g2e91e2341e7_0_128"/>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11" name="Google Shape;411;g2e91e2341e7_0_128"/>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2" name="Google Shape;412;g2e91e2341e7_0_128"/>
          <p:cNvSpPr txBox="1"/>
          <p:nvPr/>
        </p:nvSpPr>
        <p:spPr>
          <a:xfrm>
            <a:off x="240600" y="2297700"/>
            <a:ext cx="49656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This graph depicts that customers with low emp.var.rate and high cons.conf.idx are more likely to purchase.</a:t>
            </a:r>
            <a:endParaRPr i="1" sz="2700">
              <a:solidFill>
                <a:srgbClr val="D5D5D5"/>
              </a:solidFill>
              <a:highlight>
                <a:srgbClr val="383838"/>
              </a:highlight>
              <a:latin typeface="Roboto"/>
              <a:ea typeface="Roboto"/>
              <a:cs typeface="Roboto"/>
              <a:sym typeface="Roboto"/>
            </a:endParaRPr>
          </a:p>
        </p:txBody>
      </p:sp>
      <p:pic>
        <p:nvPicPr>
          <p:cNvPr id="413" name="Google Shape;413;g2e91e2341e7_0_128"/>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14" name="Google Shape;414;g2e91e2341e7_0_128"/>
          <p:cNvPicPr preferRelativeResize="0"/>
          <p:nvPr/>
        </p:nvPicPr>
        <p:blipFill>
          <a:blip r:embed="rId4">
            <a:alphaModFix/>
          </a:blip>
          <a:stretch>
            <a:fillRect/>
          </a:stretch>
        </p:blipFill>
        <p:spPr>
          <a:xfrm>
            <a:off x="5599200" y="980900"/>
            <a:ext cx="6370962" cy="5094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e91e2341e7_0_141"/>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0" name="Google Shape;420;g2e91e2341e7_0_141"/>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Consumer Price vs. Employee variation rates by Subscription Status</a:t>
            </a:r>
            <a:endParaRPr sz="2400">
              <a:solidFill>
                <a:schemeClr val="dk1"/>
              </a:solidFill>
            </a:endParaRPr>
          </a:p>
        </p:txBody>
      </p:sp>
      <p:sp>
        <p:nvSpPr>
          <p:cNvPr id="421" name="Google Shape;421;g2e91e2341e7_0_141"/>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2" name="Google Shape;422;g2e91e2341e7_0_141"/>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3" name="Google Shape;423;g2e91e2341e7_0_141"/>
          <p:cNvSpPr txBox="1"/>
          <p:nvPr/>
        </p:nvSpPr>
        <p:spPr>
          <a:xfrm>
            <a:off x="240600" y="2297700"/>
            <a:ext cx="4965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Graphs depict that CCI, CPI and EVR have very weak association. Further investigation needed.</a:t>
            </a:r>
            <a:endParaRPr i="1" sz="2700">
              <a:solidFill>
                <a:srgbClr val="D5D5D5"/>
              </a:solidFill>
              <a:highlight>
                <a:srgbClr val="383838"/>
              </a:highlight>
              <a:latin typeface="Roboto"/>
              <a:ea typeface="Roboto"/>
              <a:cs typeface="Roboto"/>
              <a:sym typeface="Roboto"/>
            </a:endParaRPr>
          </a:p>
        </p:txBody>
      </p:sp>
      <p:pic>
        <p:nvPicPr>
          <p:cNvPr id="424" name="Google Shape;424;g2e91e2341e7_0_141"/>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25" name="Google Shape;425;g2e91e2341e7_0_141"/>
          <p:cNvPicPr preferRelativeResize="0"/>
          <p:nvPr/>
        </p:nvPicPr>
        <p:blipFill>
          <a:blip r:embed="rId4">
            <a:alphaModFix/>
          </a:blip>
          <a:stretch>
            <a:fillRect/>
          </a:stretch>
        </p:blipFill>
        <p:spPr>
          <a:xfrm>
            <a:off x="5599200" y="878150"/>
            <a:ext cx="6386645" cy="520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ABC Bank aims to launch a new term deposit product. However, their current marketing approach lacks precision, making it difficult to identify customers most likely to be interested. This leads to missed sales opportunities and potentially wasted marketing resources.</a:t>
            </a:r>
            <a:endParaRPr b="1"/>
          </a:p>
        </p:txBody>
      </p:sp>
      <p:sp>
        <p:nvSpPr>
          <p:cNvPr id="106" name="Google Shape;106;p4"/>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Problem Statement</a:t>
            </a:r>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07" name="Google Shape;107;p4"/>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e91e2341e7_0_153"/>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1" name="Google Shape;431;g2e91e2341e7_0_153"/>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Distribution of Euribor 3 Month Rate by Subscription Status</a:t>
            </a:r>
            <a:endParaRPr sz="2400">
              <a:solidFill>
                <a:schemeClr val="dk1"/>
              </a:solidFill>
            </a:endParaRPr>
          </a:p>
        </p:txBody>
      </p:sp>
      <p:sp>
        <p:nvSpPr>
          <p:cNvPr id="432" name="Google Shape;432;g2e91e2341e7_0_153"/>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3" name="Google Shape;433;g2e91e2341e7_0_153"/>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4" name="Google Shape;434;g2e91e2341e7_0_153"/>
          <p:cNvSpPr txBox="1"/>
          <p:nvPr/>
        </p:nvSpPr>
        <p:spPr>
          <a:xfrm>
            <a:off x="240600" y="2713200"/>
            <a:ext cx="49656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Customers who subscribed have relatively lower euriborm than those who didn't.</a:t>
            </a:r>
            <a:endParaRPr i="1" sz="2700">
              <a:solidFill>
                <a:srgbClr val="D5D5D5"/>
              </a:solidFill>
              <a:highlight>
                <a:srgbClr val="383838"/>
              </a:highlight>
              <a:latin typeface="Roboto"/>
              <a:ea typeface="Roboto"/>
              <a:cs typeface="Roboto"/>
              <a:sym typeface="Roboto"/>
            </a:endParaRPr>
          </a:p>
        </p:txBody>
      </p:sp>
      <p:pic>
        <p:nvPicPr>
          <p:cNvPr id="435" name="Google Shape;435;g2e91e2341e7_0_153"/>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36" name="Google Shape;436;g2e91e2341e7_0_153"/>
          <p:cNvPicPr preferRelativeResize="0"/>
          <p:nvPr/>
        </p:nvPicPr>
        <p:blipFill>
          <a:blip r:embed="rId4">
            <a:alphaModFix/>
          </a:blip>
          <a:stretch>
            <a:fillRect/>
          </a:stretch>
        </p:blipFill>
        <p:spPr>
          <a:xfrm>
            <a:off x="5599200" y="982975"/>
            <a:ext cx="6557424" cy="489204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e91e2341e7_0_164"/>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2" name="Google Shape;442;g2e91e2341e7_0_164"/>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Average Euribor 3 Month Rate by Subscription Status</a:t>
            </a:r>
            <a:endParaRPr sz="2400">
              <a:solidFill>
                <a:schemeClr val="dk1"/>
              </a:solidFill>
            </a:endParaRPr>
          </a:p>
        </p:txBody>
      </p:sp>
      <p:sp>
        <p:nvSpPr>
          <p:cNvPr id="443" name="Google Shape;443;g2e91e2341e7_0_164"/>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44" name="Google Shape;444;g2e91e2341e7_0_164"/>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5" name="Google Shape;445;g2e91e2341e7_0_164"/>
          <p:cNvSpPr txBox="1"/>
          <p:nvPr/>
        </p:nvSpPr>
        <p:spPr>
          <a:xfrm>
            <a:off x="240600" y="1914200"/>
            <a:ext cx="4965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Customers who fall within the Euribor 3 month rate range of 0.0 to 2.3 might have a higher concentration of subscriptions compared to customers with Euribor 3 month rates outside this range.</a:t>
            </a:r>
            <a:endParaRPr i="1" sz="2700">
              <a:solidFill>
                <a:srgbClr val="D5D5D5"/>
              </a:solidFill>
              <a:highlight>
                <a:srgbClr val="383838"/>
              </a:highlight>
              <a:latin typeface="Roboto"/>
              <a:ea typeface="Roboto"/>
              <a:cs typeface="Roboto"/>
              <a:sym typeface="Roboto"/>
            </a:endParaRPr>
          </a:p>
        </p:txBody>
      </p:sp>
      <p:pic>
        <p:nvPicPr>
          <p:cNvPr id="446" name="Google Shape;446;g2e91e2341e7_0_164"/>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47" name="Google Shape;447;g2e91e2341e7_0_164"/>
          <p:cNvPicPr preferRelativeResize="0"/>
          <p:nvPr/>
        </p:nvPicPr>
        <p:blipFill>
          <a:blip r:embed="rId4">
            <a:alphaModFix/>
          </a:blip>
          <a:stretch>
            <a:fillRect/>
          </a:stretch>
        </p:blipFill>
        <p:spPr>
          <a:xfrm>
            <a:off x="5985400" y="725750"/>
            <a:ext cx="5850750" cy="5850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e91e2341e7_0_176"/>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3" name="Google Shape;453;g2e91e2341e7_0_176"/>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Average Employment Variation Rate by Subscription Status</a:t>
            </a:r>
            <a:endParaRPr sz="2400">
              <a:solidFill>
                <a:schemeClr val="dk1"/>
              </a:solidFill>
            </a:endParaRPr>
          </a:p>
        </p:txBody>
      </p:sp>
      <p:sp>
        <p:nvSpPr>
          <p:cNvPr id="454" name="Google Shape;454;g2e91e2341e7_0_176"/>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5" name="Google Shape;455;g2e91e2341e7_0_176"/>
          <p:cNvSpPr/>
          <p:nvPr/>
        </p:nvSpPr>
        <p:spPr>
          <a:xfrm>
            <a:off x="0" y="725750"/>
            <a:ext cx="5446800" cy="54708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6" name="Google Shape;456;g2e91e2341e7_0_176"/>
          <p:cNvSpPr txBox="1"/>
          <p:nvPr/>
        </p:nvSpPr>
        <p:spPr>
          <a:xfrm>
            <a:off x="240600" y="2537600"/>
            <a:ext cx="4965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graphs suggests that customers with lower Emp variation rate are likely to </a:t>
            </a:r>
            <a:r>
              <a:rPr i="1" lang="en-US" sz="2700">
                <a:solidFill>
                  <a:srgbClr val="D5D5D5"/>
                </a:solidFill>
                <a:highlight>
                  <a:srgbClr val="383838"/>
                </a:highlight>
                <a:latin typeface="Roboto"/>
                <a:ea typeface="Roboto"/>
                <a:cs typeface="Roboto"/>
                <a:sym typeface="Roboto"/>
              </a:rPr>
              <a:t>subscribe</a:t>
            </a:r>
            <a:r>
              <a:rPr i="1" lang="en-US" sz="2700">
                <a:solidFill>
                  <a:srgbClr val="D5D5D5"/>
                </a:solidFill>
                <a:highlight>
                  <a:srgbClr val="383838"/>
                </a:highlight>
                <a:latin typeface="Roboto"/>
                <a:ea typeface="Roboto"/>
                <a:cs typeface="Roboto"/>
                <a:sym typeface="Roboto"/>
              </a:rPr>
              <a:t>.</a:t>
            </a:r>
            <a:endParaRPr i="1" sz="2700">
              <a:solidFill>
                <a:srgbClr val="D5D5D5"/>
              </a:solidFill>
              <a:highlight>
                <a:srgbClr val="383838"/>
              </a:highlight>
              <a:latin typeface="Roboto"/>
              <a:ea typeface="Roboto"/>
              <a:cs typeface="Roboto"/>
              <a:sym typeface="Roboto"/>
            </a:endParaRPr>
          </a:p>
        </p:txBody>
      </p:sp>
      <p:pic>
        <p:nvPicPr>
          <p:cNvPr id="457" name="Google Shape;457;g2e91e2341e7_0_176"/>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58" name="Google Shape;458;g2e91e2341e7_0_176"/>
          <p:cNvPicPr preferRelativeResize="0"/>
          <p:nvPr/>
        </p:nvPicPr>
        <p:blipFill>
          <a:blip r:embed="rId4">
            <a:alphaModFix/>
          </a:blip>
          <a:stretch>
            <a:fillRect/>
          </a:stretch>
        </p:blipFill>
        <p:spPr>
          <a:xfrm>
            <a:off x="6033250" y="866175"/>
            <a:ext cx="5611375" cy="56113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e91e2341e7_0_187"/>
          <p:cNvSpPr/>
          <p:nvPr/>
        </p:nvSpPr>
        <p:spPr>
          <a:xfrm>
            <a:off x="-35375" y="7850"/>
            <a:ext cx="12192000" cy="7179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4" name="Google Shape;464;g2e91e2341e7_0_187"/>
          <p:cNvSpPr txBox="1"/>
          <p:nvPr/>
        </p:nvSpPr>
        <p:spPr>
          <a:xfrm>
            <a:off x="0" y="89750"/>
            <a:ext cx="1219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Kernel Density Estimation of nr.employed of subscribed customers</a:t>
            </a:r>
            <a:endParaRPr sz="2400">
              <a:solidFill>
                <a:schemeClr val="dk1"/>
              </a:solidFill>
            </a:endParaRPr>
          </a:p>
        </p:txBody>
      </p:sp>
      <p:sp>
        <p:nvSpPr>
          <p:cNvPr id="465" name="Google Shape;465;g2e91e2341e7_0_187"/>
          <p:cNvSpPr txBox="1"/>
          <p:nvPr/>
        </p:nvSpPr>
        <p:spPr>
          <a:xfrm>
            <a:off x="4185550" y="5684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6" name="Google Shape;466;g2e91e2341e7_0_187"/>
          <p:cNvSpPr/>
          <p:nvPr/>
        </p:nvSpPr>
        <p:spPr>
          <a:xfrm>
            <a:off x="0" y="725750"/>
            <a:ext cx="5446800" cy="55242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7" name="Google Shape;467;g2e91e2341e7_0_187"/>
          <p:cNvSpPr txBox="1"/>
          <p:nvPr/>
        </p:nvSpPr>
        <p:spPr>
          <a:xfrm>
            <a:off x="240600" y="725750"/>
            <a:ext cx="4965600" cy="558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The multimodal distribution of nr.employed indicates the presence of multiple employer categories. This might require using statistical methods suited for non-normal distributions for accurate analysis</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Customers' financial conditions does seem to impact their decision.</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i="1" sz="2700">
              <a:solidFill>
                <a:srgbClr val="D5D5D5"/>
              </a:solidFill>
              <a:highlight>
                <a:srgbClr val="38383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US" sz="2700">
                <a:solidFill>
                  <a:srgbClr val="D5D5D5"/>
                </a:solidFill>
                <a:highlight>
                  <a:srgbClr val="383838"/>
                </a:highlight>
                <a:latin typeface="Roboto"/>
                <a:ea typeface="Roboto"/>
                <a:cs typeface="Roboto"/>
                <a:sym typeface="Roboto"/>
              </a:rPr>
              <a:t>Hypothesis # 7 Approved.</a:t>
            </a:r>
            <a:endParaRPr i="1" sz="2700">
              <a:solidFill>
                <a:srgbClr val="D5D5D5"/>
              </a:solidFill>
              <a:highlight>
                <a:srgbClr val="383838"/>
              </a:highlight>
              <a:latin typeface="Roboto"/>
              <a:ea typeface="Roboto"/>
              <a:cs typeface="Roboto"/>
              <a:sym typeface="Roboto"/>
            </a:endParaRPr>
          </a:p>
        </p:txBody>
      </p:sp>
      <p:pic>
        <p:nvPicPr>
          <p:cNvPr id="468" name="Google Shape;468;g2e91e2341e7_0_187"/>
          <p:cNvPicPr preferRelativeResize="0"/>
          <p:nvPr/>
        </p:nvPicPr>
        <p:blipFill rotWithShape="1">
          <a:blip r:embed="rId3">
            <a:alphaModFix/>
          </a:blip>
          <a:srcRect b="0" l="0" r="0" t="0"/>
          <a:stretch/>
        </p:blipFill>
        <p:spPr>
          <a:xfrm>
            <a:off x="157708" y="5684362"/>
            <a:ext cx="1654627" cy="1616700"/>
          </a:xfrm>
          <a:prstGeom prst="rect">
            <a:avLst/>
          </a:prstGeom>
          <a:noFill/>
          <a:ln>
            <a:noFill/>
          </a:ln>
        </p:spPr>
      </p:pic>
      <p:pic>
        <p:nvPicPr>
          <p:cNvPr id="469" name="Google Shape;469;g2e91e2341e7_0_187"/>
          <p:cNvPicPr preferRelativeResize="0"/>
          <p:nvPr/>
        </p:nvPicPr>
        <p:blipFill>
          <a:blip r:embed="rId4">
            <a:alphaModFix/>
          </a:blip>
          <a:stretch>
            <a:fillRect/>
          </a:stretch>
        </p:blipFill>
        <p:spPr>
          <a:xfrm>
            <a:off x="5599200" y="878150"/>
            <a:ext cx="6478200" cy="5005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3"/>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fontScale="85000" lnSpcReduction="20000"/>
          </a:bodyPr>
          <a:lstStyle/>
          <a:p>
            <a:pPr indent="-201930" lvl="0" marL="228600" rtl="0" algn="l">
              <a:lnSpc>
                <a:spcPct val="90000"/>
              </a:lnSpc>
              <a:spcBef>
                <a:spcPts val="0"/>
              </a:spcBef>
              <a:spcAft>
                <a:spcPts val="0"/>
              </a:spcAft>
              <a:buClr>
                <a:schemeClr val="dk1"/>
              </a:buClr>
              <a:buSzPct val="100000"/>
              <a:buChar char="•"/>
            </a:pPr>
            <a:r>
              <a:rPr b="1" lang="en-US"/>
              <a:t>Our exploration of the data has shed light on various factors influencing customer decisions regarding term deposit subscriptions. While specific demographics (retired, mid-aged housemaids), contact methods (cellular), loan status (existing housing loans), seasonal patterns (May weekdays, April Thursdays), and social and economic factors (CPI, CCI, employment variation rates) emerged as key considerations, it's crucial to acknowledge the need for further investigation in all these aspects for a truly comprehensive marketing strategy.</a:t>
            </a:r>
            <a:endParaRPr b="1"/>
          </a:p>
        </p:txBody>
      </p:sp>
      <p:sp>
        <p:nvSpPr>
          <p:cNvPr id="475" name="Google Shape;475;p23"/>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EDA Summary</a:t>
            </a:r>
            <a:endParaRPr b="1" sz="4400">
              <a:solidFill>
                <a:srgbClr val="FF6600"/>
              </a:solidFill>
              <a:latin typeface="Calibri"/>
              <a:ea typeface="Calibri"/>
              <a:cs typeface="Calibri"/>
              <a:sym typeface="Calibri"/>
            </a:endParaRPr>
          </a:p>
        </p:txBody>
      </p:sp>
      <p:pic>
        <p:nvPicPr>
          <p:cNvPr id="476" name="Google Shape;476;p2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e8b3bee7a2_0_20"/>
          <p:cNvSpPr txBox="1"/>
          <p:nvPr>
            <p:ph idx="1" type="body"/>
          </p:nvPr>
        </p:nvSpPr>
        <p:spPr>
          <a:xfrm>
            <a:off x="6096000" y="1253331"/>
            <a:ext cx="54510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tailoring marketing campaigns to target this specific demographic (married, admin, university degree) as they seem to be more receptive to term deposit products.</a:t>
            </a:r>
            <a:endParaRPr b="1"/>
          </a:p>
        </p:txBody>
      </p:sp>
      <p:sp>
        <p:nvSpPr>
          <p:cNvPr id="482" name="Google Shape;482;g2e8b3bee7a2_0_20"/>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r>
              <a:rPr lang="en-US" sz="4400">
                <a:solidFill>
                  <a:schemeClr val="dk1"/>
                </a:solidFill>
                <a:latin typeface="Calibri"/>
                <a:ea typeface="Calibri"/>
                <a:cs typeface="Calibri"/>
                <a:sym typeface="Calibri"/>
              </a:rPr>
              <a:t> </a:t>
            </a:r>
            <a:r>
              <a:rPr b="1" lang="en-US" sz="4800">
                <a:solidFill>
                  <a:srgbClr val="FF6600"/>
                </a:solidFill>
                <a:latin typeface="Calibri"/>
                <a:ea typeface="Calibri"/>
                <a:cs typeface="Calibri"/>
                <a:sym typeface="Calibri"/>
              </a:rPr>
              <a:t>Key Findings</a:t>
            </a:r>
            <a:r>
              <a:rPr b="1" lang="en-US" sz="4800">
                <a:solidFill>
                  <a:srgbClr val="FF6600"/>
                </a:solidFill>
                <a:latin typeface="Calibri"/>
                <a:ea typeface="Calibri"/>
                <a:cs typeface="Calibri"/>
                <a:sym typeface="Calibri"/>
              </a:rPr>
              <a:t> : </a:t>
            </a:r>
            <a:endParaRPr b="1" sz="4800">
              <a:solidFill>
                <a:srgbClr val="FF6600"/>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An interesting trend emerged from our analysis: a higher proportion of customers who subscribed to term deposits were married, worked in administrative positions, and held university degrees.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Our analysis suggests a link between customer engagement during the initial calls of the current campaign and their likelihood of subscribing to a term deposit. Customers who demonstrated interest or responded positively during these first interactions seemed more receptive to the product.</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Our exploration of the data revealed interesting patterns in customer demographics and their likelihood to subscribe to term deposits. Customers who were retired or in the older age bracket, followed by those in mid-age and working as housemaids, showed a higher propensity to subscribe compared to other demographics.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Our analysis revealed an interesting trend regarding the preferred contact method for term deposit subscriptions. Customers reached via cellular phone calls had a higher subscription rate compared to those contacted through traditional telephone calls.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An interesting insight emerged from our data analysis: customers with existing housing loans were more likely to subscribe to term deposits compared to those without housing loans.</a:t>
            </a:r>
            <a:endParaRPr b="1" sz="2500">
              <a:solidFill>
                <a:schemeClr val="lt1"/>
              </a:solidFill>
              <a:latin typeface="Calibri"/>
              <a:ea typeface="Calibri"/>
              <a:cs typeface="Calibri"/>
              <a:sym typeface="Calibri"/>
            </a:endParaRPr>
          </a:p>
          <a:p>
            <a:pPr indent="0" lvl="0" marL="457200" marR="0" rtl="0" algn="l">
              <a:lnSpc>
                <a:spcPct val="90000"/>
              </a:lnSpc>
              <a:spcBef>
                <a:spcPts val="0"/>
              </a:spcBef>
              <a:spcAft>
                <a:spcPts val="0"/>
              </a:spcAft>
              <a:buNone/>
            </a:pPr>
            <a:r>
              <a:t/>
            </a:r>
            <a:endParaRPr b="1" sz="2500">
              <a:solidFill>
                <a:schemeClr val="lt1"/>
              </a:solidFill>
              <a:latin typeface="Calibri"/>
              <a:ea typeface="Calibri"/>
              <a:cs typeface="Calibri"/>
              <a:sym typeface="Calibri"/>
            </a:endParaRPr>
          </a:p>
        </p:txBody>
      </p:sp>
      <p:pic>
        <p:nvPicPr>
          <p:cNvPr id="483" name="Google Shape;483;g2e8b3bee7a2_0_20"/>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4"/>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tailoring marketing campaigns to target this specific demographic (married, admin, university degree) as they seem to be more receptive to term deposit products.</a:t>
            </a:r>
            <a:endParaRPr b="1"/>
          </a:p>
        </p:txBody>
      </p:sp>
      <p:sp>
        <p:nvSpPr>
          <p:cNvPr id="489" name="Google Shape;489;p24"/>
          <p:cNvSpPr txBox="1"/>
          <p:nvPr/>
        </p:nvSpPr>
        <p:spPr>
          <a:xfrm>
            <a:off x="1" y="0"/>
            <a:ext cx="12192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r>
              <a:rPr b="1" lang="en-US" sz="4800">
                <a:solidFill>
                  <a:srgbClr val="FF6600"/>
                </a:solidFill>
                <a:latin typeface="Calibri"/>
                <a:ea typeface="Calibri"/>
                <a:cs typeface="Calibri"/>
                <a:sym typeface="Calibri"/>
              </a:rPr>
              <a:t>Recommendations : </a:t>
            </a:r>
            <a:endParaRPr b="1" sz="4800">
              <a:solidFill>
                <a:srgbClr val="FF6600"/>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Tailoring marketing campaigns to target this specific demographic (married, admin, university degree) as they seem to be more receptive to term deposit products.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Prioritize outreach to customers who actively engaged during the initial calls (e.g., asking questions, and expressing interest), the bank can focus its resources on those most likely to convert. </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Tailoring messaging and communication strategies to resonate with the needs and interests of retirees, older adults, and middle-aged housemaids can potentially increase the effectiveness of the marketing efforts.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ABC Bank might consider prioritizing cellular communication methods within its marketing campaigns. </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ABC Bank could consider incorporating a targeted marketing strategy for customers with existing housing loans</a:t>
            </a:r>
            <a:endParaRPr b="1" sz="2500">
              <a:solidFill>
                <a:schemeClr val="lt1"/>
              </a:solidFill>
              <a:latin typeface="Calibri"/>
              <a:ea typeface="Calibri"/>
              <a:cs typeface="Calibri"/>
              <a:sym typeface="Calibri"/>
            </a:endParaRPr>
          </a:p>
          <a:p>
            <a:pPr indent="-387350" lvl="0" marL="457200" marR="0" rtl="0" algn="l">
              <a:lnSpc>
                <a:spcPct val="90000"/>
              </a:lnSpc>
              <a:spcBef>
                <a:spcPts val="0"/>
              </a:spcBef>
              <a:spcAft>
                <a:spcPts val="0"/>
              </a:spcAft>
              <a:buClr>
                <a:schemeClr val="lt1"/>
              </a:buClr>
              <a:buSzPts val="2500"/>
              <a:buFont typeface="Calibri"/>
              <a:buChar char="●"/>
            </a:pPr>
            <a:r>
              <a:rPr b="1" lang="en-US" sz="2500">
                <a:solidFill>
                  <a:schemeClr val="lt1"/>
                </a:solidFill>
                <a:latin typeface="Calibri"/>
                <a:ea typeface="Calibri"/>
                <a:cs typeface="Calibri"/>
                <a:sym typeface="Calibri"/>
              </a:rPr>
              <a:t>Prioritizing weekday outreach during May and Thursdays in April could potentially lead to higher conversion rates. </a:t>
            </a:r>
            <a:endParaRPr b="1" sz="2500">
              <a:solidFill>
                <a:schemeClr val="lt1"/>
              </a:solidFill>
              <a:latin typeface="Calibri"/>
              <a:ea typeface="Calibri"/>
              <a:cs typeface="Calibri"/>
              <a:sym typeface="Calibri"/>
            </a:endParaRPr>
          </a:p>
        </p:txBody>
      </p:sp>
      <p:pic>
        <p:nvPicPr>
          <p:cNvPr id="490" name="Google Shape;490;p24"/>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3"/>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Autofit/>
          </a:bodyPr>
          <a:lstStyle/>
          <a:p>
            <a:pPr indent="-311150" lvl="0" marL="228600" rtl="0" algn="l">
              <a:lnSpc>
                <a:spcPct val="90000"/>
              </a:lnSpc>
              <a:spcBef>
                <a:spcPts val="0"/>
              </a:spcBef>
              <a:spcAft>
                <a:spcPts val="0"/>
              </a:spcAft>
              <a:buClr>
                <a:srgbClr val="000000"/>
              </a:buClr>
              <a:buSzPts val="4100"/>
              <a:buChar char="•"/>
            </a:pPr>
            <a:r>
              <a:rPr b="1" lang="en-US" sz="2400">
                <a:latin typeface="Arial"/>
                <a:ea typeface="Arial"/>
                <a:cs typeface="Arial"/>
                <a:sym typeface="Arial"/>
              </a:rPr>
              <a:t>By continuously investigating these areas and integrating the findings into your marketing strategy, ABC Bank can develop a future-proof approach that resonates with customers and achieves optimal results. A data-driven and adaptable approach that prioritizes responsible lending practices and ethical communication will ultimately lead to a successful marketing campaign.</a:t>
            </a:r>
            <a:endParaRPr b="1" sz="4100"/>
          </a:p>
        </p:txBody>
      </p:sp>
      <p:sp>
        <p:nvSpPr>
          <p:cNvPr id="496" name="Google Shape;496;p33"/>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lang="en-US" sz="4800">
                <a:solidFill>
                  <a:srgbClr val="FF6600"/>
                </a:solidFill>
                <a:latin typeface="Calibri"/>
                <a:ea typeface="Calibri"/>
                <a:cs typeface="Calibri"/>
                <a:sym typeface="Calibri"/>
              </a:rPr>
              <a:t>Conclusion</a:t>
            </a:r>
            <a:endParaRPr b="1" sz="3600">
              <a:solidFill>
                <a:srgbClr val="FF6600"/>
              </a:solidFill>
              <a:latin typeface="Calibri"/>
              <a:ea typeface="Calibri"/>
              <a:cs typeface="Calibri"/>
              <a:sym typeface="Calibri"/>
            </a:endParaRPr>
          </a:p>
        </p:txBody>
      </p:sp>
      <p:pic>
        <p:nvPicPr>
          <p:cNvPr id="497" name="Google Shape;497;p33"/>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2e932e5cf2b_0_12"/>
          <p:cNvSpPr txBox="1"/>
          <p:nvPr>
            <p:ph idx="1" type="body"/>
          </p:nvPr>
        </p:nvSpPr>
        <p:spPr>
          <a:xfrm>
            <a:off x="6096000" y="1253331"/>
            <a:ext cx="5451000" cy="4351200"/>
          </a:xfrm>
          <a:prstGeom prst="rect">
            <a:avLst/>
          </a:prstGeom>
          <a:noFill/>
          <a:ln>
            <a:noFill/>
          </a:ln>
        </p:spPr>
        <p:txBody>
          <a:bodyPr anchorCtr="0" anchor="t" bIns="45700" lIns="91425" spcFirstLastPara="1" rIns="91425" wrap="square" tIns="45700">
            <a:noAutofit/>
          </a:bodyPr>
          <a:lstStyle/>
          <a:p>
            <a:pPr indent="-266700" lvl="0" marL="228600" rtl="0" algn="l">
              <a:lnSpc>
                <a:spcPct val="90000"/>
              </a:lnSpc>
              <a:spcBef>
                <a:spcPts val="0"/>
              </a:spcBef>
              <a:spcAft>
                <a:spcPts val="0"/>
              </a:spcAft>
              <a:buSzPts val="2400"/>
              <a:buFont typeface="Arial"/>
              <a:buChar char="•"/>
            </a:pPr>
            <a:r>
              <a:rPr b="1" lang="en-US" sz="2400">
                <a:latin typeface="Arial"/>
                <a:ea typeface="Arial"/>
                <a:cs typeface="Arial"/>
                <a:sym typeface="Arial"/>
              </a:rPr>
              <a:t>Logistic Regression (Base Model)</a:t>
            </a:r>
            <a:endParaRPr b="1" sz="2400">
              <a:latin typeface="Arial"/>
              <a:ea typeface="Arial"/>
              <a:cs typeface="Arial"/>
              <a:sym typeface="Arial"/>
            </a:endParaRPr>
          </a:p>
          <a:p>
            <a:pPr indent="-266700" lvl="0" marL="228600" rtl="0" algn="l">
              <a:lnSpc>
                <a:spcPct val="90000"/>
              </a:lnSpc>
              <a:spcBef>
                <a:spcPts val="0"/>
              </a:spcBef>
              <a:spcAft>
                <a:spcPts val="0"/>
              </a:spcAft>
              <a:buSzPts val="2400"/>
              <a:buFont typeface="Arial"/>
              <a:buChar char="•"/>
            </a:pPr>
            <a:r>
              <a:rPr b="1" lang="en-US" sz="2400">
                <a:latin typeface="Arial"/>
                <a:ea typeface="Arial"/>
                <a:cs typeface="Arial"/>
                <a:sym typeface="Arial"/>
              </a:rPr>
              <a:t>Support Vector Machine</a:t>
            </a:r>
            <a:endParaRPr b="1" sz="2400">
              <a:latin typeface="Arial"/>
              <a:ea typeface="Arial"/>
              <a:cs typeface="Arial"/>
              <a:sym typeface="Arial"/>
            </a:endParaRPr>
          </a:p>
          <a:p>
            <a:pPr indent="-266700" lvl="0" marL="228600" rtl="0" algn="l">
              <a:lnSpc>
                <a:spcPct val="90000"/>
              </a:lnSpc>
              <a:spcBef>
                <a:spcPts val="0"/>
              </a:spcBef>
              <a:spcAft>
                <a:spcPts val="0"/>
              </a:spcAft>
              <a:buSzPts val="2400"/>
              <a:buFont typeface="Arial"/>
              <a:buChar char="•"/>
            </a:pPr>
            <a:r>
              <a:rPr b="1" lang="en-US" sz="2400">
                <a:latin typeface="Arial"/>
                <a:ea typeface="Arial"/>
                <a:cs typeface="Arial"/>
                <a:sym typeface="Arial"/>
              </a:rPr>
              <a:t>Decision Tree</a:t>
            </a:r>
            <a:endParaRPr b="1" sz="2400">
              <a:latin typeface="Arial"/>
              <a:ea typeface="Arial"/>
              <a:cs typeface="Arial"/>
              <a:sym typeface="Arial"/>
            </a:endParaRPr>
          </a:p>
          <a:p>
            <a:pPr indent="-266700" lvl="0" marL="228600" rtl="0" algn="l">
              <a:lnSpc>
                <a:spcPct val="90000"/>
              </a:lnSpc>
              <a:spcBef>
                <a:spcPts val="0"/>
              </a:spcBef>
              <a:spcAft>
                <a:spcPts val="0"/>
              </a:spcAft>
              <a:buSzPts val="2400"/>
              <a:buFont typeface="Arial"/>
              <a:buChar char="•"/>
            </a:pPr>
            <a:r>
              <a:rPr b="1" lang="en-US" sz="2400">
                <a:latin typeface="Arial"/>
                <a:ea typeface="Arial"/>
                <a:cs typeface="Arial"/>
                <a:sym typeface="Arial"/>
              </a:rPr>
              <a:t>Random Forest</a:t>
            </a:r>
            <a:endParaRPr b="1" sz="2400">
              <a:latin typeface="Arial"/>
              <a:ea typeface="Arial"/>
              <a:cs typeface="Arial"/>
              <a:sym typeface="Arial"/>
            </a:endParaRPr>
          </a:p>
          <a:p>
            <a:pPr indent="-266700" lvl="0" marL="228600" rtl="0" algn="l">
              <a:lnSpc>
                <a:spcPct val="90000"/>
              </a:lnSpc>
              <a:spcBef>
                <a:spcPts val="0"/>
              </a:spcBef>
              <a:spcAft>
                <a:spcPts val="0"/>
              </a:spcAft>
              <a:buSzPts val="2400"/>
              <a:buFont typeface="Arial"/>
              <a:buChar char="•"/>
            </a:pPr>
            <a:r>
              <a:rPr b="1" lang="en-US" sz="2400">
                <a:latin typeface="Arial"/>
                <a:ea typeface="Arial"/>
                <a:cs typeface="Arial"/>
                <a:sym typeface="Arial"/>
              </a:rPr>
              <a:t>XGBoost</a:t>
            </a:r>
            <a:endParaRPr b="1" sz="2400">
              <a:latin typeface="Arial"/>
              <a:ea typeface="Arial"/>
              <a:cs typeface="Arial"/>
              <a:sym typeface="Arial"/>
            </a:endParaRPr>
          </a:p>
          <a:p>
            <a:pPr indent="-266700" lvl="0" marL="228600" rtl="0" algn="l">
              <a:lnSpc>
                <a:spcPct val="90000"/>
              </a:lnSpc>
              <a:spcBef>
                <a:spcPts val="0"/>
              </a:spcBef>
              <a:spcAft>
                <a:spcPts val="0"/>
              </a:spcAft>
              <a:buSzPts val="2400"/>
              <a:buFont typeface="Arial"/>
              <a:buChar char="•"/>
            </a:pPr>
            <a:r>
              <a:rPr b="1" lang="en-US" sz="2400">
                <a:latin typeface="Arial"/>
                <a:ea typeface="Arial"/>
                <a:cs typeface="Arial"/>
                <a:sym typeface="Arial"/>
              </a:rPr>
              <a:t>LightGBM</a:t>
            </a:r>
            <a:endParaRPr b="1" sz="2400">
              <a:latin typeface="Arial"/>
              <a:ea typeface="Arial"/>
              <a:cs typeface="Arial"/>
              <a:sym typeface="Arial"/>
            </a:endParaRPr>
          </a:p>
          <a:p>
            <a:pPr indent="0" lvl="0" marL="0" rtl="0" algn="l">
              <a:lnSpc>
                <a:spcPct val="90000"/>
              </a:lnSpc>
              <a:spcBef>
                <a:spcPts val="0"/>
              </a:spcBef>
              <a:spcAft>
                <a:spcPts val="0"/>
              </a:spcAft>
              <a:buNone/>
            </a:pPr>
            <a:r>
              <a:t/>
            </a:r>
            <a:endParaRPr b="1" sz="2400">
              <a:latin typeface="Arial"/>
              <a:ea typeface="Arial"/>
              <a:cs typeface="Arial"/>
              <a:sym typeface="Arial"/>
            </a:endParaRPr>
          </a:p>
        </p:txBody>
      </p:sp>
      <p:sp>
        <p:nvSpPr>
          <p:cNvPr id="503" name="Google Shape;503;g2e932e5cf2b_0_12"/>
          <p:cNvSpPr txBox="1"/>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lang="en-US" sz="4800">
                <a:solidFill>
                  <a:srgbClr val="FF6600"/>
                </a:solidFill>
                <a:latin typeface="Calibri"/>
                <a:ea typeface="Calibri"/>
                <a:cs typeface="Calibri"/>
                <a:sym typeface="Calibri"/>
              </a:rPr>
              <a:t>Recommended</a:t>
            </a:r>
            <a:endParaRPr b="1" sz="4800">
              <a:solidFill>
                <a:srgbClr val="FF6600"/>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4800"/>
              <a:buFont typeface="Calibri"/>
              <a:buNone/>
            </a:pPr>
            <a:r>
              <a:rPr b="1" lang="en-US" sz="4800">
                <a:solidFill>
                  <a:srgbClr val="FF6600"/>
                </a:solidFill>
                <a:latin typeface="Calibri"/>
                <a:ea typeface="Calibri"/>
                <a:cs typeface="Calibri"/>
                <a:sym typeface="Calibri"/>
              </a:rPr>
              <a:t>Models for Dataset:</a:t>
            </a:r>
            <a:endParaRPr b="1" sz="4800">
              <a:solidFill>
                <a:srgbClr val="FF6600"/>
              </a:solidFill>
              <a:latin typeface="Calibri"/>
              <a:ea typeface="Calibri"/>
              <a:cs typeface="Calibri"/>
              <a:sym typeface="Calibri"/>
            </a:endParaRPr>
          </a:p>
        </p:txBody>
      </p:sp>
      <p:pic>
        <p:nvPicPr>
          <p:cNvPr id="504" name="Google Shape;504;g2e932e5cf2b_0_12"/>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34"/>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
        <p:nvSpPr>
          <p:cNvPr id="510" name="Google Shape;510;p34"/>
          <p:cNvSpPr txBox="1"/>
          <p:nvPr>
            <p:ph idx="1" type="subTitle"/>
          </p:nvPr>
        </p:nvSpPr>
        <p:spPr>
          <a:xfrm>
            <a:off x="0" y="2125350"/>
            <a:ext cx="12192000" cy="2607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6600"/>
              </a:buClr>
              <a:buSzPts val="6600"/>
              <a:buNone/>
            </a:pPr>
            <a:r>
              <a:rPr lang="en-US" sz="20000">
                <a:solidFill>
                  <a:srgbClr val="FF6600"/>
                </a:solidFill>
              </a:rPr>
              <a:t>Thank You</a:t>
            </a:r>
            <a:endParaRPr sz="20000">
              <a:solidFill>
                <a:srgbClr val="FF66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By leveraging a targeted marketing approach, we aim to identify high-potential customers for the new term deposit product, optimizing outreach and maximizing sales success. </a:t>
            </a:r>
            <a:endParaRPr b="1"/>
          </a:p>
        </p:txBody>
      </p:sp>
      <p:sp>
        <p:nvSpPr>
          <p:cNvPr id="113" name="Google Shape;113;p5"/>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Approach</a:t>
            </a:r>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14" name="Google Shape;114;p5"/>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idx="1" type="body"/>
          </p:nvPr>
        </p:nvSpPr>
        <p:spPr>
          <a:xfrm>
            <a:off x="6096000" y="1253331"/>
            <a:ext cx="545097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The analysis revealed that certain customer segments and demographics are more likely to purchase term deposits. Additionally, some marketing channels are more effective in specific regions.</a:t>
            </a:r>
            <a:endParaRPr b="1"/>
          </a:p>
        </p:txBody>
      </p:sp>
      <p:sp>
        <p:nvSpPr>
          <p:cNvPr id="120" name="Google Shape;120;p6"/>
          <p:cNvSpPr txBox="1"/>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br>
              <a:rPr lang="en-US" sz="4400">
                <a:solidFill>
                  <a:schemeClr val="dk1"/>
                </a:solidFill>
                <a:latin typeface="Calibri"/>
                <a:ea typeface="Calibri"/>
                <a:cs typeface="Calibri"/>
                <a:sym typeface="Calibri"/>
              </a:rPr>
            </a:br>
            <a:endParaRPr sz="4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rgbClr val="FF6600"/>
              </a:buClr>
              <a:buSzPts val="6000"/>
              <a:buFont typeface="Calibri"/>
              <a:buNone/>
            </a:pPr>
            <a:r>
              <a:rPr b="1" lang="en-US" sz="6000">
                <a:solidFill>
                  <a:srgbClr val="FF6600"/>
                </a:solidFill>
                <a:latin typeface="Calibri"/>
                <a:ea typeface="Calibri"/>
                <a:cs typeface="Calibri"/>
                <a:sym typeface="Calibri"/>
              </a:rPr>
              <a:t>EDA</a:t>
            </a:r>
            <a:endParaRPr b="1" sz="6000">
              <a:solidFill>
                <a:srgbClr val="FF6600"/>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4400"/>
              <a:buFont typeface="Calibri"/>
              <a:buNone/>
            </a:pPr>
            <a:r>
              <a:t/>
            </a:r>
            <a:endParaRPr b="1" sz="4400">
              <a:solidFill>
                <a:srgbClr val="FF6600"/>
              </a:solidFill>
              <a:latin typeface="Calibri"/>
              <a:ea typeface="Calibri"/>
              <a:cs typeface="Calibri"/>
              <a:sym typeface="Calibri"/>
            </a:endParaRPr>
          </a:p>
        </p:txBody>
      </p:sp>
      <p:pic>
        <p:nvPicPr>
          <p:cNvPr id="121" name="Google Shape;121;p6"/>
          <p:cNvPicPr preferRelativeResize="0"/>
          <p:nvPr/>
        </p:nvPicPr>
        <p:blipFill rotWithShape="1">
          <a:blip r:embed="rId3">
            <a:alphaModFix/>
          </a:blip>
          <a:srcRect b="0" l="0" r="0" t="0"/>
          <a:stretch/>
        </p:blipFill>
        <p:spPr>
          <a:xfrm>
            <a:off x="169683" y="5684362"/>
            <a:ext cx="1654627" cy="161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5" name="Shape 125"/>
        <p:cNvGrpSpPr/>
        <p:nvPr/>
      </p:nvGrpSpPr>
      <p:grpSpPr>
        <a:xfrm>
          <a:off x="0" y="0"/>
          <a:ext cx="0" cy="0"/>
          <a:chOff x="0" y="0"/>
          <a:chExt cx="0" cy="0"/>
        </a:xfrm>
      </p:grpSpPr>
      <p:pic>
        <p:nvPicPr>
          <p:cNvPr id="126" name="Google Shape;126;g2e8b3bee7a2_0_59"/>
          <p:cNvPicPr preferRelativeResize="0"/>
          <p:nvPr/>
        </p:nvPicPr>
        <p:blipFill rotWithShape="1">
          <a:blip r:embed="rId3">
            <a:alphaModFix/>
          </a:blip>
          <a:srcRect b="0" l="0" r="0" t="0"/>
          <a:stretch/>
        </p:blipFill>
        <p:spPr>
          <a:xfrm>
            <a:off x="202383" y="5794787"/>
            <a:ext cx="1654627" cy="1616700"/>
          </a:xfrm>
          <a:prstGeom prst="rect">
            <a:avLst/>
          </a:prstGeom>
          <a:noFill/>
          <a:ln>
            <a:noFill/>
          </a:ln>
        </p:spPr>
      </p:pic>
      <p:sp>
        <p:nvSpPr>
          <p:cNvPr id="127" name="Google Shape;127;g2e8b3bee7a2_0_59"/>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8" name="Google Shape;128;g2e8b3bee7a2_0_59"/>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Summary</a:t>
            </a:r>
            <a:r>
              <a:rPr b="1" lang="en-US" sz="2900">
                <a:solidFill>
                  <a:schemeClr val="dk1"/>
                </a:solidFill>
              </a:rPr>
              <a:t> Statistics of All Features</a:t>
            </a:r>
            <a:r>
              <a:rPr b="1" lang="en-US" sz="2900">
                <a:solidFill>
                  <a:schemeClr val="dk1"/>
                </a:solidFill>
              </a:rPr>
              <a:t>:</a:t>
            </a:r>
            <a:endParaRPr b="1" sz="2900">
              <a:solidFill>
                <a:schemeClr val="dk1"/>
              </a:solidFill>
            </a:endParaRPr>
          </a:p>
        </p:txBody>
      </p:sp>
      <p:pic>
        <p:nvPicPr>
          <p:cNvPr id="129" name="Google Shape;129;g2e8b3bee7a2_0_59"/>
          <p:cNvPicPr preferRelativeResize="0"/>
          <p:nvPr/>
        </p:nvPicPr>
        <p:blipFill>
          <a:blip r:embed="rId4">
            <a:alphaModFix/>
          </a:blip>
          <a:stretch>
            <a:fillRect/>
          </a:stretch>
        </p:blipFill>
        <p:spPr>
          <a:xfrm>
            <a:off x="8667334" y="1210550"/>
            <a:ext cx="3093694" cy="5647450"/>
          </a:xfrm>
          <a:prstGeom prst="rect">
            <a:avLst/>
          </a:prstGeom>
          <a:noFill/>
          <a:ln>
            <a:noFill/>
          </a:ln>
        </p:spPr>
      </p:pic>
      <p:pic>
        <p:nvPicPr>
          <p:cNvPr id="130" name="Google Shape;130;g2e8b3bee7a2_0_59"/>
          <p:cNvPicPr preferRelativeResize="0"/>
          <p:nvPr/>
        </p:nvPicPr>
        <p:blipFill>
          <a:blip r:embed="rId5">
            <a:alphaModFix/>
          </a:blip>
          <a:stretch>
            <a:fillRect/>
          </a:stretch>
        </p:blipFill>
        <p:spPr>
          <a:xfrm>
            <a:off x="202376" y="2737175"/>
            <a:ext cx="2548600" cy="2245463"/>
          </a:xfrm>
          <a:prstGeom prst="rect">
            <a:avLst/>
          </a:prstGeom>
          <a:noFill/>
          <a:ln>
            <a:noFill/>
          </a:ln>
        </p:spPr>
      </p:pic>
      <p:pic>
        <p:nvPicPr>
          <p:cNvPr id="131" name="Google Shape;131;g2e8b3bee7a2_0_59"/>
          <p:cNvPicPr preferRelativeResize="0"/>
          <p:nvPr/>
        </p:nvPicPr>
        <p:blipFill>
          <a:blip r:embed="rId6">
            <a:alphaModFix/>
          </a:blip>
          <a:stretch>
            <a:fillRect/>
          </a:stretch>
        </p:blipFill>
        <p:spPr>
          <a:xfrm>
            <a:off x="2750976" y="1210550"/>
            <a:ext cx="2696125" cy="5732549"/>
          </a:xfrm>
          <a:prstGeom prst="rect">
            <a:avLst/>
          </a:prstGeom>
          <a:noFill/>
          <a:ln>
            <a:noFill/>
          </a:ln>
        </p:spPr>
      </p:pic>
      <p:pic>
        <p:nvPicPr>
          <p:cNvPr id="132" name="Google Shape;132;g2e8b3bee7a2_0_59"/>
          <p:cNvPicPr preferRelativeResize="0"/>
          <p:nvPr/>
        </p:nvPicPr>
        <p:blipFill>
          <a:blip r:embed="rId7">
            <a:alphaModFix/>
          </a:blip>
          <a:stretch>
            <a:fillRect/>
          </a:stretch>
        </p:blipFill>
        <p:spPr>
          <a:xfrm>
            <a:off x="5447099" y="1210550"/>
            <a:ext cx="3220225" cy="5468575"/>
          </a:xfrm>
          <a:prstGeom prst="rect">
            <a:avLst/>
          </a:prstGeom>
          <a:noFill/>
          <a:ln>
            <a:noFill/>
          </a:ln>
        </p:spPr>
      </p:pic>
      <p:pic>
        <p:nvPicPr>
          <p:cNvPr id="133" name="Google Shape;133;g2e8b3bee7a2_0_59"/>
          <p:cNvPicPr preferRelativeResize="0"/>
          <p:nvPr/>
        </p:nvPicPr>
        <p:blipFill>
          <a:blip r:embed="rId8">
            <a:alphaModFix/>
          </a:blip>
          <a:stretch>
            <a:fillRect/>
          </a:stretch>
        </p:blipFill>
        <p:spPr>
          <a:xfrm>
            <a:off x="202375" y="1210550"/>
            <a:ext cx="2548600" cy="1526637"/>
          </a:xfrm>
          <a:prstGeom prst="rect">
            <a:avLst/>
          </a:prstGeom>
          <a:noFill/>
          <a:ln>
            <a:noFill/>
          </a:ln>
        </p:spPr>
      </p:pic>
      <p:pic>
        <p:nvPicPr>
          <p:cNvPr id="134" name="Google Shape;134;g2e8b3bee7a2_0_59"/>
          <p:cNvPicPr preferRelativeResize="0"/>
          <p:nvPr/>
        </p:nvPicPr>
        <p:blipFill>
          <a:blip r:embed="rId9">
            <a:alphaModFix/>
          </a:blip>
          <a:stretch>
            <a:fillRect/>
          </a:stretch>
        </p:blipFill>
        <p:spPr>
          <a:xfrm>
            <a:off x="202375" y="4982650"/>
            <a:ext cx="2548600" cy="13539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8" name="Shape 138"/>
        <p:cNvGrpSpPr/>
        <p:nvPr/>
      </p:nvGrpSpPr>
      <p:grpSpPr>
        <a:xfrm>
          <a:off x="0" y="0"/>
          <a:ext cx="0" cy="0"/>
          <a:chOff x="0" y="0"/>
          <a:chExt cx="0" cy="0"/>
        </a:xfrm>
      </p:grpSpPr>
      <p:pic>
        <p:nvPicPr>
          <p:cNvPr id="139" name="Google Shape;139;g2e8b3bee7a2_0_89"/>
          <p:cNvPicPr preferRelativeResize="0"/>
          <p:nvPr/>
        </p:nvPicPr>
        <p:blipFill rotWithShape="1">
          <a:blip r:embed="rId3">
            <a:alphaModFix/>
          </a:blip>
          <a:srcRect b="0" l="0" r="0" t="0"/>
          <a:stretch/>
        </p:blipFill>
        <p:spPr>
          <a:xfrm>
            <a:off x="202383" y="5657237"/>
            <a:ext cx="1654627" cy="1616700"/>
          </a:xfrm>
          <a:prstGeom prst="rect">
            <a:avLst/>
          </a:prstGeom>
          <a:noFill/>
          <a:ln>
            <a:noFill/>
          </a:ln>
        </p:spPr>
      </p:pic>
      <p:sp>
        <p:nvSpPr>
          <p:cNvPr id="140" name="Google Shape;140;g2e8b3bee7a2_0_89"/>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1" name="Google Shape;141;g2e8b3bee7a2_0_89"/>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Summary Statistics of All Features:</a:t>
            </a:r>
            <a:endParaRPr b="1" sz="2900">
              <a:solidFill>
                <a:schemeClr val="dk1"/>
              </a:solidFill>
            </a:endParaRPr>
          </a:p>
        </p:txBody>
      </p:sp>
      <p:pic>
        <p:nvPicPr>
          <p:cNvPr id="142" name="Google Shape;142;g2e8b3bee7a2_0_89"/>
          <p:cNvPicPr preferRelativeResize="0"/>
          <p:nvPr/>
        </p:nvPicPr>
        <p:blipFill>
          <a:blip r:embed="rId4">
            <a:alphaModFix/>
          </a:blip>
          <a:stretch>
            <a:fillRect/>
          </a:stretch>
        </p:blipFill>
        <p:spPr>
          <a:xfrm>
            <a:off x="202376" y="1210550"/>
            <a:ext cx="2877850" cy="2702543"/>
          </a:xfrm>
          <a:prstGeom prst="rect">
            <a:avLst/>
          </a:prstGeom>
          <a:noFill/>
          <a:ln>
            <a:noFill/>
          </a:ln>
        </p:spPr>
      </p:pic>
      <p:pic>
        <p:nvPicPr>
          <p:cNvPr id="143" name="Google Shape;143;g2e8b3bee7a2_0_89"/>
          <p:cNvPicPr preferRelativeResize="0"/>
          <p:nvPr/>
        </p:nvPicPr>
        <p:blipFill>
          <a:blip r:embed="rId5">
            <a:alphaModFix/>
          </a:blip>
          <a:stretch>
            <a:fillRect/>
          </a:stretch>
        </p:blipFill>
        <p:spPr>
          <a:xfrm>
            <a:off x="3080225" y="1210550"/>
            <a:ext cx="2626496" cy="1981200"/>
          </a:xfrm>
          <a:prstGeom prst="rect">
            <a:avLst/>
          </a:prstGeom>
          <a:noFill/>
          <a:ln>
            <a:noFill/>
          </a:ln>
        </p:spPr>
      </p:pic>
      <p:pic>
        <p:nvPicPr>
          <p:cNvPr id="144" name="Google Shape;144;g2e8b3bee7a2_0_89"/>
          <p:cNvPicPr preferRelativeResize="0"/>
          <p:nvPr/>
        </p:nvPicPr>
        <p:blipFill>
          <a:blip r:embed="rId6">
            <a:alphaModFix/>
          </a:blip>
          <a:stretch>
            <a:fillRect/>
          </a:stretch>
        </p:blipFill>
        <p:spPr>
          <a:xfrm>
            <a:off x="8333225" y="3678675"/>
            <a:ext cx="2930275" cy="2207385"/>
          </a:xfrm>
          <a:prstGeom prst="rect">
            <a:avLst/>
          </a:prstGeom>
          <a:noFill/>
          <a:ln>
            <a:noFill/>
          </a:ln>
        </p:spPr>
      </p:pic>
      <p:pic>
        <p:nvPicPr>
          <p:cNvPr id="145" name="Google Shape;145;g2e8b3bee7a2_0_89"/>
          <p:cNvPicPr preferRelativeResize="0"/>
          <p:nvPr/>
        </p:nvPicPr>
        <p:blipFill>
          <a:blip r:embed="rId7">
            <a:alphaModFix/>
          </a:blip>
          <a:stretch>
            <a:fillRect/>
          </a:stretch>
        </p:blipFill>
        <p:spPr>
          <a:xfrm>
            <a:off x="8333225" y="1210550"/>
            <a:ext cx="2930275" cy="2453915"/>
          </a:xfrm>
          <a:prstGeom prst="rect">
            <a:avLst/>
          </a:prstGeom>
          <a:noFill/>
          <a:ln>
            <a:noFill/>
          </a:ln>
        </p:spPr>
      </p:pic>
      <p:pic>
        <p:nvPicPr>
          <p:cNvPr id="146" name="Google Shape;146;g2e8b3bee7a2_0_89"/>
          <p:cNvPicPr preferRelativeResize="0"/>
          <p:nvPr/>
        </p:nvPicPr>
        <p:blipFill>
          <a:blip r:embed="rId8">
            <a:alphaModFix/>
          </a:blip>
          <a:stretch>
            <a:fillRect/>
          </a:stretch>
        </p:blipFill>
        <p:spPr>
          <a:xfrm>
            <a:off x="5706724" y="1210550"/>
            <a:ext cx="2626500" cy="1937044"/>
          </a:xfrm>
          <a:prstGeom prst="rect">
            <a:avLst/>
          </a:prstGeom>
          <a:noFill/>
          <a:ln>
            <a:noFill/>
          </a:ln>
        </p:spPr>
      </p:pic>
      <p:pic>
        <p:nvPicPr>
          <p:cNvPr id="147" name="Google Shape;147;g2e8b3bee7a2_0_89"/>
          <p:cNvPicPr preferRelativeResize="0"/>
          <p:nvPr/>
        </p:nvPicPr>
        <p:blipFill>
          <a:blip r:embed="rId9">
            <a:alphaModFix/>
          </a:blip>
          <a:stretch>
            <a:fillRect/>
          </a:stretch>
        </p:blipFill>
        <p:spPr>
          <a:xfrm>
            <a:off x="3080225" y="3191750"/>
            <a:ext cx="2658572" cy="1785900"/>
          </a:xfrm>
          <a:prstGeom prst="rect">
            <a:avLst/>
          </a:prstGeom>
          <a:noFill/>
          <a:ln>
            <a:noFill/>
          </a:ln>
        </p:spPr>
      </p:pic>
      <p:pic>
        <p:nvPicPr>
          <p:cNvPr id="148" name="Google Shape;148;g2e8b3bee7a2_0_89"/>
          <p:cNvPicPr preferRelativeResize="0"/>
          <p:nvPr/>
        </p:nvPicPr>
        <p:blipFill>
          <a:blip r:embed="rId10">
            <a:alphaModFix/>
          </a:blip>
          <a:stretch>
            <a:fillRect/>
          </a:stretch>
        </p:blipFill>
        <p:spPr>
          <a:xfrm>
            <a:off x="202374" y="3913100"/>
            <a:ext cx="2877850" cy="1785900"/>
          </a:xfrm>
          <a:prstGeom prst="rect">
            <a:avLst/>
          </a:prstGeom>
          <a:noFill/>
          <a:ln>
            <a:noFill/>
          </a:ln>
        </p:spPr>
      </p:pic>
      <p:pic>
        <p:nvPicPr>
          <p:cNvPr id="149" name="Google Shape;149;g2e8b3bee7a2_0_89"/>
          <p:cNvPicPr preferRelativeResize="0"/>
          <p:nvPr/>
        </p:nvPicPr>
        <p:blipFill>
          <a:blip r:embed="rId11">
            <a:alphaModFix/>
          </a:blip>
          <a:stretch>
            <a:fillRect/>
          </a:stretch>
        </p:blipFill>
        <p:spPr>
          <a:xfrm>
            <a:off x="3080224" y="4977650"/>
            <a:ext cx="2658575" cy="1789231"/>
          </a:xfrm>
          <a:prstGeom prst="rect">
            <a:avLst/>
          </a:prstGeom>
          <a:noFill/>
          <a:ln>
            <a:noFill/>
          </a:ln>
        </p:spPr>
      </p:pic>
      <p:pic>
        <p:nvPicPr>
          <p:cNvPr id="150" name="Google Shape;150;g2e8b3bee7a2_0_89"/>
          <p:cNvPicPr preferRelativeResize="0"/>
          <p:nvPr/>
        </p:nvPicPr>
        <p:blipFill>
          <a:blip r:embed="rId12">
            <a:alphaModFix/>
          </a:blip>
          <a:stretch>
            <a:fillRect/>
          </a:stretch>
        </p:blipFill>
        <p:spPr>
          <a:xfrm>
            <a:off x="5706724" y="4957775"/>
            <a:ext cx="2626500" cy="1828980"/>
          </a:xfrm>
          <a:prstGeom prst="rect">
            <a:avLst/>
          </a:prstGeom>
          <a:noFill/>
          <a:ln>
            <a:noFill/>
          </a:ln>
        </p:spPr>
      </p:pic>
      <p:pic>
        <p:nvPicPr>
          <p:cNvPr id="151" name="Google Shape;151;g2e8b3bee7a2_0_89"/>
          <p:cNvPicPr preferRelativeResize="0"/>
          <p:nvPr/>
        </p:nvPicPr>
        <p:blipFill>
          <a:blip r:embed="rId13">
            <a:alphaModFix/>
          </a:blip>
          <a:stretch>
            <a:fillRect/>
          </a:stretch>
        </p:blipFill>
        <p:spPr>
          <a:xfrm>
            <a:off x="5706724" y="3147600"/>
            <a:ext cx="2626500" cy="18018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4"/>
          <p:cNvPicPr preferRelativeResize="0"/>
          <p:nvPr/>
        </p:nvPicPr>
        <p:blipFill rotWithShape="1">
          <a:blip r:embed="rId3">
            <a:alphaModFix/>
          </a:blip>
          <a:srcRect b="0" l="0" r="0" t="0"/>
          <a:stretch/>
        </p:blipFill>
        <p:spPr>
          <a:xfrm>
            <a:off x="202383" y="5657237"/>
            <a:ext cx="1654627" cy="1616700"/>
          </a:xfrm>
          <a:prstGeom prst="rect">
            <a:avLst/>
          </a:prstGeom>
          <a:noFill/>
          <a:ln>
            <a:noFill/>
          </a:ln>
        </p:spPr>
      </p:pic>
      <p:sp>
        <p:nvSpPr>
          <p:cNvPr id="157" name="Google Shape;157;p14"/>
          <p:cNvSpPr/>
          <p:nvPr/>
        </p:nvSpPr>
        <p:spPr>
          <a:xfrm>
            <a:off x="-35375" y="7850"/>
            <a:ext cx="12192000" cy="1202700"/>
          </a:xfrm>
          <a:prstGeom prst="rect">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8" name="Google Shape;158;p14"/>
          <p:cNvSpPr txBox="1"/>
          <p:nvPr/>
        </p:nvSpPr>
        <p:spPr>
          <a:xfrm>
            <a:off x="841500" y="171650"/>
            <a:ext cx="10422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chemeClr val="dk1"/>
                </a:solidFill>
              </a:rPr>
              <a:t>Pie Chart of Subscription rate:</a:t>
            </a:r>
            <a:endParaRPr b="1" sz="2900">
              <a:solidFill>
                <a:schemeClr val="dk1"/>
              </a:solidFill>
            </a:endParaRPr>
          </a:p>
        </p:txBody>
      </p:sp>
      <p:pic>
        <p:nvPicPr>
          <p:cNvPr id="159" name="Google Shape;159;p14"/>
          <p:cNvPicPr preferRelativeResize="0"/>
          <p:nvPr/>
        </p:nvPicPr>
        <p:blipFill>
          <a:blip r:embed="rId4">
            <a:alphaModFix/>
          </a:blip>
          <a:stretch>
            <a:fillRect/>
          </a:stretch>
        </p:blipFill>
        <p:spPr>
          <a:xfrm>
            <a:off x="3031198" y="1210550"/>
            <a:ext cx="5613834" cy="564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2023-08-20T07:13:52Z</dcterms:created>
  <dc:creator>abdullah höcü</dc:creator>
</cp:coreProperties>
</file>