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71" r:id="rId5"/>
    <p:sldId id="272" r:id="rId6"/>
    <p:sldId id="273" r:id="rId7"/>
    <p:sldId id="276" r:id="rId8"/>
    <p:sldId id="290" r:id="rId9"/>
    <p:sldId id="291" r:id="rId10"/>
    <p:sldId id="292" r:id="rId11"/>
    <p:sldId id="293" r:id="rId12"/>
    <p:sldId id="294" r:id="rId13"/>
    <p:sldId id="295" r:id="rId14"/>
    <p:sldId id="301" r:id="rId15"/>
    <p:sldId id="302" r:id="rId16"/>
    <p:sldId id="303" r:id="rId17"/>
    <p:sldId id="296" r:id="rId18"/>
    <p:sldId id="297" r:id="rId19"/>
    <p:sldId id="305" r:id="rId20"/>
    <p:sldId id="298" r:id="rId21"/>
    <p:sldId id="306" r:id="rId22"/>
    <p:sldId id="299" r:id="rId23"/>
    <p:sldId id="300"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6"/>
  </p:normalViewPr>
  <p:slideViewPr>
    <p:cSldViewPr snapToGrid="0">
      <p:cViewPr varScale="1">
        <p:scale>
          <a:sx n="88" d="100"/>
          <a:sy n="88"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857" y="2380343"/>
            <a:ext cx="8914765" cy="2153285"/>
          </a:xfrm>
          <a:prstGeom prst="rect">
            <a:avLst/>
          </a:prstGeom>
          <a:solidFill>
            <a:srgbClr val="3B3B3B"/>
          </a:solidFill>
        </p:spPr>
        <p:txBody>
          <a:bodyPr wrap="none" rtlCol="0">
            <a:spAutoFit/>
          </a:bodyPr>
          <a:lstStyle/>
          <a:p>
            <a:pPr algn="l"/>
            <a:r>
              <a:rPr lang="en-US" sz="6600" dirty="0">
                <a:solidFill>
                  <a:srgbClr val="FF6600"/>
                </a:solidFill>
              </a:rPr>
              <a:t>Final Project Report</a:t>
            </a:r>
            <a:endParaRPr lang="en-US" sz="6600" dirty="0">
              <a:solidFill>
                <a:srgbClr val="FF6600"/>
              </a:solidFill>
            </a:endParaRPr>
          </a:p>
          <a:p>
            <a:pPr algn="l"/>
            <a:r>
              <a:rPr lang="en-US" sz="4000" dirty="0">
                <a:solidFill>
                  <a:schemeClr val="bg1"/>
                </a:solidFill>
              </a:rPr>
              <a:t>Data Science:: Bank Marketing (Campaign)</a:t>
            </a:r>
            <a:endParaRPr lang="en-US" sz="4000" dirty="0">
              <a:solidFill>
                <a:schemeClr val="bg1"/>
              </a:solidFill>
            </a:endParaRPr>
          </a:p>
          <a:p>
            <a:pPr algn="l"/>
            <a:r>
              <a:rPr lang="en-US" sz="2800" b="1" dirty="0">
                <a:solidFill>
                  <a:schemeClr val="bg1"/>
                </a:solidFill>
              </a:rPr>
              <a:t>27-06-2024</a:t>
            </a:r>
            <a:endParaRPr lang="en-US" sz="2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sp>
        <p:nvSpPr>
          <p:cNvPr id="2" name="Rectangles 1"/>
          <p:cNvSpPr/>
          <p:nvPr/>
        </p:nvSpPr>
        <p:spPr>
          <a:xfrm>
            <a:off x="-5715" y="0"/>
            <a:ext cx="12197715" cy="11106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692150" y="140335"/>
            <a:ext cx="10504170" cy="829945"/>
          </a:xfrm>
          <a:prstGeom prst="rect">
            <a:avLst/>
          </a:prstGeom>
          <a:noFill/>
        </p:spPr>
        <p:txBody>
          <a:bodyPr wrap="square" rtlCol="0">
            <a:spAutoFit/>
          </a:bodyPr>
          <a:p>
            <a:r>
              <a:rPr lang="en-US" sz="4800" b="1">
                <a:solidFill>
                  <a:srgbClr val="FF6600"/>
                </a:solidFill>
                <a:latin typeface="Berlin Sans FB Demi" panose="020E0802020502020306" charset="0"/>
                <a:cs typeface="Berlin Sans FB Demi" panose="020E0802020502020306" charset="0"/>
              </a:rPr>
              <a:t>Considerations:</a:t>
            </a:r>
            <a:endParaRPr lang="en-US" sz="4800" b="1">
              <a:solidFill>
                <a:srgbClr val="FF6600"/>
              </a:solidFill>
              <a:latin typeface="Berlin Sans FB Demi" panose="020E0802020502020306" charset="0"/>
              <a:cs typeface="Berlin Sans FB Demi" panose="020E0802020502020306" charset="0"/>
            </a:endParaRPr>
          </a:p>
        </p:txBody>
      </p:sp>
      <p:sp>
        <p:nvSpPr>
          <p:cNvPr id="3" name="Text Box 2"/>
          <p:cNvSpPr txBox="1"/>
          <p:nvPr/>
        </p:nvSpPr>
        <p:spPr>
          <a:xfrm>
            <a:off x="569595" y="1463040"/>
            <a:ext cx="10627360" cy="4939030"/>
          </a:xfrm>
          <a:prstGeom prst="rect">
            <a:avLst/>
          </a:prstGeom>
          <a:noFill/>
        </p:spPr>
        <p:txBody>
          <a:bodyPr wrap="square" rtlCol="0">
            <a:spAutoFit/>
          </a:bodyPr>
          <a:p>
            <a:pPr marL="285750" indent="-285750">
              <a:buFont typeface="Arial" panose="020B0604020202020204" pitchFamily="34" charset="0"/>
              <a:buChar char="•"/>
            </a:pPr>
            <a:r>
              <a:rPr lang="en-US" sz="1500" b="1">
                <a:solidFill>
                  <a:schemeClr val="tx1"/>
                </a:solidFill>
                <a:highlight>
                  <a:srgbClr val="FFFF00"/>
                </a:highlight>
              </a:rPr>
              <a:t>Prioritization and Segmentation with Ongoing Monitoring: </a:t>
            </a:r>
            <a:r>
              <a:rPr lang="en-US" sz="1500">
                <a:solidFill>
                  <a:schemeClr val="bg1"/>
                </a:solidFill>
              </a:rPr>
              <a:t>Balancing focus on high-performing segments with outreach to a broader audience is essential. Utilize customer segmentation based on a combination of these factors, but continuously monitor and refine your approach based on evolving data and market trends.</a:t>
            </a:r>
            <a:endParaRPr lang="en-US" sz="1500">
              <a:solidFill>
                <a:schemeClr val="bg1"/>
              </a:solidFill>
            </a:endParaRPr>
          </a:p>
          <a:p>
            <a:pPr indent="0">
              <a:buFont typeface="Arial" panose="020B0604020202020204" pitchFamily="34" charset="0"/>
              <a:buNone/>
            </a:pPr>
            <a:endParaRPr lang="en-US" sz="1500">
              <a:solidFill>
                <a:schemeClr val="bg1"/>
              </a:solidFill>
            </a:endParaRPr>
          </a:p>
          <a:p>
            <a:pPr marL="285750" indent="-285750">
              <a:buFont typeface="Arial" panose="020B0604020202020204" pitchFamily="34" charset="0"/>
              <a:buChar char="•"/>
            </a:pPr>
            <a:r>
              <a:rPr lang="en-US" sz="1500" b="1">
                <a:solidFill>
                  <a:schemeClr val="tx1"/>
                </a:solidFill>
                <a:highlight>
                  <a:srgbClr val="FFFF00"/>
                </a:highlight>
              </a:rPr>
              <a:t>Understanding the "Why" Behind the Trends: </a:t>
            </a:r>
            <a:r>
              <a:rPr lang="en-US" sz="1500" b="1">
                <a:solidFill>
                  <a:schemeClr val="bg1"/>
                </a:solidFill>
              </a:rPr>
              <a:t> </a:t>
            </a:r>
            <a:r>
              <a:rPr lang="en-US" sz="1500">
                <a:solidFill>
                  <a:schemeClr val="bg1"/>
                </a:solidFill>
              </a:rPr>
              <a:t>Further analysis can uncover the underlying reasons behind customer behavior. Understanding why specific demographics, economic conditions, or contact methods influence subscription rates allows for crafting more compelling and relevant marketing messages. Invest in ongoing research to stay ahead of evolving customer preferences.</a:t>
            </a:r>
            <a:endParaRPr lang="en-US" sz="1500">
              <a:solidFill>
                <a:schemeClr val="bg1"/>
              </a:solidFill>
            </a:endParaRPr>
          </a:p>
          <a:p>
            <a:pPr indent="0">
              <a:buFont typeface="Arial" panose="020B0604020202020204" pitchFamily="34" charset="0"/>
              <a:buNone/>
            </a:pPr>
            <a:endParaRPr lang="en-US" sz="1500">
              <a:solidFill>
                <a:schemeClr val="bg1"/>
              </a:solidFill>
            </a:endParaRPr>
          </a:p>
          <a:p>
            <a:pPr marL="285750" indent="-285750">
              <a:buFont typeface="Arial" panose="020B0604020202020204" pitchFamily="34" charset="0"/>
              <a:buChar char="•"/>
            </a:pPr>
            <a:r>
              <a:rPr lang="en-US" sz="1500" b="1">
                <a:solidFill>
                  <a:schemeClr val="tx1"/>
                </a:solidFill>
                <a:highlight>
                  <a:srgbClr val="FFFF00"/>
                </a:highlight>
              </a:rPr>
              <a:t>Data-Driven, Not Data-Depended: </a:t>
            </a:r>
            <a:r>
              <a:rPr lang="en-US" sz="1500">
                <a:solidFill>
                  <a:schemeClr val="bg1"/>
                </a:solidFill>
              </a:rPr>
              <a:t> The findings provide valuable insights, but they represent a specific point in time. Continuously collecting and analyzing customer data is essential to ensure marketing strategies remain data-driven and adapt to changing circumstances.</a:t>
            </a:r>
            <a:endParaRPr lang="en-US" sz="1500">
              <a:solidFill>
                <a:schemeClr val="bg1"/>
              </a:solidFill>
            </a:endParaRPr>
          </a:p>
          <a:p>
            <a:pPr indent="0">
              <a:buFont typeface="Arial" panose="020B0604020202020204" pitchFamily="34" charset="0"/>
              <a:buNone/>
            </a:pPr>
            <a:endParaRPr lang="en-US" sz="1500">
              <a:solidFill>
                <a:schemeClr val="bg1"/>
              </a:solidFill>
            </a:endParaRPr>
          </a:p>
          <a:p>
            <a:pPr marL="285750" indent="-285750">
              <a:buFont typeface="Arial" panose="020B0604020202020204" pitchFamily="34" charset="0"/>
              <a:buChar char="•"/>
            </a:pPr>
            <a:r>
              <a:rPr lang="en-US" sz="1500" b="1">
                <a:solidFill>
                  <a:schemeClr val="tx1"/>
                </a:solidFill>
                <a:highlight>
                  <a:srgbClr val="FFFF00"/>
                </a:highlight>
              </a:rPr>
              <a:t>Responsible Lending Practices with Ongoing Evaluation:</a:t>
            </a:r>
            <a:r>
              <a:rPr lang="en-US" sz="1500">
                <a:solidFill>
                  <a:schemeClr val="tx1"/>
                </a:solidFill>
                <a:highlight>
                  <a:srgbClr val="FFFF00"/>
                </a:highlight>
              </a:rPr>
              <a:t> </a:t>
            </a:r>
            <a:r>
              <a:rPr lang="en-US" sz="1500">
                <a:solidFill>
                  <a:schemeClr val="bg1"/>
                </a:solidFill>
              </a:rPr>
              <a:t>Financial well-being should be paramount. Targeting customers with existing housing loans might be strategic, but ensures responsible lending practices. Regularly evaluate your targeting criteria and marketing messages to avoid unintentionally excluding or exploiting vulnerable segments.</a:t>
            </a:r>
            <a:endParaRPr lang="en-US" sz="1500">
              <a:solidFill>
                <a:schemeClr val="bg1"/>
              </a:solidFill>
            </a:endParaRPr>
          </a:p>
          <a:p>
            <a:pPr indent="0">
              <a:buFont typeface="Arial" panose="020B0604020202020204" pitchFamily="34" charset="0"/>
              <a:buNone/>
            </a:pPr>
            <a:endParaRPr lang="en-US" sz="1500">
              <a:solidFill>
                <a:schemeClr val="bg1"/>
              </a:solidFill>
            </a:endParaRPr>
          </a:p>
          <a:p>
            <a:pPr marL="285750" indent="-285750">
              <a:buFont typeface="Arial" panose="020B0604020202020204" pitchFamily="34" charset="0"/>
              <a:buChar char="•"/>
            </a:pPr>
            <a:r>
              <a:rPr lang="en-US" sz="1500" b="1">
                <a:solidFill>
                  <a:schemeClr val="tx1"/>
                </a:solidFill>
                <a:highlight>
                  <a:srgbClr val="FFFF00"/>
                </a:highlight>
              </a:rPr>
              <a:t>Ethical Considerations with Ongoing Monitoring:</a:t>
            </a:r>
            <a:r>
              <a:rPr lang="en-US" sz="1500" b="1">
                <a:solidFill>
                  <a:schemeClr val="bg1"/>
                </a:solidFill>
              </a:rPr>
              <a:t> </a:t>
            </a:r>
            <a:r>
              <a:rPr lang="en-US" sz="1500">
                <a:solidFill>
                  <a:schemeClr val="bg1"/>
                </a:solidFill>
              </a:rPr>
              <a:t>Social and economic factors like inflation and consumer confidence can influence customer decisions. However, avoid exploiting these vulnerabilities. Monitor your marketing messages to ensure they focus on the potential benefits (e.g., stability, safety net) without making unrealistic promises about guaranteed returns.</a:t>
            </a:r>
            <a:endParaRPr lang="en-US" sz="1500">
              <a:solidFill>
                <a:schemeClr val="bg1"/>
              </a:solidFill>
            </a:endParaRPr>
          </a:p>
          <a:p>
            <a:pPr marL="285750" indent="-285750">
              <a:buFont typeface="Arial" panose="020B0604020202020204" pitchFamily="34" charset="0"/>
              <a:buChar char="•"/>
            </a:pPr>
            <a:endParaRPr lang="en-US" sz="1500">
              <a:solidFill>
                <a:schemeClr val="bg1"/>
              </a:solidFill>
            </a:endParaRPr>
          </a:p>
          <a:p>
            <a:pPr marL="285750" indent="-285750">
              <a:buFont typeface="Arial" panose="020B0604020202020204" pitchFamily="34" charset="0"/>
              <a:buChar char="•"/>
            </a:pPr>
            <a:endParaRPr lang="en-US" sz="15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sp>
        <p:nvSpPr>
          <p:cNvPr id="2" name="Rectangles 1"/>
          <p:cNvSpPr/>
          <p:nvPr/>
        </p:nvSpPr>
        <p:spPr>
          <a:xfrm>
            <a:off x="-5715" y="0"/>
            <a:ext cx="12197715" cy="11106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692150" y="140335"/>
            <a:ext cx="10504170" cy="829945"/>
          </a:xfrm>
          <a:prstGeom prst="rect">
            <a:avLst/>
          </a:prstGeom>
          <a:noFill/>
        </p:spPr>
        <p:txBody>
          <a:bodyPr wrap="square" rtlCol="0">
            <a:spAutoFit/>
          </a:bodyPr>
          <a:p>
            <a:r>
              <a:rPr lang="en-US" sz="4800" b="1">
                <a:solidFill>
                  <a:srgbClr val="FF6600"/>
                </a:solidFill>
                <a:latin typeface="Berlin Sans FB Demi" panose="020E0802020502020306" charset="0"/>
                <a:cs typeface="Berlin Sans FB Demi" panose="020E0802020502020306" charset="0"/>
              </a:rPr>
              <a:t>Considerations:</a:t>
            </a:r>
            <a:endParaRPr lang="en-US" sz="4800" b="1">
              <a:solidFill>
                <a:srgbClr val="FF6600"/>
              </a:solidFill>
              <a:latin typeface="Berlin Sans FB Demi" panose="020E0802020502020306" charset="0"/>
              <a:cs typeface="Berlin Sans FB Demi" panose="020E0802020502020306" charset="0"/>
            </a:endParaRPr>
          </a:p>
        </p:txBody>
      </p:sp>
      <p:sp>
        <p:nvSpPr>
          <p:cNvPr id="3" name="Text Box 2"/>
          <p:cNvSpPr txBox="1"/>
          <p:nvPr/>
        </p:nvSpPr>
        <p:spPr>
          <a:xfrm>
            <a:off x="569595" y="1463040"/>
            <a:ext cx="10627360" cy="4246245"/>
          </a:xfrm>
          <a:prstGeom prst="rect">
            <a:avLst/>
          </a:prstGeom>
          <a:noFill/>
        </p:spPr>
        <p:txBody>
          <a:bodyPr wrap="square" rtlCol="0">
            <a:spAutoFit/>
          </a:bodyPr>
          <a:p>
            <a:pPr marL="285750" indent="-285750">
              <a:buFont typeface="Arial" panose="020B0604020202020204" pitchFamily="34" charset="0"/>
              <a:buChar char="•"/>
            </a:pPr>
            <a:r>
              <a:rPr lang="en-US" sz="1500" b="1">
                <a:solidFill>
                  <a:schemeClr val="tx1"/>
                </a:solidFill>
                <a:highlight>
                  <a:srgbClr val="FFFF00"/>
                </a:highlight>
              </a:rPr>
              <a:t>Further Investigation in All Aspects:</a:t>
            </a:r>
            <a:endParaRPr lang="en-US" sz="1500">
              <a:solidFill>
                <a:schemeClr val="bg1"/>
              </a:solidFill>
            </a:endParaRPr>
          </a:p>
          <a:p>
            <a:pPr marL="285750" indent="-285750">
              <a:buFont typeface="Arial" panose="020B0604020202020204" pitchFamily="34" charset="0"/>
              <a:buChar char="•"/>
            </a:pPr>
            <a:r>
              <a:rPr lang="en-US" sz="1500">
                <a:solidFill>
                  <a:schemeClr val="bg1"/>
                </a:solidFill>
              </a:rPr>
              <a:t>While the current analysis provides a valuable foundation, further investigation is required in all aspects to fully understand customer behavior and optimize marketing strategies:</a:t>
            </a:r>
            <a:endParaRPr lang="en-US" sz="1500">
              <a:solidFill>
                <a:schemeClr val="bg1"/>
              </a:solidFill>
            </a:endParaRPr>
          </a:p>
          <a:p>
            <a:pPr indent="0">
              <a:buFont typeface="Arial" panose="020B0604020202020204" pitchFamily="34" charset="0"/>
              <a:buNone/>
            </a:pPr>
            <a:endParaRPr lang="en-US" sz="1500">
              <a:solidFill>
                <a:schemeClr val="bg1"/>
              </a:solidFill>
            </a:endParaRPr>
          </a:p>
          <a:p>
            <a:pPr marL="742950" lvl="1" indent="-285750">
              <a:buFont typeface="Arial" panose="020B0604020202020204" pitchFamily="34" charset="0"/>
              <a:buChar char="•"/>
            </a:pPr>
            <a:r>
              <a:rPr lang="en-US" sz="1500">
                <a:solidFill>
                  <a:schemeClr val="tx1"/>
                </a:solidFill>
                <a:highlight>
                  <a:srgbClr val="FFFF00"/>
                </a:highlight>
              </a:rPr>
              <a:t>Demographic Deep Dive:</a:t>
            </a:r>
            <a:r>
              <a:rPr lang="en-US" sz="1500">
                <a:solidFill>
                  <a:schemeClr val="bg1"/>
                </a:solidFill>
              </a:rPr>
              <a:t> Explore the reasons behind subscription patterns within specific demographics (retired, middle-aged housemaids). Are there sub-segments with an even higher propensity to subscribe?</a:t>
            </a:r>
            <a:endParaRPr lang="en-US" sz="1500">
              <a:solidFill>
                <a:schemeClr val="bg1"/>
              </a:solidFill>
            </a:endParaRPr>
          </a:p>
          <a:p>
            <a:pPr marL="742950" lvl="1" indent="-285750">
              <a:buFont typeface="Arial" panose="020B0604020202020204" pitchFamily="34" charset="0"/>
              <a:buChar char="•"/>
            </a:pPr>
            <a:r>
              <a:rPr lang="en-US" sz="1500">
                <a:solidFill>
                  <a:schemeClr val="tx1"/>
                </a:solidFill>
                <a:highlight>
                  <a:srgbClr val="FFFF00"/>
                </a:highlight>
              </a:rPr>
              <a:t>Contact Method Optimization:</a:t>
            </a:r>
            <a:r>
              <a:rPr lang="en-US" sz="1500">
                <a:solidFill>
                  <a:schemeClr val="bg1"/>
                </a:solidFill>
              </a:rPr>
              <a:t> Investigate the effectiveness of different cellular communication methods (calls, texts) and tailor them based on customer preferences.</a:t>
            </a:r>
            <a:endParaRPr lang="en-US" sz="1500">
              <a:solidFill>
                <a:schemeClr val="bg1"/>
              </a:solidFill>
            </a:endParaRPr>
          </a:p>
          <a:p>
            <a:pPr marL="742950" lvl="1" indent="-285750">
              <a:buFont typeface="Arial" panose="020B0604020202020204" pitchFamily="34" charset="0"/>
              <a:buChar char="•"/>
            </a:pPr>
            <a:r>
              <a:rPr lang="en-US" sz="1500">
                <a:solidFill>
                  <a:schemeClr val="tx1"/>
                </a:solidFill>
                <a:highlight>
                  <a:srgbClr val="FFFF00"/>
                </a:highlight>
              </a:rPr>
              <a:t>Loan Status Nuances: </a:t>
            </a:r>
            <a:r>
              <a:rPr lang="en-US" sz="1500">
                <a:solidFill>
                  <a:schemeClr val="bg1"/>
                </a:solidFill>
              </a:rPr>
              <a:t>Analyze the types and sizes of existing housing loans held by subscribing customers. Does the loan amount influence their decision to subscribe to a term deposit?</a:t>
            </a:r>
            <a:endParaRPr lang="en-US" sz="1500">
              <a:solidFill>
                <a:schemeClr val="bg1"/>
              </a:solidFill>
            </a:endParaRPr>
          </a:p>
          <a:p>
            <a:pPr marL="742950" lvl="1" indent="-285750">
              <a:buFont typeface="Arial" panose="020B0604020202020204" pitchFamily="34" charset="0"/>
              <a:buChar char="•"/>
            </a:pPr>
            <a:r>
              <a:rPr lang="en-US" sz="1500">
                <a:solidFill>
                  <a:schemeClr val="tx1"/>
                </a:solidFill>
                <a:highlight>
                  <a:srgbClr val="FFFF00"/>
                </a:highlight>
              </a:rPr>
              <a:t>Seasonal Variations:</a:t>
            </a:r>
            <a:r>
              <a:rPr lang="en-US" sz="1500">
                <a:solidFill>
                  <a:schemeClr val="bg1"/>
                </a:solidFill>
              </a:rPr>
              <a:t>  Investigate the reasons behind the observed seasonal patterns (May weekdays, April Thursdays, December lows). Are there specific events or holidays influencing these trends?</a:t>
            </a:r>
            <a:endParaRPr lang="en-US" sz="1500">
              <a:solidFill>
                <a:schemeClr val="bg1"/>
              </a:solidFill>
            </a:endParaRPr>
          </a:p>
          <a:p>
            <a:pPr marL="742950" lvl="1" indent="-285750">
              <a:buFont typeface="Arial" panose="020B0604020202020204" pitchFamily="34" charset="0"/>
              <a:buChar char="•"/>
            </a:pPr>
            <a:r>
              <a:rPr lang="en-US" sz="1500">
                <a:solidFill>
                  <a:schemeClr val="tx1"/>
                </a:solidFill>
                <a:highlight>
                  <a:srgbClr val="FFFF00"/>
                </a:highlight>
              </a:rPr>
              <a:t>Socioeconomic Factor Analysis: </a:t>
            </a:r>
            <a:r>
              <a:rPr lang="en-US" sz="1500">
                <a:solidFill>
                  <a:schemeClr val="bg1"/>
                </a:solidFill>
              </a:rPr>
              <a:t>Conduct further research to understand the causal relationships between social and economic factors (CPI, CCI, employment variation rates) and subscription rates.</a:t>
            </a:r>
            <a:endParaRPr lang="en-US" sz="1500">
              <a:solidFill>
                <a:schemeClr val="bg1"/>
              </a:solidFill>
            </a:endParaRPr>
          </a:p>
          <a:p>
            <a:pPr marL="285750" indent="-285750">
              <a:buFont typeface="Arial" panose="020B0604020202020204" pitchFamily="34" charset="0"/>
              <a:buChar char="•"/>
            </a:pPr>
            <a:endParaRPr lang="en-US" sz="1500">
              <a:solidFill>
                <a:schemeClr val="bg1"/>
              </a:solidFill>
            </a:endParaRPr>
          </a:p>
          <a:p>
            <a:pPr indent="0">
              <a:buFont typeface="Arial" panose="020B0604020202020204" pitchFamily="34" charset="0"/>
              <a:buNone/>
            </a:pPr>
            <a:r>
              <a:rPr lang="en-US" sz="1500" i="1">
                <a:solidFill>
                  <a:schemeClr val="bg1"/>
                </a:solidFill>
              </a:rPr>
              <a:t>By continuously investigating these areas and integrating the findings into your marketing strategy, ABC Bank can develop a future-proof approach that resonates with customers and achieves optimal results. A data-driven and adaptable approach that prioritizes responsible lending practices and ethical communication will ultimately lead to a successful marketing campaign.</a:t>
            </a:r>
            <a:endParaRPr lang="en-US" sz="1500" i="1">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sp>
        <p:nvSpPr>
          <p:cNvPr id="2" name="Rectangles 1"/>
          <p:cNvSpPr/>
          <p:nvPr/>
        </p:nvSpPr>
        <p:spPr>
          <a:xfrm>
            <a:off x="-5715" y="0"/>
            <a:ext cx="12197715" cy="1178560"/>
          </a:xfrm>
          <a:prstGeom prst="rect">
            <a:avLst/>
          </a:prstGeom>
          <a:solidFill>
            <a:srgbClr val="FF66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692150" y="140335"/>
            <a:ext cx="10504170" cy="829945"/>
          </a:xfrm>
          <a:prstGeom prst="rect">
            <a:avLst/>
          </a:prstGeom>
          <a:noFill/>
        </p:spPr>
        <p:txBody>
          <a:bodyPr wrap="square" rtlCol="0">
            <a:spAutoFit/>
            <a:scene3d>
              <a:camera prst="orthographicFront"/>
              <a:lightRig rig="threePt" dir="t"/>
            </a:scene3d>
          </a:bodyPr>
          <a:p>
            <a:r>
              <a:rPr lang="en-US" sz="4800" b="1">
                <a:ln/>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Data Prepration:</a:t>
            </a:r>
            <a:endParaRPr lang="en-US" sz="4800" b="1">
              <a:ln/>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endParaRPr>
          </a:p>
        </p:txBody>
      </p:sp>
      <p:sp>
        <p:nvSpPr>
          <p:cNvPr id="3" name="Text Box 2"/>
          <p:cNvSpPr txBox="1"/>
          <p:nvPr/>
        </p:nvSpPr>
        <p:spPr>
          <a:xfrm>
            <a:off x="569595" y="1463040"/>
            <a:ext cx="10627360" cy="4338320"/>
          </a:xfrm>
          <a:prstGeom prst="rect">
            <a:avLst/>
          </a:prstGeom>
          <a:noFill/>
        </p:spPr>
        <p:txBody>
          <a:bodyPr wrap="square" rtlCol="0">
            <a:spAutoFit/>
          </a:bodyPr>
          <a:p>
            <a:pPr marL="285750" indent="-285750">
              <a:buFont typeface="Arial" panose="020B0604020202020204" pitchFamily="34" charset="0"/>
              <a:buChar char="•"/>
            </a:pPr>
            <a:r>
              <a:rPr lang="en-US" sz="2300" b="1">
                <a:solidFill>
                  <a:schemeClr val="bg1"/>
                </a:solidFill>
              </a:rPr>
              <a:t>Dropped rows with missing values in job title, marital status, housing situation, and loan status.</a:t>
            </a:r>
            <a:endParaRPr lang="en-US" sz="2300" b="1">
              <a:solidFill>
                <a:schemeClr val="bg1"/>
              </a:solidFill>
            </a:endParaRPr>
          </a:p>
          <a:p>
            <a:pPr marL="285750" indent="-285750">
              <a:buFont typeface="Arial" panose="020B0604020202020204" pitchFamily="34" charset="0"/>
              <a:buChar char="•"/>
            </a:pPr>
            <a:r>
              <a:rPr lang="en-US" sz="2300" b="1">
                <a:solidFill>
                  <a:schemeClr val="bg1"/>
                </a:solidFill>
              </a:rPr>
              <a:t>Imputed ‘default’ via KNNImputer.</a:t>
            </a:r>
            <a:endParaRPr lang="en-US" sz="2300" b="1">
              <a:solidFill>
                <a:schemeClr val="bg1"/>
              </a:solidFill>
            </a:endParaRPr>
          </a:p>
          <a:p>
            <a:pPr marL="285750" indent="-285750">
              <a:buFont typeface="Arial" panose="020B0604020202020204" pitchFamily="34" charset="0"/>
              <a:buChar char="•"/>
            </a:pPr>
            <a:r>
              <a:rPr lang="en-US" sz="2300" b="1">
                <a:solidFill>
                  <a:schemeClr val="bg1"/>
                </a:solidFill>
              </a:rPr>
              <a:t>Transformed and scaled features using PowerTransformer for improved normality.</a:t>
            </a:r>
            <a:endParaRPr lang="en-US" sz="2300" b="1">
              <a:solidFill>
                <a:schemeClr val="bg1"/>
              </a:solidFill>
            </a:endParaRPr>
          </a:p>
          <a:p>
            <a:pPr marL="285750" indent="-285750">
              <a:buFont typeface="Arial" panose="020B0604020202020204" pitchFamily="34" charset="0"/>
              <a:buChar char="•"/>
            </a:pPr>
            <a:r>
              <a:rPr lang="en-US" sz="2300" b="1">
                <a:solidFill>
                  <a:schemeClr val="bg1"/>
                </a:solidFill>
              </a:rPr>
              <a:t>Employed feature engineering techniques to reduce dimensionality by grouping related categorical features.</a:t>
            </a:r>
            <a:endParaRPr lang="en-US" sz="2300" b="1">
              <a:solidFill>
                <a:schemeClr val="bg1"/>
              </a:solidFill>
            </a:endParaRPr>
          </a:p>
          <a:p>
            <a:pPr marL="285750" indent="-285750">
              <a:buFont typeface="Arial" panose="020B0604020202020204" pitchFamily="34" charset="0"/>
              <a:buChar char="•"/>
            </a:pPr>
            <a:r>
              <a:rPr lang="en-US" sz="2300" b="1">
                <a:solidFill>
                  <a:schemeClr val="bg1"/>
                </a:solidFill>
              </a:rPr>
              <a:t>Encoded categorical features using one-hot encoding for improved model interpretability.</a:t>
            </a:r>
            <a:endParaRPr lang="en-US" sz="2300" b="1">
              <a:solidFill>
                <a:schemeClr val="bg1"/>
              </a:solidFill>
            </a:endParaRPr>
          </a:p>
          <a:p>
            <a:pPr marL="285750" indent="-285750">
              <a:buFont typeface="Arial" panose="020B0604020202020204" pitchFamily="34" charset="0"/>
              <a:buChar char="•"/>
            </a:pPr>
            <a:r>
              <a:rPr lang="en-US" sz="2300" b="1">
                <a:solidFill>
                  <a:schemeClr val="bg1"/>
                </a:solidFill>
              </a:rPr>
              <a:t>Employed Weight of Evidence (WOE) transformation to select the most predictive categorical features for model building.</a:t>
            </a:r>
            <a:endParaRPr lang="en-US" sz="2300" b="1">
              <a:solidFill>
                <a:schemeClr val="bg1"/>
              </a:solidFill>
            </a:endParaRPr>
          </a:p>
          <a:p>
            <a:pPr marL="285750" indent="-285750">
              <a:buFont typeface="Arial" panose="020B0604020202020204" pitchFamily="34" charset="0"/>
              <a:buChar char="•"/>
            </a:pPr>
            <a:r>
              <a:rPr lang="en-US" sz="2300" b="1">
                <a:solidFill>
                  <a:schemeClr val="bg1"/>
                </a:solidFill>
              </a:rPr>
              <a:t>Performed feature selection by dropping features with low or negligible Weight of Evidence (WOE) relative to the target variable.</a:t>
            </a:r>
            <a:endParaRPr lang="en-US" sz="2300" b="1">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245100"/>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pic>
        <p:nvPicPr>
          <p:cNvPr id="2" name="Picture 1" descr="download (25)"/>
          <p:cNvPicPr>
            <a:picLocks noChangeAspect="1"/>
          </p:cNvPicPr>
          <p:nvPr/>
        </p:nvPicPr>
        <p:blipFill>
          <a:blip r:embed="rId2"/>
          <a:stretch>
            <a:fillRect/>
          </a:stretch>
        </p:blipFill>
        <p:spPr>
          <a:xfrm>
            <a:off x="2157730" y="3143885"/>
            <a:ext cx="7594600" cy="2902585"/>
          </a:xfrm>
          <a:prstGeom prst="rect">
            <a:avLst/>
          </a:prstGeom>
        </p:spPr>
      </p:pic>
      <p:pic>
        <p:nvPicPr>
          <p:cNvPr id="3" name="Picture 2" descr="download (24)"/>
          <p:cNvPicPr>
            <a:picLocks noChangeAspect="1"/>
          </p:cNvPicPr>
          <p:nvPr/>
        </p:nvPicPr>
        <p:blipFill>
          <a:blip r:embed="rId3"/>
          <a:stretch>
            <a:fillRect/>
          </a:stretch>
        </p:blipFill>
        <p:spPr>
          <a:xfrm>
            <a:off x="2157730" y="121285"/>
            <a:ext cx="7595235" cy="2903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244465"/>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pic>
        <p:nvPicPr>
          <p:cNvPr id="7" name="Picture 6" descr="download (22)"/>
          <p:cNvPicPr>
            <a:picLocks noChangeAspect="1"/>
          </p:cNvPicPr>
          <p:nvPr/>
        </p:nvPicPr>
        <p:blipFill>
          <a:blip r:embed="rId2"/>
          <a:stretch>
            <a:fillRect/>
          </a:stretch>
        </p:blipFill>
        <p:spPr>
          <a:xfrm>
            <a:off x="2225040" y="339725"/>
            <a:ext cx="7451090" cy="2872740"/>
          </a:xfrm>
          <a:prstGeom prst="rect">
            <a:avLst/>
          </a:prstGeom>
        </p:spPr>
      </p:pic>
      <p:pic>
        <p:nvPicPr>
          <p:cNvPr id="2" name="Picture 1" descr="download (23)"/>
          <p:cNvPicPr>
            <a:picLocks noChangeAspect="1"/>
          </p:cNvPicPr>
          <p:nvPr/>
        </p:nvPicPr>
        <p:blipFill>
          <a:blip r:embed="rId3"/>
          <a:stretch>
            <a:fillRect/>
          </a:stretch>
        </p:blipFill>
        <p:spPr>
          <a:xfrm>
            <a:off x="2292985" y="3342640"/>
            <a:ext cx="7383145" cy="28467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pic>
        <p:nvPicPr>
          <p:cNvPr id="7" name="Picture 6" descr="newplot (1)"/>
          <p:cNvPicPr>
            <a:picLocks noChangeAspect="1"/>
          </p:cNvPicPr>
          <p:nvPr/>
        </p:nvPicPr>
        <p:blipFill>
          <a:blip r:embed="rId2"/>
          <a:stretch>
            <a:fillRect/>
          </a:stretch>
        </p:blipFill>
        <p:spPr>
          <a:xfrm>
            <a:off x="2667000" y="0"/>
            <a:ext cx="6858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2" name="Rectangles 1"/>
          <p:cNvSpPr/>
          <p:nvPr/>
        </p:nvSpPr>
        <p:spPr>
          <a:xfrm>
            <a:off x="-5715" y="0"/>
            <a:ext cx="12197715" cy="1178560"/>
          </a:xfrm>
          <a:prstGeom prst="rect">
            <a:avLst/>
          </a:prstGeom>
          <a:solidFill>
            <a:srgbClr val="FF66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692150" y="140335"/>
            <a:ext cx="10504170" cy="768350"/>
          </a:xfrm>
          <a:prstGeom prst="rect">
            <a:avLst/>
          </a:prstGeom>
          <a:noFill/>
        </p:spPr>
        <p:txBody>
          <a:bodyPr wrap="square" rtlCol="0">
            <a:spAutoFit/>
            <a:scene3d>
              <a:camera prst="orthographicFront"/>
              <a:lightRig rig="threePt" dir="t"/>
            </a:scene3d>
          </a:bodyPr>
          <a:p>
            <a:r>
              <a:rPr lang="en-US" sz="4400" b="1">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Model Selection, Building and Evaluation:</a:t>
            </a:r>
            <a:endParaRPr lang="en-US" sz="4400" b="1">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endParaRPr>
          </a:p>
        </p:txBody>
      </p:sp>
      <p:sp>
        <p:nvSpPr>
          <p:cNvPr id="3" name="Text Box 2"/>
          <p:cNvSpPr txBox="1"/>
          <p:nvPr/>
        </p:nvSpPr>
        <p:spPr>
          <a:xfrm>
            <a:off x="692150" y="1421765"/>
            <a:ext cx="10627360" cy="4338320"/>
          </a:xfrm>
          <a:prstGeom prst="rect">
            <a:avLst/>
          </a:prstGeom>
          <a:noFill/>
        </p:spPr>
        <p:txBody>
          <a:bodyPr wrap="square" rtlCol="0">
            <a:spAutoFit/>
          </a:bodyPr>
          <a:p>
            <a:pPr indent="0">
              <a:buFont typeface="Arial" panose="020B0604020202020204" pitchFamily="34" charset="0"/>
              <a:buNone/>
            </a:pPr>
            <a:r>
              <a:rPr lang="en-US" sz="2300" b="1">
                <a:solidFill>
                  <a:schemeClr val="tx1"/>
                </a:solidFill>
                <a:highlight>
                  <a:srgbClr val="FFFF00"/>
                </a:highlight>
              </a:rPr>
              <a:t>Addressing Imbalance:</a:t>
            </a:r>
            <a:endParaRPr lang="en-US" sz="2300" b="1">
              <a:solidFill>
                <a:schemeClr val="tx1"/>
              </a:solidFill>
              <a:highlight>
                <a:srgbClr val="FFFF00"/>
              </a:highlight>
            </a:endParaRPr>
          </a:p>
          <a:p>
            <a:pPr indent="0">
              <a:buFont typeface="Arial" panose="020B0604020202020204" pitchFamily="34" charset="0"/>
              <a:buNone/>
            </a:pPr>
            <a:r>
              <a:rPr lang="en-US" sz="2300" b="1">
                <a:solidFill>
                  <a:schemeClr val="tx1"/>
                </a:solidFill>
              </a:rPr>
              <a:t>Considering the imbalanced nature of the data where the target variable was not evenly distributed, the modeling process adopted a two-pronged approach:</a:t>
            </a:r>
            <a:endParaRPr lang="en-US" sz="2300" b="1">
              <a:solidFill>
                <a:schemeClr val="tx1"/>
              </a:solidFill>
            </a:endParaRPr>
          </a:p>
          <a:p>
            <a:pPr indent="0">
              <a:buFont typeface="Arial" panose="020B0604020202020204" pitchFamily="34" charset="0"/>
              <a:buNone/>
            </a:pPr>
            <a:endParaRPr lang="en-US" sz="2300" b="1">
              <a:solidFill>
                <a:schemeClr val="tx1"/>
              </a:solidFill>
            </a:endParaRPr>
          </a:p>
          <a:p>
            <a:pPr marL="342900" indent="-342900">
              <a:buFont typeface="Arial" panose="020B0604020202020204" pitchFamily="34" charset="0"/>
              <a:buChar char="•"/>
            </a:pPr>
            <a:r>
              <a:rPr lang="en-US" sz="2300" b="1">
                <a:solidFill>
                  <a:schemeClr val="tx1"/>
                </a:solidFill>
                <a:highlight>
                  <a:srgbClr val="FFFF00"/>
                </a:highlight>
              </a:rPr>
              <a:t>Data Balancing Techniques:</a:t>
            </a:r>
            <a:r>
              <a:rPr lang="en-US" sz="2300" b="1">
                <a:solidFill>
                  <a:schemeClr val="tx1"/>
                </a:solidFill>
              </a:rPr>
              <a:t> </a:t>
            </a:r>
            <a:r>
              <a:rPr lang="en-US" sz="2300" b="1">
                <a:solidFill>
                  <a:schemeClr val="bg1"/>
                </a:solidFill>
              </a:rPr>
              <a:t>Both under-sampling and SMOTE (Synthetic Minority </a:t>
            </a:r>
            <a:r>
              <a:rPr lang="en-US" sz="2300" b="1">
                <a:solidFill>
                  <a:schemeClr val="tx1"/>
                </a:solidFill>
              </a:rPr>
              <a:t>Over-sampling Technique) were employed to address the class imbalance. SMOTE emerged as the more effective technique for improving model performance.</a:t>
            </a:r>
            <a:endParaRPr lang="en-US" sz="2300" b="1">
              <a:solidFill>
                <a:schemeClr val="tx1"/>
              </a:solidFill>
            </a:endParaRPr>
          </a:p>
          <a:p>
            <a:pPr marL="342900" indent="-342900">
              <a:buFont typeface="Arial" panose="020B0604020202020204" pitchFamily="34" charset="0"/>
              <a:buChar char="•"/>
            </a:pPr>
            <a:r>
              <a:rPr lang="en-US" sz="2300" b="1">
                <a:solidFill>
                  <a:schemeClr val="tx1"/>
                </a:solidFill>
                <a:highlight>
                  <a:srgbClr val="FFFF00"/>
                </a:highlight>
              </a:rPr>
              <a:t>Model Selection and Hyperparameter Tuning:</a:t>
            </a:r>
            <a:r>
              <a:rPr lang="en-US" sz="2300" b="1">
                <a:solidFill>
                  <a:schemeClr val="tx1"/>
                </a:solidFill>
              </a:rPr>
              <a:t>  A range of machine learning models were evaluated, including Logistic Regression (baseline model), Support Vector Machine (SVM), Random Forest (RF), Decision Tree (DTree), Light Gradient Boosting Machine (LGBM), and XGBoost. We cross-validation technique for robust model evaluation and hyperparameter tuning.</a:t>
            </a:r>
            <a:endParaRPr lang="en-US" sz="2300" b="1">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2" name="Rectangles 1"/>
          <p:cNvSpPr/>
          <p:nvPr/>
        </p:nvSpPr>
        <p:spPr>
          <a:xfrm>
            <a:off x="-5715" y="0"/>
            <a:ext cx="12197715" cy="1178560"/>
          </a:xfrm>
          <a:prstGeom prst="rect">
            <a:avLst/>
          </a:prstGeom>
          <a:solidFill>
            <a:srgbClr val="FF66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692150" y="140335"/>
            <a:ext cx="10504170" cy="768350"/>
          </a:xfrm>
          <a:prstGeom prst="rect">
            <a:avLst/>
          </a:prstGeom>
          <a:noFill/>
        </p:spPr>
        <p:txBody>
          <a:bodyPr wrap="square" rtlCol="0">
            <a:spAutoFit/>
            <a:scene3d>
              <a:camera prst="orthographicFront"/>
              <a:lightRig rig="threePt" dir="t"/>
            </a:scene3d>
          </a:bodyPr>
          <a:p>
            <a:r>
              <a:rPr lang="en-US" sz="4400" b="1">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Model Selection, Building and Evaluation:</a:t>
            </a:r>
            <a:endParaRPr lang="en-US" sz="4400" b="1">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endParaRPr>
          </a:p>
        </p:txBody>
      </p:sp>
      <p:sp>
        <p:nvSpPr>
          <p:cNvPr id="3" name="Text Box 2"/>
          <p:cNvSpPr txBox="1"/>
          <p:nvPr/>
        </p:nvSpPr>
        <p:spPr>
          <a:xfrm>
            <a:off x="692150" y="1505585"/>
            <a:ext cx="10627360" cy="3630930"/>
          </a:xfrm>
          <a:prstGeom prst="rect">
            <a:avLst/>
          </a:prstGeom>
          <a:noFill/>
        </p:spPr>
        <p:txBody>
          <a:bodyPr wrap="square" rtlCol="0">
            <a:spAutoFit/>
          </a:bodyPr>
          <a:p>
            <a:pPr indent="0">
              <a:buFont typeface="Arial" panose="020B0604020202020204" pitchFamily="34" charset="0"/>
              <a:buNone/>
            </a:pPr>
            <a:r>
              <a:rPr lang="en-US" sz="2300" b="1" i="1">
                <a:solidFill>
                  <a:schemeClr val="tx1"/>
                </a:solidFill>
                <a:highlight>
                  <a:srgbClr val="FFFF00"/>
                </a:highlight>
              </a:rPr>
              <a:t>Random Forest emerged as the final model based on its superior performance metrics</a:t>
            </a:r>
            <a:endParaRPr lang="en-US" sz="2300" b="1">
              <a:solidFill>
                <a:schemeClr val="bg1"/>
              </a:solidFill>
            </a:endParaRPr>
          </a:p>
          <a:p>
            <a:pPr indent="0">
              <a:buFont typeface="Arial" panose="020B0604020202020204" pitchFamily="34" charset="0"/>
              <a:buNone/>
            </a:pPr>
            <a:endParaRPr lang="en-US" sz="2300" b="1">
              <a:solidFill>
                <a:schemeClr val="bg1"/>
              </a:solidFill>
            </a:endParaRPr>
          </a:p>
          <a:p>
            <a:pPr marL="342900" indent="-342900">
              <a:buFont typeface="Arial" panose="020B0604020202020204" pitchFamily="34" charset="0"/>
              <a:buChar char="•"/>
            </a:pPr>
            <a:r>
              <a:rPr lang="en-US" sz="2300" b="1">
                <a:solidFill>
                  <a:schemeClr val="tx1"/>
                </a:solidFill>
              </a:rPr>
              <a:t>Accuracy: A high accuracy score (95) was achieved by the Random Forest model.</a:t>
            </a:r>
            <a:endParaRPr lang="en-US" sz="2300" b="1">
              <a:solidFill>
                <a:schemeClr val="tx1"/>
              </a:solidFill>
            </a:endParaRPr>
          </a:p>
          <a:p>
            <a:pPr marL="342900" indent="-342900">
              <a:buFont typeface="Arial" panose="020B0604020202020204" pitchFamily="34" charset="0"/>
              <a:buChar char="•"/>
            </a:pPr>
            <a:r>
              <a:rPr lang="en-US" sz="2300" b="1">
                <a:solidFill>
                  <a:schemeClr val="tx1"/>
                </a:solidFill>
              </a:rPr>
              <a:t>F1-score: Well-balanced precision(93) and recall(97) captured by the F1-score.</a:t>
            </a:r>
            <a:endParaRPr lang="en-US" sz="2300" b="1">
              <a:solidFill>
                <a:schemeClr val="tx1"/>
              </a:solidFill>
            </a:endParaRPr>
          </a:p>
          <a:p>
            <a:pPr marL="342900" indent="-342900">
              <a:buFont typeface="Arial" panose="020B0604020202020204" pitchFamily="34" charset="0"/>
              <a:buChar char="•"/>
            </a:pPr>
            <a:r>
              <a:rPr lang="en-US" sz="2300" b="1">
                <a:solidFill>
                  <a:schemeClr val="tx1"/>
                </a:solidFill>
              </a:rPr>
              <a:t>Precision: High precision(93) indicates the model effectively identifies true positives.</a:t>
            </a:r>
            <a:endParaRPr lang="en-US" sz="2300" b="1">
              <a:solidFill>
                <a:schemeClr val="tx1"/>
              </a:solidFill>
            </a:endParaRPr>
          </a:p>
          <a:p>
            <a:pPr marL="342900" indent="-342900">
              <a:buFont typeface="Arial" panose="020B0604020202020204" pitchFamily="34" charset="0"/>
              <a:buChar char="•"/>
            </a:pPr>
            <a:r>
              <a:rPr lang="en-US" sz="2300" b="1">
                <a:solidFill>
                  <a:schemeClr val="tx1"/>
                </a:solidFill>
              </a:rPr>
              <a:t>Recall: High recall(97) signifies the model captures most of the positive instances.</a:t>
            </a:r>
            <a:endParaRPr lang="en-US" sz="2300" b="1">
              <a:solidFill>
                <a:schemeClr val="tx1"/>
              </a:solidFill>
            </a:endParaRPr>
          </a:p>
          <a:p>
            <a:pPr indent="0">
              <a:buFont typeface="Arial" panose="020B0604020202020204" pitchFamily="34" charset="0"/>
              <a:buNone/>
            </a:pPr>
            <a:endParaRPr lang="en-US" sz="2300" b="1">
              <a:solidFill>
                <a:schemeClr val="tx1"/>
              </a:solidFill>
            </a:endParaRPr>
          </a:p>
          <a:p>
            <a:pPr indent="0">
              <a:buFont typeface="Arial" panose="020B0604020202020204" pitchFamily="34" charset="0"/>
              <a:buNone/>
            </a:pPr>
            <a:r>
              <a:rPr lang="en-US" sz="2300" b="1">
                <a:solidFill>
                  <a:schemeClr val="tx1"/>
                </a:solidFill>
              </a:rPr>
              <a:t>These metrics collectively demonstrate the effectiveness of the Random Forest model in accurately classifying term deposit subscription behavior</a:t>
            </a:r>
            <a:endParaRPr lang="en-US" sz="2300" b="1">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13" y="5312410"/>
            <a:ext cx="2325467" cy="2325467"/>
          </a:xfrm>
          <a:prstGeom prst="rect">
            <a:avLst/>
          </a:prstGeom>
        </p:spPr>
      </p:pic>
      <p:sp>
        <p:nvSpPr>
          <p:cNvPr id="2" name="Rectangles 1"/>
          <p:cNvSpPr/>
          <p:nvPr/>
        </p:nvSpPr>
        <p:spPr>
          <a:xfrm>
            <a:off x="-5715" y="0"/>
            <a:ext cx="12197715" cy="1178560"/>
          </a:xfrm>
          <a:prstGeom prst="rect">
            <a:avLst/>
          </a:prstGeom>
          <a:solidFill>
            <a:srgbClr val="FF66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692150" y="140335"/>
            <a:ext cx="10504170" cy="768350"/>
          </a:xfrm>
          <a:prstGeom prst="rect">
            <a:avLst/>
          </a:prstGeom>
          <a:noFill/>
        </p:spPr>
        <p:txBody>
          <a:bodyPr wrap="square" rtlCol="0">
            <a:spAutoFit/>
            <a:scene3d>
              <a:camera prst="orthographicFront"/>
              <a:lightRig rig="threePt" dir="t"/>
            </a:scene3d>
          </a:bodyPr>
          <a:p>
            <a:r>
              <a:rPr lang="en-US" sz="4400" b="1">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Model Selection, Building and Evaluation:</a:t>
            </a:r>
            <a:endParaRPr lang="en-US" sz="4400" b="1">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endParaRPr>
          </a:p>
        </p:txBody>
      </p:sp>
      <p:pic>
        <p:nvPicPr>
          <p:cNvPr id="5" name="Picture 4" descr="Screenshot 2024-06-27 002459"/>
          <p:cNvPicPr>
            <a:picLocks noChangeAspect="1"/>
          </p:cNvPicPr>
          <p:nvPr/>
        </p:nvPicPr>
        <p:blipFill>
          <a:blip r:embed="rId2"/>
          <a:stretch>
            <a:fillRect/>
          </a:stretch>
        </p:blipFill>
        <p:spPr>
          <a:xfrm>
            <a:off x="692150" y="3599180"/>
            <a:ext cx="10022840" cy="2418715"/>
          </a:xfrm>
          <a:prstGeom prst="rect">
            <a:avLst/>
          </a:prstGeom>
        </p:spPr>
      </p:pic>
      <p:pic>
        <p:nvPicPr>
          <p:cNvPr id="7" name="Picture 6" descr="Screenshot 2024-06-27 002441"/>
          <p:cNvPicPr>
            <a:picLocks noChangeAspect="1"/>
          </p:cNvPicPr>
          <p:nvPr/>
        </p:nvPicPr>
        <p:blipFill>
          <a:blip r:embed="rId3"/>
          <a:stretch>
            <a:fillRect/>
          </a:stretch>
        </p:blipFill>
        <p:spPr>
          <a:xfrm>
            <a:off x="692150" y="1178560"/>
            <a:ext cx="10037445" cy="2420620"/>
          </a:xfrm>
          <a:prstGeom prst="rect">
            <a:avLst/>
          </a:prstGeom>
        </p:spPr>
      </p:pic>
      <p:sp>
        <p:nvSpPr>
          <p:cNvPr id="8" name="Text Box 7"/>
          <p:cNvSpPr txBox="1"/>
          <p:nvPr/>
        </p:nvSpPr>
        <p:spPr>
          <a:xfrm>
            <a:off x="6370320" y="2276475"/>
            <a:ext cx="4064000" cy="368300"/>
          </a:xfrm>
          <a:prstGeom prst="rect">
            <a:avLst/>
          </a:prstGeom>
          <a:noFill/>
        </p:spPr>
        <p:txBody>
          <a:bodyPr wrap="square" rtlCol="0">
            <a:spAutoFit/>
          </a:bodyPr>
          <a:p>
            <a:r>
              <a:rPr lang="en-US">
                <a:solidFill>
                  <a:schemeClr val="bg1"/>
                </a:solidFill>
              </a:rPr>
              <a:t>[With Undersampling Method]</a:t>
            </a:r>
            <a:endParaRPr lang="en-US">
              <a:solidFill>
                <a:schemeClr val="bg1"/>
              </a:solidFill>
            </a:endParaRPr>
          </a:p>
        </p:txBody>
      </p:sp>
      <p:sp>
        <p:nvSpPr>
          <p:cNvPr id="9" name="Text Box 8"/>
          <p:cNvSpPr txBox="1"/>
          <p:nvPr/>
        </p:nvSpPr>
        <p:spPr>
          <a:xfrm>
            <a:off x="6628130" y="4667250"/>
            <a:ext cx="4064000" cy="645160"/>
          </a:xfrm>
          <a:prstGeom prst="rect">
            <a:avLst/>
          </a:prstGeom>
          <a:noFill/>
        </p:spPr>
        <p:txBody>
          <a:bodyPr wrap="square" rtlCol="0">
            <a:spAutoFit/>
          </a:bodyPr>
          <a:p>
            <a:r>
              <a:rPr lang="en-US">
                <a:solidFill>
                  <a:schemeClr val="bg1"/>
                </a:solidFill>
                <a:sym typeface="+mn-ea"/>
              </a:rPr>
              <a:t>[With SMOTE Method]</a:t>
            </a:r>
            <a:endParaRPr lang="en-US">
              <a:solidFill>
                <a:schemeClr val="bg1"/>
              </a:solidFill>
            </a:endParaRP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sp>
        <p:nvSpPr>
          <p:cNvPr id="2" name="Rectangles 1"/>
          <p:cNvSpPr/>
          <p:nvPr/>
        </p:nvSpPr>
        <p:spPr>
          <a:xfrm>
            <a:off x="-5715" y="0"/>
            <a:ext cx="12197715" cy="1178560"/>
          </a:xfrm>
          <a:prstGeom prst="rect">
            <a:avLst/>
          </a:prstGeom>
          <a:solidFill>
            <a:srgbClr val="FF66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692150" y="140335"/>
            <a:ext cx="10504170" cy="829945"/>
          </a:xfrm>
          <a:prstGeom prst="rect">
            <a:avLst/>
          </a:prstGeom>
          <a:noFill/>
        </p:spPr>
        <p:txBody>
          <a:bodyPr wrap="square" rtlCol="0">
            <a:spAutoFit/>
            <a:scene3d>
              <a:camera prst="orthographicFront"/>
              <a:lightRig rig="threePt" dir="t"/>
            </a:scene3d>
          </a:bodyPr>
          <a:p>
            <a:r>
              <a:rPr lang="en-US" sz="3200" b="1">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Addressing Overfitting and Hyperparameter Tuning</a:t>
            </a:r>
            <a:r>
              <a:rPr lang="en-US" sz="4800" b="1">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a:t>
            </a:r>
            <a:endParaRPr lang="en-US" sz="4800" b="1">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endParaRPr>
          </a:p>
        </p:txBody>
      </p:sp>
      <p:sp>
        <p:nvSpPr>
          <p:cNvPr id="3" name="Text Box 2"/>
          <p:cNvSpPr txBox="1"/>
          <p:nvPr/>
        </p:nvSpPr>
        <p:spPr>
          <a:xfrm>
            <a:off x="568960" y="1341120"/>
            <a:ext cx="10627360" cy="4523105"/>
          </a:xfrm>
          <a:prstGeom prst="rect">
            <a:avLst/>
          </a:prstGeom>
          <a:noFill/>
        </p:spPr>
        <p:txBody>
          <a:bodyPr wrap="square" rtlCol="0">
            <a:spAutoFit/>
          </a:bodyPr>
          <a:p>
            <a:pPr indent="0">
              <a:buFont typeface="Arial" panose="020B0604020202020204" pitchFamily="34" charset="0"/>
              <a:buNone/>
            </a:pPr>
            <a:r>
              <a:rPr lang="en-US" sz="1600" b="1">
                <a:solidFill>
                  <a:schemeClr val="tx1"/>
                </a:solidFill>
                <a:highlight>
                  <a:srgbClr val="FFFF00"/>
                </a:highlight>
              </a:rPr>
              <a:t>Combating Overfitting:</a:t>
            </a:r>
            <a:endParaRPr lang="en-US" sz="1600" b="1">
              <a:solidFill>
                <a:schemeClr val="tx1"/>
              </a:solidFill>
              <a:highlight>
                <a:srgbClr val="FFFF00"/>
              </a:highlight>
            </a:endParaRPr>
          </a:p>
          <a:p>
            <a:pPr marL="285750" indent="-285750">
              <a:buFont typeface="Arial" panose="020B0604020202020204" pitchFamily="34" charset="0"/>
              <a:buChar char="•"/>
            </a:pPr>
            <a:endParaRPr lang="en-US" sz="1600">
              <a:solidFill>
                <a:schemeClr val="bg1"/>
              </a:solidFill>
            </a:endParaRPr>
          </a:p>
          <a:p>
            <a:pPr marL="285750" indent="-285750">
              <a:buFont typeface="Arial" panose="020B0604020202020204" pitchFamily="34" charset="0"/>
              <a:buChar char="•"/>
            </a:pPr>
            <a:r>
              <a:rPr lang="en-US" sz="1600">
                <a:solidFill>
                  <a:schemeClr val="bg1"/>
                </a:solidFill>
              </a:rPr>
              <a:t>While the Random Forest model initially showed promising results, we observed signs of overfitting. Overfitting occurs when a model memorizes the training data too well and fails to generalize to unseen data.</a:t>
            </a:r>
            <a:endParaRPr lang="en-US" sz="1600">
              <a:solidFill>
                <a:schemeClr val="bg1"/>
              </a:solidFill>
            </a:endParaRPr>
          </a:p>
          <a:p>
            <a:pPr marL="285750" indent="-285750">
              <a:buFont typeface="Arial" panose="020B0604020202020204" pitchFamily="34" charset="0"/>
              <a:buChar char="•"/>
            </a:pPr>
            <a:endParaRPr lang="en-US" sz="1600">
              <a:solidFill>
                <a:schemeClr val="bg1"/>
              </a:solidFill>
            </a:endParaRPr>
          </a:p>
          <a:p>
            <a:pPr indent="0">
              <a:buFont typeface="Arial" panose="020B0604020202020204" pitchFamily="34" charset="0"/>
              <a:buNone/>
            </a:pPr>
            <a:r>
              <a:rPr lang="en-US" sz="1600" b="1">
                <a:solidFill>
                  <a:schemeClr val="tx1"/>
                </a:solidFill>
                <a:highlight>
                  <a:srgbClr val="FFFF00"/>
                </a:highlight>
              </a:rPr>
              <a:t>Hyperparameter Tuning with GridSearchCV and Stratified KFold:</a:t>
            </a:r>
            <a:endParaRPr lang="en-US" sz="1600" b="1">
              <a:solidFill>
                <a:schemeClr val="tx1"/>
              </a:solidFill>
              <a:highlight>
                <a:srgbClr val="FFFF00"/>
              </a:highlight>
            </a:endParaRPr>
          </a:p>
          <a:p>
            <a:pPr marL="285750" indent="-285750">
              <a:buFont typeface="Arial" panose="020B0604020202020204" pitchFamily="34" charset="0"/>
              <a:buChar char="•"/>
            </a:pPr>
            <a:endParaRPr lang="en-US" sz="1600">
              <a:solidFill>
                <a:schemeClr val="bg1"/>
              </a:solidFill>
            </a:endParaRPr>
          </a:p>
          <a:p>
            <a:pPr lvl="1" indent="0">
              <a:buFont typeface="Arial" panose="020B0604020202020204" pitchFamily="34" charset="0"/>
              <a:buNone/>
            </a:pPr>
            <a:r>
              <a:rPr lang="en-US" sz="1600">
                <a:solidFill>
                  <a:schemeClr val="bg1"/>
                </a:solidFill>
              </a:rPr>
              <a:t>To address overfitting and improve the model's generalizability, we employed hyperparameter tuning. We utilized GridSearchCV, a popular tool for hyperparameter optimization, in conjunction with stratified KFold cross-validation.</a:t>
            </a:r>
            <a:endParaRPr lang="en-US" sz="1600">
              <a:solidFill>
                <a:schemeClr val="bg1"/>
              </a:solidFill>
            </a:endParaRPr>
          </a:p>
          <a:p>
            <a:pPr marL="742950" lvl="1" indent="-285750">
              <a:buFont typeface="Arial" panose="020B0604020202020204" pitchFamily="34" charset="0"/>
              <a:buChar char="•"/>
            </a:pPr>
            <a:endParaRPr lang="en-US" sz="1600">
              <a:solidFill>
                <a:schemeClr val="bg1"/>
              </a:solidFill>
            </a:endParaRPr>
          </a:p>
          <a:p>
            <a:pPr marL="742950" lvl="1" indent="-285750">
              <a:buFont typeface="Arial" panose="020B0604020202020204" pitchFamily="34" charset="0"/>
              <a:buChar char="•"/>
            </a:pPr>
            <a:r>
              <a:rPr lang="en-US" sz="1600">
                <a:solidFill>
                  <a:schemeClr val="tx1"/>
                </a:solidFill>
                <a:highlight>
                  <a:srgbClr val="FFFF00"/>
                </a:highlight>
              </a:rPr>
              <a:t>GridSearchCV:  </a:t>
            </a:r>
            <a:r>
              <a:rPr lang="en-US" sz="1600">
                <a:solidFill>
                  <a:schemeClr val="bg1"/>
                </a:solidFill>
              </a:rPr>
              <a:t>This method systematically explores different combinations of hyperparameter values and selects the configuration that yields the best performance on the validation set.</a:t>
            </a:r>
            <a:endParaRPr lang="en-US" sz="1600">
              <a:solidFill>
                <a:schemeClr val="bg1"/>
              </a:solidFill>
            </a:endParaRPr>
          </a:p>
          <a:p>
            <a:pPr marL="742950" lvl="1" indent="-285750">
              <a:buFont typeface="Arial" panose="020B0604020202020204" pitchFamily="34" charset="0"/>
              <a:buChar char="•"/>
            </a:pPr>
            <a:r>
              <a:rPr lang="en-US" sz="1600">
                <a:solidFill>
                  <a:schemeClr val="tx1"/>
                </a:solidFill>
                <a:highlight>
                  <a:srgbClr val="FFFF00"/>
                </a:highlight>
              </a:rPr>
              <a:t>Stratified KFold Cross-Validation: </a:t>
            </a:r>
            <a:r>
              <a:rPr lang="en-US" sz="1600">
                <a:solidFill>
                  <a:schemeClr val="bg1"/>
                </a:solidFill>
              </a:rPr>
              <a:t>This technique ensures that each fold in the cross-validation process maintains the same class distribution as the original dataset, crucial for imbalanced data problems.</a:t>
            </a:r>
            <a:endParaRPr lang="en-US" sz="1600">
              <a:solidFill>
                <a:schemeClr val="bg1"/>
              </a:solidFill>
            </a:endParaRPr>
          </a:p>
          <a:p>
            <a:pPr marL="285750" indent="-285750">
              <a:buFont typeface="Arial" panose="020B0604020202020204" pitchFamily="34" charset="0"/>
              <a:buChar char="•"/>
            </a:pPr>
            <a:endParaRPr lang="en-US" sz="1600">
              <a:solidFill>
                <a:schemeClr val="bg1"/>
              </a:solidFill>
            </a:endParaRPr>
          </a:p>
          <a:p>
            <a:pPr indent="0">
              <a:buFont typeface="Arial" panose="020B0604020202020204" pitchFamily="34" charset="0"/>
              <a:buNone/>
            </a:pPr>
            <a:r>
              <a:rPr lang="en-US" sz="1600">
                <a:solidFill>
                  <a:schemeClr val="bg1"/>
                </a:solidFill>
              </a:rPr>
              <a:t>By meticulously tuning the hyperparameters of the Random Forest model using GridSearchCV and stratified KFold cross-validation, we aimed to minimize the difference between the training score and the validation score. This approach helps reduce overfitting and ensures the model can accurately predict unseen data, ultimately leading to more reliable results.</a:t>
            </a:r>
            <a:endParaRPr lang="en-US" sz="16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endParaRPr lang="en-US" b="1" dirty="0">
              <a:solidFill>
                <a:srgbClr val="FF6600"/>
              </a:solidFill>
            </a:endParaRPr>
          </a:p>
        </p:txBody>
      </p:sp>
      <p:sp>
        <p:nvSpPr>
          <p:cNvPr id="3" name="Subtitle 2"/>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Team Details</a:t>
            </a:r>
            <a:endParaRPr lang="en-US" sz="2800" dirty="0">
              <a:solidFill>
                <a:srgbClr val="FF6600"/>
              </a:solidFill>
            </a:endParaRPr>
          </a:p>
          <a:p>
            <a:pPr algn="just"/>
            <a:r>
              <a:rPr lang="en-US" sz="2800" dirty="0">
                <a:solidFill>
                  <a:srgbClr val="FF6600"/>
                </a:solidFill>
              </a:rPr>
              <a:t>         Problem Statement</a:t>
            </a:r>
            <a:endParaRPr lang="en-US" sz="2800" dirty="0">
              <a:solidFill>
                <a:srgbClr val="FF6600"/>
              </a:solidFill>
            </a:endParaRPr>
          </a:p>
          <a:p>
            <a:pPr algn="just"/>
            <a:r>
              <a:rPr lang="en-US" sz="2800" dirty="0">
                <a:solidFill>
                  <a:srgbClr val="FF6600"/>
                </a:solidFill>
              </a:rPr>
              <a:t>         Business Understanding</a:t>
            </a:r>
            <a:endParaRPr lang="en-US" sz="2800" dirty="0">
              <a:solidFill>
                <a:srgbClr val="FF6600"/>
              </a:solidFill>
            </a:endParaRPr>
          </a:p>
          <a:p>
            <a:pPr algn="just"/>
            <a:r>
              <a:rPr lang="en-US" sz="2800" dirty="0">
                <a:solidFill>
                  <a:srgbClr val="FF6600"/>
                </a:solidFill>
              </a:rPr>
              <a:t>         EDA</a:t>
            </a:r>
            <a:endParaRPr lang="en-US" sz="2800" dirty="0">
              <a:solidFill>
                <a:srgbClr val="FF6600"/>
              </a:solidFill>
            </a:endParaRPr>
          </a:p>
          <a:p>
            <a:pPr algn="just"/>
            <a:r>
              <a:rPr lang="en-US" sz="2800" dirty="0">
                <a:solidFill>
                  <a:srgbClr val="FF6600"/>
                </a:solidFill>
              </a:rPr>
              <a:t>         Data Preparation</a:t>
            </a:r>
            <a:endParaRPr lang="en-US" sz="2800" dirty="0">
              <a:solidFill>
                <a:srgbClr val="FF6600"/>
              </a:solidFill>
            </a:endParaRPr>
          </a:p>
          <a:p>
            <a:pPr algn="just"/>
            <a:r>
              <a:rPr lang="en-US" sz="2800" dirty="0">
                <a:solidFill>
                  <a:srgbClr val="FF6600"/>
                </a:solidFill>
              </a:rPr>
              <a:t>         Model Building, Selection</a:t>
            </a:r>
            <a:endParaRPr lang="en-US" sz="2800" dirty="0">
              <a:solidFill>
                <a:srgbClr val="FF6600"/>
              </a:solidFill>
            </a:endParaRPr>
          </a:p>
          <a:p>
            <a:pPr algn="just"/>
            <a:r>
              <a:rPr lang="en-US" sz="2800" dirty="0">
                <a:solidFill>
                  <a:srgbClr val="FF6600"/>
                </a:solidFill>
              </a:rPr>
              <a:t>         and Evaluation</a:t>
            </a:r>
            <a:endParaRPr lang="en-US" sz="2800" dirty="0">
              <a:solidFill>
                <a:srgbClr val="FF6600"/>
              </a:solidFill>
            </a:endParaRPr>
          </a:p>
          <a:p>
            <a:pPr algn="just"/>
            <a:r>
              <a:rPr lang="en-US" sz="2800" dirty="0">
                <a:solidFill>
                  <a:srgbClr val="FF6600"/>
                </a:solidFill>
              </a:rPr>
              <a:t>         Conclusion</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sp>
        <p:nvSpPr>
          <p:cNvPr id="2" name="Rectangles 1"/>
          <p:cNvSpPr/>
          <p:nvPr/>
        </p:nvSpPr>
        <p:spPr>
          <a:xfrm>
            <a:off x="-5715" y="0"/>
            <a:ext cx="12197715" cy="1178560"/>
          </a:xfrm>
          <a:prstGeom prst="rect">
            <a:avLst/>
          </a:prstGeom>
          <a:solidFill>
            <a:srgbClr val="FF66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692150" y="140335"/>
            <a:ext cx="10504170" cy="829945"/>
          </a:xfrm>
          <a:prstGeom prst="rect">
            <a:avLst/>
          </a:prstGeom>
          <a:noFill/>
        </p:spPr>
        <p:txBody>
          <a:bodyPr wrap="square" rtlCol="0">
            <a:spAutoFit/>
            <a:scene3d>
              <a:camera prst="orthographicFront"/>
              <a:lightRig rig="threePt" dir="t"/>
            </a:scene3d>
          </a:bodyPr>
          <a:p>
            <a:r>
              <a:rPr lang="en-US" sz="3200" b="1">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Addressing Overfitting and Hyperparameter Tuning</a:t>
            </a:r>
            <a:r>
              <a:rPr lang="en-US" sz="4800" b="1">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a:t>
            </a:r>
            <a:endParaRPr lang="en-US" sz="4800" b="1">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endParaRPr>
          </a:p>
        </p:txBody>
      </p:sp>
      <p:pic>
        <p:nvPicPr>
          <p:cNvPr id="7" name="Picture 6" descr="Screenshot 2024-06-27 002638"/>
          <p:cNvPicPr>
            <a:picLocks noChangeAspect="1"/>
          </p:cNvPicPr>
          <p:nvPr/>
        </p:nvPicPr>
        <p:blipFill>
          <a:blip r:embed="rId2"/>
          <a:srcRect t="13670"/>
          <a:stretch>
            <a:fillRect/>
          </a:stretch>
        </p:blipFill>
        <p:spPr>
          <a:xfrm>
            <a:off x="5937250" y="1314450"/>
            <a:ext cx="5162550" cy="902335"/>
          </a:xfrm>
          <a:prstGeom prst="rect">
            <a:avLst/>
          </a:prstGeom>
        </p:spPr>
      </p:pic>
      <p:pic>
        <p:nvPicPr>
          <p:cNvPr id="8" name="Picture 7" descr="Screenshot 2024-06-27 002620"/>
          <p:cNvPicPr>
            <a:picLocks noChangeAspect="1"/>
          </p:cNvPicPr>
          <p:nvPr/>
        </p:nvPicPr>
        <p:blipFill>
          <a:blip r:embed="rId3"/>
          <a:stretch>
            <a:fillRect/>
          </a:stretch>
        </p:blipFill>
        <p:spPr>
          <a:xfrm>
            <a:off x="340995" y="1178560"/>
            <a:ext cx="5596255" cy="862330"/>
          </a:xfrm>
          <a:prstGeom prst="rect">
            <a:avLst/>
          </a:prstGeom>
        </p:spPr>
      </p:pic>
      <p:pic>
        <p:nvPicPr>
          <p:cNvPr id="5" name="Picture 4" descr="download (28)"/>
          <p:cNvPicPr>
            <a:picLocks noChangeAspect="1"/>
          </p:cNvPicPr>
          <p:nvPr/>
        </p:nvPicPr>
        <p:blipFill>
          <a:blip r:embed="rId4"/>
          <a:stretch>
            <a:fillRect/>
          </a:stretch>
        </p:blipFill>
        <p:spPr>
          <a:xfrm>
            <a:off x="3261995" y="1946275"/>
            <a:ext cx="5083175" cy="46285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sp>
        <p:nvSpPr>
          <p:cNvPr id="2" name="Rectangles 1"/>
          <p:cNvSpPr/>
          <p:nvPr/>
        </p:nvSpPr>
        <p:spPr>
          <a:xfrm>
            <a:off x="-5715" y="0"/>
            <a:ext cx="12197715" cy="1178560"/>
          </a:xfrm>
          <a:prstGeom prst="rect">
            <a:avLst/>
          </a:prstGeom>
          <a:solidFill>
            <a:srgbClr val="FF66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692150" y="140335"/>
            <a:ext cx="10504170" cy="829945"/>
          </a:xfrm>
          <a:prstGeom prst="rect">
            <a:avLst/>
          </a:prstGeom>
          <a:noFill/>
        </p:spPr>
        <p:txBody>
          <a:bodyPr wrap="square" rtlCol="0">
            <a:spAutoFit/>
            <a:scene3d>
              <a:camera prst="orthographicFront"/>
              <a:lightRig rig="threePt" dir="t"/>
            </a:scene3d>
          </a:bodyPr>
          <a:p>
            <a:r>
              <a:rPr lang="en-US" sz="4800" b="1">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rPr>
              <a:t>Model Deployment:</a:t>
            </a:r>
            <a:endParaRPr lang="en-US" sz="4800" b="1">
              <a:solidFill>
                <a:schemeClr val="tx1"/>
              </a:solidFill>
              <a:effectLst>
                <a:outerShdw blurRad="38100" dist="19050" dir="2700000" algn="tl" rotWithShape="0">
                  <a:schemeClr val="dk1">
                    <a:alpha val="40000"/>
                  </a:schemeClr>
                </a:outerShdw>
              </a:effectLst>
              <a:latin typeface="Berlin Sans FB Demi" panose="020E0802020502020306" charset="0"/>
              <a:cs typeface="Berlin Sans FB Demi" panose="020E0802020502020306" charset="0"/>
            </a:endParaRPr>
          </a:p>
        </p:txBody>
      </p:sp>
      <p:sp>
        <p:nvSpPr>
          <p:cNvPr id="3" name="Text Box 2"/>
          <p:cNvSpPr txBox="1"/>
          <p:nvPr/>
        </p:nvSpPr>
        <p:spPr>
          <a:xfrm>
            <a:off x="568960" y="1341120"/>
            <a:ext cx="4191000" cy="4487545"/>
          </a:xfrm>
          <a:prstGeom prst="rect">
            <a:avLst/>
          </a:prstGeom>
          <a:noFill/>
        </p:spPr>
        <p:txBody>
          <a:bodyPr wrap="square" rtlCol="0">
            <a:noAutofit/>
          </a:bodyPr>
          <a:p>
            <a:pPr indent="0" algn="ctr">
              <a:buFont typeface="Arial" panose="020B0604020202020204" pitchFamily="34" charset="0"/>
              <a:buNone/>
            </a:pPr>
            <a:r>
              <a:rPr lang="en-US" sz="2700" b="1">
                <a:solidFill>
                  <a:schemeClr val="bg1"/>
                </a:solidFill>
              </a:rPr>
              <a:t>Following successful model development and evaluation, we focused on deploying the Random Forest model for real-world applications.</a:t>
            </a:r>
            <a:endParaRPr lang="en-US" sz="2700" b="1">
              <a:solidFill>
                <a:schemeClr val="bg1"/>
              </a:solidFill>
            </a:endParaRPr>
          </a:p>
          <a:p>
            <a:pPr indent="0" algn="ctr">
              <a:buFont typeface="Arial" panose="020B0604020202020204" pitchFamily="34" charset="0"/>
              <a:buNone/>
            </a:pPr>
            <a:r>
              <a:rPr lang="en-US" sz="2700" b="1">
                <a:solidFill>
                  <a:schemeClr val="bg1"/>
                </a:solidFill>
              </a:rPr>
              <a:t>Flask, a lightweight Python web framework, was chosen for its simplicity and efficiency in creating a web API for our model.</a:t>
            </a:r>
            <a:endParaRPr lang="en-US" sz="2700" b="1">
              <a:solidFill>
                <a:schemeClr val="bg1"/>
              </a:solidFill>
            </a:endParaRPr>
          </a:p>
        </p:txBody>
      </p:sp>
      <p:sp>
        <p:nvSpPr>
          <p:cNvPr id="5" name="Rectangles 4"/>
          <p:cNvSpPr/>
          <p:nvPr/>
        </p:nvSpPr>
        <p:spPr>
          <a:xfrm>
            <a:off x="6329680" y="0"/>
            <a:ext cx="5855335" cy="687070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7" name="Picture 6" descr="Screenshot 2024-06-27 003245"/>
          <p:cNvPicPr>
            <a:picLocks noChangeAspect="1"/>
          </p:cNvPicPr>
          <p:nvPr/>
        </p:nvPicPr>
        <p:blipFill>
          <a:blip r:embed="rId2"/>
          <a:stretch>
            <a:fillRect/>
          </a:stretch>
        </p:blipFill>
        <p:spPr>
          <a:xfrm>
            <a:off x="6478905" y="652145"/>
            <a:ext cx="5557520" cy="2938780"/>
          </a:xfrm>
          <a:prstGeom prst="rect">
            <a:avLst/>
          </a:prstGeom>
        </p:spPr>
      </p:pic>
      <p:pic>
        <p:nvPicPr>
          <p:cNvPr id="9" name="Picture 8"/>
          <p:cNvPicPr>
            <a:picLocks noChangeAspect="1"/>
          </p:cNvPicPr>
          <p:nvPr/>
        </p:nvPicPr>
        <p:blipFill>
          <a:blip r:embed="rId3"/>
          <a:stretch>
            <a:fillRect/>
          </a:stretch>
        </p:blipFill>
        <p:spPr>
          <a:xfrm>
            <a:off x="6478905" y="3740150"/>
            <a:ext cx="5556885" cy="27692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latin typeface="Berlin Sans FB Demi" panose="020E0802020502020306" charset="0"/>
                <a:cs typeface="Berlin Sans FB Demi" panose="020E0802020502020306" charset="0"/>
              </a:rPr>
              <a:t>Conclusion:</a:t>
            </a:r>
            <a:br>
              <a:rPr lang="en-US" b="1" dirty="0">
                <a:solidFill>
                  <a:srgbClr val="FF6600"/>
                </a:solidFill>
                <a:latin typeface="Berlin Sans FB Demi" panose="020E0802020502020306" charset="0"/>
                <a:cs typeface="Berlin Sans FB Demi" panose="020E0802020502020306" charset="0"/>
              </a:rPr>
            </a:br>
            <a:r>
              <a:rPr lang="en-US" sz="2000" b="1" dirty="0">
                <a:solidFill>
                  <a:srgbClr val="FF6600"/>
                </a:solidFill>
                <a:latin typeface="Palatino Linotype" panose="02040502050505030304" charset="0"/>
                <a:cs typeface="Palatino Linotype" panose="02040502050505030304" charset="0"/>
              </a:rPr>
              <a:t>Model Performance and </a:t>
            </a:r>
            <a:br>
              <a:rPr lang="en-US" sz="2000" b="1" dirty="0">
                <a:solidFill>
                  <a:srgbClr val="FF6600"/>
                </a:solidFill>
                <a:latin typeface="Palatino Linotype" panose="02040502050505030304" charset="0"/>
                <a:cs typeface="Palatino Linotype" panose="02040502050505030304" charset="0"/>
              </a:rPr>
            </a:br>
            <a:r>
              <a:rPr lang="en-US" sz="2000" b="1" dirty="0">
                <a:solidFill>
                  <a:srgbClr val="FF6600"/>
                </a:solidFill>
                <a:latin typeface="Palatino Linotype" panose="02040502050505030304" charset="0"/>
                <a:cs typeface="Palatino Linotype" panose="02040502050505030304" charset="0"/>
              </a:rPr>
              <a:t>Potential Business Value</a:t>
            </a:r>
            <a:endParaRPr lang="en-US" sz="2000" b="1" dirty="0">
              <a:solidFill>
                <a:srgbClr val="FF6600"/>
              </a:solidFill>
              <a:latin typeface="Palatino Linotype" panose="02040502050505030304" charset="0"/>
              <a:cs typeface="Palatino Linotype" panose="02040502050505030304" charset="0"/>
            </a:endParaRPr>
          </a:p>
        </p:txBody>
      </p:sp>
      <p:sp>
        <p:nvSpPr>
          <p:cNvPr id="3" name="Subtitle 2"/>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ctr"/>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 Box 4"/>
          <p:cNvSpPr txBox="1"/>
          <p:nvPr/>
        </p:nvSpPr>
        <p:spPr>
          <a:xfrm>
            <a:off x="6095365" y="657860"/>
            <a:ext cx="5580380" cy="5542915"/>
          </a:xfrm>
          <a:prstGeom prst="rect">
            <a:avLst/>
          </a:prstGeom>
          <a:noFill/>
        </p:spPr>
        <p:txBody>
          <a:bodyPr wrap="square" rtlCol="0">
            <a:noAutofit/>
          </a:bodyPr>
          <a:p>
            <a:pPr algn="ctr"/>
            <a:r>
              <a:rPr lang="en-US" sz="2800" b="1"/>
              <a:t>The model achieved an </a:t>
            </a:r>
            <a:r>
              <a:rPr lang="en-US" sz="2800" b="1">
                <a:highlight>
                  <a:srgbClr val="00FFFF"/>
                </a:highlight>
              </a:rPr>
              <a:t>F1-score of 0.95</a:t>
            </a:r>
            <a:r>
              <a:rPr lang="en-US" sz="2800" b="1"/>
              <a:t> and a </a:t>
            </a:r>
            <a:r>
              <a:rPr lang="en-US" sz="2800" b="1">
                <a:highlight>
                  <a:srgbClr val="00FFFF"/>
                </a:highlight>
              </a:rPr>
              <a:t>recall of 0.97</a:t>
            </a:r>
            <a:r>
              <a:rPr lang="en-US" sz="2800" b="1"/>
              <a:t>, indicating its ability to accurately predict customers with a high propensity (likelihood) to subscribe to term deposits. Based on historical trends and the model's performance, we estimate a potential </a:t>
            </a:r>
            <a:r>
              <a:rPr lang="en-US" sz="2800" b="1">
                <a:highlight>
                  <a:srgbClr val="00FFFF"/>
                </a:highlight>
              </a:rPr>
              <a:t>15%</a:t>
            </a:r>
            <a:r>
              <a:rPr lang="en-US" sz="2800" b="1"/>
              <a:t> increase in subscription rate. This improvement is likely due to the model's ability to identify high-potential subscribers, further supported by a</a:t>
            </a:r>
            <a:r>
              <a:rPr lang="en-US" sz="2800" b="1">
                <a:highlight>
                  <a:srgbClr val="00FFFF"/>
                </a:highlight>
              </a:rPr>
              <a:t> precision of 93%.</a:t>
            </a:r>
            <a:endParaRPr lang="en-US" sz="2800" b="1">
              <a:highlight>
                <a:srgbClr val="00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 </a:t>
            </a:r>
            <a:r>
              <a:rPr lang="en-US" sz="10000" b="1" dirty="0">
                <a:solidFill>
                  <a:srgbClr val="FF6600"/>
                </a:solidFill>
              </a:rPr>
              <a:t>Thank</a:t>
            </a:r>
            <a:endParaRPr lang="en-US" sz="10000" b="1"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p:cNvSpPr>
            <a:spLocks noGrp="1"/>
          </p:cNvSpPr>
          <p:nvPr>
            <p:ph type="subTitle" idx="1"/>
          </p:nvPr>
        </p:nvSpPr>
        <p:spPr>
          <a:xfrm>
            <a:off x="5152570" y="2481943"/>
            <a:ext cx="5558973" cy="1655762"/>
          </a:xfrm>
        </p:spPr>
        <p:txBody>
          <a:bodyPr>
            <a:normAutofit/>
          </a:bodyPr>
          <a:lstStyle/>
          <a:p>
            <a:r>
              <a:rPr lang="en-US" sz="10000" dirty="0">
                <a:solidFill>
                  <a:srgbClr val="FF6600"/>
                </a:solidFill>
              </a:rPr>
              <a:t>You</a:t>
            </a:r>
            <a:endParaRPr lang="en-US" sz="6600" dirty="0">
              <a:solidFill>
                <a:srgbClr val="FF6600"/>
              </a:solidFill>
            </a:endParaRPr>
          </a:p>
          <a:p>
            <a:endParaRPr lang="en-US" sz="6600" dirty="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sp>
        <p:nvSpPr>
          <p:cNvPr id="2" name="Text Box 1"/>
          <p:cNvSpPr txBox="1"/>
          <p:nvPr/>
        </p:nvSpPr>
        <p:spPr>
          <a:xfrm>
            <a:off x="3346450" y="360680"/>
            <a:ext cx="6096000" cy="1106805"/>
          </a:xfrm>
          <a:prstGeom prst="rect">
            <a:avLst/>
          </a:prstGeom>
          <a:noFill/>
        </p:spPr>
        <p:txBody>
          <a:bodyPr wrap="square" rtlCol="0" anchor="t">
            <a:spAutoFit/>
          </a:bodyPr>
          <a:p>
            <a:pPr algn="l"/>
            <a:r>
              <a:rPr lang="en-US" sz="6600" dirty="0">
                <a:solidFill>
                  <a:srgbClr val="FF6600"/>
                </a:solidFill>
                <a:sym typeface="+mn-ea"/>
              </a:rPr>
              <a:t>Team Details:</a:t>
            </a:r>
            <a:endParaRPr lang="en-US" sz="6600" dirty="0">
              <a:solidFill>
                <a:srgbClr val="FF6600"/>
              </a:solidFill>
              <a:sym typeface="+mn-ea"/>
            </a:endParaRPr>
          </a:p>
        </p:txBody>
      </p:sp>
      <p:sp>
        <p:nvSpPr>
          <p:cNvPr id="4" name="Text Box 3"/>
          <p:cNvSpPr txBox="1"/>
          <p:nvPr/>
        </p:nvSpPr>
        <p:spPr>
          <a:xfrm>
            <a:off x="241300" y="1520190"/>
            <a:ext cx="11653520" cy="3938270"/>
          </a:xfrm>
          <a:prstGeom prst="rect">
            <a:avLst/>
          </a:prstGeom>
          <a:noFill/>
        </p:spPr>
        <p:txBody>
          <a:bodyPr wrap="square" rtlCol="0" anchor="t">
            <a:spAutoFit/>
          </a:bodyPr>
          <a:p>
            <a:pPr algn="ctr"/>
            <a:r>
              <a:rPr lang="en-US" sz="5000" dirty="0">
                <a:ln w="22225">
                  <a:solidFill>
                    <a:schemeClr val="accent2"/>
                  </a:solidFill>
                  <a:prstDash val="solid"/>
                </a:ln>
                <a:solidFill>
                  <a:schemeClr val="accent2">
                    <a:lumMod val="40000"/>
                    <a:lumOff val="60000"/>
                  </a:schemeClr>
                </a:solidFill>
                <a:effectLst/>
                <a:sym typeface="+mn-ea"/>
              </a:rPr>
              <a:t>Group Name: Data Detectives</a:t>
            </a:r>
            <a:endParaRPr lang="en-US" sz="5000" dirty="0">
              <a:ln w="22225">
                <a:solidFill>
                  <a:schemeClr val="accent2"/>
                </a:solidFill>
                <a:prstDash val="solid"/>
              </a:ln>
              <a:solidFill>
                <a:schemeClr val="accent2">
                  <a:lumMod val="40000"/>
                  <a:lumOff val="60000"/>
                </a:schemeClr>
              </a:solidFill>
              <a:effectLst/>
              <a:sym typeface="+mn-ea"/>
            </a:endParaRPr>
          </a:p>
          <a:p>
            <a:pPr algn="ctr"/>
            <a:r>
              <a:rPr lang="en-US" sz="5000" dirty="0">
                <a:ln/>
                <a:solidFill>
                  <a:schemeClr val="bg1"/>
                </a:solidFill>
                <a:effectLst>
                  <a:outerShdw blurRad="38100" dist="19050" dir="2700000" algn="tl" rotWithShape="0">
                    <a:schemeClr val="dk1">
                      <a:alpha val="40000"/>
                    </a:schemeClr>
                  </a:outerShdw>
                </a:effectLst>
                <a:sym typeface="+mn-ea"/>
              </a:rPr>
              <a:t>Member Names : </a:t>
            </a:r>
            <a:endParaRPr lang="en-US" sz="5000" dirty="0">
              <a:ln/>
              <a:solidFill>
                <a:schemeClr val="bg1"/>
              </a:solidFill>
              <a:effectLst>
                <a:outerShdw blurRad="38100" dist="19050" dir="2700000" algn="tl" rotWithShape="0">
                  <a:schemeClr val="dk1">
                    <a:alpha val="40000"/>
                  </a:schemeClr>
                </a:outerShdw>
              </a:effectLst>
              <a:sym typeface="+mn-ea"/>
            </a:endParaRPr>
          </a:p>
          <a:p>
            <a:pPr algn="ctr"/>
            <a:r>
              <a:rPr lang="en-US" sz="5000" dirty="0">
                <a:ln/>
                <a:solidFill>
                  <a:schemeClr val="bg1"/>
                </a:solidFill>
                <a:effectLst>
                  <a:outerShdw blurRad="38100" dist="19050" dir="2700000" algn="tl" rotWithShape="0">
                    <a:schemeClr val="dk1">
                      <a:alpha val="40000"/>
                    </a:schemeClr>
                  </a:outerShdw>
                </a:effectLst>
                <a:sym typeface="+mn-ea"/>
              </a:rPr>
              <a:t>Bisma Azeem,</a:t>
            </a:r>
            <a:endParaRPr lang="en-US" sz="5000" dirty="0">
              <a:ln/>
              <a:solidFill>
                <a:schemeClr val="bg1"/>
              </a:solidFill>
              <a:effectLst>
                <a:outerShdw blurRad="38100" dist="19050" dir="2700000" algn="tl" rotWithShape="0">
                  <a:schemeClr val="dk1">
                    <a:alpha val="40000"/>
                  </a:schemeClr>
                </a:outerShdw>
              </a:effectLst>
              <a:sym typeface="+mn-ea"/>
            </a:endParaRPr>
          </a:p>
          <a:p>
            <a:pPr algn="ctr"/>
            <a:r>
              <a:rPr lang="en-US" sz="5000" dirty="0">
                <a:ln/>
                <a:solidFill>
                  <a:schemeClr val="bg1"/>
                </a:solidFill>
                <a:effectLst>
                  <a:outerShdw blurRad="38100" dist="19050" dir="2700000" algn="tl" rotWithShape="0">
                    <a:schemeClr val="dk1">
                      <a:alpha val="40000"/>
                    </a:schemeClr>
                  </a:outerShdw>
                </a:effectLst>
                <a:sym typeface="+mn-ea"/>
              </a:rPr>
              <a:t>Elif Nur Kemiksiz</a:t>
            </a:r>
            <a:endParaRPr lang="en-US" sz="5000" dirty="0">
              <a:ln/>
              <a:solidFill>
                <a:schemeClr val="bg1"/>
              </a:solidFill>
              <a:effectLst>
                <a:outerShdw blurRad="38100" dist="19050" dir="2700000" algn="tl" rotWithShape="0">
                  <a:schemeClr val="dk1">
                    <a:alpha val="40000"/>
                  </a:schemeClr>
                </a:outerShdw>
              </a:effectLst>
              <a:sym typeface="+mn-ea"/>
            </a:endParaRPr>
          </a:p>
          <a:p>
            <a:pPr algn="ctr"/>
            <a:r>
              <a:rPr lang="en-US" sz="5000" dirty="0">
                <a:ln w="6600">
                  <a:solidFill>
                    <a:schemeClr val="accent2"/>
                  </a:solidFill>
                  <a:prstDash val="solid"/>
                </a:ln>
                <a:solidFill>
                  <a:srgbClr val="FFFFFF"/>
                </a:solidFill>
                <a:effectLst>
                  <a:outerShdw dist="38100" dir="2700000" algn="tl" rotWithShape="0">
                    <a:schemeClr val="accent2"/>
                  </a:outerShdw>
                </a:effectLst>
                <a:sym typeface="+mn-ea"/>
              </a:rPr>
              <a:t>Specialization: Data Science</a:t>
            </a:r>
            <a:endParaRPr lang="en-US" sz="5000" dirty="0">
              <a:ln w="6600">
                <a:solidFill>
                  <a:schemeClr val="accent2"/>
                </a:solidFill>
                <a:prstDash val="solid"/>
              </a:ln>
              <a:solidFill>
                <a:srgbClr val="FFFFFF"/>
              </a:solidFill>
              <a:effectLst>
                <a:outerShdw dist="38100" dir="2700000" algn="tl" rotWithShape="0">
                  <a:schemeClr val="accent2"/>
                </a:outerShdw>
              </a:effectLs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pic>
        <p:nvPicPr>
          <p:cNvPr id="5" name="image6.png"/>
          <p:cNvPicPr preferRelativeResize="0"/>
          <p:nvPr/>
        </p:nvPicPr>
        <p:blipFill>
          <a:blip r:embed="rId2"/>
          <a:srcRect/>
          <a:stretch>
            <a:fillRect/>
          </a:stretch>
        </p:blipFill>
        <p:spPr>
          <a:xfrm>
            <a:off x="870585" y="760095"/>
            <a:ext cx="10609580" cy="5053965"/>
          </a:xfrm>
          <a:prstGeom prst="rect">
            <a:avLst/>
          </a:prstGeom>
          <a:ln>
            <a:solidFill>
              <a:schemeClr val="accent2"/>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pic>
        <p:nvPicPr>
          <p:cNvPr id="3" name="image3.png"/>
          <p:cNvPicPr preferRelativeResize="0"/>
          <p:nvPr/>
        </p:nvPicPr>
        <p:blipFill>
          <a:blip r:embed="rId2"/>
          <a:srcRect/>
          <a:stretch>
            <a:fillRect/>
          </a:stretch>
        </p:blipFill>
        <p:spPr>
          <a:xfrm>
            <a:off x="603250" y="568960"/>
            <a:ext cx="10849610" cy="5339715"/>
          </a:xfrm>
          <a:prstGeom prst="rect">
            <a:avLst/>
          </a:prstGeom>
          <a:ln>
            <a:solidFill>
              <a:schemeClr val="accent2"/>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latin typeface="Berlin Sans FB Demi" panose="020E0802020502020306" charset="0"/>
                <a:cs typeface="Berlin Sans FB Demi" panose="020E0802020502020306" charset="0"/>
              </a:rPr>
              <a:t>EDA</a:t>
            </a:r>
            <a:br>
              <a:rPr lang="en-US" b="1" dirty="0">
                <a:solidFill>
                  <a:srgbClr val="FF6600"/>
                </a:solidFill>
                <a:latin typeface="Berlin Sans FB Demi" panose="020E0802020502020306" charset="0"/>
                <a:cs typeface="Berlin Sans FB Demi" panose="020E0802020502020306" charset="0"/>
              </a:rPr>
            </a:br>
            <a:r>
              <a:rPr lang="en-US" sz="2000" b="1" dirty="0">
                <a:solidFill>
                  <a:srgbClr val="FF6600"/>
                </a:solidFill>
                <a:latin typeface="Palatino Linotype" panose="02040502050505030304" charset="0"/>
                <a:cs typeface="Palatino Linotype" panose="02040502050505030304" charset="0"/>
              </a:rPr>
              <a:t>For Detailed EDA refer to EDA.ppt</a:t>
            </a:r>
            <a:endParaRPr lang="en-US" sz="2000" b="1" dirty="0">
              <a:solidFill>
                <a:srgbClr val="FF6600"/>
              </a:solidFill>
              <a:latin typeface="Palatino Linotype" panose="02040502050505030304" charset="0"/>
              <a:cs typeface="Palatino Linotype" panose="02040502050505030304" charset="0"/>
            </a:endParaRPr>
          </a:p>
        </p:txBody>
      </p:sp>
      <p:sp>
        <p:nvSpPr>
          <p:cNvPr id="3" name="Subtitle 2"/>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ctr"/>
            <a:r>
              <a:rPr lang="en-US" sz="2800" dirty="0">
                <a:solidFill>
                  <a:srgbClr val="FF6600"/>
                </a:solidFill>
              </a:rPr>
              <a:t>    Exploratory Data Analysis (EDA) serves </a:t>
            </a:r>
            <a:endParaRPr lang="en-US" sz="2800" dirty="0">
              <a:solidFill>
                <a:srgbClr val="FF6600"/>
              </a:solidFill>
            </a:endParaRPr>
          </a:p>
          <a:p>
            <a:pPr algn="ctr"/>
            <a:r>
              <a:rPr lang="en-US" sz="2800" dirty="0">
                <a:solidFill>
                  <a:srgbClr val="FF6600"/>
                </a:solidFill>
              </a:rPr>
              <a:t>as the cornerstone of our investigation</a:t>
            </a:r>
            <a:endParaRPr lang="en-US" sz="2800" dirty="0">
              <a:solidFill>
                <a:srgbClr val="FF6600"/>
              </a:solidFill>
            </a:endParaRPr>
          </a:p>
          <a:p>
            <a:pPr algn="ctr"/>
            <a:r>
              <a:rPr lang="en-US" sz="2800" dirty="0">
                <a:solidFill>
                  <a:srgbClr val="FF6600"/>
                </a:solidFill>
              </a:rPr>
              <a:t> into customer behavior related </a:t>
            </a:r>
            <a:endParaRPr lang="en-US" sz="2800" dirty="0">
              <a:solidFill>
                <a:srgbClr val="FF6600"/>
              </a:solidFill>
            </a:endParaRPr>
          </a:p>
          <a:p>
            <a:pPr algn="ctr"/>
            <a:r>
              <a:rPr lang="en-US" sz="2800" dirty="0">
                <a:solidFill>
                  <a:srgbClr val="FF6600"/>
                </a:solidFill>
              </a:rPr>
              <a:t>to term deposit purchases at ABC Bank. </a:t>
            </a:r>
            <a:endParaRPr lang="en-US" sz="2800" dirty="0">
              <a:solidFill>
                <a:srgbClr val="FF6600"/>
              </a:solidFill>
            </a:endParaRPr>
          </a:p>
          <a:p>
            <a:pPr algn="ctr"/>
            <a:r>
              <a:rPr lang="en-US" sz="2800" dirty="0">
                <a:solidFill>
                  <a:srgbClr val="FF6600"/>
                </a:solidFill>
              </a:rPr>
              <a:t>This initial phase focuses on gaining </a:t>
            </a:r>
            <a:endParaRPr lang="en-US" sz="2800" dirty="0">
              <a:solidFill>
                <a:srgbClr val="FF6600"/>
              </a:solidFill>
            </a:endParaRPr>
          </a:p>
          <a:p>
            <a:pPr algn="ctr"/>
            <a:r>
              <a:rPr lang="en-US" sz="2800" dirty="0">
                <a:solidFill>
                  <a:srgbClr val="FF6600"/>
                </a:solidFill>
              </a:rPr>
              <a:t>a comprehensive understanding of the </a:t>
            </a:r>
            <a:endParaRPr lang="en-US" sz="2800" dirty="0">
              <a:solidFill>
                <a:srgbClr val="FF6600"/>
              </a:solidFill>
            </a:endParaRPr>
          </a:p>
          <a:p>
            <a:pPr algn="ctr"/>
            <a:r>
              <a:rPr lang="en-US" sz="2800" dirty="0">
                <a:solidFill>
                  <a:srgbClr val="FF6600"/>
                </a:solidFill>
              </a:rPr>
              <a:t>data's characteristics and uncovering </a:t>
            </a:r>
            <a:endParaRPr lang="en-US" sz="2800" dirty="0">
              <a:solidFill>
                <a:srgbClr val="FF6600"/>
              </a:solidFill>
            </a:endParaRPr>
          </a:p>
          <a:p>
            <a:pPr algn="ctr"/>
            <a:r>
              <a:rPr lang="en-US" sz="2800" dirty="0">
                <a:solidFill>
                  <a:srgbClr val="FF6600"/>
                </a:solidFill>
              </a:rPr>
              <a:t>any hidden patterns or relationships</a:t>
            </a:r>
            <a:endParaRPr lang="en-US" sz="2800" dirty="0">
              <a:solidFill>
                <a:srgbClr val="FF6600"/>
              </a:solidFill>
            </a:endParaRPr>
          </a:p>
          <a:p>
            <a:pPr algn="ctr"/>
            <a:r>
              <a:rPr lang="en-US" sz="2800" dirty="0">
                <a:solidFill>
                  <a:srgbClr val="FF6600"/>
                </a:solidFill>
              </a:rPr>
              <a:t> that might influence customer decisions.</a:t>
            </a:r>
            <a:endParaRPr lang="en-US" sz="28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sp>
        <p:nvSpPr>
          <p:cNvPr id="2" name="Rectangles 1"/>
          <p:cNvSpPr/>
          <p:nvPr/>
        </p:nvSpPr>
        <p:spPr>
          <a:xfrm>
            <a:off x="-5715" y="0"/>
            <a:ext cx="12197715" cy="11106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692150" y="140335"/>
            <a:ext cx="10504170" cy="829945"/>
          </a:xfrm>
          <a:prstGeom prst="rect">
            <a:avLst/>
          </a:prstGeom>
          <a:noFill/>
        </p:spPr>
        <p:txBody>
          <a:bodyPr wrap="square" rtlCol="0">
            <a:spAutoFit/>
          </a:bodyPr>
          <a:p>
            <a:r>
              <a:rPr lang="en-US" sz="4800" b="1">
                <a:solidFill>
                  <a:srgbClr val="FF6600"/>
                </a:solidFill>
                <a:latin typeface="Berlin Sans FB Demi" panose="020E0802020502020306" charset="0"/>
                <a:cs typeface="Berlin Sans FB Demi" panose="020E0802020502020306" charset="0"/>
              </a:rPr>
              <a:t>Key Findings:</a:t>
            </a:r>
            <a:endParaRPr lang="en-US" sz="4800" b="1">
              <a:solidFill>
                <a:srgbClr val="FF6600"/>
              </a:solidFill>
              <a:latin typeface="Berlin Sans FB Demi" panose="020E0802020502020306" charset="0"/>
              <a:cs typeface="Berlin Sans FB Demi" panose="020E0802020502020306" charset="0"/>
            </a:endParaRPr>
          </a:p>
        </p:txBody>
      </p:sp>
      <p:sp>
        <p:nvSpPr>
          <p:cNvPr id="3" name="Text Box 2"/>
          <p:cNvSpPr txBox="1"/>
          <p:nvPr/>
        </p:nvSpPr>
        <p:spPr>
          <a:xfrm>
            <a:off x="569595" y="1463040"/>
            <a:ext cx="10627360" cy="4477385"/>
          </a:xfrm>
          <a:prstGeom prst="rect">
            <a:avLst/>
          </a:prstGeom>
          <a:noFill/>
        </p:spPr>
        <p:txBody>
          <a:bodyPr wrap="square" rtlCol="0">
            <a:spAutoFit/>
          </a:bodyPr>
          <a:p>
            <a:pPr marL="285750" indent="-285750">
              <a:buFont typeface="Arial" panose="020B0604020202020204" pitchFamily="34" charset="0"/>
              <a:buChar char="•"/>
            </a:pPr>
            <a:r>
              <a:rPr lang="en-US" sz="1500">
                <a:solidFill>
                  <a:schemeClr val="bg1"/>
                </a:solidFill>
              </a:rPr>
              <a:t>An interesting trend emerged from our analysis: a higher proportion of customers who subscribed to term deposits were</a:t>
            </a:r>
            <a:r>
              <a:rPr lang="en-US" sz="1500">
                <a:ln/>
                <a:solidFill>
                  <a:schemeClr val="tx1"/>
                </a:solidFill>
                <a:effectLst>
                  <a:outerShdw blurRad="38100" dist="19050" dir="2700000" algn="tl" rotWithShape="0">
                    <a:schemeClr val="dk1">
                      <a:alpha val="40000"/>
                    </a:schemeClr>
                  </a:outerShdw>
                </a:effectLst>
              </a:rPr>
              <a:t> </a:t>
            </a:r>
            <a:r>
              <a:rPr lang="en-US" sz="1500">
                <a:ln/>
                <a:solidFill>
                  <a:schemeClr val="tx1"/>
                </a:solidFill>
                <a:effectLst>
                  <a:outerShdw blurRad="38100" dist="19050" dir="2700000" algn="tl" rotWithShape="0">
                    <a:schemeClr val="dk1">
                      <a:alpha val="40000"/>
                    </a:schemeClr>
                  </a:outerShdw>
                </a:effectLst>
                <a:highlight>
                  <a:srgbClr val="FFFF00"/>
                </a:highlight>
              </a:rPr>
              <a:t>married, worked in administrative positions, and held university degrees.</a:t>
            </a:r>
            <a:endParaRPr lang="en-US" sz="1500">
              <a:ln/>
              <a:solidFill>
                <a:schemeClr val="tx1"/>
              </a:solidFill>
              <a:effectLst>
                <a:outerShdw blurRad="38100" dist="19050" dir="2700000" algn="tl" rotWithShape="0">
                  <a:schemeClr val="dk1">
                    <a:alpha val="40000"/>
                  </a:schemeClr>
                </a:outerShdw>
              </a:effectLst>
              <a:highlight>
                <a:srgbClr val="FFFF00"/>
              </a:highlight>
            </a:endParaRPr>
          </a:p>
          <a:p>
            <a:pPr marL="285750" indent="-285750">
              <a:buFont typeface="Arial" panose="020B0604020202020204" pitchFamily="34" charset="0"/>
              <a:buChar char="•"/>
            </a:pPr>
            <a:r>
              <a:rPr lang="en-US" sz="1500">
                <a:solidFill>
                  <a:schemeClr val="bg1"/>
                </a:solidFill>
              </a:rPr>
              <a:t>Our analysis suggests a link between customer engagement during the initial calls of the current campaign and their likelihood of subscribing to a term deposit.</a:t>
            </a:r>
            <a:r>
              <a:rPr lang="en-US" sz="1500">
                <a:solidFill>
                  <a:schemeClr val="tx1"/>
                </a:solidFill>
                <a:highlight>
                  <a:srgbClr val="00FFFF"/>
                </a:highlight>
              </a:rPr>
              <a:t> Customers who demonstrated interest or responded positively during these first interactions seemed more receptive to the product.</a:t>
            </a:r>
            <a:endParaRPr lang="en-US" sz="1500">
              <a:solidFill>
                <a:schemeClr val="tx1"/>
              </a:solidFill>
              <a:highlight>
                <a:srgbClr val="00FFFF"/>
              </a:highlight>
            </a:endParaRPr>
          </a:p>
          <a:p>
            <a:pPr marL="285750" indent="-285750">
              <a:buFont typeface="Arial" panose="020B0604020202020204" pitchFamily="34" charset="0"/>
              <a:buChar char="•"/>
            </a:pPr>
            <a:r>
              <a:rPr lang="en-US" sz="1500">
                <a:solidFill>
                  <a:schemeClr val="bg1"/>
                </a:solidFill>
              </a:rPr>
              <a:t>Our exploration of the data revealed interesting patterns in customer demographics and their likelihood to subscribe to term deposits. Customers who were</a:t>
            </a:r>
            <a:r>
              <a:rPr lang="en-US" sz="1500">
                <a:solidFill>
                  <a:schemeClr val="tx1"/>
                </a:solidFill>
                <a:highlight>
                  <a:srgbClr val="FFFF00"/>
                </a:highlight>
              </a:rPr>
              <a:t> retired or in the older age bracket,</a:t>
            </a:r>
            <a:r>
              <a:rPr lang="en-US" sz="1500">
                <a:solidFill>
                  <a:schemeClr val="bg1"/>
                </a:solidFill>
              </a:rPr>
              <a:t> followed by those in</a:t>
            </a:r>
            <a:r>
              <a:rPr lang="en-US" sz="1500">
                <a:solidFill>
                  <a:schemeClr val="tx1"/>
                </a:solidFill>
                <a:highlight>
                  <a:srgbClr val="FFFF00"/>
                </a:highlight>
              </a:rPr>
              <a:t> mid-age and working as housemaids,</a:t>
            </a:r>
            <a:r>
              <a:rPr lang="en-US" sz="1500">
                <a:solidFill>
                  <a:schemeClr val="bg1"/>
                </a:solidFill>
              </a:rPr>
              <a:t> showed a higher propensity to subscribe compared to other demographics.</a:t>
            </a:r>
            <a:endParaRPr lang="en-US" sz="1500">
              <a:solidFill>
                <a:schemeClr val="bg1"/>
              </a:solidFill>
            </a:endParaRPr>
          </a:p>
          <a:p>
            <a:pPr marL="285750" indent="-285750">
              <a:buFont typeface="Arial" panose="020B0604020202020204" pitchFamily="34" charset="0"/>
              <a:buChar char="•"/>
            </a:pPr>
            <a:r>
              <a:rPr lang="en-US" sz="1500">
                <a:solidFill>
                  <a:schemeClr val="bg1"/>
                </a:solidFill>
              </a:rPr>
              <a:t>Our analysis revealed an interesting trend regarding the preferred contact method for term deposit subscriptions. Customers reached via</a:t>
            </a:r>
            <a:r>
              <a:rPr lang="en-US" sz="1500">
                <a:solidFill>
                  <a:schemeClr val="tx1"/>
                </a:solidFill>
                <a:highlight>
                  <a:srgbClr val="00FFFF"/>
                </a:highlight>
              </a:rPr>
              <a:t> cellular phone calls</a:t>
            </a:r>
            <a:r>
              <a:rPr lang="en-US" sz="1500">
                <a:solidFill>
                  <a:schemeClr val="bg1"/>
                </a:solidFill>
              </a:rPr>
              <a:t> had a higher subscription rate compared to those contacted through traditional telephone calls.</a:t>
            </a:r>
            <a:endParaRPr lang="en-US" sz="1500">
              <a:solidFill>
                <a:schemeClr val="bg1"/>
              </a:solidFill>
            </a:endParaRPr>
          </a:p>
          <a:p>
            <a:pPr marL="285750" indent="-285750">
              <a:buFont typeface="Arial" panose="020B0604020202020204" pitchFamily="34" charset="0"/>
              <a:buChar char="•"/>
            </a:pPr>
            <a:r>
              <a:rPr lang="en-US" sz="1500">
                <a:solidFill>
                  <a:schemeClr val="bg1"/>
                </a:solidFill>
              </a:rPr>
              <a:t>An interesting insight emerged from our data analysis: customers with </a:t>
            </a:r>
            <a:r>
              <a:rPr lang="en-US" sz="1500">
                <a:solidFill>
                  <a:schemeClr val="tx1"/>
                </a:solidFill>
                <a:highlight>
                  <a:srgbClr val="FFFF00"/>
                </a:highlight>
              </a:rPr>
              <a:t>existing housing loans</a:t>
            </a:r>
            <a:r>
              <a:rPr lang="en-US" sz="1500">
                <a:solidFill>
                  <a:schemeClr val="bg1"/>
                </a:solidFill>
              </a:rPr>
              <a:t> were more likely to subscribe to term deposits compared to those without housing loans.</a:t>
            </a:r>
            <a:endParaRPr lang="en-US" sz="1500">
              <a:solidFill>
                <a:schemeClr val="bg1"/>
              </a:solidFill>
            </a:endParaRPr>
          </a:p>
          <a:p>
            <a:pPr marL="285750" indent="-285750">
              <a:buFont typeface="Arial" panose="020B0604020202020204" pitchFamily="34" charset="0"/>
              <a:buChar char="•"/>
            </a:pPr>
            <a:r>
              <a:rPr lang="en-US" sz="1500">
                <a:solidFill>
                  <a:schemeClr val="bg1"/>
                </a:solidFill>
              </a:rPr>
              <a:t>Our analysis revealed a seasonal pattern in term deposit subscriptions. Customers contacted during </a:t>
            </a:r>
            <a:r>
              <a:rPr lang="en-US" sz="1500">
                <a:solidFill>
                  <a:schemeClr val="tx1"/>
                </a:solidFill>
                <a:highlight>
                  <a:srgbClr val="00FFFF"/>
                </a:highlight>
              </a:rPr>
              <a:t>weekdays in May and Thursdays in April</a:t>
            </a:r>
            <a:r>
              <a:rPr lang="en-US" sz="1500">
                <a:solidFill>
                  <a:schemeClr val="bg1"/>
                </a:solidFill>
              </a:rPr>
              <a:t> exhibited the highest subscription rates. Conversely, December, regardless of the weekday, showed the lowest subscription rates.</a:t>
            </a:r>
            <a:endParaRPr lang="en-US" sz="1500">
              <a:solidFill>
                <a:schemeClr val="bg1"/>
              </a:solidFill>
            </a:endParaRPr>
          </a:p>
          <a:p>
            <a:pPr marL="285750" indent="-285750">
              <a:buFont typeface="Arial" panose="020B0604020202020204" pitchFamily="34" charset="0"/>
              <a:buChar char="•"/>
            </a:pPr>
            <a:r>
              <a:rPr lang="en-US" sz="1500">
                <a:solidFill>
                  <a:schemeClr val="bg1"/>
                </a:solidFill>
              </a:rPr>
              <a:t>Our analysis revealed an interesting interplay between social and economic factors and customer decisions regarding term deposits. Customers residing in areas with</a:t>
            </a:r>
            <a:r>
              <a:rPr lang="en-US" sz="1500">
                <a:solidFill>
                  <a:schemeClr val="tx1"/>
                </a:solidFill>
                <a:highlight>
                  <a:srgbClr val="FFFF00"/>
                </a:highlight>
              </a:rPr>
              <a:t> high Consumer Price Index (CPI),</a:t>
            </a:r>
            <a:r>
              <a:rPr lang="en-US" sz="1500">
                <a:solidFill>
                  <a:schemeClr val="bg1"/>
                </a:solidFill>
              </a:rPr>
              <a:t> indicating inflation, along with </a:t>
            </a:r>
            <a:r>
              <a:rPr lang="en-US" sz="1500">
                <a:solidFill>
                  <a:schemeClr val="tx1"/>
                </a:solidFill>
                <a:highlight>
                  <a:srgbClr val="FFFF00"/>
                </a:highlight>
              </a:rPr>
              <a:t>lower Consumer Confidence Index (CCI)</a:t>
            </a:r>
            <a:r>
              <a:rPr lang="en-US" sz="1500">
                <a:solidFill>
                  <a:schemeClr val="bg1"/>
                </a:solidFill>
              </a:rPr>
              <a:t> and</a:t>
            </a:r>
            <a:r>
              <a:rPr lang="en-US" sz="1500">
                <a:solidFill>
                  <a:schemeClr val="tx1"/>
                </a:solidFill>
                <a:highlight>
                  <a:srgbClr val="FFFF00"/>
                </a:highlight>
              </a:rPr>
              <a:t> lower employment variation rates</a:t>
            </a:r>
            <a:r>
              <a:rPr lang="en-US" sz="1500">
                <a:solidFill>
                  <a:schemeClr val="bg1"/>
                </a:solidFill>
              </a:rPr>
              <a:t> (potentially reflecting economic stability), exhibited a higher propensity to subscribe to term deposits.</a:t>
            </a:r>
            <a:endParaRPr lang="en-US" sz="15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sp>
        <p:nvSpPr>
          <p:cNvPr id="2" name="Rectangles 1"/>
          <p:cNvSpPr/>
          <p:nvPr/>
        </p:nvSpPr>
        <p:spPr>
          <a:xfrm>
            <a:off x="-5715" y="0"/>
            <a:ext cx="12197715" cy="11106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692150" y="140335"/>
            <a:ext cx="10504170" cy="829945"/>
          </a:xfrm>
          <a:prstGeom prst="rect">
            <a:avLst/>
          </a:prstGeom>
          <a:noFill/>
        </p:spPr>
        <p:txBody>
          <a:bodyPr wrap="square" rtlCol="0">
            <a:spAutoFit/>
          </a:bodyPr>
          <a:p>
            <a:r>
              <a:rPr lang="en-US" sz="4800" b="1">
                <a:solidFill>
                  <a:srgbClr val="FF6600"/>
                </a:solidFill>
                <a:latin typeface="Berlin Sans FB Demi" panose="020E0802020502020306" charset="0"/>
                <a:cs typeface="Berlin Sans FB Demi" panose="020E0802020502020306" charset="0"/>
              </a:rPr>
              <a:t>Recommendations:</a:t>
            </a:r>
            <a:endParaRPr lang="en-US" sz="4800" b="1">
              <a:solidFill>
                <a:srgbClr val="FF6600"/>
              </a:solidFill>
              <a:latin typeface="Berlin Sans FB Demi" panose="020E0802020502020306" charset="0"/>
              <a:cs typeface="Berlin Sans FB Demi" panose="020E0802020502020306" charset="0"/>
            </a:endParaRPr>
          </a:p>
        </p:txBody>
      </p:sp>
      <p:sp>
        <p:nvSpPr>
          <p:cNvPr id="3" name="Text Box 2"/>
          <p:cNvSpPr txBox="1"/>
          <p:nvPr/>
        </p:nvSpPr>
        <p:spPr>
          <a:xfrm>
            <a:off x="569595" y="1463040"/>
            <a:ext cx="10627360" cy="4477385"/>
          </a:xfrm>
          <a:prstGeom prst="rect">
            <a:avLst/>
          </a:prstGeom>
          <a:noFill/>
        </p:spPr>
        <p:txBody>
          <a:bodyPr wrap="square" rtlCol="0">
            <a:spAutoFit/>
          </a:bodyPr>
          <a:p>
            <a:pPr marL="285750" indent="-285750">
              <a:buFont typeface="Arial" panose="020B0604020202020204" pitchFamily="34" charset="0"/>
              <a:buChar char="•"/>
            </a:pPr>
            <a:r>
              <a:rPr lang="en-US" sz="1500">
                <a:solidFill>
                  <a:schemeClr val="bg1"/>
                </a:solidFill>
              </a:rPr>
              <a:t>Based on the key findings, ABC Bank could consider tailoring marketing campaigns to target this specific demographic (married, admin, university degree) as they seem to be more receptive to term deposit products. This</a:t>
            </a:r>
            <a:r>
              <a:rPr lang="en-US" sz="1500">
                <a:solidFill>
                  <a:schemeClr val="tx1"/>
                </a:solidFill>
                <a:highlight>
                  <a:srgbClr val="FFFF00"/>
                </a:highlight>
              </a:rPr>
              <a:t> targeted approach</a:t>
            </a:r>
            <a:r>
              <a:rPr lang="en-US" sz="1500">
                <a:solidFill>
                  <a:schemeClr val="bg1"/>
                </a:solidFill>
              </a:rPr>
              <a:t> could potentially increase the success rate of marketing campaigns and optimize resource allocation.</a:t>
            </a:r>
            <a:endParaRPr lang="en-US" sz="1500">
              <a:solidFill>
                <a:schemeClr val="bg1"/>
              </a:solidFill>
            </a:endParaRPr>
          </a:p>
          <a:p>
            <a:pPr marL="285750" indent="-285750">
              <a:buFont typeface="Arial" panose="020B0604020202020204" pitchFamily="34" charset="0"/>
              <a:buChar char="•"/>
            </a:pPr>
            <a:r>
              <a:rPr lang="en-US" sz="1500">
                <a:solidFill>
                  <a:schemeClr val="bg1"/>
                </a:solidFill>
              </a:rPr>
              <a:t>ABC Bank can implement a more targeted approach within its current marketing campaign. </a:t>
            </a:r>
            <a:r>
              <a:rPr lang="en-US" sz="1500">
                <a:solidFill>
                  <a:schemeClr val="tx1"/>
                </a:solidFill>
                <a:highlight>
                  <a:srgbClr val="FFFF00"/>
                </a:highlight>
              </a:rPr>
              <a:t>By prioritizing outreach to customers who actively engaged during the initial calls</a:t>
            </a:r>
            <a:r>
              <a:rPr lang="en-US" sz="1500">
                <a:solidFill>
                  <a:schemeClr val="bg1"/>
                </a:solidFill>
              </a:rPr>
              <a:t> (e.g., asking questions, and expressing interest), the bank can focus its resources on those most likely to convert. This streamlined approach can help achieve better results and avoid unnecessary outreach to customers who might not be receptive to the term deposit product.</a:t>
            </a:r>
            <a:endParaRPr lang="en-US" sz="1500">
              <a:solidFill>
                <a:schemeClr val="bg1"/>
              </a:solidFill>
            </a:endParaRPr>
          </a:p>
          <a:p>
            <a:pPr marL="285750" indent="-285750">
              <a:buFont typeface="Arial" panose="020B0604020202020204" pitchFamily="34" charset="0"/>
              <a:buChar char="•"/>
            </a:pPr>
            <a:r>
              <a:rPr lang="en-US" sz="1500">
                <a:solidFill>
                  <a:schemeClr val="bg1"/>
                </a:solidFill>
              </a:rPr>
              <a:t>ABC Bank can leverage targeted marketing campaigns to reach these specific customer segments. Tailoring messaging and communication </a:t>
            </a:r>
            <a:r>
              <a:rPr lang="en-US" sz="1500">
                <a:solidFill>
                  <a:schemeClr val="tx1"/>
                </a:solidFill>
                <a:highlight>
                  <a:srgbClr val="FFFF00"/>
                </a:highlight>
              </a:rPr>
              <a:t>strategies to resonate with the needs and interests of retirees, older adults, and middle-aged housemaids </a:t>
            </a:r>
            <a:r>
              <a:rPr lang="en-US" sz="1500">
                <a:solidFill>
                  <a:schemeClr val="bg1"/>
                </a:solidFill>
              </a:rPr>
              <a:t>can potentially increase the effectiveness of the marketing efforts.</a:t>
            </a:r>
            <a:endParaRPr lang="en-US" sz="1500">
              <a:solidFill>
                <a:schemeClr val="bg1"/>
              </a:solidFill>
            </a:endParaRPr>
          </a:p>
          <a:p>
            <a:pPr marL="285750" indent="-285750">
              <a:buFont typeface="Arial" panose="020B0604020202020204" pitchFamily="34" charset="0"/>
              <a:buChar char="•"/>
            </a:pPr>
            <a:r>
              <a:rPr lang="en-US" sz="1500">
                <a:solidFill>
                  <a:schemeClr val="bg1"/>
                </a:solidFill>
              </a:rPr>
              <a:t>ABC Bank might consider</a:t>
            </a:r>
            <a:r>
              <a:rPr lang="en-US" sz="1500">
                <a:solidFill>
                  <a:schemeClr val="tx1"/>
                </a:solidFill>
                <a:highlight>
                  <a:srgbClr val="FFFF00"/>
                </a:highlight>
              </a:rPr>
              <a:t> prioritizing cellular communication</a:t>
            </a:r>
            <a:r>
              <a:rPr lang="en-US" sz="1500">
                <a:solidFill>
                  <a:schemeClr val="bg1"/>
                </a:solidFill>
              </a:rPr>
              <a:t> methods within its marketing campaigns. This could involve focusing on reaching customers through their mobile phones via calls or text messages. However, it's crucial to ensure compliance with relevant regulations and customer preferences regarding mobile communication.</a:t>
            </a:r>
            <a:endParaRPr lang="en-US" sz="1500">
              <a:solidFill>
                <a:schemeClr val="bg1"/>
              </a:solidFill>
            </a:endParaRPr>
          </a:p>
          <a:p>
            <a:pPr marL="285750" indent="-285750">
              <a:buFont typeface="Arial" panose="020B0604020202020204" pitchFamily="34" charset="0"/>
              <a:buChar char="•"/>
            </a:pPr>
            <a:r>
              <a:rPr lang="en-US" sz="1500">
                <a:solidFill>
                  <a:schemeClr val="bg1"/>
                </a:solidFill>
              </a:rPr>
              <a:t>ABC Bank could consider incorporating a </a:t>
            </a:r>
            <a:r>
              <a:rPr lang="en-US" sz="1500">
                <a:solidFill>
                  <a:schemeClr val="tx1"/>
                </a:solidFill>
                <a:highlight>
                  <a:srgbClr val="FFFF00"/>
                </a:highlight>
              </a:rPr>
              <a:t>targeted marketing strategy for customers with existing housing loans.</a:t>
            </a:r>
            <a:r>
              <a:rPr lang="en-US" sz="1500">
                <a:solidFill>
                  <a:schemeClr val="bg1"/>
                </a:solidFill>
              </a:rPr>
              <a:t> This segment might be particularly receptive to term deposit products that offer potential benefits like higher interest rates or flexible withdrawal options to complement their existing loan obligations.</a:t>
            </a:r>
            <a:endParaRPr lang="en-US" sz="1500">
              <a:solidFill>
                <a:schemeClr val="bg1"/>
              </a:solidFill>
            </a:endParaRPr>
          </a:p>
          <a:p>
            <a:pPr marL="285750" indent="-285750">
              <a:buFont typeface="Arial" panose="020B0604020202020204" pitchFamily="34" charset="0"/>
              <a:buChar char="•"/>
            </a:pPr>
            <a:r>
              <a:rPr lang="en-US" sz="1500">
                <a:solidFill>
                  <a:schemeClr val="bg1"/>
                </a:solidFill>
              </a:rPr>
              <a:t>ABC Bank can leverage seasonal marketing campaigns to optimize outreach efforts.</a:t>
            </a:r>
            <a:r>
              <a:rPr lang="en-US" sz="1500">
                <a:solidFill>
                  <a:schemeClr val="tx1"/>
                </a:solidFill>
                <a:highlight>
                  <a:srgbClr val="FFFF00"/>
                </a:highlight>
              </a:rPr>
              <a:t> Prioritizing weekday outreach during May and Thursdays in April </a:t>
            </a:r>
            <a:r>
              <a:rPr lang="en-US" sz="1500">
                <a:solidFill>
                  <a:schemeClr val="bg1"/>
                </a:solidFill>
              </a:rPr>
              <a:t>could potentially lead to higher conversion rates. However, it's important to maintain a consistent marketing presence throughout the year.</a:t>
            </a:r>
            <a:endParaRPr lang="en-US" sz="15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202" y="5136515"/>
            <a:ext cx="2325467" cy="2325467"/>
          </a:xfrm>
          <a:prstGeom prst="rect">
            <a:avLst/>
          </a:prstGeom>
        </p:spPr>
      </p:pic>
      <p:sp>
        <p:nvSpPr>
          <p:cNvPr id="11" name="TextBox 10"/>
          <p:cNvSpPr txBox="1"/>
          <p:nvPr/>
        </p:nvSpPr>
        <p:spPr>
          <a:xfrm>
            <a:off x="870857" y="2380343"/>
            <a:ext cx="309880" cy="521970"/>
          </a:xfrm>
          <a:prstGeom prst="rect">
            <a:avLst/>
          </a:prstGeom>
          <a:solidFill>
            <a:srgbClr val="3B3B3B"/>
          </a:solidFill>
        </p:spPr>
        <p:txBody>
          <a:bodyPr wrap="none" rtlCol="0">
            <a:spAutoFit/>
          </a:bodyPr>
          <a:lstStyle/>
          <a:p>
            <a:pPr algn="l"/>
            <a:endParaRPr lang="en-US" sz="2800" b="1" dirty="0"/>
          </a:p>
        </p:txBody>
      </p:sp>
      <p:sp>
        <p:nvSpPr>
          <p:cNvPr id="2" name="Rectangles 1"/>
          <p:cNvSpPr/>
          <p:nvPr/>
        </p:nvSpPr>
        <p:spPr>
          <a:xfrm>
            <a:off x="-5715" y="0"/>
            <a:ext cx="12197715" cy="11106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692150" y="140335"/>
            <a:ext cx="10504170" cy="829945"/>
          </a:xfrm>
          <a:prstGeom prst="rect">
            <a:avLst/>
          </a:prstGeom>
          <a:noFill/>
        </p:spPr>
        <p:txBody>
          <a:bodyPr wrap="square" rtlCol="0">
            <a:spAutoFit/>
          </a:bodyPr>
          <a:p>
            <a:r>
              <a:rPr lang="en-US" sz="4800" b="1">
                <a:solidFill>
                  <a:srgbClr val="FF6600"/>
                </a:solidFill>
                <a:latin typeface="Berlin Sans FB Demi" panose="020E0802020502020306" charset="0"/>
                <a:cs typeface="Berlin Sans FB Demi" panose="020E0802020502020306" charset="0"/>
              </a:rPr>
              <a:t>Recommendations:</a:t>
            </a:r>
            <a:endParaRPr lang="en-US" sz="4800" b="1">
              <a:solidFill>
                <a:srgbClr val="FF6600"/>
              </a:solidFill>
              <a:latin typeface="Berlin Sans FB Demi" panose="020E0802020502020306" charset="0"/>
              <a:cs typeface="Berlin Sans FB Demi" panose="020E0802020502020306" charset="0"/>
            </a:endParaRPr>
          </a:p>
        </p:txBody>
      </p:sp>
      <p:sp>
        <p:nvSpPr>
          <p:cNvPr id="3" name="Text Box 2"/>
          <p:cNvSpPr txBox="1"/>
          <p:nvPr/>
        </p:nvSpPr>
        <p:spPr>
          <a:xfrm>
            <a:off x="569595" y="1463040"/>
            <a:ext cx="10627360" cy="2584450"/>
          </a:xfrm>
          <a:prstGeom prst="rect">
            <a:avLst/>
          </a:prstGeom>
          <a:noFill/>
        </p:spPr>
        <p:txBody>
          <a:bodyPr wrap="square" rtlCol="0">
            <a:spAutoFit/>
          </a:bodyPr>
          <a:p>
            <a:pPr marL="285750" indent="-285750">
              <a:buFont typeface="Arial" panose="020B0604020202020204" pitchFamily="34" charset="0"/>
              <a:buChar char="•"/>
            </a:pPr>
            <a:r>
              <a:rPr lang="en-US" b="1">
                <a:solidFill>
                  <a:schemeClr val="bg1"/>
                </a:solidFill>
              </a:rPr>
              <a:t>While social and economic factors have a subtler influence compared to other demographics and contact methods, staying informed about these trends can further refine ABC Bank's marketing strategies. During periods of high inflation (CPI), lower consumer confidence (CCI), and economic stability (low emp.var.rate), the bank might consider:</a:t>
            </a:r>
            <a:endParaRPr lang="en-US" b="1">
              <a:solidFill>
                <a:schemeClr val="bg1"/>
              </a:solidFill>
            </a:endParaRPr>
          </a:p>
          <a:p>
            <a:pPr marL="285750" indent="-285750">
              <a:buFont typeface="Arial" panose="020B0604020202020204" pitchFamily="34" charset="0"/>
              <a:buChar char="•"/>
            </a:pPr>
            <a:endParaRPr lang="en-US" b="1">
              <a:solidFill>
                <a:schemeClr val="bg1"/>
              </a:solidFill>
            </a:endParaRPr>
          </a:p>
          <a:p>
            <a:pPr marL="742950" lvl="1" indent="-285750">
              <a:buFont typeface="Arial" panose="020B0604020202020204" pitchFamily="34" charset="0"/>
              <a:buChar char="•"/>
            </a:pPr>
            <a:r>
              <a:rPr lang="en-US" b="1">
                <a:solidFill>
                  <a:schemeClr val="tx1"/>
                </a:solidFill>
                <a:highlight>
                  <a:srgbClr val="FFFF00"/>
                </a:highlight>
              </a:rPr>
              <a:t>Tailoring messaging:</a:t>
            </a:r>
            <a:r>
              <a:rPr lang="en-US" b="1">
                <a:solidFill>
                  <a:schemeClr val="bg1"/>
                </a:solidFill>
              </a:rPr>
              <a:t> Marketing messages could emphasize the potential benefits of term deposits during such times, such as securing savings against inflation or building a financial safety net.</a:t>
            </a:r>
            <a:endParaRPr lang="en-US" b="1">
              <a:solidFill>
                <a:schemeClr val="bg1"/>
              </a:solidFill>
            </a:endParaRPr>
          </a:p>
          <a:p>
            <a:pPr marL="742950" lvl="1" indent="-285750">
              <a:buFont typeface="Arial" panose="020B0604020202020204" pitchFamily="34" charset="0"/>
              <a:buChar char="•"/>
            </a:pPr>
            <a:r>
              <a:rPr lang="en-US" b="1">
                <a:solidFill>
                  <a:schemeClr val="tx1"/>
                </a:solidFill>
                <a:highlight>
                  <a:srgbClr val="FFFF00"/>
                </a:highlight>
              </a:rPr>
              <a:t>Highlighting stability:</a:t>
            </a:r>
            <a:r>
              <a:rPr lang="en-US" b="1">
                <a:solidFill>
                  <a:schemeClr val="bg1"/>
                </a:solidFill>
              </a:rPr>
              <a:t> Term deposits can be positioned as a reliable investment option offering stability and potential returns, especially when economic confidence might be lower.</a:t>
            </a:r>
            <a:endParaRPr lang="en-US" b="1">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12996</Words>
  <Application>WPS Presentation</Application>
  <PresentationFormat>Widescreen</PresentationFormat>
  <Paragraphs>169</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Calibri</vt:lpstr>
      <vt:lpstr>Microsoft YaHei</vt:lpstr>
      <vt:lpstr>Arial Unicode MS</vt:lpstr>
      <vt:lpstr>Calibri Light</vt:lpstr>
      <vt:lpstr>Berlin Sans FB Demi</vt:lpstr>
      <vt:lpstr>Palatino Linotype</vt:lpstr>
      <vt:lpstr>Office Theme</vt:lpstr>
      <vt:lpstr>PowerPoint 演示文稿</vt:lpstr>
      <vt:lpstr>   Agenda</vt:lpstr>
      <vt:lpstr>PowerPoint 演示文稿</vt:lpstr>
      <vt:lpstr>PowerPoint 演示文稿</vt:lpstr>
      <vt:lpstr>PowerPoint 演示文稿</vt:lpstr>
      <vt:lpstr>   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EDA For Detailed EDA refer to EDA.ppt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103</cp:revision>
  <dcterms:created xsi:type="dcterms:W3CDTF">2020-12-18T04:50:00Z</dcterms:created>
  <dcterms:modified xsi:type="dcterms:W3CDTF">2024-06-26T21:38:17Z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358865674CF746409863A984CBDC7292_13</vt:lpwstr>
  </property>
  <property fmtid="{D5CDD505-2E9C-101B-9397-08002B2CF9AE}" pid="3" name="KSOProductBuildVer">
    <vt:lpwstr>1033-12.2.0.13472</vt:lpwstr>
  </property>
</Properties>
</file>