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 fontScale="90000"/>
          </a:bodyPr>
          <a:lstStyle/>
          <a:p>
            <a:r>
              <a:rPr lang="en-US" dirty="0"/>
              <a:t>Teammates web app Software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Haider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532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751B8-4BC1-4C26-9003-D146A793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Failure test case with coverage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182F40D-2550-44F8-BEC0-478DE3606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663969"/>
            <a:ext cx="6275667" cy="35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3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4CDD-A708-43B3-8BA6-F39A81E8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A13D-E2A9-4ADC-BB8D-697A6D16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teammates project is so vast that’s why complete testing is impossible however I tested the main functionalities so far.</a:t>
            </a:r>
          </a:p>
        </p:txBody>
      </p:sp>
    </p:spTree>
    <p:extLst>
      <p:ext uri="{BB962C8B-B14F-4D97-AF65-F5344CB8AC3E}">
        <p14:creationId xmlns:p14="http://schemas.microsoft.com/office/powerpoint/2010/main" val="3555723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05F0-2274-4812-B333-192338BA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991F-1817-4D71-A0C1-FC58D323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5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About Teammates web app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7D8B94-5D9A-4860-814D-3AF649B5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feedback management tool for education.</a:t>
            </a:r>
          </a:p>
          <a:p>
            <a:r>
              <a:rPr lang="en-US" dirty="0"/>
              <a:t>Manage peer evaluations and feedback paths of students</a:t>
            </a:r>
          </a:p>
          <a:p>
            <a:r>
              <a:rPr lang="en-US" dirty="0"/>
              <a:t>It is provided as a cloud based service for educator students and is currently used by hundred of universities across the world.</a:t>
            </a: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6FB1F1C-901E-4A47-BBA1-F21116727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243" y="905933"/>
            <a:ext cx="895951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BAD1E6F2-B083-443A-BF2C-BA12AF46D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243" y="905933"/>
            <a:ext cx="895951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0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7D5-B330-40B5-80A8-49B794AC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 gathered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DD3B-E791-403D-BB8C-EF50B6667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Registration/login for the users to have a registered account on teammates.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that include visibility,  control , Reports and statistics , different question types or reuse past questions.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option for the instructors and teams.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Basic Functionalities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Confidential Peer Evaluations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Anonymous Peer Feedback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Shareable instructor comments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Searchable student records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710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7B2BE-2F67-471A-AB92-D5A5DA45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Software Testing Approach used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7B61-A21B-413F-B888-63F8E5EF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We used the blackbox testing approach as well as the whitebox testing in the design document.</a:t>
            </a:r>
          </a:p>
          <a:p>
            <a:r>
              <a:rPr lang="en-US" sz="1800">
                <a:solidFill>
                  <a:srgbClr val="FFFFFF"/>
                </a:solidFill>
              </a:rPr>
              <a:t>The test cases are designed with the requirements gathered in the design document.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A659D-FBED-45B0-A161-10F1C1D3C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95908"/>
              </p:ext>
            </p:extLst>
          </p:nvPr>
        </p:nvGraphicFramePr>
        <p:xfrm>
          <a:off x="4742017" y="1309122"/>
          <a:ext cx="6798083" cy="4239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9538">
                  <a:extLst>
                    <a:ext uri="{9D8B030D-6E8A-4147-A177-3AD203B41FA5}">
                      <a16:colId xmlns:a16="http://schemas.microsoft.com/office/drawing/2014/main" val="1075308768"/>
                    </a:ext>
                  </a:extLst>
                </a:gridCol>
                <a:gridCol w="5048545">
                  <a:extLst>
                    <a:ext uri="{9D8B030D-6E8A-4147-A177-3AD203B41FA5}">
                      <a16:colId xmlns:a16="http://schemas.microsoft.com/office/drawing/2014/main" val="2025918391"/>
                    </a:ext>
                  </a:extLst>
                </a:gridCol>
              </a:tblGrid>
              <a:tr h="623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Requirement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933" marR="1149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002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933" marR="114933" marT="0" marB="0"/>
                </a:tc>
                <a:extLst>
                  <a:ext uri="{0D108BD9-81ED-4DB2-BD59-A6C34878D82A}">
                    <a16:rowId xmlns:a16="http://schemas.microsoft.com/office/drawing/2014/main" val="1285431517"/>
                  </a:ext>
                </a:extLst>
              </a:tr>
              <a:tr h="623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Requirement Name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933" marR="1149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Features for user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933" marR="114933" marT="0" marB="0"/>
                </a:tc>
                <a:extLst>
                  <a:ext uri="{0D108BD9-81ED-4DB2-BD59-A6C34878D82A}">
                    <a16:rowId xmlns:a16="http://schemas.microsoft.com/office/drawing/2014/main" val="2196502660"/>
                  </a:ext>
                </a:extLst>
              </a:tr>
              <a:tr h="23088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933" marR="1149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Different features included in teammates webapp that includes</a:t>
                      </a:r>
                      <a:endParaRPr lang="en-US" sz="18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800">
                          <a:effectLst/>
                        </a:rPr>
                        <a:t>Feedback</a:t>
                      </a:r>
                      <a:endParaRPr lang="en-US" sz="18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800">
                          <a:effectLst/>
                        </a:rPr>
                        <a:t>Visibility</a:t>
                      </a:r>
                      <a:endParaRPr lang="en-US" sz="18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800">
                          <a:effectLst/>
                        </a:rPr>
                        <a:t>Control</a:t>
                      </a:r>
                      <a:endParaRPr lang="en-US" sz="18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800">
                          <a:effectLst/>
                        </a:rPr>
                        <a:t>Reports and Statistics</a:t>
                      </a:r>
                      <a:endParaRPr lang="en-US" sz="18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800">
                          <a:effectLst/>
                        </a:rPr>
                        <a:t>Different question types and reuse past questions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933" marR="114933" marT="0" marB="0"/>
                </a:tc>
                <a:extLst>
                  <a:ext uri="{0D108BD9-81ED-4DB2-BD59-A6C34878D82A}">
                    <a16:rowId xmlns:a16="http://schemas.microsoft.com/office/drawing/2014/main" val="601593062"/>
                  </a:ext>
                </a:extLst>
              </a:tr>
              <a:tr h="3422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Created 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933" marR="1149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22/09/2020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933" marR="114933" marT="0" marB="0"/>
                </a:tc>
                <a:extLst>
                  <a:ext uri="{0D108BD9-81ED-4DB2-BD59-A6C34878D82A}">
                    <a16:rowId xmlns:a16="http://schemas.microsoft.com/office/drawing/2014/main" val="1639078965"/>
                  </a:ext>
                </a:extLst>
              </a:tr>
              <a:tr h="34224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>
                          <a:effectLst/>
                        </a:rPr>
                        <a:t>Created By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933" marR="11493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</a:rPr>
                        <a:t>Haider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14933" marR="114933" marT="0" marB="0"/>
                </a:tc>
                <a:extLst>
                  <a:ext uri="{0D108BD9-81ED-4DB2-BD59-A6C34878D82A}">
                    <a16:rowId xmlns:a16="http://schemas.microsoft.com/office/drawing/2014/main" val="2775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1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E9001-6DE0-4E84-A81E-BEDFDEA7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Junit Test Cases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F1FFC2-0401-47B6-B955-89892C771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378145"/>
              </p:ext>
            </p:extLst>
          </p:nvPr>
        </p:nvGraphicFramePr>
        <p:xfrm>
          <a:off x="633999" y="1637930"/>
          <a:ext cx="10925107" cy="162980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542557">
                  <a:extLst>
                    <a:ext uri="{9D8B030D-6E8A-4147-A177-3AD203B41FA5}">
                      <a16:colId xmlns:a16="http://schemas.microsoft.com/office/drawing/2014/main" val="2664936385"/>
                    </a:ext>
                  </a:extLst>
                </a:gridCol>
                <a:gridCol w="832849">
                  <a:extLst>
                    <a:ext uri="{9D8B030D-6E8A-4147-A177-3AD203B41FA5}">
                      <a16:colId xmlns:a16="http://schemas.microsoft.com/office/drawing/2014/main" val="3208097949"/>
                    </a:ext>
                  </a:extLst>
                </a:gridCol>
                <a:gridCol w="2714746">
                  <a:extLst>
                    <a:ext uri="{9D8B030D-6E8A-4147-A177-3AD203B41FA5}">
                      <a16:colId xmlns:a16="http://schemas.microsoft.com/office/drawing/2014/main" val="2364632648"/>
                    </a:ext>
                  </a:extLst>
                </a:gridCol>
                <a:gridCol w="1637660">
                  <a:extLst>
                    <a:ext uri="{9D8B030D-6E8A-4147-A177-3AD203B41FA5}">
                      <a16:colId xmlns:a16="http://schemas.microsoft.com/office/drawing/2014/main" val="1549280842"/>
                    </a:ext>
                  </a:extLst>
                </a:gridCol>
                <a:gridCol w="1743768">
                  <a:extLst>
                    <a:ext uri="{9D8B030D-6E8A-4147-A177-3AD203B41FA5}">
                      <a16:colId xmlns:a16="http://schemas.microsoft.com/office/drawing/2014/main" val="2161682122"/>
                    </a:ext>
                  </a:extLst>
                </a:gridCol>
                <a:gridCol w="838855">
                  <a:extLst>
                    <a:ext uri="{9D8B030D-6E8A-4147-A177-3AD203B41FA5}">
                      <a16:colId xmlns:a16="http://schemas.microsoft.com/office/drawing/2014/main" val="3432300901"/>
                    </a:ext>
                  </a:extLst>
                </a:gridCol>
                <a:gridCol w="912929">
                  <a:extLst>
                    <a:ext uri="{9D8B030D-6E8A-4147-A177-3AD203B41FA5}">
                      <a16:colId xmlns:a16="http://schemas.microsoft.com/office/drawing/2014/main" val="2147535117"/>
                    </a:ext>
                  </a:extLst>
                </a:gridCol>
                <a:gridCol w="680695">
                  <a:extLst>
                    <a:ext uri="{9D8B030D-6E8A-4147-A177-3AD203B41FA5}">
                      <a16:colId xmlns:a16="http://schemas.microsoft.com/office/drawing/2014/main" val="2907691906"/>
                    </a:ext>
                  </a:extLst>
                </a:gridCol>
                <a:gridCol w="808825">
                  <a:extLst>
                    <a:ext uri="{9D8B030D-6E8A-4147-A177-3AD203B41FA5}">
                      <a16:colId xmlns:a16="http://schemas.microsoft.com/office/drawing/2014/main" val="2609108157"/>
                    </a:ext>
                  </a:extLst>
                </a:gridCol>
                <a:gridCol w="212223">
                  <a:extLst>
                    <a:ext uri="{9D8B030D-6E8A-4147-A177-3AD203B41FA5}">
                      <a16:colId xmlns:a16="http://schemas.microsoft.com/office/drawing/2014/main" val="1887057845"/>
                    </a:ext>
                  </a:extLst>
                </a:gridCol>
              </a:tblGrid>
              <a:tr h="430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TCID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Objective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Prerequisite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Test Data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Test Steps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Expected Result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Actual Result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Status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Remarks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extLst>
                  <a:ext uri="{0D108BD9-81ED-4DB2-BD59-A6C34878D82A}">
                    <a16:rowId xmlns:a16="http://schemas.microsoft.com/office/drawing/2014/main" val="2444933638"/>
                  </a:ext>
                </a:extLst>
              </a:tr>
              <a:tr h="11992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002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To check all the features 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Participant should have a registered account either a student account or an instructor account.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User account data , email and password, feedback for the students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300">
                          <a:effectLst/>
                        </a:rPr>
                        <a:t>Enter the registered email and password</a:t>
                      </a:r>
                      <a:endParaRPr lang="en-US" sz="1300">
                        <a:effectLst/>
                      </a:endParaRP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300">
                          <a:effectLst/>
                        </a:rPr>
                        <a:t>No. of registered participants</a:t>
                      </a:r>
                      <a:endParaRPr lang="en-US" sz="13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w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Login successful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passed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pass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>
                          <a:effectLst/>
                        </a:rPr>
                        <a:t> </a:t>
                      </a:r>
                      <a:endParaRPr lang="en-US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827" marR="22827" marT="0" marB="0"/>
                </a:tc>
                <a:extLst>
                  <a:ext uri="{0D108BD9-81ED-4DB2-BD59-A6C34878D82A}">
                    <a16:rowId xmlns:a16="http://schemas.microsoft.com/office/drawing/2014/main" val="100542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3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4833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E2D37-0E7A-4AFF-9E47-23B0ADD4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Executed Test Cases with Coverage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563321-ABC1-445A-A2BA-EF38DA410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335" y="1663969"/>
            <a:ext cx="6275667" cy="35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1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9F78A-5E0C-4138-9FD6-30640C2D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Test defect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A8496B-3069-4C2B-A560-592E5B898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561897"/>
              </p:ext>
            </p:extLst>
          </p:nvPr>
        </p:nvGraphicFramePr>
        <p:xfrm>
          <a:off x="5282335" y="1135285"/>
          <a:ext cx="6275668" cy="4587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225">
                  <a:extLst>
                    <a:ext uri="{9D8B030D-6E8A-4147-A177-3AD203B41FA5}">
                      <a16:colId xmlns:a16="http://schemas.microsoft.com/office/drawing/2014/main" val="1136614196"/>
                    </a:ext>
                  </a:extLst>
                </a:gridCol>
                <a:gridCol w="4405443">
                  <a:extLst>
                    <a:ext uri="{9D8B030D-6E8A-4147-A177-3AD203B41FA5}">
                      <a16:colId xmlns:a16="http://schemas.microsoft.com/office/drawing/2014/main" val="2294728630"/>
                    </a:ext>
                  </a:extLst>
                </a:gridCol>
              </a:tblGrid>
              <a:tr h="3680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Defect Id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005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extLst>
                  <a:ext uri="{0D108BD9-81ED-4DB2-BD59-A6C34878D82A}">
                    <a16:rowId xmlns:a16="http://schemas.microsoft.com/office/drawing/2014/main" val="2788288348"/>
                  </a:ext>
                </a:extLst>
              </a:tr>
              <a:tr h="3680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Summary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Failed login attempt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extLst>
                  <a:ext uri="{0D108BD9-81ED-4DB2-BD59-A6C34878D82A}">
                    <a16:rowId xmlns:a16="http://schemas.microsoft.com/office/drawing/2014/main" val="3117147214"/>
                  </a:ext>
                </a:extLst>
              </a:tr>
              <a:tr h="3680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Severity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extLst>
                  <a:ext uri="{0D108BD9-81ED-4DB2-BD59-A6C34878D82A}">
                    <a16:rowId xmlns:a16="http://schemas.microsoft.com/office/drawing/2014/main" val="3378861020"/>
                  </a:ext>
                </a:extLst>
              </a:tr>
              <a:tr h="3680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Detected By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haider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extLst>
                  <a:ext uri="{0D108BD9-81ED-4DB2-BD59-A6C34878D82A}">
                    <a16:rowId xmlns:a16="http://schemas.microsoft.com/office/drawing/2014/main" val="3766196231"/>
                  </a:ext>
                </a:extLst>
              </a:tr>
              <a:tr h="3680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Detected 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22-09-2020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extLst>
                  <a:ext uri="{0D108BD9-81ED-4DB2-BD59-A6C34878D82A}">
                    <a16:rowId xmlns:a16="http://schemas.microsoft.com/office/drawing/2014/main" val="2271065999"/>
                  </a:ext>
                </a:extLst>
              </a:tr>
              <a:tr h="3680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Status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removed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extLst>
                  <a:ext uri="{0D108BD9-81ED-4DB2-BD59-A6C34878D82A}">
                    <a16:rowId xmlns:a16="http://schemas.microsoft.com/office/drawing/2014/main" val="1619847548"/>
                  </a:ext>
                </a:extLst>
              </a:tr>
              <a:tr h="3680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Priority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high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extLst>
                  <a:ext uri="{0D108BD9-81ED-4DB2-BD59-A6C34878D82A}">
                    <a16:rowId xmlns:a16="http://schemas.microsoft.com/office/drawing/2014/main" val="2629579683"/>
                  </a:ext>
                </a:extLst>
              </a:tr>
              <a:tr h="670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Linked Test Case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extLst>
                  <a:ext uri="{0D108BD9-81ED-4DB2-BD59-A6C34878D82A}">
                    <a16:rowId xmlns:a16="http://schemas.microsoft.com/office/drawing/2014/main" val="1821090945"/>
                  </a:ext>
                </a:extLst>
              </a:tr>
              <a:tr h="670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Linked Requirement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001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extLst>
                  <a:ext uri="{0D108BD9-81ED-4DB2-BD59-A6C34878D82A}">
                    <a16:rowId xmlns:a16="http://schemas.microsoft.com/office/drawing/2014/main" val="4123881566"/>
                  </a:ext>
                </a:extLst>
              </a:tr>
              <a:tr h="6702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Root Cause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Mismatch of password or the wrong password entered by the user.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613" marR="123613" marT="0" marB="0"/>
                </a:tc>
                <a:extLst>
                  <a:ext uri="{0D108BD9-81ED-4DB2-BD59-A6C34878D82A}">
                    <a16:rowId xmlns:a16="http://schemas.microsoft.com/office/drawing/2014/main" val="359977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626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Georgia Pro Cond Light</vt:lpstr>
      <vt:lpstr>Speak Pro</vt:lpstr>
      <vt:lpstr>Symbol</vt:lpstr>
      <vt:lpstr>RetrospectVTI</vt:lpstr>
      <vt:lpstr>Teammates web app Software test</vt:lpstr>
      <vt:lpstr>About Teammates web app </vt:lpstr>
      <vt:lpstr>PowerPoint Presentation</vt:lpstr>
      <vt:lpstr>PowerPoint Presentation</vt:lpstr>
      <vt:lpstr>Basic Requirements gathered</vt:lpstr>
      <vt:lpstr>Software Testing Approach used</vt:lpstr>
      <vt:lpstr>Junit Test Cases</vt:lpstr>
      <vt:lpstr>Executed Test Cases with Coverage</vt:lpstr>
      <vt:lpstr>Test defect</vt:lpstr>
      <vt:lpstr>Failure test case with coverage</vt:lpstr>
      <vt:lpstr>Challenging part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Teammates web app Software test</dc:title>
  <dc:creator>Bisma Naeem</dc:creator>
  <cp:lastModifiedBy>Bisma Naeem</cp:lastModifiedBy>
  <cp:revision>1</cp:revision>
  <dcterms:created xsi:type="dcterms:W3CDTF">2020-09-25T15:46:52Z</dcterms:created>
  <dcterms:modified xsi:type="dcterms:W3CDTF">2020-09-25T15:50:17Z</dcterms:modified>
</cp:coreProperties>
</file>