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6" r:id="rId2"/>
    <p:sldId id="295" r:id="rId3"/>
    <p:sldId id="297" r:id="rId4"/>
    <p:sldId id="298" r:id="rId5"/>
    <p:sldId id="299" r:id="rId6"/>
    <p:sldId id="300" r:id="rId7"/>
    <p:sldId id="304" r:id="rId8"/>
    <p:sldId id="305" r:id="rId9"/>
    <p:sldId id="308" r:id="rId10"/>
    <p:sldId id="307" r:id="rId11"/>
    <p:sldId id="296" r:id="rId12"/>
    <p:sldId id="294" r:id="rId13"/>
  </p:sldIdLst>
  <p:sldSz cx="9144000" cy="6858000" type="screen4x3"/>
  <p:notesSz cx="6858000" cy="9144000"/>
  <p:embeddedFontLst>
    <p:embeddedFont>
      <p:font typeface="Bahnschrift Condensed" panose="020B0502040204020203" pitchFamily="34" charset="0"/>
      <p:regular r:id="rId15"/>
      <p:bold r:id="rId16"/>
    </p:embeddedFont>
    <p:embeddedFont>
      <p:font typeface="Candara" panose="020E0502030303020204" pitchFamily="3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9" roundtripDataSignature="AMtx7mh0xsihnaAQnR/7PSBjVcidkV3VY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5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6608"/>
  </p:normalViewPr>
  <p:slideViewPr>
    <p:cSldViewPr snapToGrid="0">
      <p:cViewPr varScale="1">
        <p:scale>
          <a:sx n="91" d="100"/>
          <a:sy n="91" d="100"/>
        </p:scale>
        <p:origin x="1238" y="5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4" name="Google Shape;4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pic>
        <p:nvPicPr>
          <p:cNvPr id="25" name="Google Shape;25;p8" descr="LOGO.gif"/>
          <p:cNvPicPr preferRelativeResize="0"/>
          <p:nvPr/>
        </p:nvPicPr>
        <p:blipFill rotWithShape="1">
          <a:blip r:embed="rId2">
            <a:alphaModFix/>
          </a:blip>
          <a:srcRect b="10713"/>
          <a:stretch/>
        </p:blipFill>
        <p:spPr>
          <a:xfrm>
            <a:off x="6553200" y="228600"/>
            <a:ext cx="2057400" cy="635000"/>
          </a:xfrm>
          <a:prstGeom prst="rect">
            <a:avLst/>
          </a:prstGeom>
          <a:noFill/>
          <a:ln>
            <a:noFill/>
          </a:ln>
        </p:spPr>
      </p:pic>
      <p:grpSp>
        <p:nvGrpSpPr>
          <p:cNvPr id="26" name="Google Shape;26;p8"/>
          <p:cNvGrpSpPr/>
          <p:nvPr/>
        </p:nvGrpSpPr>
        <p:grpSpPr>
          <a:xfrm>
            <a:off x="6146800" y="0"/>
            <a:ext cx="2997200" cy="876300"/>
            <a:chOff x="6096000" y="3924300"/>
            <a:chExt cx="2997200" cy="876300"/>
          </a:xfrm>
        </p:grpSpPr>
        <p:sp>
          <p:nvSpPr>
            <p:cNvPr id="27" name="Google Shape;27;p8"/>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28" name="Google Shape;28;p8" descr="LOGO.gif"/>
            <p:cNvPicPr preferRelativeResize="0"/>
            <p:nvPr/>
          </p:nvPicPr>
          <p:blipFill rotWithShape="1">
            <a:blip r:embed="rId2">
              <a:alphaModFix/>
            </a:blip>
            <a:srcRect b="10713"/>
            <a:stretch/>
          </p:blipFill>
          <p:spPr>
            <a:xfrm>
              <a:off x="6502400" y="4152900"/>
              <a:ext cx="2057400" cy="635000"/>
            </a:xfrm>
            <a:prstGeom prst="rect">
              <a:avLst/>
            </a:prstGeom>
            <a:noFill/>
            <a:ln>
              <a:noFill/>
            </a:ln>
          </p:spPr>
        </p:pic>
        <p:sp>
          <p:nvSpPr>
            <p:cNvPr id="29" name="Google Shape;29;p8"/>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pic>
        <p:nvPicPr>
          <p:cNvPr id="30" name="Google Shape;30;p8" descr="logo.jpg"/>
          <p:cNvPicPr preferRelativeResize="0"/>
          <p:nvPr/>
        </p:nvPicPr>
        <p:blipFill rotWithShape="1">
          <a:blip r:embed="rId3">
            <a:alphaModFix/>
          </a:blip>
          <a:srcRect/>
          <a:stretch/>
        </p:blipFill>
        <p:spPr>
          <a:xfrm>
            <a:off x="6553200" y="228600"/>
            <a:ext cx="1920875" cy="609600"/>
          </a:xfrm>
          <a:prstGeom prst="rect">
            <a:avLst/>
          </a:prstGeom>
          <a:noFill/>
          <a:ln>
            <a:noFill/>
          </a:ln>
        </p:spPr>
      </p:pic>
      <p:sp>
        <p:nvSpPr>
          <p:cNvPr id="31" name="Google Shape;31;p8"/>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2" name="Google Shape;32;p8"/>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 name="Google Shape;33;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22CS016</a:t>
            </a:r>
            <a:endParaRPr/>
          </a:p>
        </p:txBody>
      </p:sp>
      <p:sp>
        <p:nvSpPr>
          <p:cNvPr id="34" name="Google Shape;34;p8"/>
          <p:cNvSpPr txBox="1">
            <a:spLocks noGrp="1"/>
          </p:cNvSpPr>
          <p:nvPr>
            <p:ph type="ftr" idx="11"/>
          </p:nvPr>
        </p:nvSpPr>
        <p:spPr>
          <a:xfrm>
            <a:off x="3211606" y="6356349"/>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12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12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12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12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12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12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12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9pPr>
          </a:lstStyle>
          <a:p>
            <a:endParaRPr/>
          </a:p>
        </p:txBody>
      </p:sp>
      <p:sp>
        <p:nvSpPr>
          <p:cNvPr id="11" name="Google Shape;11;p7"/>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r>
              <a:rPr lang="en-US"/>
              <a:t>22CS016</a:t>
            </a:r>
            <a:endParaRPr/>
          </a:p>
        </p:txBody>
      </p:sp>
      <p:sp>
        <p:nvSpPr>
          <p:cNvPr id="13" name="Google Shape;13;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98989"/>
                </a:solidFill>
                <a:latin typeface="Calibri"/>
                <a:ea typeface="Calibri"/>
                <a:cs typeface="Calibri"/>
                <a:sym typeface="Calibri"/>
              </a:defRPr>
            </a:lvl1pPr>
            <a:lvl2pPr marL="0" marR="0" lvl="1" indent="0" algn="r" rtl="0">
              <a:spcBef>
                <a:spcPts val="0"/>
              </a:spcBef>
              <a:spcAft>
                <a:spcPts val="0"/>
              </a:spcAft>
              <a:buNone/>
              <a:defRPr sz="1200" b="0" i="0" u="none" strike="noStrike" cap="none">
                <a:solidFill>
                  <a:srgbClr val="898989"/>
                </a:solidFill>
                <a:latin typeface="Calibri"/>
                <a:ea typeface="Calibri"/>
                <a:cs typeface="Calibri"/>
                <a:sym typeface="Calibri"/>
              </a:defRPr>
            </a:lvl2pPr>
            <a:lvl3pPr marL="0" marR="0" lvl="2" indent="0" algn="r" rtl="0">
              <a:spcBef>
                <a:spcPts val="0"/>
              </a:spcBef>
              <a:spcAft>
                <a:spcPts val="0"/>
              </a:spcAft>
              <a:buNone/>
              <a:defRPr sz="1200" b="0" i="0" u="none" strike="noStrike" cap="none">
                <a:solidFill>
                  <a:srgbClr val="898989"/>
                </a:solidFill>
                <a:latin typeface="Calibri"/>
                <a:ea typeface="Calibri"/>
                <a:cs typeface="Calibri"/>
                <a:sym typeface="Calibri"/>
              </a:defRPr>
            </a:lvl3pPr>
            <a:lvl4pPr marL="0" marR="0" lvl="3" indent="0" algn="r" rtl="0">
              <a:spcBef>
                <a:spcPts val="0"/>
              </a:spcBef>
              <a:spcAft>
                <a:spcPts val="0"/>
              </a:spcAft>
              <a:buNone/>
              <a:defRPr sz="1200" b="0" i="0" u="none" strike="noStrike" cap="none">
                <a:solidFill>
                  <a:srgbClr val="898989"/>
                </a:solidFill>
                <a:latin typeface="Calibri"/>
                <a:ea typeface="Calibri"/>
                <a:cs typeface="Calibri"/>
                <a:sym typeface="Calibri"/>
              </a:defRPr>
            </a:lvl4pPr>
            <a:lvl5pPr marL="0" marR="0" lvl="4" indent="0" algn="r" rtl="0">
              <a:spcBef>
                <a:spcPts val="0"/>
              </a:spcBef>
              <a:spcAft>
                <a:spcPts val="0"/>
              </a:spcAft>
              <a:buNone/>
              <a:defRPr sz="1200" b="0" i="0" u="none" strike="noStrike" cap="none">
                <a:solidFill>
                  <a:srgbClr val="898989"/>
                </a:solidFill>
                <a:latin typeface="Calibri"/>
                <a:ea typeface="Calibri"/>
                <a:cs typeface="Calibri"/>
                <a:sym typeface="Calibri"/>
              </a:defRPr>
            </a:lvl5pPr>
            <a:lvl6pPr marL="0" marR="0" lvl="5" indent="0" algn="r" rtl="0">
              <a:spcBef>
                <a:spcPts val="0"/>
              </a:spcBef>
              <a:spcAft>
                <a:spcPts val="0"/>
              </a:spcAft>
              <a:buNone/>
              <a:defRPr sz="1200" b="0" i="0" u="none" strike="noStrike" cap="none">
                <a:solidFill>
                  <a:srgbClr val="898989"/>
                </a:solidFill>
                <a:latin typeface="Calibri"/>
                <a:ea typeface="Calibri"/>
                <a:cs typeface="Calibri"/>
                <a:sym typeface="Calibri"/>
              </a:defRPr>
            </a:lvl6pPr>
            <a:lvl7pPr marL="0" marR="0" lvl="6" indent="0" algn="r" rtl="0">
              <a:spcBef>
                <a:spcPts val="0"/>
              </a:spcBef>
              <a:spcAft>
                <a:spcPts val="0"/>
              </a:spcAft>
              <a:buNone/>
              <a:defRPr sz="1200" b="0" i="0" u="none" strike="noStrike" cap="none">
                <a:solidFill>
                  <a:srgbClr val="898989"/>
                </a:solidFill>
                <a:latin typeface="Calibri"/>
                <a:ea typeface="Calibri"/>
                <a:cs typeface="Calibri"/>
                <a:sym typeface="Calibri"/>
              </a:defRPr>
            </a:lvl7pPr>
            <a:lvl8pPr marL="0" marR="0" lvl="7" indent="0" algn="r" rtl="0">
              <a:spcBef>
                <a:spcPts val="0"/>
              </a:spcBef>
              <a:spcAft>
                <a:spcPts val="0"/>
              </a:spcAft>
              <a:buNone/>
              <a:defRPr sz="1200" b="0" i="0" u="none" strike="noStrike" cap="none">
                <a:solidFill>
                  <a:srgbClr val="898989"/>
                </a:solidFill>
                <a:latin typeface="Calibri"/>
                <a:ea typeface="Calibri"/>
                <a:cs typeface="Calibri"/>
                <a:sym typeface="Calibri"/>
              </a:defRPr>
            </a:lvl8pPr>
            <a:lvl9pPr marL="0" marR="0" lvl="8" indent="0" algn="r" rtl="0">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7"/>
          <p:cNvSpPr/>
          <p:nvPr/>
        </p:nvSpPr>
        <p:spPr>
          <a:xfrm>
            <a:off x="0" y="0"/>
            <a:ext cx="91440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6" name="Google Shape;16;p7"/>
          <p:cNvSpPr/>
          <p:nvPr/>
        </p:nvSpPr>
        <p:spPr>
          <a:xfrm rot="10800000" flipH="1">
            <a:off x="0" y="6705600"/>
            <a:ext cx="9144000" cy="198116"/>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17" name="Google Shape;17;p7" descr="LOGO.gif"/>
          <p:cNvPicPr preferRelativeResize="0"/>
          <p:nvPr/>
        </p:nvPicPr>
        <p:blipFill rotWithShape="1">
          <a:blip r:embed="rId3">
            <a:alphaModFix/>
          </a:blip>
          <a:srcRect b="10713"/>
          <a:stretch/>
        </p:blipFill>
        <p:spPr>
          <a:xfrm>
            <a:off x="6553200" y="228600"/>
            <a:ext cx="2057400" cy="635000"/>
          </a:xfrm>
          <a:prstGeom prst="rect">
            <a:avLst/>
          </a:prstGeom>
          <a:noFill/>
          <a:ln>
            <a:noFill/>
          </a:ln>
        </p:spPr>
      </p:pic>
      <p:pic>
        <p:nvPicPr>
          <p:cNvPr id="18" name="Google Shape;18;p7" descr="LOGO.gif"/>
          <p:cNvPicPr preferRelativeResize="0"/>
          <p:nvPr/>
        </p:nvPicPr>
        <p:blipFill rotWithShape="1">
          <a:blip r:embed="rId3">
            <a:alphaModFix/>
          </a:blip>
          <a:srcRect b="10713"/>
          <a:stretch/>
        </p:blipFill>
        <p:spPr>
          <a:xfrm>
            <a:off x="6553200" y="228600"/>
            <a:ext cx="2057400" cy="635000"/>
          </a:xfrm>
          <a:prstGeom prst="rect">
            <a:avLst/>
          </a:prstGeom>
          <a:noFill/>
          <a:ln>
            <a:noFill/>
          </a:ln>
        </p:spPr>
      </p:pic>
      <p:grpSp>
        <p:nvGrpSpPr>
          <p:cNvPr id="19" name="Google Shape;19;p7"/>
          <p:cNvGrpSpPr/>
          <p:nvPr/>
        </p:nvGrpSpPr>
        <p:grpSpPr>
          <a:xfrm>
            <a:off x="6146800" y="0"/>
            <a:ext cx="2997200" cy="876300"/>
            <a:chOff x="6096000" y="3924300"/>
            <a:chExt cx="2997200" cy="876300"/>
          </a:xfrm>
        </p:grpSpPr>
        <p:sp>
          <p:nvSpPr>
            <p:cNvPr id="20" name="Google Shape;20;p7"/>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21" name="Google Shape;21;p7" descr="LOGO.gif"/>
            <p:cNvPicPr preferRelativeResize="0"/>
            <p:nvPr/>
          </p:nvPicPr>
          <p:blipFill rotWithShape="1">
            <a:blip r:embed="rId3">
              <a:alphaModFix/>
            </a:blip>
            <a:srcRect b="10713"/>
            <a:stretch/>
          </p:blipFill>
          <p:spPr>
            <a:xfrm>
              <a:off x="6502400" y="4152900"/>
              <a:ext cx="2057400" cy="635000"/>
            </a:xfrm>
            <a:prstGeom prst="rect">
              <a:avLst/>
            </a:prstGeom>
            <a:noFill/>
            <a:ln>
              <a:noFill/>
            </a:ln>
          </p:spPr>
        </p:pic>
        <p:sp>
          <p:nvSpPr>
            <p:cNvPr id="22" name="Google Shape;22;p7"/>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pic>
        <p:nvPicPr>
          <p:cNvPr id="23" name="Google Shape;23;p7" descr="logo.jpg"/>
          <p:cNvPicPr preferRelativeResize="0"/>
          <p:nvPr/>
        </p:nvPicPr>
        <p:blipFill rotWithShape="1">
          <a:blip r:embed="rId4">
            <a:alphaModFix/>
          </a:blip>
          <a:srcRect/>
          <a:stretch/>
        </p:blipFill>
        <p:spPr>
          <a:xfrm>
            <a:off x="6553200" y="228600"/>
            <a:ext cx="1920875" cy="609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hf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www.geeksforgeeks.org/python-for-machine-learning/?ref=shm" TargetMode="External"/><Relationship Id="rId2" Type="http://schemas.openxmlformats.org/officeDocument/2006/relationships/hyperlink" Target="https://www.youtube.com/"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22CS016</a:t>
            </a:r>
            <a:endParaRPr/>
          </a:p>
        </p:txBody>
      </p:sp>
      <p:sp>
        <p:nvSpPr>
          <p:cNvPr id="47" name="Google Shape;47;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
        <p:nvSpPr>
          <p:cNvPr id="48" name="Google Shape;48;p1"/>
          <p:cNvSpPr txBox="1"/>
          <p:nvPr/>
        </p:nvSpPr>
        <p:spPr>
          <a:xfrm>
            <a:off x="0" y="989044"/>
            <a:ext cx="9022703" cy="5290458"/>
          </a:xfrm>
          <a:prstGeom prst="rect">
            <a:avLst/>
          </a:prstGeom>
          <a:noFill/>
          <a:ln>
            <a:noFill/>
          </a:ln>
        </p:spPr>
        <p:txBody>
          <a:bodyPr spcFirstLastPara="1" wrap="square" lIns="91425" tIns="33100" rIns="91425" bIns="45700" anchor="ctr" anchorCtr="0">
            <a:noAutofit/>
          </a:bodyPr>
          <a:lstStyle/>
          <a:p>
            <a:pPr marL="0" marR="0" lvl="0" indent="0" algn="ctr" rtl="0">
              <a:spcBef>
                <a:spcPts val="0"/>
              </a:spcBef>
              <a:spcAft>
                <a:spcPts val="0"/>
              </a:spcAft>
              <a:buNone/>
            </a:pPr>
            <a:endParaRPr sz="3200" b="1" i="0" u="none" strike="noStrike" cap="none" dirty="0">
              <a:solidFill>
                <a:srgbClr val="FF0000"/>
              </a:solidFill>
              <a:latin typeface="Candara"/>
              <a:ea typeface="Candara"/>
              <a:cs typeface="Candara"/>
              <a:sym typeface="Candara"/>
            </a:endParaRPr>
          </a:p>
          <a:p>
            <a:pPr algn="ctr"/>
            <a:r>
              <a:rPr lang="en-IN" sz="3200" b="1" i="0" u="none" strike="noStrike" cap="none" dirty="0">
                <a:solidFill>
                  <a:srgbClr val="FF0000"/>
                </a:solidFill>
                <a:latin typeface="Candara"/>
                <a:ea typeface="Candara"/>
                <a:cs typeface="Candara"/>
                <a:sym typeface="Candara"/>
              </a:rPr>
              <a:t>Project Title:</a:t>
            </a:r>
            <a:endParaRPr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r>
              <a:rPr lang="en-US" sz="3200" b="1" dirty="0">
                <a:solidFill>
                  <a:schemeClr val="tx1"/>
                </a:solidFill>
                <a:latin typeface="Candara"/>
                <a:ea typeface="Candara"/>
                <a:cs typeface="Candara"/>
                <a:sym typeface="Candara"/>
              </a:rPr>
              <a:t>Mental Health Prediction</a:t>
            </a:r>
            <a:endParaRPr sz="3200" b="1" i="0" u="none" strike="noStrike" cap="none" dirty="0">
              <a:solidFill>
                <a:schemeClr val="tx1"/>
              </a:solidFill>
              <a:latin typeface="Candara"/>
              <a:ea typeface="Candara"/>
              <a:cs typeface="Candara"/>
              <a:sym typeface="Candara"/>
            </a:endParaRPr>
          </a:p>
          <a:p>
            <a:pPr marL="0" marR="0" lvl="0" indent="0" algn="ctr" rtl="0">
              <a:spcBef>
                <a:spcPts val="0"/>
              </a:spcBef>
              <a:spcAft>
                <a:spcPts val="0"/>
              </a:spcAft>
              <a:buNone/>
            </a:pPr>
            <a:endParaRPr lang="en-IN" sz="3200" b="1" dirty="0">
              <a:solidFill>
                <a:srgbClr val="00151A"/>
              </a:solidFill>
            </a:endParaRPr>
          </a:p>
          <a:p>
            <a:pPr marL="0" marR="0" lvl="0" indent="0" algn="ctr" rtl="0">
              <a:spcBef>
                <a:spcPts val="0"/>
              </a:spcBef>
              <a:spcAft>
                <a:spcPts val="0"/>
              </a:spcAft>
              <a:buNone/>
            </a:pPr>
            <a:endParaRPr lang="en-IN" sz="3200" b="1" dirty="0">
              <a:solidFill>
                <a:srgbClr val="00151A"/>
              </a:solidFill>
            </a:endParaRPr>
          </a:p>
          <a:p>
            <a:pPr marL="0" marR="0" lvl="0" indent="0" algn="ctr" rtl="0">
              <a:spcBef>
                <a:spcPts val="0"/>
              </a:spcBef>
              <a:spcAft>
                <a:spcPts val="0"/>
              </a:spcAft>
              <a:buNone/>
            </a:pPr>
            <a:r>
              <a:rPr lang="en-IN" sz="3200" b="1" i="0" u="none" strike="noStrike" cap="none" dirty="0">
                <a:solidFill>
                  <a:srgbClr val="FF0000"/>
                </a:solidFill>
                <a:latin typeface="Candara"/>
                <a:ea typeface="Candara"/>
                <a:cs typeface="Candara"/>
                <a:sym typeface="Candara"/>
              </a:rPr>
              <a:t>Team Member and Roll No.</a:t>
            </a:r>
          </a:p>
          <a:p>
            <a:pPr marL="0" marR="0" lvl="0" indent="0" algn="ctr" rtl="0">
              <a:spcBef>
                <a:spcPts val="0"/>
              </a:spcBef>
              <a:spcAft>
                <a:spcPts val="0"/>
              </a:spcAft>
              <a:buNone/>
            </a:pPr>
            <a:r>
              <a:rPr lang="en-IN" sz="3200" dirty="0">
                <a:solidFill>
                  <a:srgbClr val="00151A"/>
                </a:solidFill>
                <a:latin typeface="Arial" panose="020B0604020202020204" pitchFamily="34" charset="0"/>
                <a:ea typeface="Candara"/>
                <a:cs typeface="Arial" panose="020B0604020202020204" pitchFamily="34" charset="0"/>
                <a:sym typeface="Candara"/>
              </a:rPr>
              <a:t>    </a:t>
            </a:r>
            <a:r>
              <a:rPr lang="en-IN" sz="2800" dirty="0">
                <a:solidFill>
                  <a:srgbClr val="00151A"/>
                </a:solidFill>
                <a:latin typeface="Arial" panose="020B0604020202020204" pitchFamily="34" charset="0"/>
                <a:ea typeface="Candara"/>
                <a:cs typeface="Arial" panose="020B0604020202020204" pitchFamily="34" charset="0"/>
                <a:sym typeface="Candara"/>
              </a:rPr>
              <a:t>DANISH AWASTHI 2210990247</a:t>
            </a:r>
          </a:p>
          <a:p>
            <a:pPr marL="0" marR="0" lvl="0" indent="0" algn="ctr" rtl="0">
              <a:spcBef>
                <a:spcPts val="0"/>
              </a:spcBef>
              <a:spcAft>
                <a:spcPts val="0"/>
              </a:spcAft>
              <a:buNone/>
            </a:pPr>
            <a:r>
              <a:rPr lang="en-IN" sz="2800" dirty="0">
                <a:solidFill>
                  <a:srgbClr val="00151A"/>
                </a:solidFill>
                <a:latin typeface="Arial" panose="020B0604020202020204" pitchFamily="34" charset="0"/>
                <a:ea typeface="Candara"/>
                <a:cs typeface="Arial" panose="020B0604020202020204" pitchFamily="34" charset="0"/>
                <a:sym typeface="Candara"/>
              </a:rPr>
              <a:t>    BISMAN DHILLON 2210990230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6CD39-5F67-BD17-C36C-8187C5D122B0}"/>
              </a:ext>
            </a:extLst>
          </p:cNvPr>
          <p:cNvSpPr>
            <a:spLocks noGrp="1"/>
          </p:cNvSpPr>
          <p:nvPr>
            <p:ph type="title"/>
          </p:nvPr>
        </p:nvSpPr>
        <p:spPr>
          <a:xfrm>
            <a:off x="0" y="0"/>
            <a:ext cx="6477000" cy="721453"/>
          </a:xfrm>
        </p:spPr>
        <p:txBody>
          <a:bodyPr/>
          <a:lstStyle/>
          <a:p>
            <a:r>
              <a:rPr lang="en-IN" sz="4800" u="sng" dirty="0">
                <a:latin typeface="Bahnschrift Condensed" panose="020B0502040204020203" pitchFamily="34" charset="0"/>
              </a:rPr>
              <a:t>CONCLUSION</a:t>
            </a:r>
          </a:p>
        </p:txBody>
      </p:sp>
      <p:sp>
        <p:nvSpPr>
          <p:cNvPr id="3" name="Text Placeholder 2">
            <a:extLst>
              <a:ext uri="{FF2B5EF4-FFF2-40B4-BE49-F238E27FC236}">
                <a16:creationId xmlns:a16="http://schemas.microsoft.com/office/drawing/2014/main" id="{AFCECCB5-D660-7E99-4CF4-B6FAC21045EE}"/>
              </a:ext>
            </a:extLst>
          </p:cNvPr>
          <p:cNvSpPr>
            <a:spLocks noGrp="1"/>
          </p:cNvSpPr>
          <p:nvPr>
            <p:ph type="body" idx="1"/>
          </p:nvPr>
        </p:nvSpPr>
        <p:spPr/>
        <p:txBody>
          <a:bodyPr/>
          <a:lstStyle/>
          <a:p>
            <a:pPr marL="114300" indent="0">
              <a:buNone/>
            </a:pPr>
            <a:r>
              <a:rPr lang="en-US" sz="2400" dirty="0">
                <a:latin typeface="Aptos" panose="020B0004020202020204" pitchFamily="34" charset="0"/>
              </a:rPr>
              <a:t>In conclusion, this project successfully developed a machine learning model using logistic regression to predict mental health conditions like depression and anxiety. By leveraging diverse data sources and employing robust evaluation metrics, we achieved accurate and reliable predictions. This model can aid in early detection and intervention, potentially improving mental health outcomes and providing valuable insights for healthcare providers and support systems. Future work will focus on further enhancing model accuracy and exploring additional data sources.</a:t>
            </a:r>
            <a:endParaRPr lang="en-IN" sz="2400" dirty="0">
              <a:latin typeface="Aptos" panose="020B0004020202020204" pitchFamily="34" charset="0"/>
            </a:endParaRPr>
          </a:p>
        </p:txBody>
      </p:sp>
      <p:sp>
        <p:nvSpPr>
          <p:cNvPr id="4" name="Date Placeholder 3">
            <a:extLst>
              <a:ext uri="{FF2B5EF4-FFF2-40B4-BE49-F238E27FC236}">
                <a16:creationId xmlns:a16="http://schemas.microsoft.com/office/drawing/2014/main" id="{BE50A8DF-6B83-DF3B-1EA1-9E279820937A}"/>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D94B7FCD-A296-1506-58B8-33B4158BA6B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Tree>
    <p:extLst>
      <p:ext uri="{BB962C8B-B14F-4D97-AF65-F5344CB8AC3E}">
        <p14:creationId xmlns:p14="http://schemas.microsoft.com/office/powerpoint/2010/main" val="2437542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32C86-9225-EC1F-A85E-529A8AB6C8C8}"/>
              </a:ext>
            </a:extLst>
          </p:cNvPr>
          <p:cNvSpPr>
            <a:spLocks noGrp="1"/>
          </p:cNvSpPr>
          <p:nvPr>
            <p:ph type="title"/>
          </p:nvPr>
        </p:nvSpPr>
        <p:spPr/>
        <p:txBody>
          <a:bodyPr/>
          <a:lstStyle/>
          <a:p>
            <a:r>
              <a:rPr lang="en-IN" sz="4800" u="sng" dirty="0">
                <a:latin typeface="Bahnschrift Condensed" panose="020B0502040204020203" pitchFamily="34" charset="0"/>
              </a:rPr>
              <a:t>REFERENCE</a:t>
            </a:r>
          </a:p>
        </p:txBody>
      </p:sp>
      <p:sp>
        <p:nvSpPr>
          <p:cNvPr id="3" name="Text Placeholder 2">
            <a:extLst>
              <a:ext uri="{FF2B5EF4-FFF2-40B4-BE49-F238E27FC236}">
                <a16:creationId xmlns:a16="http://schemas.microsoft.com/office/drawing/2014/main" id="{616E510B-384A-087D-3383-E6C99F5584BA}"/>
              </a:ext>
            </a:extLst>
          </p:cNvPr>
          <p:cNvSpPr>
            <a:spLocks noGrp="1"/>
          </p:cNvSpPr>
          <p:nvPr>
            <p:ph type="body" idx="1"/>
          </p:nvPr>
        </p:nvSpPr>
        <p:spPr>
          <a:xfrm>
            <a:off x="342900" y="1166018"/>
            <a:ext cx="8229600" cy="4525963"/>
          </a:xfrm>
        </p:spPr>
        <p:txBody>
          <a:bodyPr/>
          <a:lstStyle/>
          <a:p>
            <a:pPr>
              <a:lnSpc>
                <a:spcPct val="115000"/>
              </a:lnSpc>
              <a:spcAft>
                <a:spcPts val="1000"/>
              </a:spcAft>
            </a:pPr>
            <a:r>
              <a:rPr lang="en-GB" sz="1800" u="sng" dirty="0">
                <a:solidFill>
                  <a:srgbClr val="0000FF"/>
                </a:solidFill>
                <a:effectLst/>
                <a:latin typeface="Aptos" panose="020B0004020202020204" pitchFamily="34" charset="0"/>
                <a:ea typeface="Calibri" panose="020F0502020204030204" pitchFamily="34" charset="0"/>
                <a:cs typeface="Times New Roman" panose="02020603050405020304" pitchFamily="18" charset="0"/>
                <a:hlinkClick r:id="rId2"/>
              </a:rPr>
              <a:t>https://www.youtube.com/</a:t>
            </a:r>
            <a:endParaRPr lang="en-IN" sz="1800" dirty="0">
              <a:effectLst/>
              <a:latin typeface="Aptos" panose="020B000402020202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GB" sz="1800" u="sng" dirty="0">
                <a:solidFill>
                  <a:srgbClr val="0000FF"/>
                </a:solidFill>
                <a:effectLst/>
                <a:latin typeface="Aptos" panose="020B0004020202020204" pitchFamily="34" charset="0"/>
                <a:ea typeface="Calibri" panose="020F0502020204030204" pitchFamily="34" charset="0"/>
                <a:cs typeface="Times New Roman" panose="02020603050405020304" pitchFamily="18" charset="0"/>
                <a:hlinkClick r:id="rId3"/>
              </a:rPr>
              <a:t>https://www.geeksforgeeks.org/python-for-machine-learning/?ref=shm</a:t>
            </a:r>
            <a:endParaRPr lang="en-GB" sz="1800" u="sng" dirty="0">
              <a:solidFill>
                <a:srgbClr val="0000FF"/>
              </a:solidFill>
              <a:effectLst/>
              <a:latin typeface="Aptos" panose="020B0004020202020204" pitchFamily="34" charset="0"/>
              <a:ea typeface="Calibri" panose="020F0502020204030204" pitchFamily="34" charset="0"/>
              <a:cs typeface="Times New Roman" panose="02020603050405020304" pitchFamily="18" charset="0"/>
            </a:endParaRPr>
          </a:p>
          <a:p>
            <a:pPr marL="114300" indent="0">
              <a:lnSpc>
                <a:spcPct val="115000"/>
              </a:lnSpc>
              <a:spcAft>
                <a:spcPts val="1000"/>
              </a:spcAft>
              <a:buNone/>
            </a:pPr>
            <a:endParaRPr lang="en-IN" sz="1800" dirty="0">
              <a:effectLst/>
              <a:latin typeface="Aptos" panose="020B0004020202020204" pitchFamily="34"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2785FFDA-FE25-63DE-4B8E-500BD6ECF6AB}"/>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1A9BF153-A47A-F27D-92EA-A748C1F57DA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Tree>
    <p:extLst>
      <p:ext uri="{BB962C8B-B14F-4D97-AF65-F5344CB8AC3E}">
        <p14:creationId xmlns:p14="http://schemas.microsoft.com/office/powerpoint/2010/main" val="159505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22D1CDA-F8AE-5AD2-4E10-C34589941235}"/>
              </a:ext>
            </a:extLst>
          </p:cNvPr>
          <p:cNvSpPr>
            <a:spLocks noGrp="1"/>
          </p:cNvSpPr>
          <p:nvPr>
            <p:ph type="body" idx="1"/>
          </p:nvPr>
        </p:nvSpPr>
        <p:spPr/>
        <p:txBody>
          <a:bodyPr/>
          <a:lstStyle/>
          <a:p>
            <a:pPr marL="114300" indent="0">
              <a:buNone/>
            </a:pPr>
            <a:endParaRPr lang="en-US" dirty="0"/>
          </a:p>
          <a:p>
            <a:pPr marL="114300" indent="0">
              <a:buNone/>
            </a:pPr>
            <a:endParaRPr lang="en-US" dirty="0"/>
          </a:p>
          <a:p>
            <a:pPr marL="114300" indent="0">
              <a:buNone/>
            </a:pPr>
            <a:endParaRPr lang="en-US" dirty="0"/>
          </a:p>
        </p:txBody>
      </p:sp>
      <p:sp>
        <p:nvSpPr>
          <p:cNvPr id="4" name="Date Placeholder 3">
            <a:extLst>
              <a:ext uri="{FF2B5EF4-FFF2-40B4-BE49-F238E27FC236}">
                <a16:creationId xmlns:a16="http://schemas.microsoft.com/office/drawing/2014/main" id="{533F3BF1-3F27-EA3E-5E69-9B085B365AB7}"/>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6DAB9B5D-DEA3-284C-EEB9-470D1EDB55F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
        <p:nvSpPr>
          <p:cNvPr id="11" name="TextBox 10">
            <a:extLst>
              <a:ext uri="{FF2B5EF4-FFF2-40B4-BE49-F238E27FC236}">
                <a16:creationId xmlns:a16="http://schemas.microsoft.com/office/drawing/2014/main" id="{6CBF0C6C-982C-6BD3-C8EA-7280EFD713C1}"/>
              </a:ext>
            </a:extLst>
          </p:cNvPr>
          <p:cNvSpPr txBox="1"/>
          <p:nvPr/>
        </p:nvSpPr>
        <p:spPr>
          <a:xfrm>
            <a:off x="2036735" y="2488456"/>
            <a:ext cx="4750018" cy="1200329"/>
          </a:xfrm>
          <a:prstGeom prst="rect">
            <a:avLst/>
          </a:prstGeom>
          <a:noFill/>
        </p:spPr>
        <p:txBody>
          <a:bodyPr wrap="none" rtlCol="0">
            <a:spAutoFit/>
          </a:bodyPr>
          <a:lstStyle/>
          <a:p>
            <a:r>
              <a:rPr lang="en-IN" sz="7200" dirty="0"/>
              <a:t>Thank you!</a:t>
            </a:r>
          </a:p>
        </p:txBody>
      </p:sp>
    </p:spTree>
    <p:extLst>
      <p:ext uri="{BB962C8B-B14F-4D97-AF65-F5344CB8AC3E}">
        <p14:creationId xmlns:p14="http://schemas.microsoft.com/office/powerpoint/2010/main" val="1124498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8A396-E02C-1435-1C50-565E67FD25A9}"/>
              </a:ext>
            </a:extLst>
          </p:cNvPr>
          <p:cNvSpPr>
            <a:spLocks noGrp="1"/>
          </p:cNvSpPr>
          <p:nvPr>
            <p:ph type="title"/>
          </p:nvPr>
        </p:nvSpPr>
        <p:spPr>
          <a:xfrm>
            <a:off x="0" y="0"/>
            <a:ext cx="6477000" cy="677377"/>
          </a:xfrm>
        </p:spPr>
        <p:txBody>
          <a:bodyPr/>
          <a:lstStyle/>
          <a:p>
            <a:r>
              <a:rPr lang="en-IN" sz="4800" u="sng" dirty="0">
                <a:latin typeface="Bahnschrift Condensed" panose="020B0502040204020203" pitchFamily="34" charset="0"/>
              </a:rPr>
              <a:t>INDEX</a:t>
            </a:r>
          </a:p>
        </p:txBody>
      </p:sp>
      <p:sp>
        <p:nvSpPr>
          <p:cNvPr id="3" name="Text Placeholder 2">
            <a:extLst>
              <a:ext uri="{FF2B5EF4-FFF2-40B4-BE49-F238E27FC236}">
                <a16:creationId xmlns:a16="http://schemas.microsoft.com/office/drawing/2014/main" id="{2957E920-7261-4D19-3C89-29F5B83BF4C1}"/>
              </a:ext>
            </a:extLst>
          </p:cNvPr>
          <p:cNvSpPr>
            <a:spLocks noGrp="1"/>
          </p:cNvSpPr>
          <p:nvPr>
            <p:ph type="body" idx="1"/>
          </p:nvPr>
        </p:nvSpPr>
        <p:spPr>
          <a:xfrm>
            <a:off x="457200" y="838200"/>
            <a:ext cx="8229600" cy="5357327"/>
          </a:xfrm>
        </p:spPr>
        <p:txBody>
          <a:bodyPr/>
          <a:lstStyle/>
          <a:p>
            <a:r>
              <a:rPr lang="en-IN" b="1" dirty="0">
                <a:solidFill>
                  <a:schemeClr val="tx1"/>
                </a:solidFill>
              </a:rPr>
              <a:t>Objective</a:t>
            </a:r>
          </a:p>
          <a:p>
            <a:r>
              <a:rPr lang="en-IN" b="1" dirty="0">
                <a:solidFill>
                  <a:schemeClr val="tx1"/>
                </a:solidFill>
              </a:rPr>
              <a:t>Introduction</a:t>
            </a:r>
          </a:p>
          <a:p>
            <a:r>
              <a:rPr lang="en-IN" b="1" dirty="0">
                <a:solidFill>
                  <a:schemeClr val="tx1"/>
                </a:solidFill>
              </a:rPr>
              <a:t>Approach &amp; Technique</a:t>
            </a:r>
          </a:p>
          <a:p>
            <a:r>
              <a:rPr lang="en-IN" b="1" dirty="0">
                <a:solidFill>
                  <a:schemeClr val="tx1"/>
                </a:solidFill>
              </a:rPr>
              <a:t>Algorithm</a:t>
            </a:r>
          </a:p>
          <a:p>
            <a:r>
              <a:rPr lang="en-IN" b="1" dirty="0">
                <a:solidFill>
                  <a:schemeClr val="tx1"/>
                </a:solidFill>
              </a:rPr>
              <a:t>Result</a:t>
            </a:r>
          </a:p>
          <a:p>
            <a:r>
              <a:rPr lang="en-IN" b="1" dirty="0">
                <a:solidFill>
                  <a:schemeClr val="tx1"/>
                </a:solidFill>
              </a:rPr>
              <a:t>Source Code (screenshots)</a:t>
            </a:r>
          </a:p>
          <a:p>
            <a:r>
              <a:rPr lang="en-IN" b="1" dirty="0">
                <a:solidFill>
                  <a:schemeClr val="tx1"/>
                </a:solidFill>
              </a:rPr>
              <a:t>Conclusion</a:t>
            </a:r>
          </a:p>
          <a:p>
            <a:r>
              <a:rPr lang="en-IN" b="1" dirty="0">
                <a:solidFill>
                  <a:schemeClr val="tx1"/>
                </a:solidFill>
              </a:rPr>
              <a:t>Reference</a:t>
            </a:r>
          </a:p>
          <a:p>
            <a:endParaRPr lang="en-IN" b="1" dirty="0">
              <a:solidFill>
                <a:schemeClr val="bg1"/>
              </a:solidFill>
            </a:endParaRPr>
          </a:p>
          <a:p>
            <a:endParaRPr lang="en-IN" dirty="0"/>
          </a:p>
        </p:txBody>
      </p:sp>
      <p:sp>
        <p:nvSpPr>
          <p:cNvPr id="4" name="Date Placeholder 3">
            <a:extLst>
              <a:ext uri="{FF2B5EF4-FFF2-40B4-BE49-F238E27FC236}">
                <a16:creationId xmlns:a16="http://schemas.microsoft.com/office/drawing/2014/main" id="{5FE01502-7BE1-BFBC-955E-F388FDADBF86}"/>
              </a:ext>
            </a:extLst>
          </p:cNvPr>
          <p:cNvSpPr>
            <a:spLocks noGrp="1"/>
          </p:cNvSpPr>
          <p:nvPr>
            <p:ph type="dt" idx="10"/>
          </p:nvPr>
        </p:nvSpPr>
        <p:spPr/>
        <p:txBody>
          <a:bodyPr/>
          <a:lstStyle/>
          <a:p>
            <a:r>
              <a:rPr lang="en-US" dirty="0"/>
              <a:t>22CS016</a:t>
            </a:r>
          </a:p>
        </p:txBody>
      </p:sp>
      <p:sp>
        <p:nvSpPr>
          <p:cNvPr id="5" name="Slide Number Placeholder 4">
            <a:extLst>
              <a:ext uri="{FF2B5EF4-FFF2-40B4-BE49-F238E27FC236}">
                <a16:creationId xmlns:a16="http://schemas.microsoft.com/office/drawing/2014/main" id="{B2718E3C-899A-8C4D-E84C-4708BF755CC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extLst>
      <p:ext uri="{BB962C8B-B14F-4D97-AF65-F5344CB8AC3E}">
        <p14:creationId xmlns:p14="http://schemas.microsoft.com/office/powerpoint/2010/main" val="1412154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7A199-EBBF-3B72-1F5D-8D00AC0B12AB}"/>
              </a:ext>
            </a:extLst>
          </p:cNvPr>
          <p:cNvSpPr>
            <a:spLocks noGrp="1"/>
          </p:cNvSpPr>
          <p:nvPr>
            <p:ph type="title"/>
          </p:nvPr>
        </p:nvSpPr>
        <p:spPr>
          <a:xfrm>
            <a:off x="0" y="0"/>
            <a:ext cx="5988424" cy="662730"/>
          </a:xfrm>
        </p:spPr>
        <p:txBody>
          <a:bodyPr/>
          <a:lstStyle/>
          <a:p>
            <a:r>
              <a:rPr lang="en-US" sz="5400" u="sng" dirty="0">
                <a:latin typeface="Bahnschrift Condensed" panose="020B0502040204020203" pitchFamily="34" charset="0"/>
              </a:rPr>
              <a:t>OBJECTIVE</a:t>
            </a:r>
            <a:endParaRPr lang="en-IN" sz="5400" u="sng" dirty="0">
              <a:latin typeface="Bahnschrift Condensed" panose="020B0502040204020203" pitchFamily="34" charset="0"/>
            </a:endParaRPr>
          </a:p>
        </p:txBody>
      </p:sp>
      <p:sp>
        <p:nvSpPr>
          <p:cNvPr id="3" name="Text Placeholder 2">
            <a:extLst>
              <a:ext uri="{FF2B5EF4-FFF2-40B4-BE49-F238E27FC236}">
                <a16:creationId xmlns:a16="http://schemas.microsoft.com/office/drawing/2014/main" id="{DE3C4849-FEC2-1650-391A-C0A8925DEEBE}"/>
              </a:ext>
            </a:extLst>
          </p:cNvPr>
          <p:cNvSpPr>
            <a:spLocks noGrp="1"/>
          </p:cNvSpPr>
          <p:nvPr>
            <p:ph type="body" idx="1"/>
          </p:nvPr>
        </p:nvSpPr>
        <p:spPr>
          <a:xfrm>
            <a:off x="457200" y="1399880"/>
            <a:ext cx="8507690" cy="5458120"/>
          </a:xfrm>
        </p:spPr>
        <p:txBody>
          <a:bodyPr/>
          <a:lstStyle/>
          <a:p>
            <a:pPr marL="114300" indent="0">
              <a:lnSpc>
                <a:spcPct val="115000"/>
              </a:lnSpc>
              <a:spcAft>
                <a:spcPts val="1000"/>
              </a:spcAft>
              <a:buNone/>
            </a:pPr>
            <a:r>
              <a:rPr lang="en-US" sz="2400" dirty="0">
                <a:effectLst/>
                <a:latin typeface="Aptos" panose="020B0004020202020204" pitchFamily="34" charset="0"/>
                <a:ea typeface="Calibri" panose="020F0502020204030204" pitchFamily="34" charset="0"/>
                <a:cs typeface="Times New Roman" panose="02020603050405020304" pitchFamily="18" charset="0"/>
              </a:rPr>
              <a:t>The objective of this project is to develop a machine learning model that accurately predicts the risk of mental health conditions, such as depression and anxiety, using data from specified sources, enabling early detection and intervention to improve mental health outcomes and provide actionable insights for healthcare providers. It will predict whether  a person has a mental disorder or does not have a mental disorder.</a:t>
            </a:r>
            <a:endParaRPr lang="en-IN" sz="2400" dirty="0">
              <a:effectLst/>
              <a:latin typeface="Aptos" panose="020B0004020202020204" pitchFamily="34" charset="0"/>
              <a:ea typeface="Calibri" panose="020F0502020204030204" pitchFamily="34" charset="0"/>
              <a:cs typeface="Times New Roman" panose="02020603050405020304" pitchFamily="18" charset="0"/>
            </a:endParaRPr>
          </a:p>
          <a:p>
            <a:pPr marL="114300" indent="0" algn="l">
              <a:buNone/>
            </a:pPr>
            <a:endParaRPr lang="en-US" sz="1800" b="0" i="0" dirty="0">
              <a:solidFill>
                <a:schemeClr val="tx1"/>
              </a:solidFill>
              <a:effectLst/>
              <a:latin typeface="Söhne"/>
            </a:endParaRPr>
          </a:p>
        </p:txBody>
      </p:sp>
      <p:sp>
        <p:nvSpPr>
          <p:cNvPr id="4" name="Date Placeholder 3">
            <a:extLst>
              <a:ext uri="{FF2B5EF4-FFF2-40B4-BE49-F238E27FC236}">
                <a16:creationId xmlns:a16="http://schemas.microsoft.com/office/drawing/2014/main" id="{45AB61E4-02F1-3F13-8A1F-7609A7D98FD1}"/>
              </a:ext>
            </a:extLst>
          </p:cNvPr>
          <p:cNvSpPr>
            <a:spLocks noGrp="1"/>
          </p:cNvSpPr>
          <p:nvPr>
            <p:ph type="dt" idx="10"/>
          </p:nvPr>
        </p:nvSpPr>
        <p:spPr/>
        <p:txBody>
          <a:bodyPr/>
          <a:lstStyle/>
          <a:p>
            <a:r>
              <a:rPr lang="en-US" dirty="0"/>
              <a:t>22CS016</a:t>
            </a:r>
          </a:p>
        </p:txBody>
      </p:sp>
      <p:sp>
        <p:nvSpPr>
          <p:cNvPr id="5" name="Slide Number Placeholder 4">
            <a:extLst>
              <a:ext uri="{FF2B5EF4-FFF2-40B4-BE49-F238E27FC236}">
                <a16:creationId xmlns:a16="http://schemas.microsoft.com/office/drawing/2014/main" id="{712D32CA-51BC-F025-DBDA-7B046985AB3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Tree>
    <p:extLst>
      <p:ext uri="{BB962C8B-B14F-4D97-AF65-F5344CB8AC3E}">
        <p14:creationId xmlns:p14="http://schemas.microsoft.com/office/powerpoint/2010/main" val="2932899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9F07B-63F9-6A4F-7075-1F324FF69120}"/>
              </a:ext>
            </a:extLst>
          </p:cNvPr>
          <p:cNvSpPr>
            <a:spLocks noGrp="1"/>
          </p:cNvSpPr>
          <p:nvPr>
            <p:ph type="title"/>
          </p:nvPr>
        </p:nvSpPr>
        <p:spPr>
          <a:xfrm>
            <a:off x="0" y="0"/>
            <a:ext cx="6454588" cy="713064"/>
          </a:xfrm>
        </p:spPr>
        <p:txBody>
          <a:bodyPr/>
          <a:lstStyle/>
          <a:p>
            <a:r>
              <a:rPr lang="en-US" sz="4800" u="sng" dirty="0">
                <a:latin typeface="Bahnschrift Condensed" panose="020B0502040204020203" pitchFamily="34" charset="0"/>
              </a:rPr>
              <a:t>INTRODUCTION</a:t>
            </a:r>
            <a:endParaRPr lang="en-IN" sz="4800" u="sng" dirty="0">
              <a:latin typeface="Bahnschrift Condensed" panose="020B0502040204020203" pitchFamily="34" charset="0"/>
            </a:endParaRPr>
          </a:p>
        </p:txBody>
      </p:sp>
      <p:sp>
        <p:nvSpPr>
          <p:cNvPr id="3" name="Text Placeholder 2">
            <a:extLst>
              <a:ext uri="{FF2B5EF4-FFF2-40B4-BE49-F238E27FC236}">
                <a16:creationId xmlns:a16="http://schemas.microsoft.com/office/drawing/2014/main" id="{636E226C-9700-462E-DFD0-C8544417166E}"/>
              </a:ext>
            </a:extLst>
          </p:cNvPr>
          <p:cNvSpPr>
            <a:spLocks noGrp="1"/>
          </p:cNvSpPr>
          <p:nvPr>
            <p:ph type="body" idx="1"/>
          </p:nvPr>
        </p:nvSpPr>
        <p:spPr>
          <a:xfrm>
            <a:off x="961053" y="923366"/>
            <a:ext cx="7184571" cy="5342964"/>
          </a:xfrm>
        </p:spPr>
        <p:txBody>
          <a:bodyPr/>
          <a:lstStyle/>
          <a:p>
            <a:pPr marL="114300" indent="0">
              <a:buNone/>
            </a:pPr>
            <a:r>
              <a:rPr lang="en-US" sz="1800" i="0" dirty="0">
                <a:solidFill>
                  <a:schemeClr val="tx1"/>
                </a:solidFill>
                <a:effectLst/>
                <a:latin typeface="Söhne"/>
              </a:rPr>
              <a:t>﻿</a:t>
            </a:r>
            <a:r>
              <a:rPr lang="en-US" sz="2400" i="0" dirty="0">
                <a:solidFill>
                  <a:schemeClr val="tx1"/>
                </a:solidFill>
                <a:effectLst/>
                <a:latin typeface="Söhne"/>
              </a:rPr>
              <a:t>Mental disorders, such as depression and anxiety, significantly impact individuals' well-being and daily functioning. These conditions can lead to severe consequences if not addressed promptly, including </a:t>
            </a:r>
            <a:r>
              <a:rPr lang="en-US" sz="2400" i="0" dirty="0">
                <a:solidFill>
                  <a:schemeClr val="tx1"/>
                </a:solidFill>
                <a:effectLst/>
                <a:latin typeface="+mn-lt"/>
              </a:rPr>
              <a:t>impaired</a:t>
            </a:r>
            <a:r>
              <a:rPr lang="en-US" sz="2400" i="0" dirty="0">
                <a:solidFill>
                  <a:schemeClr val="tx1"/>
                </a:solidFill>
                <a:effectLst/>
                <a:latin typeface="Söhne"/>
              </a:rPr>
              <a:t> social and occupational functioning, and increased risk of comorbidities. Early identification and intervention are vital for mitigating these effects. This project utilizes machine learning to predict mental health issues from various data sources, aiming to enhance early detection, provide timely support, and improve overall mental health outcomes. By analyzing patterns and trends within the data, we hope to offer a proactive approach to mental health care, ultimately contributing to better management and prevention strategies.</a:t>
            </a:r>
          </a:p>
        </p:txBody>
      </p:sp>
      <p:sp>
        <p:nvSpPr>
          <p:cNvPr id="4" name="Date Placeholder 3">
            <a:extLst>
              <a:ext uri="{FF2B5EF4-FFF2-40B4-BE49-F238E27FC236}">
                <a16:creationId xmlns:a16="http://schemas.microsoft.com/office/drawing/2014/main" id="{0D9CDD67-8929-0B8C-370F-CD32E91CD7BC}"/>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8A626F43-2D79-AFFA-A509-6AE3E32745F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dirty="0"/>
          </a:p>
        </p:txBody>
      </p:sp>
    </p:spTree>
    <p:extLst>
      <p:ext uri="{BB962C8B-B14F-4D97-AF65-F5344CB8AC3E}">
        <p14:creationId xmlns:p14="http://schemas.microsoft.com/office/powerpoint/2010/main" val="2810243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0328E18-86A0-116C-3E28-F37E0DA05BBF}"/>
              </a:ext>
            </a:extLst>
          </p:cNvPr>
          <p:cNvSpPr>
            <a:spLocks noGrp="1"/>
          </p:cNvSpPr>
          <p:nvPr>
            <p:ph type="body" idx="1"/>
          </p:nvPr>
        </p:nvSpPr>
        <p:spPr>
          <a:xfrm>
            <a:off x="354562" y="838200"/>
            <a:ext cx="8332237" cy="5883275"/>
          </a:xfrm>
        </p:spPr>
        <p:txBody>
          <a:bodyPr/>
          <a:lstStyle/>
          <a:p>
            <a:pPr marL="114300" indent="0">
              <a:lnSpc>
                <a:spcPct val="115000"/>
              </a:lnSpc>
              <a:spcAft>
                <a:spcPts val="1000"/>
              </a:spcAft>
              <a:buNone/>
            </a:pPr>
            <a:endParaRPr lang="en-GB" sz="2000" b="1" u="sng" dirty="0">
              <a:latin typeface="Aptos" panose="020B0004020202020204" pitchFamily="34" charset="0"/>
              <a:ea typeface="Calibri" panose="020F0502020204030204" pitchFamily="34" charset="0"/>
            </a:endParaRPr>
          </a:p>
          <a:p>
            <a:pPr marL="114300" indent="0">
              <a:lnSpc>
                <a:spcPct val="115000"/>
              </a:lnSpc>
              <a:spcAft>
                <a:spcPts val="1000"/>
              </a:spcAft>
              <a:buNone/>
            </a:pPr>
            <a:r>
              <a:rPr lang="en-GB" sz="2000" b="1" u="sng" dirty="0">
                <a:latin typeface="Aptos" panose="020B0004020202020204" pitchFamily="34" charset="0"/>
                <a:ea typeface="Calibri" panose="020F0502020204030204" pitchFamily="34" charset="0"/>
              </a:rPr>
              <a:t>1.Matplotlib</a:t>
            </a:r>
            <a:r>
              <a:rPr lang="en-GB" sz="2000" b="1" u="sng" dirty="0">
                <a:effectLst/>
                <a:latin typeface="Aptos" panose="020B0004020202020204" pitchFamily="34" charset="0"/>
                <a:ea typeface="Calibri" panose="020F0502020204030204" pitchFamily="34" charset="0"/>
              </a:rPr>
              <a:t>:  </a:t>
            </a:r>
            <a:r>
              <a:rPr lang="en-US" sz="2000" u="sng" dirty="0">
                <a:effectLst/>
                <a:latin typeface="Aptos" panose="020B0004020202020204" pitchFamily="34" charset="0"/>
                <a:ea typeface="Calibri" panose="020F0502020204030204" pitchFamily="34" charset="0"/>
              </a:rPr>
              <a:t>Matplotlib is a comprehensive Python library for creating static, animated, and interactive visualizations in data science and machine learning.</a:t>
            </a:r>
            <a:endParaRPr lang="en-GB" sz="2000" u="sng" dirty="0">
              <a:effectLst/>
              <a:latin typeface="Aptos" panose="020B0004020202020204" pitchFamily="34" charset="0"/>
              <a:ea typeface="Calibri" panose="020F0502020204030204" pitchFamily="34" charset="0"/>
            </a:endParaRPr>
          </a:p>
          <a:p>
            <a:pPr marL="114300" indent="0">
              <a:lnSpc>
                <a:spcPct val="115000"/>
              </a:lnSpc>
              <a:spcAft>
                <a:spcPts val="1000"/>
              </a:spcAft>
              <a:buNone/>
            </a:pPr>
            <a:r>
              <a:rPr lang="en-GB" sz="2000" b="1" u="sng" dirty="0">
                <a:latin typeface="Aptos" panose="020B0004020202020204" pitchFamily="34" charset="0"/>
                <a:ea typeface="Calibri" panose="020F0502020204030204" pitchFamily="34" charset="0"/>
                <a:cs typeface="Times New Roman" panose="02020603050405020304" pitchFamily="18" charset="0"/>
              </a:rPr>
              <a:t>2. </a:t>
            </a:r>
            <a:r>
              <a:rPr lang="en-US" sz="2000" b="1" u="sng" dirty="0">
                <a:latin typeface="Aptos" panose="020B0004020202020204" pitchFamily="34" charset="0"/>
                <a:ea typeface="Calibri" panose="020F0502020204030204" pitchFamily="34" charset="0"/>
                <a:cs typeface="Times New Roman" panose="02020603050405020304" pitchFamily="18" charset="0"/>
              </a:rPr>
              <a:t>Scikit-learn:  </a:t>
            </a:r>
            <a:r>
              <a:rPr lang="en-US" sz="2000" u="sng" dirty="0">
                <a:latin typeface="Aptos" panose="020B0004020202020204" pitchFamily="34" charset="0"/>
                <a:ea typeface="Calibri" panose="020F0502020204030204" pitchFamily="34" charset="0"/>
                <a:cs typeface="Times New Roman" panose="02020603050405020304" pitchFamily="18" charset="0"/>
              </a:rPr>
              <a:t>Scikit-learn is a powerful Python library for machine learning, offering tools for data preprocessing, model training, evaluation, and validation.</a:t>
            </a:r>
            <a:endParaRPr lang="en-GB" sz="2000" u="sng" dirty="0">
              <a:latin typeface="Aptos" panose="020B0004020202020204" pitchFamily="34" charset="0"/>
              <a:ea typeface="Calibri" panose="020F0502020204030204" pitchFamily="34" charset="0"/>
              <a:cs typeface="Times New Roman" panose="02020603050405020304" pitchFamily="18" charset="0"/>
            </a:endParaRPr>
          </a:p>
          <a:p>
            <a:pPr marL="114300" indent="0">
              <a:lnSpc>
                <a:spcPct val="115000"/>
              </a:lnSpc>
              <a:spcAft>
                <a:spcPts val="1000"/>
              </a:spcAft>
              <a:buNone/>
            </a:pPr>
            <a:r>
              <a:rPr lang="en-US" sz="2000" b="1" dirty="0">
                <a:latin typeface="Aptos" panose="020B0004020202020204" pitchFamily="34" charset="0"/>
                <a:ea typeface="Calibri" panose="020F0502020204030204" pitchFamily="34" charset="0"/>
              </a:rPr>
              <a:t>3. Pandas: </a:t>
            </a:r>
            <a:r>
              <a:rPr lang="en-US" sz="2000" dirty="0">
                <a:latin typeface="Aptos" panose="020B0004020202020204" pitchFamily="34" charset="0"/>
                <a:ea typeface="Calibri" panose="020F0502020204030204" pitchFamily="34" charset="0"/>
              </a:rPr>
              <a:t>Pandas is a versatile Python library for data manipulation and analysis, providing data structures like </a:t>
            </a:r>
            <a:r>
              <a:rPr lang="en-US" sz="2000" dirty="0" err="1">
                <a:latin typeface="Aptos" panose="020B0004020202020204" pitchFamily="34" charset="0"/>
                <a:ea typeface="Calibri" panose="020F0502020204030204" pitchFamily="34" charset="0"/>
              </a:rPr>
              <a:t>DataFrames</a:t>
            </a:r>
            <a:r>
              <a:rPr lang="en-US" sz="2000" dirty="0">
                <a:latin typeface="Aptos" panose="020B0004020202020204" pitchFamily="34" charset="0"/>
                <a:ea typeface="Calibri" panose="020F0502020204030204" pitchFamily="34" charset="0"/>
              </a:rPr>
              <a:t> for handling structured data efficiently</a:t>
            </a:r>
            <a:r>
              <a:rPr lang="en-US" sz="2000" b="1" dirty="0">
                <a:latin typeface="Aptos" panose="020B0004020202020204" pitchFamily="34" charset="0"/>
                <a:ea typeface="Calibri" panose="020F0502020204030204" pitchFamily="34" charset="0"/>
              </a:rPr>
              <a:t>.</a:t>
            </a:r>
          </a:p>
          <a:p>
            <a:pPr marL="114300" indent="0">
              <a:lnSpc>
                <a:spcPct val="115000"/>
              </a:lnSpc>
              <a:spcAft>
                <a:spcPts val="1000"/>
              </a:spcAft>
              <a:buNone/>
            </a:pPr>
            <a:r>
              <a:rPr lang="en-US" sz="2000" b="1" dirty="0">
                <a:latin typeface="Aptos" panose="020B0004020202020204" pitchFamily="34" charset="0"/>
                <a:ea typeface="Calibri" panose="020F0502020204030204" pitchFamily="34" charset="0"/>
              </a:rPr>
              <a:t>4.</a:t>
            </a:r>
            <a:r>
              <a:rPr lang="en-GB" sz="2000" b="1" u="sng" dirty="0">
                <a:latin typeface="Aptos" panose="020B0004020202020204" pitchFamily="34" charset="0"/>
                <a:ea typeface="Calibri" panose="020F0502020204030204" pitchFamily="34" charset="0"/>
                <a:cs typeface="Times New Roman" panose="02020603050405020304" pitchFamily="18" charset="0"/>
              </a:rPr>
              <a:t> Logistic Regression</a:t>
            </a:r>
            <a:r>
              <a:rPr lang="en-GB" sz="2000" dirty="0">
                <a:effectLst/>
                <a:latin typeface="Aptos" panose="020B0004020202020204" pitchFamily="34" charset="0"/>
                <a:ea typeface="Calibri" panose="020F0502020204030204" pitchFamily="34" charset="0"/>
                <a:cs typeface="Times New Roman" panose="02020603050405020304" pitchFamily="18" charset="0"/>
              </a:rPr>
              <a:t>: </a:t>
            </a:r>
            <a:r>
              <a:rPr lang="en-GB" sz="2000" dirty="0">
                <a:effectLst/>
                <a:latin typeface="Aptos" panose="020B0004020202020204" pitchFamily="34" charset="0"/>
                <a:ea typeface="Calibri" panose="020F0502020204030204" pitchFamily="34" charset="0"/>
              </a:rPr>
              <a:t>Logistic Regression will be implemented to predict the probability of diabetes based on the input features. </a:t>
            </a:r>
          </a:p>
          <a:p>
            <a:pPr marL="114300" indent="0">
              <a:lnSpc>
                <a:spcPct val="115000"/>
              </a:lnSpc>
              <a:spcAft>
                <a:spcPts val="1000"/>
              </a:spcAft>
              <a:buNone/>
            </a:pPr>
            <a:endParaRPr lang="en-GB" sz="2000" b="1" dirty="0">
              <a:latin typeface="Aptos" panose="020B0004020202020204" pitchFamily="34" charset="0"/>
              <a:ea typeface="Calibri" panose="020F0502020204030204" pitchFamily="34" charset="0"/>
            </a:endParaRPr>
          </a:p>
        </p:txBody>
      </p:sp>
      <p:sp>
        <p:nvSpPr>
          <p:cNvPr id="2" name="Title 1">
            <a:extLst>
              <a:ext uri="{FF2B5EF4-FFF2-40B4-BE49-F238E27FC236}">
                <a16:creationId xmlns:a16="http://schemas.microsoft.com/office/drawing/2014/main" id="{5CA0DA1B-CD0C-B4F8-ED75-B0B592BE7C3F}"/>
              </a:ext>
            </a:extLst>
          </p:cNvPr>
          <p:cNvSpPr>
            <a:spLocks noGrp="1"/>
          </p:cNvSpPr>
          <p:nvPr>
            <p:ph type="title"/>
          </p:nvPr>
        </p:nvSpPr>
        <p:spPr>
          <a:xfrm>
            <a:off x="0" y="0"/>
            <a:ext cx="6477000" cy="696286"/>
          </a:xfrm>
        </p:spPr>
        <p:txBody>
          <a:bodyPr/>
          <a:lstStyle/>
          <a:p>
            <a:r>
              <a:rPr lang="en-IN" sz="4800" u="sng" dirty="0">
                <a:latin typeface="Bahnschrift Condensed" panose="020B0502040204020203" pitchFamily="34" charset="0"/>
              </a:rPr>
              <a:t>APPROACH &amp; TECHNIQUES</a:t>
            </a:r>
          </a:p>
        </p:txBody>
      </p:sp>
      <p:sp>
        <p:nvSpPr>
          <p:cNvPr id="4" name="Date Placeholder 3">
            <a:extLst>
              <a:ext uri="{FF2B5EF4-FFF2-40B4-BE49-F238E27FC236}">
                <a16:creationId xmlns:a16="http://schemas.microsoft.com/office/drawing/2014/main" id="{BEBBFF86-1893-2523-9661-CC8D8E0EA52A}"/>
              </a:ext>
            </a:extLst>
          </p:cNvPr>
          <p:cNvSpPr>
            <a:spLocks noGrp="1"/>
          </p:cNvSpPr>
          <p:nvPr>
            <p:ph type="dt" idx="10"/>
          </p:nvPr>
        </p:nvSpPr>
        <p:spPr/>
        <p:txBody>
          <a:bodyPr/>
          <a:lstStyle/>
          <a:p>
            <a:r>
              <a:rPr lang="en-US" dirty="0"/>
              <a:t>22CS016</a:t>
            </a:r>
          </a:p>
        </p:txBody>
      </p:sp>
      <p:sp>
        <p:nvSpPr>
          <p:cNvPr id="5" name="Slide Number Placeholder 4">
            <a:extLst>
              <a:ext uri="{FF2B5EF4-FFF2-40B4-BE49-F238E27FC236}">
                <a16:creationId xmlns:a16="http://schemas.microsoft.com/office/drawing/2014/main" id="{F88CF1A2-05BC-BC72-0B78-D483156D83F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Tree>
    <p:extLst>
      <p:ext uri="{BB962C8B-B14F-4D97-AF65-F5344CB8AC3E}">
        <p14:creationId xmlns:p14="http://schemas.microsoft.com/office/powerpoint/2010/main" val="1826977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C156F-9221-F170-2754-317327E60D29}"/>
              </a:ext>
            </a:extLst>
          </p:cNvPr>
          <p:cNvSpPr>
            <a:spLocks noGrp="1"/>
          </p:cNvSpPr>
          <p:nvPr>
            <p:ph type="title"/>
          </p:nvPr>
        </p:nvSpPr>
        <p:spPr>
          <a:xfrm>
            <a:off x="0" y="0"/>
            <a:ext cx="6477000" cy="601824"/>
          </a:xfrm>
        </p:spPr>
        <p:txBody>
          <a:bodyPr/>
          <a:lstStyle/>
          <a:p>
            <a:r>
              <a:rPr lang="en-IN" sz="4800" u="sng" dirty="0">
                <a:latin typeface="Bahnschrift Condensed" panose="020B0502040204020203" pitchFamily="34" charset="0"/>
              </a:rPr>
              <a:t>ALGORITHMS</a:t>
            </a:r>
          </a:p>
        </p:txBody>
      </p:sp>
      <p:sp>
        <p:nvSpPr>
          <p:cNvPr id="4" name="Date Placeholder 3">
            <a:extLst>
              <a:ext uri="{FF2B5EF4-FFF2-40B4-BE49-F238E27FC236}">
                <a16:creationId xmlns:a16="http://schemas.microsoft.com/office/drawing/2014/main" id="{61056638-1FCC-A9C5-F0F4-C11253516558}"/>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F5C95E96-2624-87F8-9375-247D6F62917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
        <p:nvSpPr>
          <p:cNvPr id="6" name="AutoShape 2">
            <a:extLst>
              <a:ext uri="{FF2B5EF4-FFF2-40B4-BE49-F238E27FC236}">
                <a16:creationId xmlns:a16="http://schemas.microsoft.com/office/drawing/2014/main" id="{227FA588-B7E2-BEDF-5A6B-29BB73586AF1}"/>
              </a:ext>
            </a:extLst>
          </p:cNvPr>
          <p:cNvSpPr>
            <a:spLocks noChangeAspect="1" noChangeArrowheads="1"/>
          </p:cNvSpPr>
          <p:nvPr/>
        </p:nvSpPr>
        <p:spPr bwMode="auto">
          <a:xfrm>
            <a:off x="4419600" y="3276600"/>
            <a:ext cx="3716694" cy="371669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AutoShape 10">
            <a:extLst>
              <a:ext uri="{FF2B5EF4-FFF2-40B4-BE49-F238E27FC236}">
                <a16:creationId xmlns:a16="http://schemas.microsoft.com/office/drawing/2014/main" id="{D10943F3-7F9A-5468-0016-C634E00476E2}"/>
              </a:ext>
            </a:extLst>
          </p:cNvPr>
          <p:cNvSpPr>
            <a:spLocks noGrp="1" noChangeAspect="1" noChangeArrowheads="1"/>
          </p:cNvSpPr>
          <p:nvPr>
            <p:ph type="body" idx="1"/>
          </p:nvPr>
        </p:nvSpPr>
        <p:spPr bwMode="auto">
          <a:xfrm>
            <a:off x="457200" y="951722"/>
            <a:ext cx="8229600" cy="569167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gn="l">
              <a:buFont typeface="+mj-lt"/>
              <a:buAutoNum type="arabicPeriod"/>
            </a:pPr>
            <a:endParaRPr lang="en-US" sz="2000" b="1" dirty="0">
              <a:solidFill>
                <a:srgbClr val="0D0D0D"/>
              </a:solidFill>
              <a:highlight>
                <a:srgbClr val="FFFFFF"/>
              </a:highlight>
              <a:latin typeface="Aptos" panose="020B0004020202020204" pitchFamily="34" charset="0"/>
            </a:endParaRPr>
          </a:p>
          <a:p>
            <a:pPr algn="l">
              <a:buFont typeface="+mj-lt"/>
              <a:buAutoNum type="arabicPeriod"/>
            </a:pPr>
            <a:r>
              <a:rPr lang="en-US" sz="2000" b="1" dirty="0">
                <a:solidFill>
                  <a:srgbClr val="0D0D0D"/>
                </a:solidFill>
                <a:highlight>
                  <a:srgbClr val="FFFFFF"/>
                </a:highlight>
                <a:latin typeface="Aptos" panose="020B0004020202020204" pitchFamily="34" charset="0"/>
              </a:rPr>
              <a:t>Data Preprocessing </a:t>
            </a:r>
            <a:r>
              <a:rPr lang="en-US" sz="2000" b="0" i="0" dirty="0">
                <a:solidFill>
                  <a:srgbClr val="0D0D0D"/>
                </a:solidFill>
                <a:effectLst/>
                <a:highlight>
                  <a:srgbClr val="FFFFFF"/>
                </a:highlight>
                <a:latin typeface="Aptos" panose="020B0004020202020204" pitchFamily="34" charset="0"/>
              </a:rPr>
              <a:t>: </a:t>
            </a:r>
            <a:r>
              <a:rPr lang="en-GB" sz="1800" dirty="0">
                <a:effectLst/>
                <a:latin typeface="Aptos" panose="020B0004020202020204" pitchFamily="34" charset="0"/>
                <a:ea typeface="Calibri" panose="020F0502020204030204" pitchFamily="34" charset="0"/>
                <a:cs typeface="Times New Roman" panose="02020603050405020304" pitchFamily="18" charset="0"/>
              </a:rPr>
              <a:t> -</a:t>
            </a:r>
            <a:r>
              <a:rPr lang="en-GB" sz="2000" dirty="0">
                <a:effectLst/>
                <a:latin typeface="Aptos" panose="020B0004020202020204" pitchFamily="34" charset="0"/>
                <a:ea typeface="Calibri" panose="020F0502020204030204" pitchFamily="34" charset="0"/>
                <a:cs typeface="Times New Roman" panose="02020603050405020304" pitchFamily="18" charset="0"/>
              </a:rPr>
              <a:t> Handling Missing Values: Missing values will be imputed using appropriate techniques such as mean, median, or mode imputation</a:t>
            </a:r>
            <a:r>
              <a:rPr lang="en-GB" sz="1800" dirty="0">
                <a:effectLst/>
                <a:latin typeface="Aptos" panose="020B0004020202020204" pitchFamily="34" charset="0"/>
                <a:ea typeface="Calibri" panose="020F0502020204030204" pitchFamily="34" charset="0"/>
                <a:cs typeface="Times New Roman" panose="02020603050405020304" pitchFamily="18" charset="0"/>
              </a:rPr>
              <a:t>.</a:t>
            </a:r>
            <a:endParaRPr lang="en-US" sz="2000" b="0" i="0" dirty="0">
              <a:solidFill>
                <a:srgbClr val="0D0D0D"/>
              </a:solidFill>
              <a:effectLst/>
              <a:highlight>
                <a:srgbClr val="FFFFFF"/>
              </a:highlight>
              <a:latin typeface="Aptos" panose="020B0004020202020204" pitchFamily="34" charset="0"/>
            </a:endParaRPr>
          </a:p>
          <a:p>
            <a:pPr algn="l">
              <a:buFont typeface="+mj-lt"/>
              <a:buAutoNum type="arabicPeriod"/>
            </a:pPr>
            <a:r>
              <a:rPr lang="en-US" sz="2000" b="1" dirty="0">
                <a:solidFill>
                  <a:srgbClr val="0D0D0D"/>
                </a:solidFill>
                <a:highlight>
                  <a:srgbClr val="FFFFFF"/>
                </a:highlight>
                <a:latin typeface="Aptos" panose="020B0004020202020204" pitchFamily="34" charset="0"/>
              </a:rPr>
              <a:t>Feature Selection</a:t>
            </a:r>
            <a:r>
              <a:rPr lang="en-US" sz="2000" b="0" i="0" dirty="0">
                <a:solidFill>
                  <a:srgbClr val="0D0D0D"/>
                </a:solidFill>
                <a:effectLst/>
                <a:highlight>
                  <a:srgbClr val="FFFFFF"/>
                </a:highlight>
                <a:latin typeface="Aptos" panose="020B0004020202020204" pitchFamily="34" charset="0"/>
              </a:rPr>
              <a:t>: </a:t>
            </a:r>
            <a:r>
              <a:rPr lang="en-GB" sz="1800" dirty="0">
                <a:effectLst/>
                <a:latin typeface="Aptos" panose="020B0004020202020204" pitchFamily="34" charset="0"/>
                <a:ea typeface="Calibri" panose="020F0502020204030204" pitchFamily="34" charset="0"/>
                <a:cs typeface="Times New Roman" panose="02020603050405020304" pitchFamily="18" charset="0"/>
              </a:rPr>
              <a:t> </a:t>
            </a:r>
            <a:r>
              <a:rPr lang="en-GB" sz="2000" dirty="0">
                <a:effectLst/>
                <a:latin typeface="Aptos" panose="020B0004020202020204" pitchFamily="34" charset="0"/>
                <a:ea typeface="Calibri" panose="020F0502020204030204" pitchFamily="34" charset="0"/>
                <a:cs typeface="Times New Roman" panose="02020603050405020304" pitchFamily="18" charset="0"/>
              </a:rPr>
              <a:t>- Correlation Analysis: Pearson correlation coefficient will be computed to identify highly correlated features and remove redundant ones.</a:t>
            </a:r>
            <a:endParaRPr lang="en-US" sz="2000" b="0" i="0" dirty="0">
              <a:solidFill>
                <a:srgbClr val="0D0D0D"/>
              </a:solidFill>
              <a:effectLst/>
              <a:highlight>
                <a:srgbClr val="FFFFFF"/>
              </a:highlight>
              <a:latin typeface="Aptos" panose="020B0004020202020204" pitchFamily="34" charset="0"/>
            </a:endParaRPr>
          </a:p>
          <a:p>
            <a:pPr algn="l">
              <a:buFont typeface="+mj-lt"/>
              <a:buAutoNum type="arabicPeriod"/>
            </a:pPr>
            <a:r>
              <a:rPr lang="en-US" sz="2000" b="1" dirty="0">
                <a:solidFill>
                  <a:srgbClr val="0D0D0D"/>
                </a:solidFill>
                <a:highlight>
                  <a:srgbClr val="FFFFFF"/>
                </a:highlight>
                <a:latin typeface="Aptos" panose="020B0004020202020204" pitchFamily="34" charset="0"/>
              </a:rPr>
              <a:t>Model Development:  L</a:t>
            </a:r>
            <a:r>
              <a:rPr lang="en-US" sz="2000" b="1" i="0" dirty="0">
                <a:solidFill>
                  <a:srgbClr val="0D0D0D"/>
                </a:solidFill>
                <a:effectLst/>
                <a:highlight>
                  <a:srgbClr val="FFFFFF"/>
                </a:highlight>
                <a:latin typeface="Aptos" panose="020B0004020202020204" pitchFamily="34" charset="0"/>
              </a:rPr>
              <a:t>o</a:t>
            </a:r>
            <a:r>
              <a:rPr lang="en-US" sz="2000" b="1" dirty="0">
                <a:solidFill>
                  <a:srgbClr val="0D0D0D"/>
                </a:solidFill>
                <a:highlight>
                  <a:srgbClr val="FFFFFF"/>
                </a:highlight>
                <a:latin typeface="Aptos" panose="020B0004020202020204" pitchFamily="34" charset="0"/>
              </a:rPr>
              <a:t>gistic Regression</a:t>
            </a:r>
          </a:p>
          <a:p>
            <a:pPr algn="l">
              <a:buFont typeface="+mj-lt"/>
              <a:buAutoNum type="arabicPeriod"/>
            </a:pPr>
            <a:r>
              <a:rPr lang="en-US" sz="2000" b="1" dirty="0">
                <a:solidFill>
                  <a:srgbClr val="0D0D0D"/>
                </a:solidFill>
                <a:highlight>
                  <a:srgbClr val="FFFFFF"/>
                </a:highlight>
                <a:latin typeface="Aptos" panose="020B0004020202020204" pitchFamily="34" charset="0"/>
              </a:rPr>
              <a:t>Model Evaluation </a:t>
            </a:r>
            <a:r>
              <a:rPr lang="en-US" sz="2000" b="0" i="0" dirty="0">
                <a:solidFill>
                  <a:srgbClr val="0D0D0D"/>
                </a:solidFill>
                <a:effectLst/>
                <a:highlight>
                  <a:srgbClr val="FFFFFF"/>
                </a:highlight>
                <a:latin typeface="Aptos" panose="020B0004020202020204" pitchFamily="34" charset="0"/>
              </a:rPr>
              <a:t>: </a:t>
            </a:r>
            <a:r>
              <a:rPr lang="en-GB" sz="1800" dirty="0">
                <a:effectLst/>
                <a:latin typeface="Aptos" panose="020B0004020202020204" pitchFamily="34" charset="0"/>
                <a:ea typeface="Calibri" panose="020F0502020204030204" pitchFamily="34" charset="0"/>
              </a:rPr>
              <a:t> </a:t>
            </a:r>
            <a:r>
              <a:rPr lang="en-GB" sz="2000" dirty="0">
                <a:effectLst/>
                <a:latin typeface="Aptos" panose="020B0004020202020204" pitchFamily="34" charset="0"/>
                <a:ea typeface="Calibri" panose="020F0502020204030204" pitchFamily="34" charset="0"/>
              </a:rPr>
              <a:t>The models will be evaluated using metrics such as accuracy, precision, recall, F1-score, and confusion matrix to assess their performance in predicting diabetes status. </a:t>
            </a:r>
            <a:endParaRPr lang="en-US" sz="2000" dirty="0">
              <a:effectLst/>
              <a:latin typeface="Aptos" panose="020B0004020202020204" pitchFamily="34" charset="0"/>
              <a:ea typeface="Calibri" panose="020F0502020204030204" pitchFamily="34" charset="0"/>
            </a:endParaRPr>
          </a:p>
          <a:p>
            <a:pPr algn="l">
              <a:buFont typeface="+mj-lt"/>
              <a:buAutoNum type="arabicPeriod"/>
            </a:pPr>
            <a:r>
              <a:rPr lang="en-US" sz="2000" b="1" dirty="0">
                <a:latin typeface="Aptos" panose="020B0004020202020204" pitchFamily="34" charset="0"/>
                <a:ea typeface="Calibri" panose="020F0502020204030204" pitchFamily="34" charset="0"/>
              </a:rPr>
              <a:t>Implementation</a:t>
            </a:r>
            <a:r>
              <a:rPr lang="en-US" sz="2000" dirty="0">
                <a:latin typeface="Aptos" panose="020B0004020202020204" pitchFamily="34" charset="0"/>
                <a:ea typeface="Calibri" panose="020F0502020204030204" pitchFamily="34" charset="0"/>
              </a:rPr>
              <a:t>: </a:t>
            </a:r>
            <a:r>
              <a:rPr lang="en-GB" sz="2000" dirty="0">
                <a:effectLst/>
                <a:latin typeface="Aptos" panose="020B0004020202020204" pitchFamily="34" charset="0"/>
                <a:ea typeface="Calibri" panose="020F0502020204030204" pitchFamily="34" charset="0"/>
              </a:rPr>
              <a:t>The proposed design and methodology will be implemented using Python programming language and relevant libraries such as scikit-learn, pandas, and matplotlib</a:t>
            </a:r>
          </a:p>
        </p:txBody>
      </p:sp>
    </p:spTree>
    <p:extLst>
      <p:ext uri="{BB962C8B-B14F-4D97-AF65-F5344CB8AC3E}">
        <p14:creationId xmlns:p14="http://schemas.microsoft.com/office/powerpoint/2010/main" val="3963142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4A8F4-9B58-446F-20B3-429215B62B9A}"/>
              </a:ext>
            </a:extLst>
          </p:cNvPr>
          <p:cNvSpPr>
            <a:spLocks noGrp="1"/>
          </p:cNvSpPr>
          <p:nvPr>
            <p:ph type="title"/>
          </p:nvPr>
        </p:nvSpPr>
        <p:spPr>
          <a:xfrm>
            <a:off x="0" y="0"/>
            <a:ext cx="6477000" cy="654341"/>
          </a:xfrm>
        </p:spPr>
        <p:txBody>
          <a:bodyPr/>
          <a:lstStyle/>
          <a:p>
            <a:r>
              <a:rPr lang="en-IN" sz="4800" u="sng" dirty="0">
                <a:latin typeface="Bahnschrift Condensed" panose="020B0502040204020203" pitchFamily="34" charset="0"/>
              </a:rPr>
              <a:t>SCREENSHOT</a:t>
            </a:r>
          </a:p>
        </p:txBody>
      </p:sp>
      <p:sp>
        <p:nvSpPr>
          <p:cNvPr id="4" name="Date Placeholder 3">
            <a:extLst>
              <a:ext uri="{FF2B5EF4-FFF2-40B4-BE49-F238E27FC236}">
                <a16:creationId xmlns:a16="http://schemas.microsoft.com/office/drawing/2014/main" id="{A5020CC9-EF7E-F8A0-018B-8C6F443FB37B}"/>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7BD52463-52B3-DF5C-23DB-4EC5BB7DB65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pic>
        <p:nvPicPr>
          <p:cNvPr id="6" name="Picture 5">
            <a:extLst>
              <a:ext uri="{FF2B5EF4-FFF2-40B4-BE49-F238E27FC236}">
                <a16:creationId xmlns:a16="http://schemas.microsoft.com/office/drawing/2014/main" id="{700F215F-06FC-2B5A-2ACE-0142B43AA436}"/>
              </a:ext>
            </a:extLst>
          </p:cNvPr>
          <p:cNvPicPr>
            <a:picLocks noChangeAspect="1"/>
          </p:cNvPicPr>
          <p:nvPr/>
        </p:nvPicPr>
        <p:blipFill>
          <a:blip r:embed="rId2"/>
          <a:stretch>
            <a:fillRect/>
          </a:stretch>
        </p:blipFill>
        <p:spPr>
          <a:xfrm>
            <a:off x="0" y="1630406"/>
            <a:ext cx="4244829" cy="3749879"/>
          </a:xfrm>
          <a:prstGeom prst="rect">
            <a:avLst/>
          </a:prstGeom>
        </p:spPr>
      </p:pic>
      <p:pic>
        <p:nvPicPr>
          <p:cNvPr id="8" name="Picture 7">
            <a:extLst>
              <a:ext uri="{FF2B5EF4-FFF2-40B4-BE49-F238E27FC236}">
                <a16:creationId xmlns:a16="http://schemas.microsoft.com/office/drawing/2014/main" id="{17CC83B1-D919-6D47-3F26-FEB109ACF574}"/>
              </a:ext>
            </a:extLst>
          </p:cNvPr>
          <p:cNvPicPr>
            <a:picLocks noChangeAspect="1"/>
          </p:cNvPicPr>
          <p:nvPr/>
        </p:nvPicPr>
        <p:blipFill>
          <a:blip r:embed="rId3"/>
          <a:stretch>
            <a:fillRect/>
          </a:stretch>
        </p:blipFill>
        <p:spPr>
          <a:xfrm>
            <a:off x="4296561" y="1630405"/>
            <a:ext cx="4513277" cy="3749879"/>
          </a:xfrm>
          <a:prstGeom prst="rect">
            <a:avLst/>
          </a:prstGeom>
        </p:spPr>
      </p:pic>
    </p:spTree>
    <p:extLst>
      <p:ext uri="{BB962C8B-B14F-4D97-AF65-F5344CB8AC3E}">
        <p14:creationId xmlns:p14="http://schemas.microsoft.com/office/powerpoint/2010/main" val="3543439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52684-9180-34EF-9C21-A0FF652E1A48}"/>
              </a:ext>
            </a:extLst>
          </p:cNvPr>
          <p:cNvSpPr>
            <a:spLocks noGrp="1"/>
          </p:cNvSpPr>
          <p:nvPr>
            <p:ph type="title"/>
          </p:nvPr>
        </p:nvSpPr>
        <p:spPr>
          <a:xfrm>
            <a:off x="0" y="0"/>
            <a:ext cx="6477000" cy="757124"/>
          </a:xfrm>
        </p:spPr>
        <p:txBody>
          <a:bodyPr/>
          <a:lstStyle/>
          <a:p>
            <a:r>
              <a:rPr lang="en-IN" sz="4800" u="sng" dirty="0">
                <a:latin typeface="Bahnschrift Condensed" panose="020B0502040204020203" pitchFamily="34" charset="0"/>
              </a:rPr>
              <a:t>SCREENSHOT</a:t>
            </a:r>
          </a:p>
        </p:txBody>
      </p:sp>
      <p:sp>
        <p:nvSpPr>
          <p:cNvPr id="4" name="Date Placeholder 3">
            <a:extLst>
              <a:ext uri="{FF2B5EF4-FFF2-40B4-BE49-F238E27FC236}">
                <a16:creationId xmlns:a16="http://schemas.microsoft.com/office/drawing/2014/main" id="{466D5EE9-4FE7-7651-A659-9CB7C7857FFF}"/>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B19E700E-BD1A-A805-F01C-51A002A4262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pic>
        <p:nvPicPr>
          <p:cNvPr id="10" name="Picture 9">
            <a:extLst>
              <a:ext uri="{FF2B5EF4-FFF2-40B4-BE49-F238E27FC236}">
                <a16:creationId xmlns:a16="http://schemas.microsoft.com/office/drawing/2014/main" id="{FA33BDD2-B214-4C86-E02E-34B22B215946}"/>
              </a:ext>
            </a:extLst>
          </p:cNvPr>
          <p:cNvPicPr>
            <a:picLocks noChangeAspect="1"/>
          </p:cNvPicPr>
          <p:nvPr/>
        </p:nvPicPr>
        <p:blipFill>
          <a:blip r:embed="rId2"/>
          <a:stretch>
            <a:fillRect/>
          </a:stretch>
        </p:blipFill>
        <p:spPr>
          <a:xfrm>
            <a:off x="0" y="1300295"/>
            <a:ext cx="9144000" cy="4303552"/>
          </a:xfrm>
          <a:prstGeom prst="rect">
            <a:avLst/>
          </a:prstGeom>
        </p:spPr>
      </p:pic>
    </p:spTree>
    <p:extLst>
      <p:ext uri="{BB962C8B-B14F-4D97-AF65-F5344CB8AC3E}">
        <p14:creationId xmlns:p14="http://schemas.microsoft.com/office/powerpoint/2010/main" val="3365348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ADBAB-9E6F-D18D-3E8B-F868C5D5690A}"/>
              </a:ext>
            </a:extLst>
          </p:cNvPr>
          <p:cNvSpPr>
            <a:spLocks noGrp="1"/>
          </p:cNvSpPr>
          <p:nvPr>
            <p:ph type="title"/>
          </p:nvPr>
        </p:nvSpPr>
        <p:spPr>
          <a:xfrm>
            <a:off x="0" y="0"/>
            <a:ext cx="6477000" cy="671119"/>
          </a:xfrm>
        </p:spPr>
        <p:txBody>
          <a:bodyPr/>
          <a:lstStyle/>
          <a:p>
            <a:r>
              <a:rPr lang="en-IN" sz="4800" u="sng" dirty="0">
                <a:latin typeface="Bahnschrift Condensed" panose="020B0502040204020203" pitchFamily="34" charset="0"/>
              </a:rPr>
              <a:t>RESULT</a:t>
            </a:r>
          </a:p>
        </p:txBody>
      </p:sp>
      <p:sp>
        <p:nvSpPr>
          <p:cNvPr id="4" name="Date Placeholder 3">
            <a:extLst>
              <a:ext uri="{FF2B5EF4-FFF2-40B4-BE49-F238E27FC236}">
                <a16:creationId xmlns:a16="http://schemas.microsoft.com/office/drawing/2014/main" id="{4E4C61F9-9CE2-432A-C075-E87644B22DED}"/>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1F99BF19-9674-38BB-0E6A-D42F902B1C7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pic>
        <p:nvPicPr>
          <p:cNvPr id="6" name="Picture 5">
            <a:extLst>
              <a:ext uri="{FF2B5EF4-FFF2-40B4-BE49-F238E27FC236}">
                <a16:creationId xmlns:a16="http://schemas.microsoft.com/office/drawing/2014/main" id="{BB07615C-23B2-C45A-A712-BD5A34A928CE}"/>
              </a:ext>
            </a:extLst>
          </p:cNvPr>
          <p:cNvPicPr>
            <a:picLocks noChangeAspect="1"/>
          </p:cNvPicPr>
          <p:nvPr/>
        </p:nvPicPr>
        <p:blipFill>
          <a:blip r:embed="rId2"/>
          <a:stretch>
            <a:fillRect/>
          </a:stretch>
        </p:blipFill>
        <p:spPr>
          <a:xfrm>
            <a:off x="92277" y="1809168"/>
            <a:ext cx="4643306" cy="3878567"/>
          </a:xfrm>
          <a:prstGeom prst="rect">
            <a:avLst/>
          </a:prstGeom>
        </p:spPr>
      </p:pic>
      <p:pic>
        <p:nvPicPr>
          <p:cNvPr id="8" name="Picture 7">
            <a:extLst>
              <a:ext uri="{FF2B5EF4-FFF2-40B4-BE49-F238E27FC236}">
                <a16:creationId xmlns:a16="http://schemas.microsoft.com/office/drawing/2014/main" id="{FDB9880F-4100-6403-07A7-85A53DB775A0}"/>
              </a:ext>
            </a:extLst>
          </p:cNvPr>
          <p:cNvPicPr>
            <a:picLocks noChangeAspect="1"/>
          </p:cNvPicPr>
          <p:nvPr/>
        </p:nvPicPr>
        <p:blipFill>
          <a:blip r:embed="rId3"/>
          <a:stretch>
            <a:fillRect/>
          </a:stretch>
        </p:blipFill>
        <p:spPr>
          <a:xfrm>
            <a:off x="4735583" y="1809169"/>
            <a:ext cx="3951217" cy="3878567"/>
          </a:xfrm>
          <a:prstGeom prst="rect">
            <a:avLst/>
          </a:prstGeom>
        </p:spPr>
      </p:pic>
    </p:spTree>
    <p:extLst>
      <p:ext uri="{BB962C8B-B14F-4D97-AF65-F5344CB8AC3E}">
        <p14:creationId xmlns:p14="http://schemas.microsoft.com/office/powerpoint/2010/main" val="569241531"/>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1412</TotalTime>
  <Words>578</Words>
  <Application>Microsoft Office PowerPoint</Application>
  <PresentationFormat>On-screen Show (4:3)</PresentationFormat>
  <Paragraphs>68</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Candara</vt:lpstr>
      <vt:lpstr>Söhne</vt:lpstr>
      <vt:lpstr>Bahnschrift Condensed</vt:lpstr>
      <vt:lpstr>Arial</vt:lpstr>
      <vt:lpstr>Calibri</vt:lpstr>
      <vt:lpstr>Aptos</vt:lpstr>
      <vt:lpstr>Office Theme</vt:lpstr>
      <vt:lpstr>PowerPoint Presentation</vt:lpstr>
      <vt:lpstr>INDEX</vt:lpstr>
      <vt:lpstr>OBJECTIVE</vt:lpstr>
      <vt:lpstr>INTRODUCTION</vt:lpstr>
      <vt:lpstr>APPROACH &amp; TECHNIQUES</vt:lpstr>
      <vt:lpstr>ALGORITHMS</vt:lpstr>
      <vt:lpstr>SCREENSHOT</vt:lpstr>
      <vt:lpstr>SCREENSHOT</vt:lpstr>
      <vt:lpstr>RESULT</vt:lpstr>
      <vt:lpstr>CONCLUSION</vt:lpstr>
      <vt:lpstr>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ABC</dc:creator>
  <cp:lastModifiedBy>Danish Awasthi</cp:lastModifiedBy>
  <cp:revision>82</cp:revision>
  <dcterms:created xsi:type="dcterms:W3CDTF">2010-04-09T07:36:15Z</dcterms:created>
  <dcterms:modified xsi:type="dcterms:W3CDTF">2024-05-15T10:13:48Z</dcterms:modified>
</cp:coreProperties>
</file>