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9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74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700"/>
    <a:srgbClr val="FF8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0"/>
    <p:restoredTop sz="94662"/>
  </p:normalViewPr>
  <p:slideViewPr>
    <p:cSldViewPr snapToGrid="0" snapToObjects="1">
      <p:cViewPr>
        <p:scale>
          <a:sx n="131" d="100"/>
          <a:sy n="131" d="100"/>
        </p:scale>
        <p:origin x="91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95825-84A9-604F-BC9F-7ED18F5C0F2B}" type="datetimeFigureOut">
              <a:rPr lang="en-US" smtClean="0"/>
              <a:t>8/13/18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7AD51-2E76-DB4B-AEB8-2F788C7A1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0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7AD51-2E76-DB4B-AEB8-2F788C7A16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2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7AD51-2E76-DB4B-AEB8-2F788C7A16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97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7AD51-2E76-DB4B-AEB8-2F788C7A16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71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7AD51-2E76-DB4B-AEB8-2F788C7A16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0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 l="85000" t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FF97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9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0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942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98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6337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38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4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28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l="85000" t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95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9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0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27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61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28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39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 l="81000" t="7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2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FF97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FF9700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FF9700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FF9700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FF9700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FF9700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9.png"/><Relationship Id="rId8" Type="http://schemas.openxmlformats.org/officeDocument/2006/relationships/image" Target="../media/image35.png"/><Relationship Id="rId9" Type="http://schemas.openxmlformats.org/officeDocument/2006/relationships/image" Target="../media/image40.png"/><Relationship Id="rId10" Type="http://schemas.openxmlformats.org/officeDocument/2006/relationships/image" Target="../media/image37.png"/><Relationship Id="rId11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072840"/>
            <a:ext cx="7766936" cy="1646302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rgbClr val="FF9700"/>
                </a:solidFill>
              </a:rPr>
              <a:t>Introduction to Sequence to Sequence Networks</a:t>
            </a:r>
            <a:endParaRPr lang="en-US" sz="4000" dirty="0">
              <a:solidFill>
                <a:srgbClr val="FF97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/>
              <a:t>Bismayan Chakrabarti </a:t>
            </a:r>
          </a:p>
          <a:p>
            <a:pPr algn="ctr"/>
            <a:r>
              <a:rPr lang="en-US" dirty="0" smtClean="0"/>
              <a:t>Data Scientist</a:t>
            </a:r>
          </a:p>
          <a:p>
            <a:pPr algn="ctr"/>
            <a:r>
              <a:rPr lang="en-US" dirty="0" smtClean="0"/>
              <a:t>AirisData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0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5714572" y="2439910"/>
            <a:ext cx="5163027" cy="1946787"/>
          </a:xfrm>
          <a:prstGeom prst="roundRect">
            <a:avLst/>
          </a:prstGeom>
          <a:solidFill>
            <a:schemeClr val="accent4">
              <a:lumMod val="7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77334" y="4675239"/>
            <a:ext cx="5163027" cy="1946787"/>
          </a:xfrm>
          <a:prstGeom prst="roundRect">
            <a:avLst/>
          </a:prstGeom>
          <a:solidFill>
            <a:srgbClr val="7030A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Putting the blocks together :Sequence to Sequence learning</a:t>
            </a:r>
            <a:br>
              <a:rPr lang="en-US" dirty="0"/>
            </a:b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 smtClean="0"/>
              <a:t>Broadly speaking, Sequence to sequence architecture can be summarized as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07515" y="5134671"/>
            <a:ext cx="1480643" cy="1046936"/>
          </a:xfrm>
          <a:prstGeom prst="round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RNN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2743" y="5027746"/>
            <a:ext cx="1415845" cy="1243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1" dirty="0" smtClean="0">
              <a:latin typeface="Cambria Math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</a:t>
            </a:r>
            <a:r>
              <a:rPr lang="en-US" b="0" dirty="0" smtClean="0">
                <a:solidFill>
                  <a:schemeClr val="tx1"/>
                </a:solidFill>
              </a:rPr>
              <a:t>put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Seq</a:t>
            </a:r>
            <a:endParaRPr lang="en-US" b="0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80931" y="3907686"/>
            <a:ext cx="293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Vector Representation of Input Sequence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7" idx="6"/>
            <a:endCxn id="7" idx="1"/>
          </p:cNvCxnSpPr>
          <p:nvPr/>
        </p:nvCxnSpPr>
        <p:spPr>
          <a:xfrm>
            <a:off x="2298588" y="5649649"/>
            <a:ext cx="708927" cy="84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0"/>
            <a:endCxn id="20" idx="2"/>
          </p:cNvCxnSpPr>
          <p:nvPr/>
        </p:nvCxnSpPr>
        <p:spPr>
          <a:xfrm flipH="1" flipV="1">
            <a:off x="3747836" y="4554017"/>
            <a:ext cx="1" cy="58065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0" idx="0"/>
            <a:endCxn id="15" idx="1"/>
          </p:cNvCxnSpPr>
          <p:nvPr/>
        </p:nvCxnSpPr>
        <p:spPr>
          <a:xfrm rot="5400000" flipH="1" flipV="1">
            <a:off x="4705651" y="2484987"/>
            <a:ext cx="464885" cy="2380514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128350" y="2820898"/>
            <a:ext cx="4043624" cy="1243805"/>
            <a:chOff x="5420427" y="2820899"/>
            <a:chExt cx="4043624" cy="1243805"/>
          </a:xfrm>
        </p:grpSpPr>
        <p:sp>
          <p:nvSpPr>
            <p:cNvPr id="15" name="Rounded Rectangle 14"/>
            <p:cNvSpPr/>
            <p:nvPr/>
          </p:nvSpPr>
          <p:spPr>
            <a:xfrm>
              <a:off x="5420427" y="2910061"/>
              <a:ext cx="1546419" cy="1065482"/>
            </a:xfrm>
            <a:prstGeom prst="roundRect">
              <a:avLst/>
            </a:prstGeom>
            <a:solidFill>
              <a:srgbClr val="FFFF00">
                <a:alpha val="5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RNN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8048206" y="2820899"/>
              <a:ext cx="1415845" cy="1243805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1" dirty="0" smtClean="0">
                <a:latin typeface="Cambria Math" charset="0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</a:t>
              </a:r>
              <a:r>
                <a:rPr lang="en-US" b="0" dirty="0" smtClean="0">
                  <a:solidFill>
                    <a:schemeClr val="tx1"/>
                  </a:solidFill>
                </a:rPr>
                <a:t>put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Seq</a:t>
              </a:r>
              <a:endParaRPr lang="en-US" b="0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  <p:cxnSp>
          <p:nvCxnSpPr>
            <p:cNvPr id="33" name="Straight Arrow Connector 32"/>
            <p:cNvCxnSpPr>
              <a:stCxn id="15" idx="3"/>
              <a:endCxn id="16" idx="2"/>
            </p:cNvCxnSpPr>
            <p:nvPr/>
          </p:nvCxnSpPr>
          <p:spPr>
            <a:xfrm>
              <a:off x="6966846" y="3442802"/>
              <a:ext cx="108136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128350" y="5499167"/>
            <a:ext cx="262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7030A0"/>
                </a:solidFill>
              </a:rPr>
              <a:t>ENCODER</a:t>
            </a:r>
            <a:endParaRPr lang="en-US" sz="2400" u="sng" dirty="0">
              <a:solidFill>
                <a:srgbClr val="7030A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721533" y="4444406"/>
            <a:ext cx="262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accent5">
                    <a:lumMod val="75000"/>
                  </a:schemeClr>
                </a:solidFill>
              </a:rPr>
              <a:t>DECODER</a:t>
            </a:r>
            <a:endParaRPr lang="en-US" sz="24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4" y="323785"/>
            <a:ext cx="11480467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A More In-Depth View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5" idx="3"/>
          </p:cNvCxnSpPr>
          <p:nvPr/>
        </p:nvCxnSpPr>
        <p:spPr>
          <a:xfrm flipV="1">
            <a:off x="1760637" y="4591129"/>
            <a:ext cx="518318" cy="487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94040" y="4269880"/>
            <a:ext cx="1066597" cy="652249"/>
          </a:xfrm>
          <a:prstGeom prst="round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RNN 1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941277" y="5899757"/>
                <a:ext cx="572121" cy="6522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77" y="5899757"/>
                <a:ext cx="572121" cy="65224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1227339" y="4922129"/>
            <a:ext cx="4269" cy="3280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364093" y="4591129"/>
            <a:ext cx="518318" cy="487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/>
              <p:cNvSpPr/>
              <p:nvPr/>
            </p:nvSpPr>
            <p:spPr>
              <a:xfrm>
                <a:off x="2595418" y="5905377"/>
                <a:ext cx="572121" cy="6522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418" y="5905377"/>
                <a:ext cx="572121" cy="65224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V="1">
            <a:off x="2868070" y="4901281"/>
            <a:ext cx="4269" cy="3280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4148187" y="5899756"/>
                <a:ext cx="572123" cy="6522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187" y="5899756"/>
                <a:ext cx="572123" cy="65224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flipV="1">
            <a:off x="4434249" y="4901280"/>
            <a:ext cx="4269" cy="3280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02" idx="0"/>
            <a:endCxn id="71" idx="1"/>
          </p:cNvCxnSpPr>
          <p:nvPr/>
        </p:nvCxnSpPr>
        <p:spPr>
          <a:xfrm rot="5400000" flipH="1" flipV="1">
            <a:off x="4409318" y="3208648"/>
            <a:ext cx="1086165" cy="1036299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3900952" y="4269879"/>
            <a:ext cx="1066597" cy="652249"/>
          </a:xfrm>
          <a:prstGeom prst="round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RNN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2278955" y="4280267"/>
            <a:ext cx="1066597" cy="652249"/>
          </a:xfrm>
          <a:prstGeom prst="round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RNN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>
            <a:stCxn id="126" idx="0"/>
            <a:endCxn id="76" idx="4"/>
          </p:cNvCxnSpPr>
          <p:nvPr/>
        </p:nvCxnSpPr>
        <p:spPr>
          <a:xfrm flipV="1">
            <a:off x="6037981" y="1644585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/>
          <p:cNvSpPr/>
          <p:nvPr/>
        </p:nvSpPr>
        <p:spPr>
          <a:xfrm>
            <a:off x="586754" y="5257510"/>
            <a:ext cx="1281165" cy="3479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Embedding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3" name="Straight Arrow Connector 132"/>
          <p:cNvCxnSpPr>
            <a:endCxn id="132" idx="2"/>
          </p:cNvCxnSpPr>
          <p:nvPr/>
        </p:nvCxnSpPr>
        <p:spPr>
          <a:xfrm flipV="1">
            <a:off x="1227336" y="5605465"/>
            <a:ext cx="1" cy="2644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2227486" y="5245068"/>
            <a:ext cx="1281165" cy="3479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Embedding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 flipV="1">
            <a:off x="2868069" y="5614241"/>
            <a:ext cx="1" cy="2644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ounded Rectangle 137"/>
          <p:cNvSpPr/>
          <p:nvPr/>
        </p:nvSpPr>
        <p:spPr>
          <a:xfrm>
            <a:off x="3782293" y="5227406"/>
            <a:ext cx="1281165" cy="3479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Embedding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flipV="1">
            <a:off x="4422876" y="5596579"/>
            <a:ext cx="1" cy="2644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5397398" y="1036932"/>
            <a:ext cx="1281165" cy="3187864"/>
            <a:chOff x="5397398" y="1036932"/>
            <a:chExt cx="1281165" cy="3187864"/>
          </a:xfrm>
        </p:grpSpPr>
        <p:sp>
          <p:nvSpPr>
            <p:cNvPr id="126" name="Rounded Rectangle 125"/>
            <p:cNvSpPr/>
            <p:nvPr/>
          </p:nvSpPr>
          <p:spPr>
            <a:xfrm>
              <a:off x="5397398" y="2077109"/>
              <a:ext cx="1281165" cy="34795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Projection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5397398" y="1036932"/>
              <a:ext cx="1281165" cy="3187864"/>
              <a:chOff x="5397398" y="1036932"/>
              <a:chExt cx="1281165" cy="3187864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5470550" y="1036932"/>
                <a:ext cx="1149314" cy="2472906"/>
                <a:chOff x="4419243" y="810451"/>
                <a:chExt cx="1149314" cy="2472906"/>
              </a:xfrm>
            </p:grpSpPr>
            <p:sp>
              <p:nvSpPr>
                <p:cNvPr id="71" name="Rounded Rectangle 70"/>
                <p:cNvSpPr/>
                <p:nvPr/>
              </p:nvSpPr>
              <p:spPr>
                <a:xfrm>
                  <a:off x="4419243" y="2631108"/>
                  <a:ext cx="1149314" cy="652249"/>
                </a:xfrm>
                <a:prstGeom prst="roundRect">
                  <a:avLst/>
                </a:prstGeom>
                <a:solidFill>
                  <a:srgbClr val="FFFF0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 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Oval 75"/>
                    <p:cNvSpPr/>
                    <p:nvPr/>
                  </p:nvSpPr>
                  <p:spPr>
                    <a:xfrm>
                      <a:off x="4709167" y="810451"/>
                      <a:ext cx="555014" cy="607653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0" i="1" dirty="0" smtClean="0">
                        <a:latin typeface="Cambria Math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 smtClean="0"/>
                    </a:p>
                    <a:p>
                      <a:pPr algn="ctr"/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6" name="Oval 7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09167" y="810451"/>
                      <a:ext cx="555014" cy="607653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" name="Straight Arrow Connector 77"/>
                <p:cNvCxnSpPr>
                  <a:stCxn id="71" idx="0"/>
                  <a:endCxn id="126" idx="2"/>
                </p:cNvCxnSpPr>
                <p:nvPr/>
              </p:nvCxnSpPr>
              <p:spPr>
                <a:xfrm flipH="1" flipV="1">
                  <a:off x="4986674" y="2198583"/>
                  <a:ext cx="7226" cy="43252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Rounded Rectangle 140"/>
              <p:cNvSpPr/>
              <p:nvPr/>
            </p:nvSpPr>
            <p:spPr>
              <a:xfrm>
                <a:off x="5397398" y="3876841"/>
                <a:ext cx="1281165" cy="347955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Embedding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52" name="Straight Arrow Connector 151"/>
              <p:cNvCxnSpPr>
                <a:stCxn id="141" idx="0"/>
                <a:endCxn id="71" idx="2"/>
              </p:cNvCxnSpPr>
              <p:nvPr/>
            </p:nvCxnSpPr>
            <p:spPr>
              <a:xfrm flipV="1">
                <a:off x="6037981" y="3509838"/>
                <a:ext cx="7226" cy="36700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2" name="Group 171"/>
          <p:cNvGrpSpPr/>
          <p:nvPr/>
        </p:nvGrpSpPr>
        <p:grpSpPr>
          <a:xfrm>
            <a:off x="7043545" y="1047394"/>
            <a:ext cx="1281165" cy="3187864"/>
            <a:chOff x="5397398" y="1036932"/>
            <a:chExt cx="1281165" cy="3187864"/>
          </a:xfrm>
        </p:grpSpPr>
        <p:sp>
          <p:nvSpPr>
            <p:cNvPr id="173" name="Rounded Rectangle 172"/>
            <p:cNvSpPr/>
            <p:nvPr/>
          </p:nvSpPr>
          <p:spPr>
            <a:xfrm>
              <a:off x="5397398" y="2077109"/>
              <a:ext cx="1281165" cy="34795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Projection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5397398" y="1036932"/>
              <a:ext cx="1281165" cy="3187864"/>
              <a:chOff x="5397398" y="1036932"/>
              <a:chExt cx="1281165" cy="3187864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5470550" y="1036932"/>
                <a:ext cx="1149314" cy="2472906"/>
                <a:chOff x="4419243" y="810451"/>
                <a:chExt cx="1149314" cy="2472906"/>
              </a:xfrm>
            </p:grpSpPr>
            <p:sp>
              <p:nvSpPr>
                <p:cNvPr id="182" name="Rounded Rectangle 181"/>
                <p:cNvSpPr/>
                <p:nvPr/>
              </p:nvSpPr>
              <p:spPr>
                <a:xfrm>
                  <a:off x="4419243" y="2631108"/>
                  <a:ext cx="1149314" cy="652249"/>
                </a:xfrm>
                <a:prstGeom prst="roundRect">
                  <a:avLst/>
                </a:prstGeom>
                <a:solidFill>
                  <a:srgbClr val="FFFF0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 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9" name="Oval 178"/>
                    <p:cNvSpPr/>
                    <p:nvPr/>
                  </p:nvSpPr>
                  <p:spPr>
                    <a:xfrm>
                      <a:off x="4709167" y="810451"/>
                      <a:ext cx="555014" cy="607653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0" i="1" dirty="0" smtClean="0">
                        <a:latin typeface="Cambria Math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 smtClean="0"/>
                    </a:p>
                    <a:p>
                      <a:pPr algn="ctr"/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79" name="Oval 17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09167" y="810451"/>
                      <a:ext cx="555014" cy="607653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0" name="Straight Arrow Connector 179"/>
                <p:cNvCxnSpPr/>
                <p:nvPr/>
              </p:nvCxnSpPr>
              <p:spPr>
                <a:xfrm flipH="1" flipV="1">
                  <a:off x="4986674" y="2198583"/>
                  <a:ext cx="7226" cy="43252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6" name="Rounded Rectangle 175"/>
              <p:cNvSpPr/>
              <p:nvPr/>
            </p:nvSpPr>
            <p:spPr>
              <a:xfrm>
                <a:off x="5397398" y="3876841"/>
                <a:ext cx="1281165" cy="347955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Embedding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7" name="Straight Arrow Connector 176"/>
              <p:cNvCxnSpPr/>
              <p:nvPr/>
            </p:nvCxnSpPr>
            <p:spPr>
              <a:xfrm flipV="1">
                <a:off x="6037981" y="3509838"/>
                <a:ext cx="7226" cy="36700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0" name="Elbow Connector 199"/>
          <p:cNvCxnSpPr>
            <a:endCxn id="182" idx="1"/>
          </p:cNvCxnSpPr>
          <p:nvPr/>
        </p:nvCxnSpPr>
        <p:spPr>
          <a:xfrm>
            <a:off x="6045207" y="2711395"/>
            <a:ext cx="1071490" cy="482781"/>
          </a:xfrm>
          <a:prstGeom prst="bentConnector3">
            <a:avLst>
              <a:gd name="adj1" fmla="val 7374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>
            <a:endCxn id="193" idx="1"/>
          </p:cNvCxnSpPr>
          <p:nvPr/>
        </p:nvCxnSpPr>
        <p:spPr>
          <a:xfrm>
            <a:off x="7717649" y="2701092"/>
            <a:ext cx="1117628" cy="503546"/>
          </a:xfrm>
          <a:prstGeom prst="bentConnector3">
            <a:avLst>
              <a:gd name="adj1" fmla="val 67075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Elbow Connector 203"/>
          <p:cNvCxnSpPr/>
          <p:nvPr/>
        </p:nvCxnSpPr>
        <p:spPr>
          <a:xfrm>
            <a:off x="9441620" y="2721035"/>
            <a:ext cx="1071490" cy="482781"/>
          </a:xfrm>
          <a:prstGeom prst="bentConnector3">
            <a:avLst>
              <a:gd name="adj1" fmla="val 7374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703572" y="1644585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V="1">
            <a:off x="9431309" y="1644585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/>
          <p:cNvGrpSpPr/>
          <p:nvPr/>
        </p:nvGrpSpPr>
        <p:grpSpPr>
          <a:xfrm>
            <a:off x="5760474" y="4224796"/>
            <a:ext cx="555014" cy="942363"/>
            <a:chOff x="5760474" y="4224796"/>
            <a:chExt cx="555014" cy="942363"/>
          </a:xfrm>
        </p:grpSpPr>
        <p:cxnSp>
          <p:nvCxnSpPr>
            <p:cNvPr id="142" name="Straight Arrow Connector 141"/>
            <p:cNvCxnSpPr>
              <a:endCxn id="141" idx="2"/>
            </p:cNvCxnSpPr>
            <p:nvPr/>
          </p:nvCxnSpPr>
          <p:spPr>
            <a:xfrm flipH="1" flipV="1">
              <a:off x="6037981" y="4224796"/>
              <a:ext cx="3613" cy="30523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5760474" y="4559506"/>
              <a:ext cx="555014" cy="60765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1" dirty="0" smtClean="0">
                <a:latin typeface="Cambria Math" charset="0"/>
              </a:endParaRPr>
            </a:p>
            <a:p>
              <a:pPr algn="ctr"/>
              <a:r>
                <a:rPr lang="en-US" b="0" dirty="0" smtClean="0">
                  <a:solidFill>
                    <a:schemeClr val="tx1"/>
                  </a:solidFill>
                </a:rPr>
                <a:t>S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7384179" y="4245720"/>
            <a:ext cx="555014" cy="933577"/>
            <a:chOff x="5746407" y="4224796"/>
            <a:chExt cx="555014" cy="933577"/>
          </a:xfrm>
        </p:grpSpPr>
        <p:cxnSp>
          <p:nvCxnSpPr>
            <p:cNvPr id="220" name="Straight Arrow Connector 219"/>
            <p:cNvCxnSpPr/>
            <p:nvPr/>
          </p:nvCxnSpPr>
          <p:spPr>
            <a:xfrm flipH="1" flipV="1">
              <a:off x="6037981" y="4224796"/>
              <a:ext cx="3613" cy="30523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Oval 220"/>
                <p:cNvSpPr/>
                <p:nvPr/>
              </p:nvSpPr>
              <p:spPr>
                <a:xfrm>
                  <a:off x="5746407" y="4550720"/>
                  <a:ext cx="555014" cy="607653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b="0" dirty="0" smtClean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221" name="Oval 2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6407" y="4550720"/>
                  <a:ext cx="555014" cy="607653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8" name="Group 227"/>
          <p:cNvGrpSpPr/>
          <p:nvPr/>
        </p:nvGrpSpPr>
        <p:grpSpPr>
          <a:xfrm>
            <a:off x="8762125" y="1057856"/>
            <a:ext cx="1281165" cy="4132225"/>
            <a:chOff x="8762125" y="1057856"/>
            <a:chExt cx="1281165" cy="4132225"/>
          </a:xfrm>
        </p:grpSpPr>
        <p:grpSp>
          <p:nvGrpSpPr>
            <p:cNvPr id="183" name="Group 182"/>
            <p:cNvGrpSpPr/>
            <p:nvPr/>
          </p:nvGrpSpPr>
          <p:grpSpPr>
            <a:xfrm>
              <a:off x="8762125" y="1057856"/>
              <a:ext cx="1281165" cy="3187864"/>
              <a:chOff x="5397398" y="1036932"/>
              <a:chExt cx="1281165" cy="3187864"/>
            </a:xfrm>
          </p:grpSpPr>
          <p:sp>
            <p:nvSpPr>
              <p:cNvPr id="184" name="Rounded Rectangle 183"/>
              <p:cNvSpPr/>
              <p:nvPr/>
            </p:nvSpPr>
            <p:spPr>
              <a:xfrm>
                <a:off x="5397398" y="2077109"/>
                <a:ext cx="1281165" cy="347955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Projection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5" name="Group 184"/>
              <p:cNvGrpSpPr/>
              <p:nvPr/>
            </p:nvGrpSpPr>
            <p:grpSpPr>
              <a:xfrm>
                <a:off x="5397398" y="1036932"/>
                <a:ext cx="1281165" cy="3187864"/>
                <a:chOff x="5397398" y="1036932"/>
                <a:chExt cx="1281165" cy="3187864"/>
              </a:xfrm>
            </p:grpSpPr>
            <p:grpSp>
              <p:nvGrpSpPr>
                <p:cNvPr id="186" name="Group 185"/>
                <p:cNvGrpSpPr/>
                <p:nvPr/>
              </p:nvGrpSpPr>
              <p:grpSpPr>
                <a:xfrm>
                  <a:off x="5470550" y="1036932"/>
                  <a:ext cx="1149314" cy="2472906"/>
                  <a:chOff x="4419243" y="810451"/>
                  <a:chExt cx="1149314" cy="2472906"/>
                </a:xfrm>
              </p:grpSpPr>
              <p:sp>
                <p:nvSpPr>
                  <p:cNvPr id="193" name="Rounded Rectangle 192"/>
                  <p:cNvSpPr/>
                  <p:nvPr/>
                </p:nvSpPr>
                <p:spPr>
                  <a:xfrm>
                    <a:off x="4419243" y="2631108"/>
                    <a:ext cx="1149314" cy="652249"/>
                  </a:xfrm>
                  <a:prstGeom prst="roundRect">
                    <a:avLst/>
                  </a:prstGeom>
                  <a:solidFill>
                    <a:srgbClr val="FFFF00">
                      <a:alpha val="51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RNN 2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0" name="Oval 189"/>
                      <p:cNvSpPr/>
                      <p:nvPr/>
                    </p:nvSpPr>
                    <p:spPr>
                      <a:xfrm>
                        <a:off x="4709167" y="810451"/>
                        <a:ext cx="555014" cy="607653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b="0" i="1" dirty="0" smtClean="0">
                          <a:latin typeface="Cambria Math" charset="0"/>
                        </a:endParaRPr>
                      </a:p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b="0" dirty="0" smtClean="0"/>
                      </a:p>
                      <a:p>
                        <a:pPr algn="ctr"/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90" name="Oval 18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09167" y="810451"/>
                        <a:ext cx="555014" cy="607653"/>
                      </a:xfrm>
                      <a:prstGeom prst="ellipse">
                        <a:avLst/>
                      </a:prstGeom>
                      <a:blipFill rotWithShape="0"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91" name="Straight Arrow Connector 190"/>
                  <p:cNvCxnSpPr/>
                  <p:nvPr/>
                </p:nvCxnSpPr>
                <p:spPr>
                  <a:xfrm flipH="1" flipV="1">
                    <a:off x="4986674" y="2198583"/>
                    <a:ext cx="7226" cy="43252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7" name="Rounded Rectangle 186"/>
                <p:cNvSpPr/>
                <p:nvPr/>
              </p:nvSpPr>
              <p:spPr>
                <a:xfrm>
                  <a:off x="5397398" y="3876841"/>
                  <a:ext cx="1281165" cy="347955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Embedding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88" name="Straight Arrow Connector 187"/>
                <p:cNvCxnSpPr/>
                <p:nvPr/>
              </p:nvCxnSpPr>
              <p:spPr>
                <a:xfrm flipV="1">
                  <a:off x="6037981" y="3509838"/>
                  <a:ext cx="7226" cy="367003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5" name="Group 224"/>
            <p:cNvGrpSpPr/>
            <p:nvPr/>
          </p:nvGrpSpPr>
          <p:grpSpPr>
            <a:xfrm>
              <a:off x="9145804" y="4245720"/>
              <a:ext cx="555014" cy="944361"/>
              <a:chOff x="5776474" y="4224796"/>
              <a:chExt cx="555014" cy="944361"/>
            </a:xfrm>
          </p:grpSpPr>
          <p:cxnSp>
            <p:nvCxnSpPr>
              <p:cNvPr id="226" name="Straight Arrow Connector 225"/>
              <p:cNvCxnSpPr/>
              <p:nvPr/>
            </p:nvCxnSpPr>
            <p:spPr>
              <a:xfrm flipH="1" flipV="1">
                <a:off x="6037981" y="4224796"/>
                <a:ext cx="3613" cy="30523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Oval 226"/>
                  <p:cNvSpPr/>
                  <p:nvPr/>
                </p:nvSpPr>
                <p:spPr>
                  <a:xfrm>
                    <a:off x="5776474" y="4561504"/>
                    <a:ext cx="555014" cy="607653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 i="1" dirty="0" smtClean="0">
                      <a:latin typeface="Cambria Math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 smtClean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227" name="Oval 2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6474" y="4561504"/>
                    <a:ext cx="555014" cy="607653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29" name="Group 228"/>
          <p:cNvGrpSpPr/>
          <p:nvPr/>
        </p:nvGrpSpPr>
        <p:grpSpPr>
          <a:xfrm>
            <a:off x="10431162" y="1034934"/>
            <a:ext cx="1281165" cy="4132225"/>
            <a:chOff x="8762125" y="1057856"/>
            <a:chExt cx="1281165" cy="4132225"/>
          </a:xfrm>
        </p:grpSpPr>
        <p:grpSp>
          <p:nvGrpSpPr>
            <p:cNvPr id="230" name="Group 229"/>
            <p:cNvGrpSpPr/>
            <p:nvPr/>
          </p:nvGrpSpPr>
          <p:grpSpPr>
            <a:xfrm>
              <a:off x="8762125" y="1057856"/>
              <a:ext cx="1281165" cy="3187864"/>
              <a:chOff x="5397398" y="1036932"/>
              <a:chExt cx="1281165" cy="3187864"/>
            </a:xfrm>
          </p:grpSpPr>
          <p:sp>
            <p:nvSpPr>
              <p:cNvPr id="234" name="Rounded Rectangle 233"/>
              <p:cNvSpPr/>
              <p:nvPr/>
            </p:nvSpPr>
            <p:spPr>
              <a:xfrm>
                <a:off x="5397398" y="2077109"/>
                <a:ext cx="1281165" cy="347955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Projection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5397398" y="1036932"/>
                <a:ext cx="1281165" cy="3187864"/>
                <a:chOff x="5397398" y="1036932"/>
                <a:chExt cx="1281165" cy="3187864"/>
              </a:xfrm>
            </p:grpSpPr>
            <p:grpSp>
              <p:nvGrpSpPr>
                <p:cNvPr id="236" name="Group 235"/>
                <p:cNvGrpSpPr/>
                <p:nvPr/>
              </p:nvGrpSpPr>
              <p:grpSpPr>
                <a:xfrm>
                  <a:off x="5470550" y="1036932"/>
                  <a:ext cx="1149314" cy="2472906"/>
                  <a:chOff x="4419243" y="810451"/>
                  <a:chExt cx="1149314" cy="2472906"/>
                </a:xfrm>
              </p:grpSpPr>
              <p:sp>
                <p:nvSpPr>
                  <p:cNvPr id="239" name="Rounded Rectangle 238"/>
                  <p:cNvSpPr/>
                  <p:nvPr/>
                </p:nvSpPr>
                <p:spPr>
                  <a:xfrm>
                    <a:off x="4419243" y="2631108"/>
                    <a:ext cx="1149314" cy="652249"/>
                  </a:xfrm>
                  <a:prstGeom prst="roundRect">
                    <a:avLst/>
                  </a:prstGeom>
                  <a:solidFill>
                    <a:srgbClr val="FFFF00">
                      <a:alpha val="51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RNN 2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0" name="Oval 239"/>
                      <p:cNvSpPr/>
                      <p:nvPr/>
                    </p:nvSpPr>
                    <p:spPr>
                      <a:xfrm>
                        <a:off x="4709167" y="810451"/>
                        <a:ext cx="555014" cy="607653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b="0" i="1" dirty="0" smtClean="0">
                          <a:latin typeface="Cambria Math" charset="0"/>
                        </a:endParaRPr>
                      </a:p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b="0" dirty="0" smtClean="0"/>
                      </a:p>
                      <a:p>
                        <a:pPr algn="ctr"/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0" name="Oval 23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09167" y="810451"/>
                        <a:ext cx="555014" cy="607653"/>
                      </a:xfrm>
                      <a:prstGeom prst="ellipse">
                        <a:avLst/>
                      </a:prstGeom>
                      <a:blipFill rotWithShape="0"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41" name="Straight Arrow Connector 240"/>
                  <p:cNvCxnSpPr/>
                  <p:nvPr/>
                </p:nvCxnSpPr>
                <p:spPr>
                  <a:xfrm flipH="1" flipV="1">
                    <a:off x="4986674" y="2198583"/>
                    <a:ext cx="7226" cy="43252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7" name="Rounded Rectangle 236"/>
                <p:cNvSpPr/>
                <p:nvPr/>
              </p:nvSpPr>
              <p:spPr>
                <a:xfrm>
                  <a:off x="5397398" y="3876841"/>
                  <a:ext cx="1281165" cy="347955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Embedding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238" name="Straight Arrow Connector 237"/>
                <p:cNvCxnSpPr/>
                <p:nvPr/>
              </p:nvCxnSpPr>
              <p:spPr>
                <a:xfrm flipV="1">
                  <a:off x="6037981" y="3509838"/>
                  <a:ext cx="7226" cy="367003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1" name="Group 230"/>
            <p:cNvGrpSpPr/>
            <p:nvPr/>
          </p:nvGrpSpPr>
          <p:grpSpPr>
            <a:xfrm>
              <a:off x="9145804" y="4245720"/>
              <a:ext cx="555014" cy="944361"/>
              <a:chOff x="5776474" y="4224796"/>
              <a:chExt cx="555014" cy="944361"/>
            </a:xfrm>
          </p:grpSpPr>
          <p:cxnSp>
            <p:nvCxnSpPr>
              <p:cNvPr id="232" name="Straight Arrow Connector 231"/>
              <p:cNvCxnSpPr/>
              <p:nvPr/>
            </p:nvCxnSpPr>
            <p:spPr>
              <a:xfrm flipH="1" flipV="1">
                <a:off x="6037981" y="4224796"/>
                <a:ext cx="3613" cy="30523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3" name="Oval 232"/>
                  <p:cNvSpPr/>
                  <p:nvPr/>
                </p:nvSpPr>
                <p:spPr>
                  <a:xfrm>
                    <a:off x="5776474" y="4561504"/>
                    <a:ext cx="555014" cy="607653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 i="1" dirty="0" smtClean="0">
                      <a:latin typeface="Cambria Math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 smtClean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233" name="Oval 2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6474" y="4561504"/>
                    <a:ext cx="555014" cy="607653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242" name="Straight Arrow Connector 241"/>
          <p:cNvCxnSpPr/>
          <p:nvPr/>
        </p:nvCxnSpPr>
        <p:spPr>
          <a:xfrm flipV="1">
            <a:off x="11092348" y="1642587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76" idx="6"/>
            <a:endCxn id="221" idx="2"/>
          </p:cNvCxnSpPr>
          <p:nvPr/>
        </p:nvCxnSpPr>
        <p:spPr>
          <a:xfrm>
            <a:off x="6315488" y="1340759"/>
            <a:ext cx="1068691" cy="3534712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248"/>
          <p:cNvCxnSpPr>
            <a:stCxn id="190" idx="6"/>
            <a:endCxn id="233" idx="2"/>
          </p:cNvCxnSpPr>
          <p:nvPr/>
        </p:nvCxnSpPr>
        <p:spPr>
          <a:xfrm>
            <a:off x="9680215" y="1361683"/>
            <a:ext cx="1134626" cy="350165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/>
          <p:cNvCxnSpPr>
            <a:stCxn id="179" idx="6"/>
            <a:endCxn id="227" idx="2"/>
          </p:cNvCxnSpPr>
          <p:nvPr/>
        </p:nvCxnSpPr>
        <p:spPr>
          <a:xfrm>
            <a:off x="7961635" y="1351221"/>
            <a:ext cx="1184169" cy="3535034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17773" y="3583861"/>
            <a:ext cx="262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7030A0"/>
                </a:solidFill>
              </a:rPr>
              <a:t>ENCODER</a:t>
            </a:r>
            <a:endParaRPr lang="en-US" sz="2400" u="sng" dirty="0">
              <a:solidFill>
                <a:srgbClr val="7030A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514494" y="5668923"/>
            <a:ext cx="262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accent5">
                    <a:lumMod val="75000"/>
                  </a:schemeClr>
                </a:solidFill>
              </a:rPr>
              <a:t>DECODER</a:t>
            </a:r>
            <a:endParaRPr lang="en-US" sz="24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59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4" y="323785"/>
            <a:ext cx="11480467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Example- A translator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5" idx="3"/>
          </p:cNvCxnSpPr>
          <p:nvPr/>
        </p:nvCxnSpPr>
        <p:spPr>
          <a:xfrm flipV="1">
            <a:off x="1760637" y="4591129"/>
            <a:ext cx="518318" cy="487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94040" y="4269880"/>
            <a:ext cx="1066597" cy="652249"/>
          </a:xfrm>
          <a:prstGeom prst="round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RNN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41277" y="5899757"/>
            <a:ext cx="572121" cy="652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b="0" i="1" dirty="0" smtClean="0">
              <a:solidFill>
                <a:schemeClr val="tx1"/>
              </a:solidFill>
              <a:latin typeface="Cambria Math" charset="0"/>
            </a:endParaRPr>
          </a:p>
          <a:p>
            <a:pPr algn="ctr"/>
            <a:r>
              <a:rPr lang="en-US" sz="1100" b="0" dirty="0" smtClean="0">
                <a:solidFill>
                  <a:schemeClr val="tx1"/>
                </a:solidFill>
              </a:rPr>
              <a:t>apples</a:t>
            </a:r>
            <a:endParaRPr lang="en-US" sz="1100" b="0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227339" y="4922129"/>
            <a:ext cx="4269" cy="3280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364093" y="4591129"/>
            <a:ext cx="518318" cy="487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595418" y="5905377"/>
            <a:ext cx="572121" cy="652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are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2868070" y="4901281"/>
            <a:ext cx="4269" cy="3280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148187" y="5899756"/>
            <a:ext cx="572123" cy="652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1" dirty="0" smtClean="0">
              <a:solidFill>
                <a:schemeClr val="tx1"/>
              </a:solidFill>
              <a:latin typeface="Cambria Math" charset="0"/>
            </a:endParaRPr>
          </a:p>
          <a:p>
            <a:pPr algn="ctr"/>
            <a:r>
              <a:rPr lang="en-US" sz="1100" b="0" dirty="0" smtClean="0">
                <a:solidFill>
                  <a:schemeClr val="tx1"/>
                </a:solidFill>
              </a:rPr>
              <a:t>red</a:t>
            </a:r>
            <a:endParaRPr lang="en-US" sz="1100" b="0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4434249" y="4901280"/>
            <a:ext cx="4269" cy="3280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02" idx="0"/>
            <a:endCxn id="71" idx="1"/>
          </p:cNvCxnSpPr>
          <p:nvPr/>
        </p:nvCxnSpPr>
        <p:spPr>
          <a:xfrm rot="5400000" flipH="1" flipV="1">
            <a:off x="4409318" y="3208648"/>
            <a:ext cx="1086165" cy="1036299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3900952" y="4269879"/>
            <a:ext cx="1066597" cy="652249"/>
          </a:xfrm>
          <a:prstGeom prst="round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RNN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2278955" y="4280267"/>
            <a:ext cx="1066597" cy="652249"/>
          </a:xfrm>
          <a:prstGeom prst="round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RNN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>
            <a:stCxn id="126" idx="0"/>
            <a:endCxn id="76" idx="4"/>
          </p:cNvCxnSpPr>
          <p:nvPr/>
        </p:nvCxnSpPr>
        <p:spPr>
          <a:xfrm flipV="1">
            <a:off x="6037981" y="1644585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/>
          <p:cNvSpPr/>
          <p:nvPr/>
        </p:nvSpPr>
        <p:spPr>
          <a:xfrm>
            <a:off x="586754" y="5257510"/>
            <a:ext cx="1281165" cy="3479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Embedding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3" name="Straight Arrow Connector 132"/>
          <p:cNvCxnSpPr>
            <a:endCxn id="132" idx="2"/>
          </p:cNvCxnSpPr>
          <p:nvPr/>
        </p:nvCxnSpPr>
        <p:spPr>
          <a:xfrm flipV="1">
            <a:off x="1227336" y="5605465"/>
            <a:ext cx="1" cy="2644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2227486" y="5245068"/>
            <a:ext cx="1281165" cy="3479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Embedding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 flipV="1">
            <a:off x="2868069" y="5614241"/>
            <a:ext cx="1" cy="2644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ounded Rectangle 137"/>
          <p:cNvSpPr/>
          <p:nvPr/>
        </p:nvSpPr>
        <p:spPr>
          <a:xfrm>
            <a:off x="3782293" y="5227406"/>
            <a:ext cx="1281165" cy="3479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Embedding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flipV="1">
            <a:off x="4422876" y="5596579"/>
            <a:ext cx="1" cy="2644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5397398" y="1036932"/>
            <a:ext cx="1281165" cy="3187864"/>
            <a:chOff x="5397398" y="1036932"/>
            <a:chExt cx="1281165" cy="3187864"/>
          </a:xfrm>
        </p:grpSpPr>
        <p:sp>
          <p:nvSpPr>
            <p:cNvPr id="126" name="Rounded Rectangle 125"/>
            <p:cNvSpPr/>
            <p:nvPr/>
          </p:nvSpPr>
          <p:spPr>
            <a:xfrm>
              <a:off x="5397398" y="2077109"/>
              <a:ext cx="1281165" cy="34795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Projection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5397398" y="1036932"/>
              <a:ext cx="1281165" cy="3187864"/>
              <a:chOff x="5397398" y="1036932"/>
              <a:chExt cx="1281165" cy="3187864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5470550" y="1036932"/>
                <a:ext cx="1149314" cy="2472906"/>
                <a:chOff x="4419243" y="810451"/>
                <a:chExt cx="1149314" cy="2472906"/>
              </a:xfrm>
            </p:grpSpPr>
            <p:sp>
              <p:nvSpPr>
                <p:cNvPr id="71" name="Rounded Rectangle 70"/>
                <p:cNvSpPr/>
                <p:nvPr/>
              </p:nvSpPr>
              <p:spPr>
                <a:xfrm>
                  <a:off x="4419243" y="2631108"/>
                  <a:ext cx="1149314" cy="652249"/>
                </a:xfrm>
                <a:prstGeom prst="roundRect">
                  <a:avLst/>
                </a:prstGeom>
                <a:solidFill>
                  <a:srgbClr val="FFFF0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 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4709167" y="810451"/>
                  <a:ext cx="555014" cy="607653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 i="1" dirty="0" smtClean="0">
                    <a:solidFill>
                      <a:schemeClr val="tx1"/>
                    </a:solidFill>
                    <a:latin typeface="Cambria Math" charset="0"/>
                  </a:endParaRPr>
                </a:p>
                <a:p>
                  <a:pPr algn="ctr"/>
                  <a:r>
                    <a:rPr lang="en-US" sz="1100" b="0" dirty="0" smtClean="0">
                      <a:solidFill>
                        <a:schemeClr val="tx1"/>
                      </a:solidFill>
                    </a:rPr>
                    <a:t>les</a:t>
                  </a:r>
                  <a:endParaRPr lang="en-US" sz="1100" b="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8" name="Straight Arrow Connector 77"/>
                <p:cNvCxnSpPr>
                  <a:stCxn id="71" idx="0"/>
                  <a:endCxn id="126" idx="2"/>
                </p:cNvCxnSpPr>
                <p:nvPr/>
              </p:nvCxnSpPr>
              <p:spPr>
                <a:xfrm flipH="1" flipV="1">
                  <a:off x="4986674" y="2198583"/>
                  <a:ext cx="7226" cy="43252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Rounded Rectangle 140"/>
              <p:cNvSpPr/>
              <p:nvPr/>
            </p:nvSpPr>
            <p:spPr>
              <a:xfrm>
                <a:off x="5397398" y="3876841"/>
                <a:ext cx="1281165" cy="347955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Embedding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52" name="Straight Arrow Connector 151"/>
              <p:cNvCxnSpPr>
                <a:stCxn id="141" idx="0"/>
                <a:endCxn id="71" idx="2"/>
              </p:cNvCxnSpPr>
              <p:nvPr/>
            </p:nvCxnSpPr>
            <p:spPr>
              <a:xfrm flipV="1">
                <a:off x="6037981" y="3509838"/>
                <a:ext cx="7226" cy="36700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2" name="Group 171"/>
          <p:cNvGrpSpPr/>
          <p:nvPr/>
        </p:nvGrpSpPr>
        <p:grpSpPr>
          <a:xfrm>
            <a:off x="7043545" y="1031701"/>
            <a:ext cx="1281165" cy="3203557"/>
            <a:chOff x="5397398" y="1021239"/>
            <a:chExt cx="1281165" cy="3203557"/>
          </a:xfrm>
        </p:grpSpPr>
        <p:sp>
          <p:nvSpPr>
            <p:cNvPr id="173" name="Rounded Rectangle 172"/>
            <p:cNvSpPr/>
            <p:nvPr/>
          </p:nvSpPr>
          <p:spPr>
            <a:xfrm>
              <a:off x="5397398" y="2077109"/>
              <a:ext cx="1281165" cy="34795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Projection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5397398" y="1021239"/>
              <a:ext cx="1281165" cy="3203557"/>
              <a:chOff x="5397398" y="1021239"/>
              <a:chExt cx="1281165" cy="3203557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5470550" y="1021239"/>
                <a:ext cx="1149314" cy="2488599"/>
                <a:chOff x="4419243" y="794758"/>
                <a:chExt cx="1149314" cy="2488599"/>
              </a:xfrm>
            </p:grpSpPr>
            <p:sp>
              <p:nvSpPr>
                <p:cNvPr id="182" name="Rounded Rectangle 181"/>
                <p:cNvSpPr/>
                <p:nvPr/>
              </p:nvSpPr>
              <p:spPr>
                <a:xfrm>
                  <a:off x="4419243" y="2631108"/>
                  <a:ext cx="1149314" cy="652249"/>
                </a:xfrm>
                <a:prstGeom prst="roundRect">
                  <a:avLst/>
                </a:prstGeom>
                <a:solidFill>
                  <a:srgbClr val="FFFF0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 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4618699" y="794758"/>
                  <a:ext cx="754197" cy="607653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="0" i="1" dirty="0" smtClean="0">
                    <a:solidFill>
                      <a:schemeClr val="tx1"/>
                    </a:solidFill>
                    <a:latin typeface="Cambria Math" charset="0"/>
                  </a:endParaRPr>
                </a:p>
                <a:p>
                  <a:pPr algn="ctr"/>
                  <a:r>
                    <a:rPr lang="en-US" sz="1100" b="0" dirty="0" smtClean="0">
                      <a:solidFill>
                        <a:schemeClr val="tx1"/>
                      </a:solidFill>
                    </a:rPr>
                    <a:t>pommes</a:t>
                  </a:r>
                  <a:endParaRPr lang="en-US" sz="1100" b="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0" name="Straight Arrow Connector 179"/>
                <p:cNvCxnSpPr/>
                <p:nvPr/>
              </p:nvCxnSpPr>
              <p:spPr>
                <a:xfrm flipH="1" flipV="1">
                  <a:off x="4986674" y="2198583"/>
                  <a:ext cx="7226" cy="43252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6" name="Rounded Rectangle 175"/>
              <p:cNvSpPr/>
              <p:nvPr/>
            </p:nvSpPr>
            <p:spPr>
              <a:xfrm>
                <a:off x="5397398" y="3876841"/>
                <a:ext cx="1281165" cy="347955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Embedding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7" name="Straight Arrow Connector 176"/>
              <p:cNvCxnSpPr/>
              <p:nvPr/>
            </p:nvCxnSpPr>
            <p:spPr>
              <a:xfrm flipV="1">
                <a:off x="6037981" y="3509838"/>
                <a:ext cx="7226" cy="36700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0" name="Elbow Connector 199"/>
          <p:cNvCxnSpPr>
            <a:endCxn id="182" idx="1"/>
          </p:cNvCxnSpPr>
          <p:nvPr/>
        </p:nvCxnSpPr>
        <p:spPr>
          <a:xfrm>
            <a:off x="6045207" y="2711395"/>
            <a:ext cx="1071490" cy="482781"/>
          </a:xfrm>
          <a:prstGeom prst="bentConnector3">
            <a:avLst>
              <a:gd name="adj1" fmla="val 7374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>
            <a:endCxn id="193" idx="1"/>
          </p:cNvCxnSpPr>
          <p:nvPr/>
        </p:nvCxnSpPr>
        <p:spPr>
          <a:xfrm>
            <a:off x="7717649" y="2701092"/>
            <a:ext cx="1117628" cy="503546"/>
          </a:xfrm>
          <a:prstGeom prst="bentConnector3">
            <a:avLst>
              <a:gd name="adj1" fmla="val 67075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Elbow Connector 203"/>
          <p:cNvCxnSpPr/>
          <p:nvPr/>
        </p:nvCxnSpPr>
        <p:spPr>
          <a:xfrm>
            <a:off x="9441620" y="2721035"/>
            <a:ext cx="1071490" cy="482781"/>
          </a:xfrm>
          <a:prstGeom prst="bentConnector3">
            <a:avLst>
              <a:gd name="adj1" fmla="val 7374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703572" y="1644585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V="1">
            <a:off x="9431309" y="1644585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/>
          <p:cNvGrpSpPr/>
          <p:nvPr/>
        </p:nvGrpSpPr>
        <p:grpSpPr>
          <a:xfrm>
            <a:off x="5760474" y="4224796"/>
            <a:ext cx="555014" cy="942363"/>
            <a:chOff x="5760474" y="4224796"/>
            <a:chExt cx="555014" cy="942363"/>
          </a:xfrm>
        </p:grpSpPr>
        <p:cxnSp>
          <p:nvCxnSpPr>
            <p:cNvPr id="142" name="Straight Arrow Connector 141"/>
            <p:cNvCxnSpPr>
              <a:endCxn id="141" idx="2"/>
            </p:cNvCxnSpPr>
            <p:nvPr/>
          </p:nvCxnSpPr>
          <p:spPr>
            <a:xfrm flipH="1" flipV="1">
              <a:off x="6037981" y="4224796"/>
              <a:ext cx="3613" cy="30523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5760474" y="4559506"/>
              <a:ext cx="555014" cy="60765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1" dirty="0" smtClean="0">
                <a:latin typeface="Cambria Math" charset="0"/>
              </a:endParaRPr>
            </a:p>
            <a:p>
              <a:pPr algn="ctr"/>
              <a:r>
                <a:rPr lang="en-US" b="0" dirty="0" smtClean="0">
                  <a:solidFill>
                    <a:schemeClr val="tx1"/>
                  </a:solidFill>
                </a:rPr>
                <a:t>S</a:t>
              </a:r>
            </a:p>
            <a:p>
              <a:pPr algn="ctr"/>
              <a:endParaRPr lang="en-US" dirty="0"/>
            </a:p>
          </p:txBody>
        </p:sp>
      </p:grpSp>
      <p:cxnSp>
        <p:nvCxnSpPr>
          <p:cNvPr id="220" name="Straight Arrow Connector 219"/>
          <p:cNvCxnSpPr/>
          <p:nvPr/>
        </p:nvCxnSpPr>
        <p:spPr>
          <a:xfrm flipH="1" flipV="1">
            <a:off x="7675753" y="4245720"/>
            <a:ext cx="3613" cy="30523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oup 227"/>
          <p:cNvGrpSpPr/>
          <p:nvPr/>
        </p:nvGrpSpPr>
        <p:grpSpPr>
          <a:xfrm>
            <a:off x="8762125" y="1057856"/>
            <a:ext cx="1281165" cy="3493103"/>
            <a:chOff x="8762125" y="1057856"/>
            <a:chExt cx="1281165" cy="3493103"/>
          </a:xfrm>
        </p:grpSpPr>
        <p:grpSp>
          <p:nvGrpSpPr>
            <p:cNvPr id="183" name="Group 182"/>
            <p:cNvGrpSpPr/>
            <p:nvPr/>
          </p:nvGrpSpPr>
          <p:grpSpPr>
            <a:xfrm>
              <a:off x="8762125" y="1057856"/>
              <a:ext cx="1281165" cy="3187864"/>
              <a:chOff x="5397398" y="1036932"/>
              <a:chExt cx="1281165" cy="3187864"/>
            </a:xfrm>
          </p:grpSpPr>
          <p:sp>
            <p:nvSpPr>
              <p:cNvPr id="184" name="Rounded Rectangle 183"/>
              <p:cNvSpPr/>
              <p:nvPr/>
            </p:nvSpPr>
            <p:spPr>
              <a:xfrm>
                <a:off x="5397398" y="2077109"/>
                <a:ext cx="1281165" cy="347955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Projection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5" name="Group 184"/>
              <p:cNvGrpSpPr/>
              <p:nvPr/>
            </p:nvGrpSpPr>
            <p:grpSpPr>
              <a:xfrm>
                <a:off x="5397398" y="1036932"/>
                <a:ext cx="1281165" cy="3187864"/>
                <a:chOff x="5397398" y="1036932"/>
                <a:chExt cx="1281165" cy="3187864"/>
              </a:xfrm>
            </p:grpSpPr>
            <p:grpSp>
              <p:nvGrpSpPr>
                <p:cNvPr id="186" name="Group 185"/>
                <p:cNvGrpSpPr/>
                <p:nvPr/>
              </p:nvGrpSpPr>
              <p:grpSpPr>
                <a:xfrm>
                  <a:off x="5470550" y="1036932"/>
                  <a:ext cx="1149314" cy="2472906"/>
                  <a:chOff x="4419243" y="810451"/>
                  <a:chExt cx="1149314" cy="2472906"/>
                </a:xfrm>
              </p:grpSpPr>
              <p:sp>
                <p:nvSpPr>
                  <p:cNvPr id="193" name="Rounded Rectangle 192"/>
                  <p:cNvSpPr/>
                  <p:nvPr/>
                </p:nvSpPr>
                <p:spPr>
                  <a:xfrm>
                    <a:off x="4419243" y="2631108"/>
                    <a:ext cx="1149314" cy="652249"/>
                  </a:xfrm>
                  <a:prstGeom prst="roundRect">
                    <a:avLst/>
                  </a:prstGeom>
                  <a:solidFill>
                    <a:srgbClr val="FFFF00">
                      <a:alpha val="51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RNN 2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0" name="Oval 189"/>
                  <p:cNvSpPr/>
                  <p:nvPr/>
                </p:nvSpPr>
                <p:spPr>
                  <a:xfrm>
                    <a:off x="4709167" y="810451"/>
                    <a:ext cx="555014" cy="607653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rtlCol="0" anchor="ctr"/>
                  <a:lstStyle/>
                  <a:p>
                    <a:pPr algn="ctr"/>
                    <a:r>
                      <a:rPr lang="en-US" sz="1100" dirty="0" smtClean="0">
                        <a:solidFill>
                          <a:schemeClr val="tx2"/>
                        </a:solidFill>
                      </a:rPr>
                      <a:t>sont</a:t>
                    </a:r>
                    <a:endParaRPr lang="en-US" sz="1100" dirty="0">
                      <a:solidFill>
                        <a:schemeClr val="tx2"/>
                      </a:solidFill>
                    </a:endParaRPr>
                  </a:p>
                </p:txBody>
              </p:sp>
              <p:cxnSp>
                <p:nvCxnSpPr>
                  <p:cNvPr id="191" name="Straight Arrow Connector 190"/>
                  <p:cNvCxnSpPr/>
                  <p:nvPr/>
                </p:nvCxnSpPr>
                <p:spPr>
                  <a:xfrm flipH="1" flipV="1">
                    <a:off x="4986674" y="2198583"/>
                    <a:ext cx="7226" cy="43252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7" name="Rounded Rectangle 186"/>
                <p:cNvSpPr/>
                <p:nvPr/>
              </p:nvSpPr>
              <p:spPr>
                <a:xfrm>
                  <a:off x="5397398" y="3876841"/>
                  <a:ext cx="1281165" cy="347955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Embedding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88" name="Straight Arrow Connector 187"/>
                <p:cNvCxnSpPr/>
                <p:nvPr/>
              </p:nvCxnSpPr>
              <p:spPr>
                <a:xfrm flipV="1">
                  <a:off x="6037981" y="3509838"/>
                  <a:ext cx="7226" cy="367003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26" name="Straight Arrow Connector 225"/>
            <p:cNvCxnSpPr/>
            <p:nvPr/>
          </p:nvCxnSpPr>
          <p:spPr>
            <a:xfrm flipH="1" flipV="1">
              <a:off x="9407311" y="4245720"/>
              <a:ext cx="3613" cy="30523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10431162" y="1034934"/>
            <a:ext cx="1281165" cy="3493103"/>
            <a:chOff x="8762125" y="1057856"/>
            <a:chExt cx="1281165" cy="3493103"/>
          </a:xfrm>
        </p:grpSpPr>
        <p:grpSp>
          <p:nvGrpSpPr>
            <p:cNvPr id="230" name="Group 229"/>
            <p:cNvGrpSpPr/>
            <p:nvPr/>
          </p:nvGrpSpPr>
          <p:grpSpPr>
            <a:xfrm>
              <a:off x="8762125" y="1057856"/>
              <a:ext cx="1281165" cy="3187864"/>
              <a:chOff x="5397398" y="1036932"/>
              <a:chExt cx="1281165" cy="3187864"/>
            </a:xfrm>
          </p:grpSpPr>
          <p:sp>
            <p:nvSpPr>
              <p:cNvPr id="234" name="Rounded Rectangle 233"/>
              <p:cNvSpPr/>
              <p:nvPr/>
            </p:nvSpPr>
            <p:spPr>
              <a:xfrm>
                <a:off x="5397398" y="2077109"/>
                <a:ext cx="1281165" cy="347955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Projection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5397398" y="1036932"/>
                <a:ext cx="1281165" cy="3187864"/>
                <a:chOff x="5397398" y="1036932"/>
                <a:chExt cx="1281165" cy="3187864"/>
              </a:xfrm>
            </p:grpSpPr>
            <p:grpSp>
              <p:nvGrpSpPr>
                <p:cNvPr id="236" name="Group 235"/>
                <p:cNvGrpSpPr/>
                <p:nvPr/>
              </p:nvGrpSpPr>
              <p:grpSpPr>
                <a:xfrm>
                  <a:off x="5470550" y="1036932"/>
                  <a:ext cx="1149314" cy="2472906"/>
                  <a:chOff x="4419243" y="810451"/>
                  <a:chExt cx="1149314" cy="2472906"/>
                </a:xfrm>
              </p:grpSpPr>
              <p:sp>
                <p:nvSpPr>
                  <p:cNvPr id="239" name="Rounded Rectangle 238"/>
                  <p:cNvSpPr/>
                  <p:nvPr/>
                </p:nvSpPr>
                <p:spPr>
                  <a:xfrm>
                    <a:off x="4419243" y="2631108"/>
                    <a:ext cx="1149314" cy="652249"/>
                  </a:xfrm>
                  <a:prstGeom prst="roundRect">
                    <a:avLst/>
                  </a:prstGeom>
                  <a:solidFill>
                    <a:srgbClr val="FFFF00">
                      <a:alpha val="51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RNN 2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0" name="Oval 239"/>
                  <p:cNvSpPr/>
                  <p:nvPr/>
                </p:nvSpPr>
                <p:spPr>
                  <a:xfrm>
                    <a:off x="4709167" y="810451"/>
                    <a:ext cx="611486" cy="607653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100" smtClean="0">
                        <a:solidFill>
                          <a:schemeClr val="tx1"/>
                        </a:solidFill>
                      </a:rPr>
                      <a:t>rouges</a:t>
                    </a:r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41" name="Straight Arrow Connector 240"/>
                  <p:cNvCxnSpPr/>
                  <p:nvPr/>
                </p:nvCxnSpPr>
                <p:spPr>
                  <a:xfrm flipH="1" flipV="1">
                    <a:off x="4986674" y="2198583"/>
                    <a:ext cx="7226" cy="43252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7" name="Rounded Rectangle 236"/>
                <p:cNvSpPr/>
                <p:nvPr/>
              </p:nvSpPr>
              <p:spPr>
                <a:xfrm>
                  <a:off x="5397398" y="3876841"/>
                  <a:ext cx="1281165" cy="347955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Embedding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238" name="Straight Arrow Connector 237"/>
                <p:cNvCxnSpPr/>
                <p:nvPr/>
              </p:nvCxnSpPr>
              <p:spPr>
                <a:xfrm flipV="1">
                  <a:off x="6037981" y="3509838"/>
                  <a:ext cx="7226" cy="367003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2" name="Straight Arrow Connector 231"/>
            <p:cNvCxnSpPr/>
            <p:nvPr/>
          </p:nvCxnSpPr>
          <p:spPr>
            <a:xfrm flipH="1" flipV="1">
              <a:off x="9407311" y="4245720"/>
              <a:ext cx="3613" cy="30523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2" name="Straight Arrow Connector 241"/>
          <p:cNvCxnSpPr/>
          <p:nvPr/>
        </p:nvCxnSpPr>
        <p:spPr>
          <a:xfrm flipV="1">
            <a:off x="11092348" y="1642587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76" idx="6"/>
          </p:cNvCxnSpPr>
          <p:nvPr/>
        </p:nvCxnSpPr>
        <p:spPr>
          <a:xfrm>
            <a:off x="6315488" y="1340759"/>
            <a:ext cx="1068691" cy="3534712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248"/>
          <p:cNvCxnSpPr>
            <a:stCxn id="190" idx="6"/>
            <a:endCxn id="88" idx="2"/>
          </p:cNvCxnSpPr>
          <p:nvPr/>
        </p:nvCxnSpPr>
        <p:spPr>
          <a:xfrm>
            <a:off x="9680215" y="1361683"/>
            <a:ext cx="1120976" cy="3490337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/>
          <p:cNvCxnSpPr>
            <a:stCxn id="179" idx="6"/>
            <a:endCxn id="86" idx="2"/>
          </p:cNvCxnSpPr>
          <p:nvPr/>
        </p:nvCxnSpPr>
        <p:spPr>
          <a:xfrm>
            <a:off x="8070350" y="1335528"/>
            <a:ext cx="968637" cy="354227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17773" y="3583861"/>
            <a:ext cx="262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7030A0"/>
                </a:solidFill>
              </a:rPr>
              <a:t>ENCODER</a:t>
            </a:r>
            <a:endParaRPr lang="en-US" sz="2400" u="sng" dirty="0">
              <a:solidFill>
                <a:srgbClr val="7030A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514494" y="5668923"/>
            <a:ext cx="262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accent5">
                    <a:lumMod val="75000"/>
                  </a:schemeClr>
                </a:solidFill>
              </a:rPr>
              <a:t>DECODER</a:t>
            </a:r>
            <a:endParaRPr lang="en-US" sz="24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7390884" y="4580430"/>
            <a:ext cx="555014" cy="60765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1" dirty="0" smtClean="0">
              <a:solidFill>
                <a:schemeClr val="tx1"/>
              </a:solidFill>
              <a:latin typeface="Cambria Math" charset="0"/>
            </a:endParaRPr>
          </a:p>
          <a:p>
            <a:pPr algn="ctr"/>
            <a:r>
              <a:rPr lang="en-US" sz="1100" b="0" dirty="0" smtClean="0">
                <a:solidFill>
                  <a:schemeClr val="tx1"/>
                </a:solidFill>
              </a:rPr>
              <a:t>les</a:t>
            </a:r>
            <a:endParaRPr lang="en-US" sz="1100" b="0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9038987" y="4573971"/>
            <a:ext cx="684133" cy="60765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/>
          </a:bodyPr>
          <a:lstStyle/>
          <a:p>
            <a:pPr algn="ctr"/>
            <a:endParaRPr lang="en-US" b="0" i="1" dirty="0" smtClean="0">
              <a:solidFill>
                <a:schemeClr val="tx1"/>
              </a:solidFill>
              <a:latin typeface="Cambria Math" charset="0"/>
            </a:endParaRPr>
          </a:p>
          <a:p>
            <a:pPr algn="ctr"/>
            <a:r>
              <a:rPr lang="en-US" sz="1100" b="0" dirty="0" smtClean="0">
                <a:solidFill>
                  <a:schemeClr val="tx1"/>
                </a:solidFill>
              </a:rPr>
              <a:t>pommes</a:t>
            </a:r>
            <a:endParaRPr lang="en-US" sz="1100" b="0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10801191" y="4548193"/>
            <a:ext cx="555014" cy="60765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sont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7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 Forcing- Making Training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earlier slide we saw that  in the Decoder, we use the predictions of previous time step as inputs of the current timestep</a:t>
            </a:r>
          </a:p>
          <a:p>
            <a:r>
              <a:rPr lang="en-US" dirty="0" smtClean="0"/>
              <a:t>However this is usually not ideal for training,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 error in the middle can make the rest of the training sequence meaningless as we will be learning based on the wrong sequence after that</a:t>
            </a:r>
          </a:p>
          <a:p>
            <a:r>
              <a:rPr lang="en-US" dirty="0" smtClean="0"/>
              <a:t>The usual solution is teacher forcing</a:t>
            </a:r>
          </a:p>
          <a:p>
            <a:pPr lvl="1"/>
            <a:r>
              <a:rPr lang="en-US" dirty="0" smtClean="0"/>
              <a:t>During training we instead use the actual elements of the output sequence as inputs to the Decoder</a:t>
            </a:r>
          </a:p>
          <a:p>
            <a:pPr lvl="1"/>
            <a:r>
              <a:rPr lang="en-US" dirty="0" smtClean="0"/>
              <a:t>During Inference however since we don’t have access to the actual outputs, we revert to the non-teacher forced approach.</a:t>
            </a:r>
          </a:p>
          <a:p>
            <a:r>
              <a:rPr lang="en-US" dirty="0" smtClean="0"/>
              <a:t>Can dramatically speed up training, especially initially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5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4" y="323785"/>
            <a:ext cx="11480467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Teacher Forcing in Detail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5" idx="3"/>
          </p:cNvCxnSpPr>
          <p:nvPr/>
        </p:nvCxnSpPr>
        <p:spPr>
          <a:xfrm flipV="1">
            <a:off x="1760637" y="4591129"/>
            <a:ext cx="518318" cy="487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94040" y="4269880"/>
            <a:ext cx="1066597" cy="652249"/>
          </a:xfrm>
          <a:prstGeom prst="round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RNN 1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941277" y="5899757"/>
                <a:ext cx="572121" cy="6522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77" y="5899757"/>
                <a:ext cx="572121" cy="65224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1227339" y="4922129"/>
            <a:ext cx="4269" cy="3280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364093" y="4591129"/>
            <a:ext cx="518318" cy="487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/>
              <p:cNvSpPr/>
              <p:nvPr/>
            </p:nvSpPr>
            <p:spPr>
              <a:xfrm>
                <a:off x="2595418" y="5905377"/>
                <a:ext cx="572121" cy="6522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418" y="5905377"/>
                <a:ext cx="572121" cy="65224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V="1">
            <a:off x="2868070" y="4901281"/>
            <a:ext cx="4269" cy="3280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4148187" y="5899756"/>
                <a:ext cx="572123" cy="6522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187" y="5899756"/>
                <a:ext cx="572123" cy="65224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flipV="1">
            <a:off x="4434249" y="4901280"/>
            <a:ext cx="4269" cy="3280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02" idx="0"/>
            <a:endCxn id="71" idx="1"/>
          </p:cNvCxnSpPr>
          <p:nvPr/>
        </p:nvCxnSpPr>
        <p:spPr>
          <a:xfrm rot="5400000" flipH="1" flipV="1">
            <a:off x="4409318" y="3208648"/>
            <a:ext cx="1086165" cy="1036299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3900952" y="4269879"/>
            <a:ext cx="1066597" cy="652249"/>
          </a:xfrm>
          <a:prstGeom prst="round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RNN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2278955" y="4280267"/>
            <a:ext cx="1066597" cy="652249"/>
          </a:xfrm>
          <a:prstGeom prst="round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RNN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>
            <a:stCxn id="126" idx="0"/>
            <a:endCxn id="76" idx="4"/>
          </p:cNvCxnSpPr>
          <p:nvPr/>
        </p:nvCxnSpPr>
        <p:spPr>
          <a:xfrm flipV="1">
            <a:off x="6037981" y="1644585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/>
          <p:cNvSpPr/>
          <p:nvPr/>
        </p:nvSpPr>
        <p:spPr>
          <a:xfrm>
            <a:off x="586754" y="5257510"/>
            <a:ext cx="1281165" cy="3479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Embedding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3" name="Straight Arrow Connector 132"/>
          <p:cNvCxnSpPr>
            <a:endCxn id="132" idx="2"/>
          </p:cNvCxnSpPr>
          <p:nvPr/>
        </p:nvCxnSpPr>
        <p:spPr>
          <a:xfrm flipV="1">
            <a:off x="1227336" y="5605465"/>
            <a:ext cx="1" cy="2644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2227486" y="5245068"/>
            <a:ext cx="1281165" cy="3479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Embedding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 flipV="1">
            <a:off x="2868069" y="5614241"/>
            <a:ext cx="1" cy="2644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ounded Rectangle 137"/>
          <p:cNvSpPr/>
          <p:nvPr/>
        </p:nvSpPr>
        <p:spPr>
          <a:xfrm>
            <a:off x="3782293" y="5227406"/>
            <a:ext cx="1281165" cy="3479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Embedding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flipV="1">
            <a:off x="4422876" y="5596579"/>
            <a:ext cx="1" cy="2644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5397398" y="1036932"/>
            <a:ext cx="1281165" cy="3187864"/>
            <a:chOff x="5397398" y="1036932"/>
            <a:chExt cx="1281165" cy="3187864"/>
          </a:xfrm>
        </p:grpSpPr>
        <p:sp>
          <p:nvSpPr>
            <p:cNvPr id="126" name="Rounded Rectangle 125"/>
            <p:cNvSpPr/>
            <p:nvPr/>
          </p:nvSpPr>
          <p:spPr>
            <a:xfrm>
              <a:off x="5397398" y="2077109"/>
              <a:ext cx="1281165" cy="34795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Projection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5397398" y="1036932"/>
              <a:ext cx="1281165" cy="3187864"/>
              <a:chOff x="5397398" y="1036932"/>
              <a:chExt cx="1281165" cy="3187864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5470550" y="1036932"/>
                <a:ext cx="1149314" cy="2472906"/>
                <a:chOff x="4419243" y="810451"/>
                <a:chExt cx="1149314" cy="2472906"/>
              </a:xfrm>
            </p:grpSpPr>
            <p:sp>
              <p:nvSpPr>
                <p:cNvPr id="71" name="Rounded Rectangle 70"/>
                <p:cNvSpPr/>
                <p:nvPr/>
              </p:nvSpPr>
              <p:spPr>
                <a:xfrm>
                  <a:off x="4419243" y="2631108"/>
                  <a:ext cx="1149314" cy="652249"/>
                </a:xfrm>
                <a:prstGeom prst="roundRect">
                  <a:avLst/>
                </a:prstGeom>
                <a:solidFill>
                  <a:srgbClr val="FFFF0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 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Oval 75"/>
                    <p:cNvSpPr/>
                    <p:nvPr/>
                  </p:nvSpPr>
                  <p:spPr>
                    <a:xfrm>
                      <a:off x="4709167" y="810451"/>
                      <a:ext cx="555014" cy="607653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0" i="1" dirty="0" smtClean="0">
                        <a:latin typeface="Cambria Math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 smtClean="0"/>
                    </a:p>
                    <a:p>
                      <a:pPr algn="ctr"/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6" name="Oval 7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09167" y="810451"/>
                      <a:ext cx="555014" cy="607653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" name="Straight Arrow Connector 77"/>
                <p:cNvCxnSpPr>
                  <a:stCxn id="71" idx="0"/>
                  <a:endCxn id="126" idx="2"/>
                </p:cNvCxnSpPr>
                <p:nvPr/>
              </p:nvCxnSpPr>
              <p:spPr>
                <a:xfrm flipH="1" flipV="1">
                  <a:off x="4986674" y="2198583"/>
                  <a:ext cx="7226" cy="43252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Rounded Rectangle 140"/>
              <p:cNvSpPr/>
              <p:nvPr/>
            </p:nvSpPr>
            <p:spPr>
              <a:xfrm>
                <a:off x="5397398" y="3876841"/>
                <a:ext cx="1281165" cy="347955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Embedding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52" name="Straight Arrow Connector 151"/>
              <p:cNvCxnSpPr>
                <a:stCxn id="141" idx="0"/>
                <a:endCxn id="71" idx="2"/>
              </p:cNvCxnSpPr>
              <p:nvPr/>
            </p:nvCxnSpPr>
            <p:spPr>
              <a:xfrm flipV="1">
                <a:off x="6037981" y="3509838"/>
                <a:ext cx="7226" cy="36700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2" name="Group 171"/>
          <p:cNvGrpSpPr/>
          <p:nvPr/>
        </p:nvGrpSpPr>
        <p:grpSpPr>
          <a:xfrm>
            <a:off x="7043545" y="1047394"/>
            <a:ext cx="1281165" cy="3187864"/>
            <a:chOff x="5397398" y="1036932"/>
            <a:chExt cx="1281165" cy="3187864"/>
          </a:xfrm>
        </p:grpSpPr>
        <p:sp>
          <p:nvSpPr>
            <p:cNvPr id="173" name="Rounded Rectangle 172"/>
            <p:cNvSpPr/>
            <p:nvPr/>
          </p:nvSpPr>
          <p:spPr>
            <a:xfrm>
              <a:off x="5397398" y="2077109"/>
              <a:ext cx="1281165" cy="34795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Projection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5397398" y="1036932"/>
              <a:ext cx="1281165" cy="3187864"/>
              <a:chOff x="5397398" y="1036932"/>
              <a:chExt cx="1281165" cy="3187864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5470550" y="1036932"/>
                <a:ext cx="1149314" cy="2472906"/>
                <a:chOff x="4419243" y="810451"/>
                <a:chExt cx="1149314" cy="2472906"/>
              </a:xfrm>
            </p:grpSpPr>
            <p:sp>
              <p:nvSpPr>
                <p:cNvPr id="182" name="Rounded Rectangle 181"/>
                <p:cNvSpPr/>
                <p:nvPr/>
              </p:nvSpPr>
              <p:spPr>
                <a:xfrm>
                  <a:off x="4419243" y="2631108"/>
                  <a:ext cx="1149314" cy="652249"/>
                </a:xfrm>
                <a:prstGeom prst="roundRect">
                  <a:avLst/>
                </a:prstGeom>
                <a:solidFill>
                  <a:srgbClr val="FFFF0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 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9" name="Oval 178"/>
                    <p:cNvSpPr/>
                    <p:nvPr/>
                  </p:nvSpPr>
                  <p:spPr>
                    <a:xfrm>
                      <a:off x="4709167" y="810451"/>
                      <a:ext cx="555014" cy="607653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0" i="1" dirty="0" smtClean="0">
                        <a:latin typeface="Cambria Math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 smtClean="0"/>
                    </a:p>
                    <a:p>
                      <a:pPr algn="ctr"/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79" name="Oval 17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09167" y="810451"/>
                      <a:ext cx="555014" cy="607653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0" name="Straight Arrow Connector 179"/>
                <p:cNvCxnSpPr/>
                <p:nvPr/>
              </p:nvCxnSpPr>
              <p:spPr>
                <a:xfrm flipH="1" flipV="1">
                  <a:off x="4986674" y="2198583"/>
                  <a:ext cx="7226" cy="43252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6" name="Rounded Rectangle 175"/>
              <p:cNvSpPr/>
              <p:nvPr/>
            </p:nvSpPr>
            <p:spPr>
              <a:xfrm>
                <a:off x="5397398" y="3876841"/>
                <a:ext cx="1281165" cy="347955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Embedding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7" name="Straight Arrow Connector 176"/>
              <p:cNvCxnSpPr/>
              <p:nvPr/>
            </p:nvCxnSpPr>
            <p:spPr>
              <a:xfrm flipV="1">
                <a:off x="6037981" y="3509838"/>
                <a:ext cx="7226" cy="36700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0" name="Elbow Connector 199"/>
          <p:cNvCxnSpPr>
            <a:endCxn id="182" idx="1"/>
          </p:cNvCxnSpPr>
          <p:nvPr/>
        </p:nvCxnSpPr>
        <p:spPr>
          <a:xfrm>
            <a:off x="6045207" y="2711395"/>
            <a:ext cx="1071490" cy="482781"/>
          </a:xfrm>
          <a:prstGeom prst="bentConnector3">
            <a:avLst>
              <a:gd name="adj1" fmla="val 7374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>
            <a:endCxn id="193" idx="1"/>
          </p:cNvCxnSpPr>
          <p:nvPr/>
        </p:nvCxnSpPr>
        <p:spPr>
          <a:xfrm>
            <a:off x="7717649" y="2701092"/>
            <a:ext cx="1117628" cy="503546"/>
          </a:xfrm>
          <a:prstGeom prst="bentConnector3">
            <a:avLst>
              <a:gd name="adj1" fmla="val 67075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Elbow Connector 203"/>
          <p:cNvCxnSpPr/>
          <p:nvPr/>
        </p:nvCxnSpPr>
        <p:spPr>
          <a:xfrm>
            <a:off x="9441620" y="2721035"/>
            <a:ext cx="1071490" cy="482781"/>
          </a:xfrm>
          <a:prstGeom prst="bentConnector3">
            <a:avLst>
              <a:gd name="adj1" fmla="val 7374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703572" y="1644585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V="1">
            <a:off x="9431309" y="1644585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/>
          <p:cNvGrpSpPr/>
          <p:nvPr/>
        </p:nvGrpSpPr>
        <p:grpSpPr>
          <a:xfrm>
            <a:off x="5760474" y="4224796"/>
            <a:ext cx="555014" cy="942363"/>
            <a:chOff x="5760474" y="4224796"/>
            <a:chExt cx="555014" cy="942363"/>
          </a:xfrm>
        </p:grpSpPr>
        <p:cxnSp>
          <p:nvCxnSpPr>
            <p:cNvPr id="142" name="Straight Arrow Connector 141"/>
            <p:cNvCxnSpPr>
              <a:endCxn id="141" idx="2"/>
            </p:cNvCxnSpPr>
            <p:nvPr/>
          </p:nvCxnSpPr>
          <p:spPr>
            <a:xfrm flipH="1" flipV="1">
              <a:off x="6037981" y="4224796"/>
              <a:ext cx="3613" cy="30523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5760474" y="4559506"/>
              <a:ext cx="555014" cy="60765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1" dirty="0" smtClean="0">
                <a:latin typeface="Cambria Math" charset="0"/>
              </a:endParaRPr>
            </a:p>
            <a:p>
              <a:pPr algn="ctr"/>
              <a:r>
                <a:rPr lang="en-US" b="0" dirty="0" smtClean="0">
                  <a:solidFill>
                    <a:schemeClr val="tx1"/>
                  </a:solidFill>
                </a:rPr>
                <a:t>S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7384179" y="4245720"/>
            <a:ext cx="555014" cy="933577"/>
            <a:chOff x="5746407" y="4224796"/>
            <a:chExt cx="555014" cy="933577"/>
          </a:xfrm>
        </p:grpSpPr>
        <p:cxnSp>
          <p:nvCxnSpPr>
            <p:cNvPr id="220" name="Straight Arrow Connector 219"/>
            <p:cNvCxnSpPr/>
            <p:nvPr/>
          </p:nvCxnSpPr>
          <p:spPr>
            <a:xfrm flipH="1" flipV="1">
              <a:off x="6037981" y="4224796"/>
              <a:ext cx="3613" cy="30523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Oval 220"/>
                <p:cNvSpPr/>
                <p:nvPr/>
              </p:nvSpPr>
              <p:spPr>
                <a:xfrm>
                  <a:off x="5746407" y="4550720"/>
                  <a:ext cx="555014" cy="60765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b="0" dirty="0" smtClean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221" name="Oval 2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6407" y="4550720"/>
                  <a:ext cx="555014" cy="607653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8" name="Group 227"/>
          <p:cNvGrpSpPr/>
          <p:nvPr/>
        </p:nvGrpSpPr>
        <p:grpSpPr>
          <a:xfrm>
            <a:off x="8762125" y="1057856"/>
            <a:ext cx="1281165" cy="4132225"/>
            <a:chOff x="8762125" y="1057856"/>
            <a:chExt cx="1281165" cy="4132225"/>
          </a:xfrm>
        </p:grpSpPr>
        <p:grpSp>
          <p:nvGrpSpPr>
            <p:cNvPr id="183" name="Group 182"/>
            <p:cNvGrpSpPr/>
            <p:nvPr/>
          </p:nvGrpSpPr>
          <p:grpSpPr>
            <a:xfrm>
              <a:off x="8762125" y="1057856"/>
              <a:ext cx="1281165" cy="3187864"/>
              <a:chOff x="5397398" y="1036932"/>
              <a:chExt cx="1281165" cy="3187864"/>
            </a:xfrm>
          </p:grpSpPr>
          <p:sp>
            <p:nvSpPr>
              <p:cNvPr id="184" name="Rounded Rectangle 183"/>
              <p:cNvSpPr/>
              <p:nvPr/>
            </p:nvSpPr>
            <p:spPr>
              <a:xfrm>
                <a:off x="5397398" y="2077109"/>
                <a:ext cx="1281165" cy="347955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Projection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5" name="Group 184"/>
              <p:cNvGrpSpPr/>
              <p:nvPr/>
            </p:nvGrpSpPr>
            <p:grpSpPr>
              <a:xfrm>
                <a:off x="5397398" y="1036932"/>
                <a:ext cx="1281165" cy="3187864"/>
                <a:chOff x="5397398" y="1036932"/>
                <a:chExt cx="1281165" cy="3187864"/>
              </a:xfrm>
            </p:grpSpPr>
            <p:grpSp>
              <p:nvGrpSpPr>
                <p:cNvPr id="186" name="Group 185"/>
                <p:cNvGrpSpPr/>
                <p:nvPr/>
              </p:nvGrpSpPr>
              <p:grpSpPr>
                <a:xfrm>
                  <a:off x="5470550" y="1036932"/>
                  <a:ext cx="1149314" cy="2472906"/>
                  <a:chOff x="4419243" y="810451"/>
                  <a:chExt cx="1149314" cy="2472906"/>
                </a:xfrm>
              </p:grpSpPr>
              <p:sp>
                <p:nvSpPr>
                  <p:cNvPr id="193" name="Rounded Rectangle 192"/>
                  <p:cNvSpPr/>
                  <p:nvPr/>
                </p:nvSpPr>
                <p:spPr>
                  <a:xfrm>
                    <a:off x="4419243" y="2631108"/>
                    <a:ext cx="1149314" cy="652249"/>
                  </a:xfrm>
                  <a:prstGeom prst="roundRect">
                    <a:avLst/>
                  </a:prstGeom>
                  <a:solidFill>
                    <a:srgbClr val="FFFF00">
                      <a:alpha val="51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RNN 2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0" name="Oval 189"/>
                      <p:cNvSpPr/>
                      <p:nvPr/>
                    </p:nvSpPr>
                    <p:spPr>
                      <a:xfrm>
                        <a:off x="4709167" y="810451"/>
                        <a:ext cx="555014" cy="607653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b="0" i="1" dirty="0" smtClean="0">
                          <a:latin typeface="Cambria Math" charset="0"/>
                        </a:endParaRPr>
                      </a:p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b="0" dirty="0" smtClean="0"/>
                      </a:p>
                      <a:p>
                        <a:pPr algn="ctr"/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90" name="Oval 18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09167" y="810451"/>
                        <a:ext cx="555014" cy="607653"/>
                      </a:xfrm>
                      <a:prstGeom prst="ellipse">
                        <a:avLst/>
                      </a:prstGeom>
                      <a:blipFill rotWithShape="0"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91" name="Straight Arrow Connector 190"/>
                  <p:cNvCxnSpPr/>
                  <p:nvPr/>
                </p:nvCxnSpPr>
                <p:spPr>
                  <a:xfrm flipH="1" flipV="1">
                    <a:off x="4986674" y="2198583"/>
                    <a:ext cx="7226" cy="43252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7" name="Rounded Rectangle 186"/>
                <p:cNvSpPr/>
                <p:nvPr/>
              </p:nvSpPr>
              <p:spPr>
                <a:xfrm>
                  <a:off x="5397398" y="3876841"/>
                  <a:ext cx="1281165" cy="347955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Embedding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88" name="Straight Arrow Connector 187"/>
                <p:cNvCxnSpPr/>
                <p:nvPr/>
              </p:nvCxnSpPr>
              <p:spPr>
                <a:xfrm flipV="1">
                  <a:off x="6037981" y="3509838"/>
                  <a:ext cx="7226" cy="367003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5" name="Group 224"/>
            <p:cNvGrpSpPr/>
            <p:nvPr/>
          </p:nvGrpSpPr>
          <p:grpSpPr>
            <a:xfrm>
              <a:off x="9145804" y="4245720"/>
              <a:ext cx="555014" cy="944361"/>
              <a:chOff x="5776474" y="4224796"/>
              <a:chExt cx="555014" cy="944361"/>
            </a:xfrm>
          </p:grpSpPr>
          <p:cxnSp>
            <p:nvCxnSpPr>
              <p:cNvPr id="226" name="Straight Arrow Connector 225"/>
              <p:cNvCxnSpPr/>
              <p:nvPr/>
            </p:nvCxnSpPr>
            <p:spPr>
              <a:xfrm flipH="1" flipV="1">
                <a:off x="6037981" y="4224796"/>
                <a:ext cx="3613" cy="30523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Oval 226"/>
                  <p:cNvSpPr/>
                  <p:nvPr/>
                </p:nvSpPr>
                <p:spPr>
                  <a:xfrm>
                    <a:off x="5776474" y="4561504"/>
                    <a:ext cx="555014" cy="60765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 i="1" dirty="0" smtClean="0">
                      <a:latin typeface="Cambria Math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 smtClean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227" name="Oval 2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6474" y="4561504"/>
                    <a:ext cx="555014" cy="607653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29" name="Group 228"/>
          <p:cNvGrpSpPr/>
          <p:nvPr/>
        </p:nvGrpSpPr>
        <p:grpSpPr>
          <a:xfrm>
            <a:off x="10431162" y="1034934"/>
            <a:ext cx="1281165" cy="4132225"/>
            <a:chOff x="8762125" y="1057856"/>
            <a:chExt cx="1281165" cy="4132225"/>
          </a:xfrm>
        </p:grpSpPr>
        <p:grpSp>
          <p:nvGrpSpPr>
            <p:cNvPr id="230" name="Group 229"/>
            <p:cNvGrpSpPr/>
            <p:nvPr/>
          </p:nvGrpSpPr>
          <p:grpSpPr>
            <a:xfrm>
              <a:off x="8762125" y="1057856"/>
              <a:ext cx="1281165" cy="3187864"/>
              <a:chOff x="5397398" y="1036932"/>
              <a:chExt cx="1281165" cy="3187864"/>
            </a:xfrm>
          </p:grpSpPr>
          <p:sp>
            <p:nvSpPr>
              <p:cNvPr id="234" name="Rounded Rectangle 233"/>
              <p:cNvSpPr/>
              <p:nvPr/>
            </p:nvSpPr>
            <p:spPr>
              <a:xfrm>
                <a:off x="5397398" y="2077109"/>
                <a:ext cx="1281165" cy="347955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Projection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5397398" y="1036932"/>
                <a:ext cx="1281165" cy="3187864"/>
                <a:chOff x="5397398" y="1036932"/>
                <a:chExt cx="1281165" cy="3187864"/>
              </a:xfrm>
            </p:grpSpPr>
            <p:grpSp>
              <p:nvGrpSpPr>
                <p:cNvPr id="236" name="Group 235"/>
                <p:cNvGrpSpPr/>
                <p:nvPr/>
              </p:nvGrpSpPr>
              <p:grpSpPr>
                <a:xfrm>
                  <a:off x="5470550" y="1036932"/>
                  <a:ext cx="1149314" cy="2472906"/>
                  <a:chOff x="4419243" y="810451"/>
                  <a:chExt cx="1149314" cy="2472906"/>
                </a:xfrm>
              </p:grpSpPr>
              <p:sp>
                <p:nvSpPr>
                  <p:cNvPr id="239" name="Rounded Rectangle 238"/>
                  <p:cNvSpPr/>
                  <p:nvPr/>
                </p:nvSpPr>
                <p:spPr>
                  <a:xfrm>
                    <a:off x="4419243" y="2631108"/>
                    <a:ext cx="1149314" cy="652249"/>
                  </a:xfrm>
                  <a:prstGeom prst="roundRect">
                    <a:avLst/>
                  </a:prstGeom>
                  <a:solidFill>
                    <a:srgbClr val="FFFF00">
                      <a:alpha val="51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RNN 2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0" name="Oval 239"/>
                      <p:cNvSpPr/>
                      <p:nvPr/>
                    </p:nvSpPr>
                    <p:spPr>
                      <a:xfrm>
                        <a:off x="4709167" y="810451"/>
                        <a:ext cx="555014" cy="607653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b="0" i="1" dirty="0" smtClean="0">
                          <a:latin typeface="Cambria Math" charset="0"/>
                        </a:endParaRPr>
                      </a:p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b="0" dirty="0" smtClean="0"/>
                      </a:p>
                      <a:p>
                        <a:pPr algn="ctr"/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0" name="Oval 23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09167" y="810451"/>
                        <a:ext cx="555014" cy="607653"/>
                      </a:xfrm>
                      <a:prstGeom prst="ellipse">
                        <a:avLst/>
                      </a:prstGeom>
                      <a:blipFill rotWithShape="0"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41" name="Straight Arrow Connector 240"/>
                  <p:cNvCxnSpPr/>
                  <p:nvPr/>
                </p:nvCxnSpPr>
                <p:spPr>
                  <a:xfrm flipH="1" flipV="1">
                    <a:off x="4986674" y="2198583"/>
                    <a:ext cx="7226" cy="43252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7" name="Rounded Rectangle 236"/>
                <p:cNvSpPr/>
                <p:nvPr/>
              </p:nvSpPr>
              <p:spPr>
                <a:xfrm>
                  <a:off x="5397398" y="3876841"/>
                  <a:ext cx="1281165" cy="347955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Embedding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238" name="Straight Arrow Connector 237"/>
                <p:cNvCxnSpPr/>
                <p:nvPr/>
              </p:nvCxnSpPr>
              <p:spPr>
                <a:xfrm flipV="1">
                  <a:off x="6037981" y="3509838"/>
                  <a:ext cx="7226" cy="367003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1" name="Group 230"/>
            <p:cNvGrpSpPr/>
            <p:nvPr/>
          </p:nvGrpSpPr>
          <p:grpSpPr>
            <a:xfrm>
              <a:off x="9145804" y="4245720"/>
              <a:ext cx="555014" cy="944361"/>
              <a:chOff x="5776474" y="4224796"/>
              <a:chExt cx="555014" cy="944361"/>
            </a:xfrm>
          </p:grpSpPr>
          <p:cxnSp>
            <p:nvCxnSpPr>
              <p:cNvPr id="232" name="Straight Arrow Connector 231"/>
              <p:cNvCxnSpPr/>
              <p:nvPr/>
            </p:nvCxnSpPr>
            <p:spPr>
              <a:xfrm flipH="1" flipV="1">
                <a:off x="6037981" y="4224796"/>
                <a:ext cx="3613" cy="30523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3" name="Oval 232"/>
                  <p:cNvSpPr/>
                  <p:nvPr/>
                </p:nvSpPr>
                <p:spPr>
                  <a:xfrm>
                    <a:off x="5776474" y="4561504"/>
                    <a:ext cx="555014" cy="60765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 i="1" dirty="0" smtClean="0">
                      <a:latin typeface="Cambria Math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 smtClean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233" name="Oval 2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6474" y="4561504"/>
                    <a:ext cx="555014" cy="607653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242" name="Straight Arrow Connector 241"/>
          <p:cNvCxnSpPr/>
          <p:nvPr/>
        </p:nvCxnSpPr>
        <p:spPr>
          <a:xfrm flipV="1">
            <a:off x="11092348" y="1642587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1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Applications of Sequence to Sequence Learning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86282"/>
              </p:ext>
            </p:extLst>
          </p:nvPr>
        </p:nvGraphicFramePr>
        <p:xfrm>
          <a:off x="677863" y="2160589"/>
          <a:ext cx="9557517" cy="41074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85839"/>
                <a:gridCol w="3185839"/>
                <a:gridCol w="3185839"/>
              </a:tblGrid>
              <a:tr h="821495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Input 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Output Sequence</a:t>
                      </a:r>
                      <a:endParaRPr lang="en-US" dirty="0"/>
                    </a:p>
                  </a:txBody>
                  <a:tcPr/>
                </a:tc>
              </a:tr>
              <a:tr h="821495">
                <a:tc>
                  <a:txBody>
                    <a:bodyPr/>
                    <a:lstStyle/>
                    <a:p>
                      <a:r>
                        <a:rPr lang="en-US" dirty="0" smtClean="0"/>
                        <a:t>Neural Translation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</a:t>
                      </a:r>
                      <a:r>
                        <a:rPr lang="en-US" baseline="0" dirty="0" smtClean="0"/>
                        <a:t> of English sentence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 of French sentence</a:t>
                      </a:r>
                      <a:endParaRPr lang="en-US" dirty="0"/>
                    </a:p>
                  </a:txBody>
                  <a:tcPr/>
                </a:tc>
              </a:tr>
              <a:tr h="821495">
                <a:tc>
                  <a:txBody>
                    <a:bodyPr/>
                    <a:lstStyle/>
                    <a:p>
                      <a:r>
                        <a:rPr lang="en-US" dirty="0" smtClean="0"/>
                        <a:t>Automatic</a:t>
                      </a:r>
                      <a:r>
                        <a:rPr lang="en-US" baseline="0" dirty="0" smtClean="0"/>
                        <a:t> Summarization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 of input</a:t>
                      </a:r>
                      <a:r>
                        <a:rPr lang="en-US" baseline="0" dirty="0" smtClean="0"/>
                        <a:t> text to be summarized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 of Summary of text</a:t>
                      </a:r>
                      <a:endParaRPr lang="en-US" dirty="0"/>
                    </a:p>
                  </a:txBody>
                  <a:tcPr/>
                </a:tc>
              </a:tr>
              <a:tr h="821495">
                <a:tc>
                  <a:txBody>
                    <a:bodyPr/>
                    <a:lstStyle/>
                    <a:p>
                      <a:r>
                        <a:rPr lang="en-US" dirty="0" smtClean="0"/>
                        <a:t>Speech</a:t>
                      </a:r>
                      <a:r>
                        <a:rPr lang="en-US" baseline="0" dirty="0" smtClean="0"/>
                        <a:t> to 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audio sample snippets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Words/</a:t>
                      </a:r>
                      <a:r>
                        <a:rPr lang="en-US" baseline="0" dirty="0" smtClean="0"/>
                        <a:t> characters of text</a:t>
                      </a:r>
                      <a:endParaRPr lang="en-US" dirty="0"/>
                    </a:p>
                  </a:txBody>
                  <a:tcPr/>
                </a:tc>
              </a:tr>
              <a:tr h="821495">
                <a:tc>
                  <a:txBody>
                    <a:bodyPr/>
                    <a:lstStyle/>
                    <a:p>
                      <a:r>
                        <a:rPr lang="en-US" dirty="0" smtClean="0"/>
                        <a:t>Automatic Video Captioning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frames of Images</a:t>
                      </a:r>
                      <a:r>
                        <a:rPr lang="en-US" baseline="0" dirty="0" smtClean="0"/>
                        <a:t> (CNN Embedding)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 of the generated</a:t>
                      </a:r>
                      <a:r>
                        <a:rPr lang="en-US" baseline="0" dirty="0" smtClean="0"/>
                        <a:t> Caption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55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80718" cy="1320800"/>
          </a:xfrm>
        </p:spPr>
        <p:txBody>
          <a:bodyPr/>
          <a:lstStyle/>
          <a:p>
            <a:r>
              <a:rPr lang="en-US" dirty="0" smtClean="0"/>
              <a:t>Problems of Current approach and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6348"/>
            <a:ext cx="8596668" cy="46550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Some Major drawbacks of current approach-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ingle vector transferring information between the Encoder and the Decoder is a huge bottleneck</a:t>
            </a:r>
          </a:p>
          <a:p>
            <a:pPr lvl="1"/>
            <a:r>
              <a:rPr lang="en-US" dirty="0" smtClean="0"/>
              <a:t>The Decoder predictions are greedy and might not produce the best overall output sequence</a:t>
            </a:r>
          </a:p>
          <a:p>
            <a:pPr lvl="1"/>
            <a:r>
              <a:rPr lang="en-US" dirty="0" smtClean="0"/>
              <a:t>Single Encoder/Decoder RNN might not be enough to capture complex sequence properties</a:t>
            </a:r>
          </a:p>
          <a:p>
            <a:r>
              <a:rPr lang="en-US" dirty="0" smtClean="0"/>
              <a:t>Improvements</a:t>
            </a:r>
          </a:p>
          <a:p>
            <a:pPr lvl="1"/>
            <a:r>
              <a:rPr lang="en-US" dirty="0" smtClean="0"/>
              <a:t>Attention Mechanism- Addresses information bottleneck problem</a:t>
            </a:r>
          </a:p>
          <a:p>
            <a:pPr lvl="1"/>
            <a:r>
              <a:rPr lang="en-US" dirty="0" smtClean="0"/>
              <a:t>Beam Search- Addresses greedy </a:t>
            </a:r>
            <a:r>
              <a:rPr lang="en-US" dirty="0"/>
              <a:t>d</a:t>
            </a:r>
            <a:r>
              <a:rPr lang="en-US" dirty="0" smtClean="0"/>
              <a:t>ecoding </a:t>
            </a:r>
            <a:r>
              <a:rPr lang="en-US" dirty="0"/>
              <a:t>p</a:t>
            </a:r>
            <a:r>
              <a:rPr lang="en-US" dirty="0" smtClean="0"/>
              <a:t>roblem</a:t>
            </a:r>
          </a:p>
          <a:p>
            <a:pPr lvl="1"/>
            <a:r>
              <a:rPr lang="en-US" dirty="0" smtClean="0"/>
              <a:t>Multi RNN layer Encoder Decoder Networks</a:t>
            </a:r>
          </a:p>
          <a:p>
            <a:pPr lvl="1"/>
            <a:r>
              <a:rPr lang="en-US" dirty="0" smtClean="0"/>
              <a:t>Bidirectional Encoders- Employ 2 RNNs in Encoder. One looks at normal forward input sequence while other looks at reversed sequence . Outputs are then combined</a:t>
            </a:r>
          </a:p>
          <a:p>
            <a:pPr lvl="1"/>
            <a:r>
              <a:rPr lang="en-US" dirty="0" smtClean="0"/>
              <a:t>Batch Normalization- Ensures </a:t>
            </a:r>
            <a:r>
              <a:rPr lang="en-US" dirty="0"/>
              <a:t>e</a:t>
            </a:r>
            <a:r>
              <a:rPr lang="en-US" dirty="0" smtClean="0"/>
              <a:t>very mini </a:t>
            </a:r>
            <a:r>
              <a:rPr lang="en-US" dirty="0"/>
              <a:t>b</a:t>
            </a:r>
            <a:r>
              <a:rPr lang="en-US" dirty="0" smtClean="0"/>
              <a:t>atch of data is normalized to have similar mean and variance. Helps with training a lot.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49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Learn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Andrew Ng’s course on Coursera- Course 5 of deep learning specialization</a:t>
            </a:r>
          </a:p>
          <a:p>
            <a:r>
              <a:rPr lang="en-US" dirty="0" err="1" smtClean="0"/>
              <a:t>Fast.ai</a:t>
            </a:r>
            <a:r>
              <a:rPr lang="en-US" dirty="0" smtClean="0"/>
              <a:t> MOOC (2017 lectures for Keras/ Tensorflow)</a:t>
            </a:r>
          </a:p>
          <a:p>
            <a:r>
              <a:rPr lang="en-US" dirty="0"/>
              <a:t>Natural Language </a:t>
            </a:r>
            <a:r>
              <a:rPr lang="en-US" dirty="0" smtClean="0"/>
              <a:t>Processing course on Coursera (Course 3 of Advanced Machine Learning Specialization by Higher School of Economics, National Research University)</a:t>
            </a:r>
          </a:p>
          <a:p>
            <a:r>
              <a:rPr lang="en-US" dirty="0" smtClean="0"/>
              <a:t>Tutorials on sequence to sequence learning in Tensorflow/ </a:t>
            </a:r>
            <a:r>
              <a:rPr lang="en-US" dirty="0" err="1" smtClean="0"/>
              <a:t>Pytorch</a:t>
            </a:r>
            <a:r>
              <a:rPr lang="en-US" dirty="0" smtClean="0"/>
              <a:t> Tutorials</a:t>
            </a:r>
          </a:p>
          <a:p>
            <a:r>
              <a:rPr lang="en-US" dirty="0" smtClean="0"/>
              <a:t>Books on Deep Learning</a:t>
            </a:r>
          </a:p>
          <a:p>
            <a:pPr lvl="1"/>
            <a:r>
              <a:rPr lang="en-US" dirty="0" smtClean="0"/>
              <a:t>Deep Leaning in Python by Francois Chollet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Hands on Machine Learning with </a:t>
            </a:r>
            <a:r>
              <a:rPr lang="en-US" dirty="0" err="1" smtClean="0">
                <a:solidFill>
                  <a:schemeClr val="tx1"/>
                </a:solidFill>
              </a:rPr>
              <a:t>Scikit</a:t>
            </a:r>
            <a:r>
              <a:rPr lang="en-US" dirty="0" smtClean="0">
                <a:solidFill>
                  <a:schemeClr val="tx1"/>
                </a:solidFill>
              </a:rPr>
              <a:t>-Learn and TensorFlow- Aurelion </a:t>
            </a:r>
            <a:r>
              <a:rPr lang="en-US" dirty="0" err="1" smtClean="0">
                <a:solidFill>
                  <a:schemeClr val="tx1"/>
                </a:solidFill>
              </a:rPr>
              <a:t>Geron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Deep Learning- Courville, </a:t>
            </a:r>
            <a:r>
              <a:rPr lang="en-US" dirty="0" err="1" smtClean="0">
                <a:solidFill>
                  <a:schemeClr val="tx1"/>
                </a:solidFill>
              </a:rPr>
              <a:t>GoodFellow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err="1" smtClean="0">
                <a:solidFill>
                  <a:schemeClr val="tx1"/>
                </a:solidFill>
              </a:rPr>
              <a:t>Bengio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Blogs, Research papers, Youtube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9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2734" y="29210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Hands On session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6048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sequences interesting?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34" y="1552171"/>
            <a:ext cx="8596668" cy="4721629"/>
          </a:xfrm>
        </p:spPr>
        <p:txBody>
          <a:bodyPr>
            <a:normAutofit/>
          </a:bodyPr>
          <a:lstStyle/>
          <a:p>
            <a:r>
              <a:rPr lang="en-US" dirty="0" smtClean="0"/>
              <a:t>Most standard machine learning tasks deal with unordered data.</a:t>
            </a:r>
          </a:p>
          <a:p>
            <a:pPr lvl="1"/>
            <a:r>
              <a:rPr lang="en-US" dirty="0" smtClean="0"/>
              <a:t>The features (columns) that make up a data element (row) have no concept of ordering.</a:t>
            </a:r>
          </a:p>
          <a:p>
            <a:pPr lvl="1"/>
            <a:r>
              <a:rPr lang="en-US" dirty="0" smtClean="0"/>
              <a:t>Can freely interchange the order without altering the underlying meaning</a:t>
            </a:r>
          </a:p>
          <a:p>
            <a:pPr lvl="1"/>
            <a:r>
              <a:rPr lang="en-US" dirty="0" smtClean="0"/>
              <a:t>e-g- we can save the characteristics of a person as (height, weight) or (weight, height)</a:t>
            </a:r>
          </a:p>
          <a:p>
            <a:r>
              <a:rPr lang="en-US" dirty="0" smtClean="0"/>
              <a:t>In a sequence, order matters so we have to take it into account.</a:t>
            </a:r>
          </a:p>
          <a:p>
            <a:pPr lvl="1"/>
            <a:r>
              <a:rPr lang="en-US" dirty="0" smtClean="0"/>
              <a:t>Time series Data- Reversing the order of temperature data would imply global cooling !</a:t>
            </a:r>
          </a:p>
          <a:p>
            <a:pPr lvl="1"/>
            <a:r>
              <a:rPr lang="en-US" dirty="0" smtClean="0"/>
              <a:t>Language- “I left her but still she loved me” “I loved her but still she left me”</a:t>
            </a:r>
          </a:p>
          <a:p>
            <a:r>
              <a:rPr lang="en-US" dirty="0" smtClean="0"/>
              <a:t>Life and the universe itself is time-ordered!</a:t>
            </a:r>
          </a:p>
        </p:txBody>
      </p:sp>
    </p:spTree>
    <p:extLst>
      <p:ext uri="{BB962C8B-B14F-4D97-AF65-F5344CB8AC3E}">
        <p14:creationId xmlns:p14="http://schemas.microsoft.com/office/powerpoint/2010/main" val="21310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to Sequence Learning- Where one sequence begets another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5733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comparatively simpler challenge in sequence related machine learning involves producing a single output per input sequence-</a:t>
            </a:r>
          </a:p>
          <a:p>
            <a:pPr lvl="1"/>
            <a:r>
              <a:rPr lang="en-US" dirty="0" smtClean="0"/>
              <a:t>Predicting tomorrow’s closing stock price based on last 30 days of data</a:t>
            </a:r>
          </a:p>
          <a:p>
            <a:pPr lvl="1"/>
            <a:r>
              <a:rPr lang="en-US" dirty="0" smtClean="0"/>
              <a:t>Predicting the sentiment of an input sentence</a:t>
            </a:r>
          </a:p>
          <a:p>
            <a:pPr lvl="1"/>
            <a:r>
              <a:rPr lang="en-US" dirty="0" smtClean="0"/>
              <a:t>Predicting the number of views of a </a:t>
            </a:r>
            <a:r>
              <a:rPr lang="en-US" dirty="0"/>
              <a:t>Y</a:t>
            </a:r>
            <a:r>
              <a:rPr lang="en-US" dirty="0" smtClean="0"/>
              <a:t>outube video</a:t>
            </a:r>
            <a:endParaRPr lang="en-US" dirty="0"/>
          </a:p>
          <a:p>
            <a:r>
              <a:rPr lang="en-US" dirty="0" smtClean="0"/>
              <a:t>A more complicated problem (Sequence to Sequence Learning) is one in which we have to predict a sequence of outputs based on an input sequence-</a:t>
            </a:r>
          </a:p>
          <a:p>
            <a:pPr lvl="1"/>
            <a:r>
              <a:rPr lang="en-US" dirty="0" smtClean="0"/>
              <a:t>Predicting the stock prices for the next fifteen days based on the last 30 days of data</a:t>
            </a:r>
          </a:p>
          <a:p>
            <a:pPr lvl="1"/>
            <a:r>
              <a:rPr lang="en-US" dirty="0" smtClean="0"/>
              <a:t>Translating a sentence from English to French</a:t>
            </a:r>
          </a:p>
          <a:p>
            <a:r>
              <a:rPr lang="en-US" dirty="0" smtClean="0"/>
              <a:t>The input and output (predicted) sequences can be sequences of different kinds of data</a:t>
            </a:r>
          </a:p>
          <a:p>
            <a:pPr lvl="1"/>
            <a:r>
              <a:rPr lang="en-US" dirty="0" smtClean="0"/>
              <a:t>Speech to text converters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utomatic captioning of Videos</a:t>
            </a:r>
          </a:p>
        </p:txBody>
      </p:sp>
    </p:spTree>
    <p:extLst>
      <p:ext uri="{BB962C8B-B14F-4D97-AF65-F5344CB8AC3E}">
        <p14:creationId xmlns:p14="http://schemas.microsoft.com/office/powerpoint/2010/main" val="57674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902" y="262128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Building blocks of Sequence to </a:t>
            </a:r>
            <a:r>
              <a:rPr lang="en-US" smtClean="0"/>
              <a:t>Sequence Networks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3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174" y="333996"/>
            <a:ext cx="8596668" cy="1320800"/>
          </a:xfrm>
        </p:spPr>
        <p:txBody>
          <a:bodyPr/>
          <a:lstStyle/>
          <a:p>
            <a:r>
              <a:rPr lang="en-US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Recurrent Neural Networks </a:t>
            </a:r>
            <a:endParaRPr lang="en-US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133" y="1270000"/>
            <a:ext cx="8596668" cy="3880773"/>
          </a:xfrm>
        </p:spPr>
        <p:txBody>
          <a:bodyPr/>
          <a:lstStyle/>
          <a:p>
            <a:r>
              <a:rPr lang="en-US" dirty="0" smtClean="0"/>
              <a:t>Normal fully connected neural networks don’t have a concept of order of inputs.</a:t>
            </a:r>
          </a:p>
          <a:p>
            <a:r>
              <a:rPr lang="en-US" dirty="0" smtClean="0"/>
              <a:t>Recurrent Neural Networks were designed to work with ordered data. </a:t>
            </a:r>
          </a:p>
          <a:p>
            <a:r>
              <a:rPr lang="en-US" dirty="0" smtClean="0"/>
              <a:t>We can use either just the final output after the whole sequence has been processed or consider all the intermediate outputs.</a:t>
            </a:r>
            <a:endParaRPr lang="en-US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607174" y="3210386"/>
            <a:ext cx="9210733" cy="3162502"/>
            <a:chOff x="535110" y="3260544"/>
            <a:chExt cx="9210733" cy="3162502"/>
          </a:xfrm>
        </p:grpSpPr>
        <p:grpSp>
          <p:nvGrpSpPr>
            <p:cNvPr id="143" name="Group 142"/>
            <p:cNvGrpSpPr/>
            <p:nvPr/>
          </p:nvGrpSpPr>
          <p:grpSpPr>
            <a:xfrm>
              <a:off x="535110" y="3348094"/>
              <a:ext cx="1277847" cy="3074952"/>
              <a:chOff x="937380" y="3313581"/>
              <a:chExt cx="1579418" cy="307495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937380" y="3313581"/>
                <a:ext cx="1579418" cy="3074952"/>
                <a:chOff x="937380" y="3313581"/>
                <a:chExt cx="1579418" cy="3074952"/>
              </a:xfrm>
            </p:grpSpPr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1710212" y="3850614"/>
                  <a:ext cx="3098" cy="538836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Rounded Rectangle 3"/>
                <p:cNvSpPr/>
                <p:nvPr/>
              </p:nvSpPr>
              <p:spPr>
                <a:xfrm>
                  <a:off x="937380" y="4407379"/>
                  <a:ext cx="1579418" cy="922713"/>
                </a:xfrm>
                <a:prstGeom prst="roundRect">
                  <a:avLst/>
                </a:prstGeom>
                <a:solidFill>
                  <a:srgbClr val="00B0F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Oval 4"/>
                    <p:cNvSpPr/>
                    <p:nvPr/>
                  </p:nvSpPr>
                  <p:spPr>
                    <a:xfrm>
                      <a:off x="1431253" y="5833571"/>
                      <a:ext cx="591671" cy="55496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0" i="1" dirty="0" smtClean="0">
                        <a:latin typeface="Cambria Math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 smtClean="0"/>
                    </a:p>
                    <a:p>
                      <a:pPr algn="ctr"/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" name="Oval 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31253" y="5833571"/>
                      <a:ext cx="591671" cy="554962"/>
                    </a:xfrm>
                    <a:prstGeom prst="ellipse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Oval 5"/>
                    <p:cNvSpPr/>
                    <p:nvPr/>
                  </p:nvSpPr>
                  <p:spPr>
                    <a:xfrm>
                      <a:off x="1414376" y="3313581"/>
                      <a:ext cx="591671" cy="554962"/>
                    </a:xfrm>
                    <a:prstGeom prst="ellipse">
                      <a:avLst/>
                    </a:prstGeom>
                    <a:solidFill>
                      <a:schemeClr val="accent3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" name="Oval 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4376" y="3313581"/>
                      <a:ext cx="591671" cy="554962"/>
                    </a:xfrm>
                    <a:prstGeom prst="ellipse">
                      <a:avLst/>
                    </a:prstGeom>
                    <a:blipFill rotWithShape="0">
                      <a:blip r:embed="rId3"/>
                      <a:stretch>
                        <a:fillRect l="-12346" t="-43617" b="-6170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" name="Straight Arrow Connector 7"/>
                <p:cNvCxnSpPr>
                  <a:endCxn id="4" idx="2"/>
                </p:cNvCxnSpPr>
                <p:nvPr/>
              </p:nvCxnSpPr>
              <p:spPr>
                <a:xfrm flipV="1">
                  <a:off x="1727089" y="5330092"/>
                  <a:ext cx="0" cy="521408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Elbow Connector 27"/>
              <p:cNvCxnSpPr>
                <a:endCxn id="4" idx="1"/>
              </p:cNvCxnSpPr>
              <p:nvPr/>
            </p:nvCxnSpPr>
            <p:spPr>
              <a:xfrm rot="5400000">
                <a:off x="946744" y="4110669"/>
                <a:ext cx="748704" cy="767432"/>
              </a:xfrm>
              <a:prstGeom prst="bentConnector4">
                <a:avLst>
                  <a:gd name="adj1" fmla="val 1948"/>
                  <a:gd name="adj2" fmla="val 133652"/>
                </a:avLst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>
              <a:off x="2386693" y="3262458"/>
              <a:ext cx="6045050" cy="3132540"/>
              <a:chOff x="3765783" y="3284041"/>
              <a:chExt cx="6045050" cy="313254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3765783" y="3341629"/>
                <a:ext cx="1228389" cy="3074952"/>
                <a:chOff x="1014263" y="3313581"/>
                <a:chExt cx="1465009" cy="3074952"/>
              </a:xfrm>
            </p:grpSpPr>
            <p:cxnSp>
              <p:nvCxnSpPr>
                <p:cNvPr id="57" name="Straight Arrow Connector 56"/>
                <p:cNvCxnSpPr/>
                <p:nvPr/>
              </p:nvCxnSpPr>
              <p:spPr>
                <a:xfrm flipV="1">
                  <a:off x="1710212" y="3850614"/>
                  <a:ext cx="3098" cy="538836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Rounded Rectangle 57"/>
                <p:cNvSpPr/>
                <p:nvPr/>
              </p:nvSpPr>
              <p:spPr>
                <a:xfrm>
                  <a:off x="1014263" y="4371082"/>
                  <a:ext cx="1465009" cy="922713"/>
                </a:xfrm>
                <a:prstGeom prst="roundRect">
                  <a:avLst/>
                </a:prstGeom>
                <a:solidFill>
                  <a:srgbClr val="00B0F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Oval 58"/>
                    <p:cNvSpPr/>
                    <p:nvPr/>
                  </p:nvSpPr>
                  <p:spPr>
                    <a:xfrm>
                      <a:off x="1431253" y="5833571"/>
                      <a:ext cx="591671" cy="55496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0" i="1" dirty="0" smtClean="0">
                        <a:latin typeface="Cambria Math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 smtClean="0"/>
                    </a:p>
                    <a:p>
                      <a:pPr algn="ctr"/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9" name="Oval 5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31253" y="5833571"/>
                      <a:ext cx="591671" cy="554962"/>
                    </a:xfrm>
                    <a:prstGeom prst="ellipse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Oval 59"/>
                    <p:cNvSpPr/>
                    <p:nvPr/>
                  </p:nvSpPr>
                  <p:spPr>
                    <a:xfrm>
                      <a:off x="1414376" y="3313581"/>
                      <a:ext cx="591671" cy="554962"/>
                    </a:xfrm>
                    <a:prstGeom prst="ellipse">
                      <a:avLst/>
                    </a:prstGeom>
                    <a:solidFill>
                      <a:schemeClr val="accent3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Oval 5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4376" y="3313581"/>
                      <a:ext cx="591671" cy="554962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 l="-11765" t="-43617" b="-6170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1" name="Straight Arrow Connector 60"/>
                <p:cNvCxnSpPr>
                  <a:stCxn id="59" idx="0"/>
                  <a:endCxn id="58" idx="2"/>
                </p:cNvCxnSpPr>
                <p:nvPr/>
              </p:nvCxnSpPr>
              <p:spPr>
                <a:xfrm flipV="1">
                  <a:off x="1727089" y="5293795"/>
                  <a:ext cx="19680" cy="539776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9" name="Elbow Connector 98"/>
              <p:cNvCxnSpPr>
                <a:endCxn id="118" idx="1"/>
              </p:cNvCxnSpPr>
              <p:nvPr/>
            </p:nvCxnSpPr>
            <p:spPr>
              <a:xfrm>
                <a:off x="4369315" y="4124627"/>
                <a:ext cx="1229159" cy="724939"/>
              </a:xfrm>
              <a:prstGeom prst="bentConnector3">
                <a:avLst>
                  <a:gd name="adj1" fmla="val 69692"/>
                </a:avLst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Elbow Connector 103"/>
              <p:cNvCxnSpPr>
                <a:endCxn id="112" idx="1"/>
              </p:cNvCxnSpPr>
              <p:nvPr/>
            </p:nvCxnSpPr>
            <p:spPr>
              <a:xfrm>
                <a:off x="6192703" y="4118540"/>
                <a:ext cx="1278009" cy="731026"/>
              </a:xfrm>
              <a:prstGeom prst="bentConnector3">
                <a:avLst>
                  <a:gd name="adj1" fmla="val 65432"/>
                </a:avLst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0" name="Group 109"/>
              <p:cNvGrpSpPr/>
              <p:nvPr/>
            </p:nvGrpSpPr>
            <p:grpSpPr>
              <a:xfrm>
                <a:off x="7470712" y="3284041"/>
                <a:ext cx="1228389" cy="3074952"/>
                <a:chOff x="1001547" y="3313581"/>
                <a:chExt cx="1465009" cy="3074952"/>
              </a:xfrm>
            </p:grpSpPr>
            <p:cxnSp>
              <p:nvCxnSpPr>
                <p:cNvPr id="111" name="Straight Arrow Connector 110"/>
                <p:cNvCxnSpPr/>
                <p:nvPr/>
              </p:nvCxnSpPr>
              <p:spPr>
                <a:xfrm flipV="1">
                  <a:off x="1710212" y="3850614"/>
                  <a:ext cx="3098" cy="538836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Rounded Rectangle 111"/>
                <p:cNvSpPr/>
                <p:nvPr/>
              </p:nvSpPr>
              <p:spPr>
                <a:xfrm>
                  <a:off x="1001547" y="4417749"/>
                  <a:ext cx="1465009" cy="922713"/>
                </a:xfrm>
                <a:prstGeom prst="roundRect">
                  <a:avLst/>
                </a:prstGeom>
                <a:solidFill>
                  <a:srgbClr val="00B0F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Oval 112"/>
                    <p:cNvSpPr/>
                    <p:nvPr/>
                  </p:nvSpPr>
                  <p:spPr>
                    <a:xfrm>
                      <a:off x="1431253" y="5833571"/>
                      <a:ext cx="591671" cy="55496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0" i="1" dirty="0" smtClean="0">
                        <a:latin typeface="Cambria Math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 smtClean="0"/>
                    </a:p>
                    <a:p>
                      <a:pPr algn="ctr"/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3" name="Oval 1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31253" y="5833571"/>
                      <a:ext cx="591671" cy="554962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Oval 113"/>
                    <p:cNvSpPr/>
                    <p:nvPr/>
                  </p:nvSpPr>
                  <p:spPr>
                    <a:xfrm>
                      <a:off x="1414376" y="3313581"/>
                      <a:ext cx="591671" cy="554962"/>
                    </a:xfrm>
                    <a:prstGeom prst="ellipse">
                      <a:avLst/>
                    </a:prstGeom>
                    <a:solidFill>
                      <a:schemeClr val="accent3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4" name="Oval 1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4376" y="3313581"/>
                      <a:ext cx="591671" cy="554962"/>
                    </a:xfrm>
                    <a:prstGeom prst="ellipse">
                      <a:avLst/>
                    </a:prstGeom>
                    <a:blipFill rotWithShape="0">
                      <a:blip r:embed="rId7"/>
                      <a:stretch>
                        <a:fillRect l="-13095" t="-43617" b="-6170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5" name="Straight Arrow Connector 114"/>
                <p:cNvCxnSpPr/>
                <p:nvPr/>
              </p:nvCxnSpPr>
              <p:spPr>
                <a:xfrm flipV="1">
                  <a:off x="1727088" y="5340462"/>
                  <a:ext cx="6964" cy="493109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/>
              <p:cNvGrpSpPr/>
              <p:nvPr/>
            </p:nvGrpSpPr>
            <p:grpSpPr>
              <a:xfrm>
                <a:off x="5598474" y="3284041"/>
                <a:ext cx="1228389" cy="3074952"/>
                <a:chOff x="1001547" y="3313581"/>
                <a:chExt cx="1465009" cy="3074952"/>
              </a:xfrm>
            </p:grpSpPr>
            <p:cxnSp>
              <p:nvCxnSpPr>
                <p:cNvPr id="117" name="Straight Arrow Connector 116"/>
                <p:cNvCxnSpPr/>
                <p:nvPr/>
              </p:nvCxnSpPr>
              <p:spPr>
                <a:xfrm flipV="1">
                  <a:off x="1710212" y="3850614"/>
                  <a:ext cx="3098" cy="538836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Rounded Rectangle 117"/>
                <p:cNvSpPr/>
                <p:nvPr/>
              </p:nvSpPr>
              <p:spPr>
                <a:xfrm>
                  <a:off x="1001547" y="4417749"/>
                  <a:ext cx="1465009" cy="922713"/>
                </a:xfrm>
                <a:prstGeom prst="roundRect">
                  <a:avLst/>
                </a:prstGeom>
                <a:solidFill>
                  <a:srgbClr val="00B0F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Oval 118"/>
                    <p:cNvSpPr/>
                    <p:nvPr/>
                  </p:nvSpPr>
                  <p:spPr>
                    <a:xfrm>
                      <a:off x="1431253" y="5833571"/>
                      <a:ext cx="591671" cy="55496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0" i="1" dirty="0" smtClean="0">
                        <a:latin typeface="Cambria Math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 smtClean="0"/>
                    </a:p>
                    <a:p>
                      <a:pPr algn="ctr"/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9" name="Oval 11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31253" y="5833571"/>
                      <a:ext cx="591671" cy="554962"/>
                    </a:xfrm>
                    <a:prstGeom prst="ellipse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Oval 119"/>
                    <p:cNvSpPr/>
                    <p:nvPr/>
                  </p:nvSpPr>
                  <p:spPr>
                    <a:xfrm>
                      <a:off x="1414376" y="3313581"/>
                      <a:ext cx="591671" cy="554962"/>
                    </a:xfrm>
                    <a:prstGeom prst="ellipse">
                      <a:avLst/>
                    </a:prstGeom>
                    <a:solidFill>
                      <a:schemeClr val="accent3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0" name="Oval 11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4376" y="3313581"/>
                      <a:ext cx="591671" cy="554962"/>
                    </a:xfrm>
                    <a:prstGeom prst="ellipse">
                      <a:avLst/>
                    </a:prstGeom>
                    <a:blipFill rotWithShape="0">
                      <a:blip r:embed="rId9"/>
                      <a:stretch>
                        <a:fillRect l="-11905" t="-43617" b="-6170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1" name="Straight Arrow Connector 120"/>
                <p:cNvCxnSpPr/>
                <p:nvPr/>
              </p:nvCxnSpPr>
              <p:spPr>
                <a:xfrm flipV="1">
                  <a:off x="1727088" y="5340462"/>
                  <a:ext cx="6964" cy="493109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0" name="Elbow Connector 129"/>
              <p:cNvCxnSpPr/>
              <p:nvPr/>
            </p:nvCxnSpPr>
            <p:spPr>
              <a:xfrm>
                <a:off x="8104559" y="4160663"/>
                <a:ext cx="1278009" cy="731026"/>
              </a:xfrm>
              <a:prstGeom prst="bentConnector3">
                <a:avLst>
                  <a:gd name="adj1" fmla="val 65432"/>
                </a:avLst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/>
              <p:cNvSpPr/>
              <p:nvPr/>
            </p:nvSpPr>
            <p:spPr>
              <a:xfrm>
                <a:off x="9464803" y="4851754"/>
                <a:ext cx="60520" cy="842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9607558" y="4849565"/>
                <a:ext cx="60520" cy="842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9750313" y="4849564"/>
                <a:ext cx="60520" cy="842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1950638" y="4505563"/>
              <a:ext cx="720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=</a:t>
              </a:r>
              <a:endParaRPr lang="en-US" sz="3600" dirty="0"/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8517454" y="3260544"/>
              <a:ext cx="1228389" cy="3053436"/>
              <a:chOff x="9274002" y="3374756"/>
              <a:chExt cx="1228389" cy="3053436"/>
            </a:xfrm>
          </p:grpSpPr>
          <p:cxnSp>
            <p:nvCxnSpPr>
              <p:cNvPr id="137" name="Straight Arrow Connector 136"/>
              <p:cNvCxnSpPr/>
              <p:nvPr/>
            </p:nvCxnSpPr>
            <p:spPr>
              <a:xfrm flipV="1">
                <a:off x="9868207" y="3911789"/>
                <a:ext cx="2598" cy="53883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Rounded Rectangle 137"/>
              <p:cNvSpPr/>
              <p:nvPr/>
            </p:nvSpPr>
            <p:spPr>
              <a:xfrm>
                <a:off x="9274002" y="4478924"/>
                <a:ext cx="1228389" cy="922713"/>
              </a:xfrm>
              <a:prstGeom prst="roundRect">
                <a:avLst/>
              </a:prstGeom>
              <a:solidFill>
                <a:srgbClr val="00B0F0">
                  <a:alpha val="51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RNN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Oval 138"/>
                  <p:cNvSpPr/>
                  <p:nvPr/>
                </p:nvSpPr>
                <p:spPr>
                  <a:xfrm>
                    <a:off x="9634304" y="5873230"/>
                    <a:ext cx="496108" cy="5549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 i="1" dirty="0" smtClean="0">
                      <a:latin typeface="Cambria Math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 smtClean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139" name="Oval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4304" y="5873230"/>
                    <a:ext cx="496108" cy="554962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Oval 139"/>
                  <p:cNvSpPr/>
                  <p:nvPr/>
                </p:nvSpPr>
                <p:spPr>
                  <a:xfrm>
                    <a:off x="9620153" y="3374756"/>
                    <a:ext cx="496108" cy="554962"/>
                  </a:xfrm>
                  <a:prstGeom prst="ellipse">
                    <a:avLst/>
                  </a:prstGeom>
                  <a:solidFill>
                    <a:schemeClr val="accent3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0" name="Oval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20153" y="3374756"/>
                    <a:ext cx="496108" cy="554962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l="-13095" t="-44681" b="-606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1" name="Straight Arrow Connector 140"/>
              <p:cNvCxnSpPr/>
              <p:nvPr/>
            </p:nvCxnSpPr>
            <p:spPr>
              <a:xfrm flipV="1">
                <a:off x="9882358" y="5401637"/>
                <a:ext cx="5839" cy="4931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9164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/>
          <p:nvPr/>
        </p:nvSpPr>
        <p:spPr>
          <a:xfrm>
            <a:off x="2672629" y="2463501"/>
            <a:ext cx="4621055" cy="2850777"/>
          </a:xfrm>
          <a:prstGeom prst="roundRect">
            <a:avLst/>
          </a:prstGeom>
          <a:solidFill>
            <a:srgbClr val="00B0F0">
              <a:alpha val="64000"/>
            </a:srgb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the (basic) RNN Block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4594015" y="5829682"/>
                <a:ext cx="665974" cy="7230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015" y="5829682"/>
                <a:ext cx="665974" cy="723053"/>
              </a:xfrm>
              <a:prstGeom prst="ellipse">
                <a:avLst/>
              </a:prstGeom>
              <a:blipFill rotWithShape="0">
                <a:blip r:embed="rId2"/>
                <a:stretch>
                  <a:fillRect t="-22131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1460508" y="2980737"/>
                <a:ext cx="665974" cy="7230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508" y="2980737"/>
                <a:ext cx="665974" cy="723053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984352" y="2971064"/>
                <a:ext cx="892884" cy="72076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352" y="2971064"/>
                <a:ext cx="892884" cy="72076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480560" y="4222169"/>
                <a:ext cx="892884" cy="72076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𝑊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60" y="4222169"/>
                <a:ext cx="892884" cy="72076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4636546" y="3181425"/>
            <a:ext cx="580913" cy="360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+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21680" y="3181424"/>
            <a:ext cx="580913" cy="360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2"/>
                </a:solidFill>
              </a:rPr>
              <a:t>tanh</a:t>
            </a:r>
            <a:endParaRPr lang="en-US" sz="1500" dirty="0">
              <a:solidFill>
                <a:schemeClr val="tx2"/>
              </a:solidFill>
            </a:endParaRPr>
          </a:p>
        </p:txBody>
      </p:sp>
      <p:cxnSp>
        <p:nvCxnSpPr>
          <p:cNvPr id="27" name="Straight Arrow Connector 26"/>
          <p:cNvCxnSpPr>
            <a:stCxn id="21" idx="6"/>
            <a:endCxn id="22" idx="1"/>
          </p:cNvCxnSpPr>
          <p:nvPr/>
        </p:nvCxnSpPr>
        <p:spPr>
          <a:xfrm flipV="1">
            <a:off x="2126482" y="3331445"/>
            <a:ext cx="857870" cy="108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0"/>
            <a:endCxn id="24" idx="2"/>
          </p:cNvCxnSpPr>
          <p:nvPr/>
        </p:nvCxnSpPr>
        <p:spPr>
          <a:xfrm flipV="1">
            <a:off x="4927002" y="3541806"/>
            <a:ext cx="1" cy="6803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1"/>
          </p:cNvCxnSpPr>
          <p:nvPr/>
        </p:nvCxnSpPr>
        <p:spPr>
          <a:xfrm>
            <a:off x="3895854" y="3360531"/>
            <a:ext cx="740692" cy="10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5" idx="1"/>
          </p:cNvCxnSpPr>
          <p:nvPr/>
        </p:nvCxnSpPr>
        <p:spPr>
          <a:xfrm flipV="1">
            <a:off x="5217459" y="3361615"/>
            <a:ext cx="604221" cy="6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0"/>
            <a:endCxn id="23" idx="2"/>
          </p:cNvCxnSpPr>
          <p:nvPr/>
        </p:nvCxnSpPr>
        <p:spPr>
          <a:xfrm flipV="1">
            <a:off x="4927002" y="4942931"/>
            <a:ext cx="0" cy="8867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5" idx="0"/>
            <a:endCxn id="53" idx="4"/>
          </p:cNvCxnSpPr>
          <p:nvPr/>
        </p:nvCxnSpPr>
        <p:spPr>
          <a:xfrm flipV="1">
            <a:off x="6112137" y="1951744"/>
            <a:ext cx="31772" cy="12296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/>
              <p:cNvSpPr/>
              <p:nvPr/>
            </p:nvSpPr>
            <p:spPr>
              <a:xfrm>
                <a:off x="5810922" y="1228691"/>
                <a:ext cx="665974" cy="72305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3" name="Oval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922" y="1228691"/>
                <a:ext cx="665974" cy="723053"/>
              </a:xfrm>
              <a:prstGeom prst="ellipse">
                <a:avLst/>
              </a:prstGeom>
              <a:blipFill rotWithShape="0">
                <a:blip r:embed="rId6"/>
                <a:stretch>
                  <a:fillRect t="-23140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Elbow Connector 53"/>
          <p:cNvCxnSpPr/>
          <p:nvPr/>
        </p:nvCxnSpPr>
        <p:spPr>
          <a:xfrm>
            <a:off x="6131609" y="2302136"/>
            <a:ext cx="3281332" cy="114031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53372" y="2066563"/>
            <a:ext cx="22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vector from previous timestep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622016" y="5868042"/>
            <a:ext cx="22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vector for current timestep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730582" y="1186878"/>
            <a:ext cx="22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vector for current timestep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5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85000" t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to the simple RNN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413" y="1569052"/>
            <a:ext cx="8596668" cy="3880773"/>
          </a:xfrm>
        </p:spPr>
        <p:txBody>
          <a:bodyPr/>
          <a:lstStyle/>
          <a:p>
            <a:r>
              <a:rPr lang="en-US" dirty="0" smtClean="0"/>
              <a:t>The simple RNN described earlier has problems with long term memory due to the Vanishing Gradients problem</a:t>
            </a:r>
          </a:p>
          <a:p>
            <a:r>
              <a:rPr lang="en-US" dirty="0" smtClean="0"/>
              <a:t>In order to address this GRU and LSTM were developed as improvements.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38775" y="2760895"/>
            <a:ext cx="4445228" cy="3661725"/>
            <a:chOff x="414446" y="3037707"/>
            <a:chExt cx="4445228" cy="36617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11"/>
            <a:stretch/>
          </p:blipFill>
          <p:spPr>
            <a:xfrm>
              <a:off x="553435" y="3472879"/>
              <a:ext cx="4306239" cy="2941413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540741" y="3756416"/>
              <a:ext cx="579627" cy="4370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723379" y="3358884"/>
              <a:ext cx="579627" cy="4370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84454" y="6118538"/>
              <a:ext cx="579627" cy="4370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/>
                <p:cNvSpPr/>
                <p:nvPr/>
              </p:nvSpPr>
              <p:spPr>
                <a:xfrm>
                  <a:off x="1213464" y="6304286"/>
                  <a:ext cx="397804" cy="3951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400" b="0" dirty="0" smtClean="0"/>
                </a:p>
                <a:p>
                  <a:pPr algn="ctr"/>
                  <a:endParaRPr lang="en-US" dirty="0"/>
                </a:p>
              </p:txBody>
            </p:sp>
          </mc:Choice>
          <mc:Fallback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464" y="6304286"/>
                  <a:ext cx="397804" cy="395146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Oval 8"/>
                <p:cNvSpPr/>
                <p:nvPr/>
              </p:nvSpPr>
              <p:spPr>
                <a:xfrm>
                  <a:off x="414446" y="4031255"/>
                  <a:ext cx="460724" cy="44576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tlCol="0" anchor="ctr"/>
                <a:lstStyle/>
                <a:p>
                  <a:pPr algn="ctr"/>
                  <a:endParaRPr lang="en-US" sz="1400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400" b="0" dirty="0" smtClean="0"/>
                </a:p>
                <a:p>
                  <a:pPr algn="ctr"/>
                  <a:endParaRPr lang="en-US" sz="1400" dirty="0"/>
                </a:p>
              </p:txBody>
            </p:sp>
          </mc:Choice>
          <mc:Fallback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446" y="4031255"/>
                  <a:ext cx="460724" cy="445769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9"/>
                <p:cNvSpPr/>
                <p:nvPr/>
              </p:nvSpPr>
              <p:spPr>
                <a:xfrm>
                  <a:off x="4157870" y="3037707"/>
                  <a:ext cx="469108" cy="439246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400" b="0" dirty="0" smtClean="0"/>
                </a:p>
                <a:p>
                  <a:pPr algn="ctr"/>
                  <a:endParaRPr lang="en-US" dirty="0"/>
                </a:p>
              </p:txBody>
            </p:sp>
          </mc:Choice>
          <mc:Fallback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870" y="3037707"/>
                  <a:ext cx="469108" cy="439246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5689030" y="2624441"/>
            <a:ext cx="4610121" cy="4046375"/>
            <a:chOff x="4857886" y="2745815"/>
            <a:chExt cx="4857777" cy="404637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67" t="13731" r="33255" b="12905"/>
            <a:stretch/>
          </p:blipFill>
          <p:spPr>
            <a:xfrm>
              <a:off x="5342725" y="3147211"/>
              <a:ext cx="3908320" cy="324358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Oval 13"/>
                <p:cNvSpPr/>
                <p:nvPr/>
              </p:nvSpPr>
              <p:spPr>
                <a:xfrm>
                  <a:off x="8341180" y="2745815"/>
                  <a:ext cx="464618" cy="401396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400" b="0" dirty="0" smtClean="0"/>
                </a:p>
                <a:p>
                  <a:pPr algn="ctr"/>
                  <a:endParaRPr lang="en-US" dirty="0"/>
                </a:p>
              </p:txBody>
            </p:sp>
          </mc:Choice>
          <mc:Fallback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180" y="2745815"/>
                  <a:ext cx="464618" cy="401396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t="-48529" b="-6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/>
                <p:cNvSpPr/>
                <p:nvPr/>
              </p:nvSpPr>
              <p:spPr>
                <a:xfrm>
                  <a:off x="4882000" y="3985190"/>
                  <a:ext cx="460724" cy="44576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tlCol="0" anchor="ctr"/>
                <a:lstStyle/>
                <a:p>
                  <a:pPr algn="ctr"/>
                  <a:endParaRPr lang="en-US" sz="1400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400" b="0" dirty="0" smtClean="0"/>
                </a:p>
                <a:p>
                  <a:pPr algn="ctr"/>
                  <a:endParaRPr lang="en-US" sz="1400" dirty="0"/>
                </a:p>
              </p:txBody>
            </p:sp>
          </mc:Choice>
          <mc:Fallback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2000" y="3985190"/>
                  <a:ext cx="460724" cy="445769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Oval 15"/>
                <p:cNvSpPr/>
                <p:nvPr/>
              </p:nvSpPr>
              <p:spPr>
                <a:xfrm>
                  <a:off x="4857886" y="5291746"/>
                  <a:ext cx="460724" cy="44576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tlCol="0" anchor="ctr"/>
                <a:lstStyle/>
                <a:p>
                  <a:pPr algn="ctr"/>
                  <a:endParaRPr lang="en-US" sz="1400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400" b="0" dirty="0" smtClean="0"/>
                </a:p>
                <a:p>
                  <a:pPr algn="ctr"/>
                  <a:endParaRPr lang="en-US" sz="1400" dirty="0"/>
                </a:p>
              </p:txBody>
            </p:sp>
          </mc:Choice>
          <mc:Fallback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7886" y="5291746"/>
                  <a:ext cx="460724" cy="445769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Oval 16"/>
                <p:cNvSpPr/>
                <p:nvPr/>
              </p:nvSpPr>
              <p:spPr>
                <a:xfrm>
                  <a:off x="5716298" y="6346421"/>
                  <a:ext cx="460724" cy="44576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tlCol="0" anchor="ctr"/>
                <a:lstStyle/>
                <a:p>
                  <a:pPr algn="ctr"/>
                  <a:endParaRPr lang="en-US" sz="1400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400" b="0" dirty="0" smtClean="0"/>
                </a:p>
                <a:p>
                  <a:pPr algn="ctr"/>
                  <a:endParaRPr lang="en-US" sz="1400" dirty="0"/>
                </a:p>
              </p:txBody>
            </p:sp>
          </mc:Choice>
          <mc:Fallback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6298" y="6346421"/>
                  <a:ext cx="460724" cy="445769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l="-5333" t="-38158" b="-5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Oval 17"/>
                <p:cNvSpPr/>
                <p:nvPr/>
              </p:nvSpPr>
              <p:spPr>
                <a:xfrm>
                  <a:off x="9251045" y="4007377"/>
                  <a:ext cx="464618" cy="401396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tlCol="0" anchor="ctr"/>
                <a:lstStyle/>
                <a:p>
                  <a:pPr algn="ctr"/>
                  <a:endParaRPr lang="en-US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400" b="0" dirty="0" smtClean="0"/>
                </a:p>
                <a:p>
                  <a:pPr algn="ctr"/>
                  <a:endParaRPr lang="en-US" dirty="0"/>
                </a:p>
              </p:txBody>
            </p:sp>
          </mc:Choice>
          <mc:Fallback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1045" y="4007377"/>
                  <a:ext cx="464618" cy="401396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l="-4000" t="-46377" b="-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354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Embedding of Words/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249" y="1382486"/>
            <a:ext cx="9424609" cy="4680858"/>
          </a:xfrm>
        </p:spPr>
        <p:txBody>
          <a:bodyPr>
            <a:normAutofit/>
          </a:bodyPr>
          <a:lstStyle/>
          <a:p>
            <a:r>
              <a:rPr lang="en-US" dirty="0" smtClean="0"/>
              <a:t>How do we pass in the inputs to the RNN?</a:t>
            </a:r>
          </a:p>
          <a:p>
            <a:r>
              <a:rPr lang="en-US" dirty="0" smtClean="0"/>
              <a:t>In case the sequence is numeric, we can pass in the data as is (vectors of length 1)</a:t>
            </a:r>
          </a:p>
          <a:p>
            <a:r>
              <a:rPr lang="en-US" dirty="0" smtClean="0"/>
              <a:t>In the case of categorical/ natural language data, we need a way to represent each unit numerically.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Each unique word/ character/ categorical level is first given a unique </a:t>
            </a:r>
            <a:r>
              <a:rPr lang="en-US" dirty="0"/>
              <a:t>n</a:t>
            </a:r>
            <a:r>
              <a:rPr lang="en-US" dirty="0" smtClean="0"/>
              <a:t>umeric ID (Tokenization)</a:t>
            </a:r>
          </a:p>
          <a:p>
            <a:r>
              <a:rPr lang="en-US" dirty="0" smtClean="0"/>
              <a:t>For each numeric ID, we then represent it as a unique vector of numbers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b="1" dirty="0" smtClean="0"/>
              <a:t>Embeddings</a:t>
            </a:r>
          </a:p>
          <a:p>
            <a:r>
              <a:rPr lang="en-US" dirty="0" smtClean="0"/>
              <a:t>These Embeddings can either be learned as part of the network, or pre-trained embeddings can used from other networks trained on same data (transfer learning)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28057" y="3145972"/>
            <a:ext cx="7543799" cy="576943"/>
            <a:chOff x="1480457" y="4604656"/>
            <a:chExt cx="7543799" cy="576943"/>
          </a:xfrm>
        </p:grpSpPr>
        <p:sp>
          <p:nvSpPr>
            <p:cNvPr id="4" name="Rounded Rectangle 3"/>
            <p:cNvSpPr/>
            <p:nvPr/>
          </p:nvSpPr>
          <p:spPr>
            <a:xfrm>
              <a:off x="1480457" y="4604656"/>
              <a:ext cx="1785258" cy="5769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Input Element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550541" y="4653641"/>
              <a:ext cx="4473715" cy="478971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Vector of </a:t>
              </a:r>
              <a:r>
                <a:rPr lang="en-US" smtClean="0"/>
                <a:t>Numbers representing Element</a:t>
              </a:r>
              <a:endParaRPr lang="en-US"/>
            </a:p>
          </p:txBody>
        </p:sp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 flipV="1">
              <a:off x="3265715" y="4893127"/>
              <a:ext cx="1284826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34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4175"/>
            <a:ext cx="8596668" cy="1320800"/>
          </a:xfrm>
        </p:spPr>
        <p:txBody>
          <a:bodyPr/>
          <a:lstStyle/>
          <a:p>
            <a:r>
              <a:rPr lang="en-US" dirty="0" smtClean="0"/>
              <a:t>The Embedding Process (NLP example)</a:t>
            </a:r>
            <a:endParaRPr lang="en-US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357798" y="1704975"/>
            <a:ext cx="9927604" cy="4386026"/>
            <a:chOff x="356688" y="1499116"/>
            <a:chExt cx="10524561" cy="4591885"/>
          </a:xfrm>
        </p:grpSpPr>
        <p:grpSp>
          <p:nvGrpSpPr>
            <p:cNvPr id="8" name="Group 7"/>
            <p:cNvGrpSpPr/>
            <p:nvPr/>
          </p:nvGrpSpPr>
          <p:grpSpPr>
            <a:xfrm>
              <a:off x="677334" y="2223445"/>
              <a:ext cx="1071105" cy="3711575"/>
              <a:chOff x="677334" y="2146300"/>
              <a:chExt cx="1240366" cy="3711575"/>
            </a:xfrm>
            <a:solidFill>
              <a:srgbClr val="92D050"/>
            </a:solidFill>
          </p:grpSpPr>
          <p:sp>
            <p:nvSpPr>
              <p:cNvPr id="4" name="Rounded Rectangle 3"/>
              <p:cNvSpPr/>
              <p:nvPr/>
            </p:nvSpPr>
            <p:spPr>
              <a:xfrm>
                <a:off x="677334" y="2146300"/>
                <a:ext cx="1240366" cy="5969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alpha val="74000"/>
                      </a:schemeClr>
                    </a:solidFill>
                  </a:rPr>
                  <a:t>m</a:t>
                </a:r>
                <a:r>
                  <a:rPr lang="en-US" dirty="0" smtClean="0">
                    <a:solidFill>
                      <a:schemeClr val="tx1">
                        <a:alpha val="74000"/>
                      </a:schemeClr>
                    </a:solidFill>
                  </a:rPr>
                  <a:t>y</a:t>
                </a:r>
                <a:endParaRPr lang="en-US" dirty="0">
                  <a:solidFill>
                    <a:schemeClr val="tx1">
                      <a:alpha val="74000"/>
                    </a:schemeClr>
                  </a:solidFill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677334" y="3184525"/>
                <a:ext cx="1240366" cy="5969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alpha val="74000"/>
                      </a:schemeClr>
                    </a:solidFill>
                  </a:rPr>
                  <a:t>name</a:t>
                </a:r>
                <a:endParaRPr lang="en-US" dirty="0">
                  <a:solidFill>
                    <a:schemeClr val="tx1">
                      <a:alpha val="74000"/>
                    </a:schemeClr>
                  </a:solidFill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677334" y="5260975"/>
                <a:ext cx="1240366" cy="5969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alpha val="74000"/>
                      </a:schemeClr>
                    </a:solidFill>
                  </a:rPr>
                  <a:t>t</a:t>
                </a:r>
                <a:r>
                  <a:rPr lang="en-US" dirty="0" smtClean="0">
                    <a:solidFill>
                      <a:schemeClr val="tx1">
                        <a:alpha val="74000"/>
                      </a:schemeClr>
                    </a:solidFill>
                  </a:rPr>
                  <a:t>om</a:t>
                </a:r>
                <a:endParaRPr lang="en-US" dirty="0">
                  <a:solidFill>
                    <a:schemeClr val="tx1">
                      <a:alpha val="74000"/>
                    </a:schemeClr>
                  </a:solidFill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677334" y="4222750"/>
                <a:ext cx="1240366" cy="5969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alpha val="74000"/>
                      </a:schemeClr>
                    </a:solidFill>
                  </a:rPr>
                  <a:t>is</a:t>
                </a:r>
                <a:endParaRPr lang="en-US" dirty="0">
                  <a:solidFill>
                    <a:schemeClr val="tx1">
                      <a:alpha val="74000"/>
                    </a:schemeClr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512574" y="2224555"/>
              <a:ext cx="1076799" cy="3710465"/>
              <a:chOff x="670740" y="2123919"/>
              <a:chExt cx="1246960" cy="3710465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10" name="Rounded Rectangle 9"/>
              <p:cNvSpPr/>
              <p:nvPr/>
            </p:nvSpPr>
            <p:spPr>
              <a:xfrm>
                <a:off x="670740" y="2123919"/>
                <a:ext cx="1240366" cy="5969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alpha val="74000"/>
                      </a:schemeClr>
                    </a:solidFill>
                  </a:rPr>
                  <a:t>12</a:t>
                </a:r>
                <a:endParaRPr lang="en-US" dirty="0">
                  <a:solidFill>
                    <a:schemeClr val="tx1">
                      <a:alpha val="74000"/>
                    </a:schemeClr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670740" y="3161034"/>
                <a:ext cx="1240366" cy="5969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alpha val="74000"/>
                      </a:schemeClr>
                    </a:solidFill>
                  </a:rPr>
                  <a:t>56</a:t>
                </a:r>
                <a:endParaRPr lang="en-US" dirty="0">
                  <a:solidFill>
                    <a:schemeClr val="tx1">
                      <a:alpha val="74000"/>
                    </a:schemeClr>
                  </a:solidFill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670740" y="5237484"/>
                <a:ext cx="1240366" cy="5969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alpha val="74000"/>
                      </a:schemeClr>
                    </a:solidFill>
                  </a:rPr>
                  <a:t>72</a:t>
                </a:r>
                <a:endParaRPr lang="en-US" dirty="0">
                  <a:solidFill>
                    <a:schemeClr val="tx1">
                      <a:alpha val="74000"/>
                    </a:schemeClr>
                  </a:solidFill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677334" y="4195639"/>
                <a:ext cx="1240366" cy="5969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alpha val="74000"/>
                      </a:schemeClr>
                    </a:solidFill>
                  </a:rPr>
                  <a:t>32</a:t>
                </a:r>
                <a:endParaRPr lang="en-US" dirty="0">
                  <a:solidFill>
                    <a:schemeClr val="tx1">
                      <a:alpha val="74000"/>
                    </a:schemeClr>
                  </a:solidFill>
                </a:endParaRPr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8272436" y="2242399"/>
              <a:ext cx="2198559" cy="42413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Embedding Row </a:t>
              </a:r>
              <a:r>
                <a:rPr lang="en-US" sz="1600" dirty="0" smtClean="0">
                  <a:solidFill>
                    <a:schemeClr val="bg1"/>
                  </a:solidFill>
                </a:rPr>
                <a:t>12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4" idx="3"/>
              <a:endCxn id="10" idx="1"/>
            </p:cNvCxnSpPr>
            <p:nvPr/>
          </p:nvCxnSpPr>
          <p:spPr>
            <a:xfrm>
              <a:off x="1748439" y="2521895"/>
              <a:ext cx="764135" cy="111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3" idx="1"/>
            </p:cNvCxnSpPr>
            <p:nvPr/>
          </p:nvCxnSpPr>
          <p:spPr>
            <a:xfrm>
              <a:off x="1748439" y="4579221"/>
              <a:ext cx="769829" cy="1550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3"/>
            </p:cNvCxnSpPr>
            <p:nvPr/>
          </p:nvCxnSpPr>
          <p:spPr>
            <a:xfrm>
              <a:off x="3583679" y="2523005"/>
              <a:ext cx="84918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3"/>
              <a:endCxn id="11" idx="1"/>
            </p:cNvCxnSpPr>
            <p:nvPr/>
          </p:nvCxnSpPr>
          <p:spPr>
            <a:xfrm>
              <a:off x="1748439" y="3560120"/>
              <a:ext cx="76413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6" idx="3"/>
              <a:endCxn id="12" idx="1"/>
            </p:cNvCxnSpPr>
            <p:nvPr/>
          </p:nvCxnSpPr>
          <p:spPr>
            <a:xfrm>
              <a:off x="1748439" y="5636570"/>
              <a:ext cx="76413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2" idx="3"/>
            </p:cNvCxnSpPr>
            <p:nvPr/>
          </p:nvCxnSpPr>
          <p:spPr>
            <a:xfrm>
              <a:off x="3583679" y="5636570"/>
              <a:ext cx="84918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3" idx="3"/>
            </p:cNvCxnSpPr>
            <p:nvPr/>
          </p:nvCxnSpPr>
          <p:spPr>
            <a:xfrm>
              <a:off x="3589373" y="4594725"/>
              <a:ext cx="84349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1" idx="3"/>
            </p:cNvCxnSpPr>
            <p:nvPr/>
          </p:nvCxnSpPr>
          <p:spPr>
            <a:xfrm>
              <a:off x="3583679" y="3560120"/>
              <a:ext cx="84918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60"/>
            <p:cNvSpPr/>
            <p:nvPr/>
          </p:nvSpPr>
          <p:spPr>
            <a:xfrm>
              <a:off x="8272436" y="4153568"/>
              <a:ext cx="2198559" cy="539262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Embedding Row 32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8272436" y="3173159"/>
              <a:ext cx="2198559" cy="539262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Embedding Row 56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8272436" y="5181314"/>
              <a:ext cx="2198559" cy="539262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Embedding Row 72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445872" y="2156969"/>
              <a:ext cx="2977376" cy="379355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Embedding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Matrix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9" name="Straight Arrow Connector 118"/>
            <p:cNvCxnSpPr>
              <a:endCxn id="62" idx="1"/>
            </p:cNvCxnSpPr>
            <p:nvPr/>
          </p:nvCxnSpPr>
          <p:spPr>
            <a:xfrm>
              <a:off x="7423248" y="3439373"/>
              <a:ext cx="849188" cy="341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7423248" y="2521895"/>
              <a:ext cx="84918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7423248" y="5499853"/>
              <a:ext cx="84918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7423248" y="4485256"/>
              <a:ext cx="84918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356688" y="1522726"/>
              <a:ext cx="19989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Input Sequence</a:t>
              </a:r>
              <a:endParaRPr lang="en-US" sz="16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461328" y="1503665"/>
              <a:ext cx="20649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Tokenized Sequence</a:t>
              </a:r>
              <a:endParaRPr lang="en-US" sz="16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168701" y="1509797"/>
              <a:ext cx="19989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Embedding Lookup</a:t>
              </a:r>
              <a:endParaRPr lang="en-US" sz="16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8736815" y="1499116"/>
              <a:ext cx="21444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Embedded Sequence</a:t>
              </a:r>
              <a:endParaRPr lang="en-US" sz="1600" dirty="0"/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4627756" y="2430966"/>
              <a:ext cx="0" cy="328961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flipH="1">
              <a:off x="4627756" y="5860169"/>
              <a:ext cx="2747514" cy="2002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4557142" y="3961534"/>
                  <a:ext cx="724942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charset="0"/>
                              </a:rPr>
                              <m:t>𝑤𝑜𝑟𝑑𝑠</m:t>
                            </m:r>
                          </m:sub>
                        </m:sSub>
                      </m:oMath>
                    </m:oMathPara>
                  </a14:m>
                  <a:endParaRPr lang="en-US" sz="1200" b="0" dirty="0" smtClean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7142" y="3961534"/>
                  <a:ext cx="724942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636978" y="5629336"/>
                  <a:ext cx="595163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charset="0"/>
                              </a:rPr>
                              <m:t>𝑒𝑚𝑏𝑒𝑑</m:t>
                            </m:r>
                          </m:sub>
                        </m:sSub>
                      </m:oMath>
                    </m:oMathPara>
                  </a14:m>
                  <a:endParaRPr lang="en-US" sz="1200" b="0" dirty="0" smtClean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6978" y="5629336"/>
                  <a:ext cx="595163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3451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6474</TotalTime>
  <Words>1098</Words>
  <Application>Microsoft Macintosh PowerPoint</Application>
  <PresentationFormat>Widescreen</PresentationFormat>
  <Paragraphs>304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Cambria Math</vt:lpstr>
      <vt:lpstr>Mangal</vt:lpstr>
      <vt:lpstr>Trebuchet MS</vt:lpstr>
      <vt:lpstr>Wingdings 3</vt:lpstr>
      <vt:lpstr>Arial</vt:lpstr>
      <vt:lpstr>Facet</vt:lpstr>
      <vt:lpstr>Introduction to Sequence to Sequence Networks</vt:lpstr>
      <vt:lpstr>Why are sequences interesting? </vt:lpstr>
      <vt:lpstr>Sequence to Sequence Learning- Where one sequence begets another</vt:lpstr>
      <vt:lpstr>Building blocks of Sequence to Sequence Networks</vt:lpstr>
      <vt:lpstr>Recurrent Neural Networks </vt:lpstr>
      <vt:lpstr>Inside the (basic) RNN Block</vt:lpstr>
      <vt:lpstr>Improvements to the simple RNN</vt:lpstr>
      <vt:lpstr>Vector Embedding of Words/ Entities</vt:lpstr>
      <vt:lpstr>The Embedding Process (NLP example)</vt:lpstr>
      <vt:lpstr>Putting the blocks together :Sequence to Sequence learning </vt:lpstr>
      <vt:lpstr>A More In-Depth View</vt:lpstr>
      <vt:lpstr>Example- A translator</vt:lpstr>
      <vt:lpstr>Teacher Forcing- Making Training Better</vt:lpstr>
      <vt:lpstr>Teacher Forcing in Detail</vt:lpstr>
      <vt:lpstr>Some Applications of Sequence to Sequence Learning</vt:lpstr>
      <vt:lpstr>Problems of Current approach and Improvements</vt:lpstr>
      <vt:lpstr>Where to Learn More</vt:lpstr>
      <vt:lpstr>Hands On session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Sequence to Sequence Networks</dc:title>
  <dc:creator>Bismayan Chakrabarti</dc:creator>
  <cp:lastModifiedBy>Bismayan Chakrabarti</cp:lastModifiedBy>
  <cp:revision>58</cp:revision>
  <dcterms:created xsi:type="dcterms:W3CDTF">2018-08-08T17:16:07Z</dcterms:created>
  <dcterms:modified xsi:type="dcterms:W3CDTF">2018-08-13T23:58:57Z</dcterms:modified>
</cp:coreProperties>
</file>