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F0"/>
    <a:srgbClr val="2D64C3"/>
    <a:srgbClr val="D81E1C"/>
    <a:srgbClr val="B3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1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1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8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9F70-F3EF-0947-BEF8-1DE329E882CF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907C-D07F-1348-B0B4-85C62C5E7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0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04"/>
          <p:cNvSpPr/>
          <p:nvPr/>
        </p:nvSpPr>
        <p:spPr>
          <a:xfrm>
            <a:off x="2657748" y="644770"/>
            <a:ext cx="6934049" cy="2969287"/>
          </a:xfrm>
          <a:custGeom>
            <a:avLst/>
            <a:gdLst>
              <a:gd name="connsiteX0" fmla="*/ 2554514 w 6981371"/>
              <a:gd name="connsiteY0" fmla="*/ 29028 h 2960914"/>
              <a:gd name="connsiteX1" fmla="*/ 435429 w 6981371"/>
              <a:gd name="connsiteY1" fmla="*/ 566057 h 2960914"/>
              <a:gd name="connsiteX2" fmla="*/ 0 w 6981371"/>
              <a:gd name="connsiteY2" fmla="*/ 1088571 h 2960914"/>
              <a:gd name="connsiteX3" fmla="*/ 0 w 6981371"/>
              <a:gd name="connsiteY3" fmla="*/ 2685143 h 2960914"/>
              <a:gd name="connsiteX4" fmla="*/ 2525486 w 6981371"/>
              <a:gd name="connsiteY4" fmla="*/ 2685143 h 2960914"/>
              <a:gd name="connsiteX5" fmla="*/ 2525486 w 6981371"/>
              <a:gd name="connsiteY5" fmla="*/ 2960914 h 2960914"/>
              <a:gd name="connsiteX6" fmla="*/ 3251200 w 6981371"/>
              <a:gd name="connsiteY6" fmla="*/ 2946400 h 2960914"/>
              <a:gd name="connsiteX7" fmla="*/ 3251200 w 6981371"/>
              <a:gd name="connsiteY7" fmla="*/ 2148114 h 2960914"/>
              <a:gd name="connsiteX8" fmla="*/ 6981371 w 6981371"/>
              <a:gd name="connsiteY8" fmla="*/ 2148114 h 2960914"/>
              <a:gd name="connsiteX9" fmla="*/ 6937829 w 6981371"/>
              <a:gd name="connsiteY9" fmla="*/ 566057 h 2960914"/>
              <a:gd name="connsiteX10" fmla="*/ 4659086 w 6981371"/>
              <a:gd name="connsiteY10" fmla="*/ 0 h 2960914"/>
              <a:gd name="connsiteX11" fmla="*/ 2554514 w 6981371"/>
              <a:gd name="connsiteY11" fmla="*/ 29028 h 296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1371" h="2960914">
                <a:moveTo>
                  <a:pt x="2554514" y="29028"/>
                </a:moveTo>
                <a:lnTo>
                  <a:pt x="435429" y="566057"/>
                </a:lnTo>
                <a:lnTo>
                  <a:pt x="0" y="1088571"/>
                </a:lnTo>
                <a:lnTo>
                  <a:pt x="0" y="2685143"/>
                </a:lnTo>
                <a:lnTo>
                  <a:pt x="2525486" y="2685143"/>
                </a:lnTo>
                <a:lnTo>
                  <a:pt x="2525486" y="2960914"/>
                </a:lnTo>
                <a:lnTo>
                  <a:pt x="3251200" y="2946400"/>
                </a:lnTo>
                <a:lnTo>
                  <a:pt x="3251200" y="2148114"/>
                </a:lnTo>
                <a:lnTo>
                  <a:pt x="6981371" y="2148114"/>
                </a:lnTo>
                <a:lnTo>
                  <a:pt x="6937829" y="566057"/>
                </a:lnTo>
                <a:lnTo>
                  <a:pt x="4659086" y="0"/>
                </a:lnTo>
                <a:lnTo>
                  <a:pt x="2554514" y="29028"/>
                </a:lnTo>
                <a:close/>
              </a:path>
            </a:pathLst>
          </a:custGeom>
          <a:solidFill>
            <a:srgbClr val="00B0F0">
              <a:alpha val="43000"/>
            </a:srgbClr>
          </a:solidFill>
          <a:ln>
            <a:solidFill>
              <a:schemeClr val="accent1">
                <a:shade val="5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Parallelogram 90"/>
          <p:cNvSpPr/>
          <p:nvPr/>
        </p:nvSpPr>
        <p:spPr>
          <a:xfrm>
            <a:off x="5280212" y="3538820"/>
            <a:ext cx="4778188" cy="1701789"/>
          </a:xfrm>
          <a:prstGeom prst="parallelogram">
            <a:avLst>
              <a:gd name="adj" fmla="val 112876"/>
            </a:avLst>
          </a:prstGeom>
          <a:solidFill>
            <a:srgbClr val="D81E1C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108388" y="3291672"/>
            <a:ext cx="4944710" cy="516123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8100000" sx="104000" sy="104000" algn="tr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7533118" y="1217850"/>
            <a:ext cx="4700781" cy="516123"/>
            <a:chOff x="7513517" y="1433182"/>
            <a:chExt cx="4700781" cy="516123"/>
          </a:xfrm>
          <a:effectLst>
            <a:outerShdw blurRad="50800" dist="38100" dir="10800000" sx="102000" sy="102000" algn="r" rotWithShape="0">
              <a:prstClr val="black">
                <a:alpha val="31000"/>
              </a:prstClr>
            </a:outerShdw>
          </a:effectLst>
        </p:grpSpPr>
        <p:sp>
          <p:nvSpPr>
            <p:cNvPr id="13" name="Rounded Rectangle 12"/>
            <p:cNvSpPr/>
            <p:nvPr/>
          </p:nvSpPr>
          <p:spPr>
            <a:xfrm>
              <a:off x="7513517" y="1433182"/>
              <a:ext cx="3838734" cy="516123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>
              <a:bevelT w="6350"/>
              <a:bevelB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547598" y="1498065"/>
                  <a:ext cx="4666700" cy="405624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w="6350"/>
                  <a:bevelB w="1905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 smtClean="0"/>
                    <a:t>L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𝑎𝑝𝑤</m:t>
                      </m:r>
                      <m:r>
                        <a:rPr lang="en-US" b="0" i="1" smtClean="0">
                          <a:latin typeface="Cambria Math" charset="0"/>
                        </a:rPr>
                        <m:t> 1: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𝐾𝑆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𝑒𝑥𝑡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𝐷𝐹𝑇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 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𝐷𝐹𝑇</m:t>
                          </m:r>
                        </m:sup>
                      </m:sSubSup>
                    </m:oMath>
                  </a14:m>
                  <a:endParaRPr lang="en-US" b="0" dirty="0" smtClean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598" y="1498065"/>
                  <a:ext cx="4666700" cy="405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79" t="-74648" b="-971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ounded Rectangle 3"/>
          <p:cNvSpPr/>
          <p:nvPr/>
        </p:nvSpPr>
        <p:spPr>
          <a:xfrm>
            <a:off x="766482" y="1219642"/>
            <a:ext cx="3913094" cy="516123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0800000" sx="102000" sy="102000" algn="r" rotWithShape="0">
              <a:prstClr val="black">
                <a:alpha val="31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63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66482" y="1299955"/>
                <a:ext cx="412824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Mixer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𝑣𝑎𝑙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𝑐𝑜𝑟𝑒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𝑜𝑙𝑑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𝑛𝑒𝑤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2" y="1299955"/>
                <a:ext cx="4128249" cy="374270"/>
              </a:xfrm>
              <a:prstGeom prst="rect">
                <a:avLst/>
              </a:prstGeom>
              <a:blipFill rotWithShape="0">
                <a:blip r:embed="rId3"/>
                <a:stretch>
                  <a:fillRect l="-1329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4679576" y="171825"/>
            <a:ext cx="3258099" cy="516123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0800000" sx="102000" sy="102000" algn="r" rotWithShape="0">
              <a:prstClr val="black">
                <a:alpha val="31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775251" y="247145"/>
                <a:ext cx="3379124" cy="369332"/>
              </a:xfrm>
              <a:prstGeom prst="rect">
                <a:avLst/>
              </a:prstGeom>
              <a:noFill/>
              <a:effectLst>
                <a:outerShdw blurRad="50800" dist="38100" dir="8100000" sx="104000" sy="104000" algn="tr" rotWithShape="0">
                  <a:prstClr val="black">
                    <a:alpha val="25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L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𝑎𝑝𝑤</m:t>
                    </m:r>
                    <m:r>
                      <a:rPr lang="en-US" b="0" i="1" smtClean="0">
                        <a:latin typeface="Cambria Math" charset="0"/>
                      </a:rPr>
                      <m:t> 0: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𝑒𝑥𝑡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b>
                      <m:sSub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KS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51" y="247145"/>
                <a:ext cx="337912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8750" b="-72500"/>
                </a:stretch>
              </a:blipFill>
              <a:effectLst>
                <a:outerShdw blurRad="50800" dist="38100" dir="8100000" sx="104000" sy="104000" algn="tr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171879" y="3325206"/>
                <a:ext cx="5141846" cy="405624"/>
              </a:xfrm>
              <a:prstGeom prst="rect">
                <a:avLst/>
              </a:prstGeom>
              <a:noFill/>
              <a:effectLst>
                <a:outerShdw blurRad="50800" dist="38100" dir="10800000" sx="102000" sy="102000" algn="r" rotWithShape="0">
                  <a:prstClr val="black">
                    <a:alpha val="31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  <a:bevelB w="1905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Dmft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𝐷𝑀𝐹𝑇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𝐷𝐹𝑇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𝐷𝐹𝑇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𝐷𝑀𝐹𝑇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𝜔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79" y="3325206"/>
                <a:ext cx="5141846" cy="405624"/>
              </a:xfrm>
              <a:prstGeom prst="rect">
                <a:avLst/>
              </a:prstGeom>
              <a:blipFill rotWithShape="0">
                <a:blip r:embed="rId5"/>
                <a:stretch>
                  <a:fillRect t="-7692" b="-49451"/>
                </a:stretch>
              </a:blipFill>
              <a:effectLst>
                <a:outerShdw blurRad="50800" dist="38100" dir="10800000" sx="102000" sy="102000" algn="r" rotWithShape="0">
                  <a:prstClr val="black">
                    <a:alpha val="31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759349" y="2059986"/>
            <a:ext cx="3782534" cy="516123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0800000" sx="102000" sy="102000" algn="r" rotWithShape="0">
              <a:prstClr val="black">
                <a:alpha val="31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59348" y="2160482"/>
                <a:ext cx="378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core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𝑒𝑥𝑡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𝑐𝑜𝑟𝑒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𝑐𝑜𝑟𝑒</m:t>
                        </m:r>
                      </m:sub>
                    </m:sSub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8" y="2160482"/>
                <a:ext cx="378253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8113753" y="2048364"/>
            <a:ext cx="3806205" cy="516123"/>
            <a:chOff x="7735685" y="2306786"/>
            <a:chExt cx="3806205" cy="516123"/>
          </a:xfrm>
          <a:effectLst>
            <a:outerShdw blurRad="50800" dist="38100" dir="10800000" sx="102000" sy="102000" algn="r" rotWithShape="0">
              <a:prstClr val="black">
                <a:alpha val="31000"/>
              </a:prstClr>
            </a:outerShdw>
          </a:effectLst>
        </p:grpSpPr>
        <p:sp>
          <p:nvSpPr>
            <p:cNvPr id="23" name="Rounded Rectangle 22"/>
            <p:cNvSpPr/>
            <p:nvPr/>
          </p:nvSpPr>
          <p:spPr>
            <a:xfrm>
              <a:off x="7735685" y="2306786"/>
              <a:ext cx="3258099" cy="516123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6350"/>
              <a:bevelB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162766" y="2373392"/>
                  <a:ext cx="3379124" cy="369332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w="6350"/>
                  <a:bevelB w="1905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</a:t>
                  </a:r>
                  <a:r>
                    <a:rPr lang="en-US" b="0" dirty="0" smtClean="0"/>
                    <a:t>apwso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𝑎𝑑𝑑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𝑠𝑝𝑖𝑛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𝑜𝑟𝑏𝑖𝑡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a14:m>
                  <a:endParaRPr lang="en-US" b="0" dirty="0" smtClean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766" y="2373392"/>
                  <a:ext cx="337912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3" t="-84848" b="-10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ounded Rectangle 25"/>
          <p:cNvSpPr/>
          <p:nvPr/>
        </p:nvSpPr>
        <p:spPr>
          <a:xfrm>
            <a:off x="4541883" y="5263446"/>
            <a:ext cx="3845861" cy="516123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0800000" sx="102000" sy="102000" algn="r" rotWithShape="0">
              <a:prstClr val="black">
                <a:alpha val="31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672887" y="5333974"/>
                <a:ext cx="4518214" cy="67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CTQMC: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𝑖𝑚𝑝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𝐷𝑀𝐹𝑇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887" y="5333974"/>
                <a:ext cx="4518214" cy="673389"/>
              </a:xfrm>
              <a:prstGeom prst="rect">
                <a:avLst/>
              </a:prstGeom>
              <a:blipFill rotWithShape="0">
                <a:blip r:embed="rId8"/>
                <a:stretch>
                  <a:fillRect l="-1215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17430" y="3338676"/>
            <a:ext cx="4827898" cy="516123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10800000" sx="102000" sy="102000" algn="r" rotWithShape="0">
              <a:prstClr val="black">
                <a:alpha val="31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34720" y="3414892"/>
                <a:ext cx="4862782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Dmft 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𝐷𝑀𝐹𝑇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𝐷𝐹𝑇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𝐷𝐹𝑇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𝑣𝑎𝑙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𝑣𝑎𝑙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0" y="3414892"/>
                <a:ext cx="4862782" cy="405624"/>
              </a:xfrm>
              <a:prstGeom prst="rect">
                <a:avLst/>
              </a:prstGeom>
              <a:blipFill rotWithShape="0">
                <a:blip r:embed="rId9"/>
                <a:stretch>
                  <a:fillRect l="-1003" t="-83582" b="-10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endCxn id="105" idx="9"/>
          </p:cNvCxnSpPr>
          <p:nvPr/>
        </p:nvCxnSpPr>
        <p:spPr>
          <a:xfrm>
            <a:off x="7533118" y="687948"/>
            <a:ext cx="2015432" cy="524480"/>
          </a:xfrm>
          <a:prstGeom prst="straightConnector1">
            <a:avLst/>
          </a:prstGeom>
          <a:ln w="57150">
            <a:solidFill>
              <a:srgbClr val="0065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650615" y="2605138"/>
            <a:ext cx="0" cy="779360"/>
          </a:xfrm>
          <a:prstGeom prst="straightConnector1">
            <a:avLst/>
          </a:prstGeom>
          <a:ln w="57150">
            <a:solidFill>
              <a:srgbClr val="0065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113753" y="3807795"/>
            <a:ext cx="1618096" cy="1455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626680" y="2576109"/>
            <a:ext cx="0" cy="693028"/>
          </a:xfrm>
          <a:prstGeom prst="straightConnector1">
            <a:avLst/>
          </a:prstGeom>
          <a:ln w="57150">
            <a:solidFill>
              <a:srgbClr val="0065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1"/>
          </p:cNvCxnSpPr>
          <p:nvPr/>
        </p:nvCxnSpPr>
        <p:spPr>
          <a:xfrm flipH="1" flipV="1">
            <a:off x="2614611" y="3865094"/>
            <a:ext cx="1927272" cy="1656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5" idx="1"/>
          </p:cNvCxnSpPr>
          <p:nvPr/>
        </p:nvCxnSpPr>
        <p:spPr>
          <a:xfrm flipV="1">
            <a:off x="3090226" y="713369"/>
            <a:ext cx="2047952" cy="499059"/>
          </a:xfrm>
          <a:prstGeom prst="straightConnector1">
            <a:avLst/>
          </a:prstGeom>
          <a:ln w="57150">
            <a:solidFill>
              <a:srgbClr val="0065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50616" y="1761533"/>
            <a:ext cx="7133" cy="318527"/>
          </a:xfrm>
          <a:prstGeom prst="straightConnector1">
            <a:avLst/>
          </a:prstGeom>
          <a:ln w="57150">
            <a:solidFill>
              <a:srgbClr val="0065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591237" y="1748264"/>
            <a:ext cx="1" cy="326013"/>
          </a:xfrm>
          <a:prstGeom prst="straightConnector1">
            <a:avLst/>
          </a:prstGeom>
          <a:ln w="57150">
            <a:solidFill>
              <a:srgbClr val="0065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80211" y="3626297"/>
            <a:ext cx="1809962" cy="16371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05" idx="8"/>
          </p:cNvCxnSpPr>
          <p:nvPr/>
        </p:nvCxnSpPr>
        <p:spPr>
          <a:xfrm flipH="1">
            <a:off x="5245330" y="2798959"/>
            <a:ext cx="4346467" cy="845491"/>
          </a:xfrm>
          <a:prstGeom prst="bentConnector3">
            <a:avLst>
              <a:gd name="adj1" fmla="val 84235"/>
            </a:avLst>
          </a:prstGeom>
          <a:ln w="50800">
            <a:solidFill>
              <a:srgbClr val="0065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397366" y="4217820"/>
            <a:ext cx="225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2000" dirty="0" smtClean="0"/>
              <a:t>mpurity </a:t>
            </a:r>
            <a:r>
              <a:rPr lang="en-US" sz="2000" dirty="0"/>
              <a:t>s</a:t>
            </a:r>
            <a:r>
              <a:rPr lang="en-US" sz="2000" dirty="0" smtClean="0"/>
              <a:t>olver                 </a:t>
            </a:r>
            <a:r>
              <a:rPr lang="en-US" sz="2000" dirty="0"/>
              <a:t>l</a:t>
            </a:r>
            <a:r>
              <a:rPr lang="en-US" sz="2000" dirty="0" smtClean="0"/>
              <a:t>oop </a:t>
            </a:r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863221" y="1573862"/>
            <a:ext cx="2487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harge self consistency Loop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79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7467</TotalTime>
  <Words>41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2016-11-09T21:00:19Z</dcterms:created>
  <dcterms:modified xsi:type="dcterms:W3CDTF">2016-11-15T01:27:39Z</dcterms:modified>
</cp:coreProperties>
</file>