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0886" autoAdjust="0"/>
  </p:normalViewPr>
  <p:slideViewPr>
    <p:cSldViewPr>
      <p:cViewPr>
        <p:scale>
          <a:sx n="46" d="100"/>
          <a:sy n="46" d="100"/>
        </p:scale>
        <p:origin x="-121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024" units="cm"/>
          <inkml:channel name="Y" type="integer" max="600" units="cm"/>
        </inkml:traceFormat>
        <inkml:channelProperties>
          <inkml:channelProperty channel="X" name="resolution" value="32" units="1/cm"/>
          <inkml:channelProperty channel="Y" name="resolution" value="32.08556" units="1/cm"/>
        </inkml:channelProperties>
      </inkml:inkSource>
      <inkml:timestamp xml:id="ts0" timeString="2023-08-23T14:28:56.136"/>
    </inkml:context>
    <inkml:brush xml:id="br0">
      <inkml:brushProperty name="width" value="0.05292" units="cm"/>
      <inkml:brushProperty name="height" value="0.05292" units="cm"/>
      <inkml:brushProperty name="color" value="#FF0000"/>
    </inkml:brush>
  </inkml:definitions>
  <inkml:trace contextRef="#ctx0" brushRef="#br0">18511 4001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517DC-82C6-4585-8B9D-7B5B3AF092E3}" type="datetimeFigureOut">
              <a:rPr lang="id-ID" smtClean="0"/>
              <a:t>31/08/2023</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CCECEA-B21A-4D07-BE13-791269BAD3C1}" type="slidenum">
              <a:rPr lang="id-ID" smtClean="0"/>
              <a:t>‹#›</a:t>
            </a:fld>
            <a:endParaRPr lang="id-ID"/>
          </a:p>
        </p:txBody>
      </p:sp>
    </p:spTree>
    <p:extLst>
      <p:ext uri="{BB962C8B-B14F-4D97-AF65-F5344CB8AC3E}">
        <p14:creationId xmlns:p14="http://schemas.microsoft.com/office/powerpoint/2010/main" val="43596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EE0C58C-1561-4D56-AEA4-2D0EA874C750}" type="datetime1">
              <a:rPr lang="id-ID" smtClean="0"/>
              <a:t>31/08/2023</a:t>
            </a:fld>
            <a:endParaRPr lang="id-ID"/>
          </a:p>
        </p:txBody>
      </p:sp>
      <p:sp>
        <p:nvSpPr>
          <p:cNvPr id="8" name="Slide Number Placeholder 7"/>
          <p:cNvSpPr>
            <a:spLocks noGrp="1"/>
          </p:cNvSpPr>
          <p:nvPr>
            <p:ph type="sldNum" sz="quarter" idx="11"/>
          </p:nvPr>
        </p:nvSpPr>
        <p:spPr/>
        <p:txBody>
          <a:bodyPr/>
          <a:lstStyle/>
          <a:p>
            <a:fld id="{BDFC6D4E-33FC-4CBA-BD2D-60478D5F769D}"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6FE46-35F8-4111-9A93-279A22D6DA75}" type="datetime1">
              <a:rPr lang="id-ID" smtClean="0"/>
              <a:t>31/08/2023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E884F-9FB1-4823-A1C5-A099EBD414EC}" type="datetime1">
              <a:rPr lang="id-ID" smtClean="0"/>
              <a:t>31/08/2023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BDD2D6-76D0-46A8-89F5-46E248E7936C}" type="datetime1">
              <a:rPr lang="id-ID" smtClean="0"/>
              <a:t>31/08/2023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2AC6B-09D4-442D-B150-5025D375D0E4}" type="datetime1">
              <a:rPr lang="id-ID" smtClean="0"/>
              <a:t>31/08/2023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AA7C5C-6530-47FD-9FB5-7A3CC4CDA2E7}" type="datetime1">
              <a:rPr lang="id-ID" smtClean="0"/>
              <a:t>31/08/2023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DFC6D4E-33FC-4CBA-BD2D-60478D5F769D}" type="slidenum">
              <a:rPr lang="id-ID" smtClean="0"/>
              <a:t>‹#›</a:t>
            </a:fld>
            <a:endParaRPr lang="id-ID"/>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07203DD-7100-4D93-940B-C76D9BE57516}" type="datetime1">
              <a:rPr lang="id-ID" smtClean="0"/>
              <a:t>31/08/2023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DFC6D4E-33FC-4CBA-BD2D-60478D5F769D}" type="slidenum">
              <a:rPr lang="id-ID" smtClean="0"/>
              <a:t>‹#›</a:t>
            </a:fld>
            <a:endParaRPr lang="id-ID"/>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E85F81-28C6-4949-A053-20C636C3FCC0}" type="datetime1">
              <a:rPr lang="id-ID" smtClean="0"/>
              <a:t>31/08/2023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BDD0F-E185-4E7A-885E-0BA31AE2DEFD}" type="datetime1">
              <a:rPr lang="id-ID" smtClean="0"/>
              <a:t>31/08/2023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1B5D91-98A3-4EFC-87FB-53D120BA7B88}" type="datetime1">
              <a:rPr lang="id-ID" smtClean="0"/>
              <a:t>31/08/2023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4252C-8B99-46CA-9851-7C8CA43BEF50}" type="datetime1">
              <a:rPr lang="id-ID" smtClean="0"/>
              <a:t>31/08/2023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DFC6D4E-33FC-4CBA-BD2D-60478D5F769D}"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96C8B10F-8A25-414D-B541-723623AE80FC}" type="datetime1">
              <a:rPr lang="id-ID" smtClean="0"/>
              <a:t>31/08/2023</a:t>
            </a:fld>
            <a:endParaRPr lang="id-ID"/>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DFC6D4E-33FC-4CBA-BD2D-60478D5F769D}" type="slidenum">
              <a:rPr lang="id-ID" smtClean="0"/>
              <a:t>‹#›</a:t>
            </a:fld>
            <a:endParaRPr lang="id-ID"/>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id-ID"/>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2576" y="2852936"/>
            <a:ext cx="10585176" cy="936104"/>
          </a:xfrm>
        </p:spPr>
        <p:txBody>
          <a:bodyPr>
            <a:normAutofit/>
          </a:bodyPr>
          <a:lstStyle/>
          <a:p>
            <a:pPr algn="ctr"/>
            <a:r>
              <a:rPr lang="id-ID" b="1" dirty="0" smtClean="0">
                <a:latin typeface="Calisto MT" pitchFamily="18" charset="0"/>
              </a:rPr>
              <a:t>WIRELESS &amp; BLUETOOTH</a:t>
            </a:r>
            <a:endParaRPr lang="id-ID" b="1" dirty="0">
              <a:latin typeface="Calisto MT"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663960" y="1440360"/>
              <a:ext cx="360" cy="360"/>
            </p14:xfrm>
          </p:contentPart>
        </mc:Choice>
        <mc:Fallback xmlns="">
          <p:pic>
            <p:nvPicPr>
              <p:cNvPr id="5" name="Ink 4"/>
              <p:cNvPicPr/>
              <p:nvPr/>
            </p:nvPicPr>
            <p:blipFill>
              <a:blip r:embed="rId3"/>
              <a:stretch>
                <a:fillRect/>
              </a:stretch>
            </p:blipFill>
            <p:spPr>
              <a:xfrm>
                <a:off x="4414320" y="1236600"/>
                <a:ext cx="2259360" cy="213480"/>
              </a:xfrm>
              <a:prstGeom prst="rect">
                <a:avLst/>
              </a:prstGeom>
            </p:spPr>
          </p:pic>
        </mc:Fallback>
      </mc:AlternateContent>
    </p:spTree>
    <p:extLst>
      <p:ext uri="{BB962C8B-B14F-4D97-AF65-F5344CB8AC3E}">
        <p14:creationId xmlns:p14="http://schemas.microsoft.com/office/powerpoint/2010/main" val="6576752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806" y="4313878"/>
            <a:ext cx="7315200" cy="1656184"/>
          </a:xfrm>
        </p:spPr>
        <p:txBody>
          <a:bodyPr>
            <a:normAutofit fontScale="90000"/>
          </a:bodyPr>
          <a:lstStyle/>
          <a:p>
            <a:pPr algn="ctr">
              <a:lnSpc>
                <a:spcPct val="150000"/>
              </a:lnSpc>
            </a:pPr>
            <a:r>
              <a:rPr lang="id-ID" sz="3200" b="1" dirty="0" smtClean="0"/>
              <a:t>PPT INI DISUSUN OLEH:</a:t>
            </a:r>
            <a:br>
              <a:rPr lang="id-ID" sz="3200" b="1" dirty="0" smtClean="0"/>
            </a:br>
            <a:r>
              <a:rPr lang="id-ID" sz="2200" b="1" dirty="0" smtClean="0"/>
              <a:t>KELOMPOK 3</a:t>
            </a:r>
            <a:r>
              <a:rPr lang="id-ID" sz="1800" dirty="0" smtClean="0"/>
              <a:t/>
            </a:r>
            <a:br>
              <a:rPr lang="id-ID" sz="1800" dirty="0" smtClean="0"/>
            </a:br>
            <a:r>
              <a:rPr lang="id-ID" sz="1800" b="1" dirty="0" smtClean="0"/>
              <a:t>AHMAD KOMAINI – ANUGRAH PRATAMA – AYUDHIA RIZKARIANY</a:t>
            </a:r>
            <a:br>
              <a:rPr lang="id-ID" sz="1800" b="1" dirty="0" smtClean="0"/>
            </a:br>
            <a:r>
              <a:rPr lang="id-ID" sz="1800" b="1" dirty="0" smtClean="0"/>
              <a:t>PUJI NURJANAH – SITI NURAISYAH</a:t>
            </a:r>
            <a:endParaRPr lang="id-ID"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473" y="260648"/>
            <a:ext cx="3124361" cy="3124361"/>
          </a:xfrm>
          <a:prstGeom prst="rect">
            <a:avLst/>
          </a:prstGeom>
        </p:spPr>
      </p:pic>
    </p:spTree>
    <p:extLst>
      <p:ext uri="{BB962C8B-B14F-4D97-AF65-F5344CB8AC3E}">
        <p14:creationId xmlns:p14="http://schemas.microsoft.com/office/powerpoint/2010/main" val="367842276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88640"/>
            <a:ext cx="5118100" cy="1350885"/>
          </a:xfrm>
        </p:spPr>
        <p:txBody>
          <a:bodyPr/>
          <a:lstStyle/>
          <a:p>
            <a:r>
              <a:rPr lang="id-ID" b="1" dirty="0" smtClean="0">
                <a:latin typeface="Castellar" pitchFamily="18" charset="0"/>
              </a:rPr>
              <a:t>TUGAS 1.</a:t>
            </a:r>
            <a:endParaRPr lang="id-ID" b="1" dirty="0">
              <a:latin typeface="Castellar" pitchFamily="18" charset="0"/>
            </a:endParaRPr>
          </a:p>
        </p:txBody>
      </p:sp>
      <p:sp>
        <p:nvSpPr>
          <p:cNvPr id="10" name="TextBox 9"/>
          <p:cNvSpPr txBox="1"/>
          <p:nvPr/>
        </p:nvSpPr>
        <p:spPr>
          <a:xfrm>
            <a:off x="539552" y="2950000"/>
            <a:ext cx="7848872" cy="1569660"/>
          </a:xfrm>
          <a:prstGeom prst="rect">
            <a:avLst/>
          </a:prstGeom>
          <a:noFill/>
        </p:spPr>
        <p:txBody>
          <a:bodyPr wrap="square" rtlCol="0">
            <a:spAutoFit/>
          </a:bodyPr>
          <a:lstStyle/>
          <a:p>
            <a:pPr algn="ctr"/>
            <a:r>
              <a:rPr lang="id-ID" sz="4800" b="1" dirty="0" smtClean="0">
                <a:solidFill>
                  <a:schemeClr val="tx1">
                    <a:lumMod val="75000"/>
                  </a:schemeClr>
                </a:solidFill>
                <a:latin typeface="+mj-lt"/>
              </a:rPr>
              <a:t>JENIS GELOMBANG &amp; KOMPONEN WIRELESS</a:t>
            </a:r>
            <a:endParaRPr lang="id-ID" sz="4800" b="1" dirty="0">
              <a:solidFill>
                <a:schemeClr val="tx1">
                  <a:lumMod val="75000"/>
                </a:schemeClr>
              </a:solidFill>
              <a:latin typeface="+mj-lt"/>
            </a:endParaRPr>
          </a:p>
        </p:txBody>
      </p:sp>
    </p:spTree>
    <p:extLst>
      <p:ext uri="{BB962C8B-B14F-4D97-AF65-F5344CB8AC3E}">
        <p14:creationId xmlns:p14="http://schemas.microsoft.com/office/powerpoint/2010/main" val="9123471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3853104" cy="2304256"/>
          </a:xfrm>
        </p:spPr>
        <p:txBody>
          <a:bodyPr>
            <a:normAutofit/>
          </a:bodyPr>
          <a:lstStyle/>
          <a:p>
            <a:pPr algn="ctr"/>
            <a:r>
              <a:rPr lang="id-ID" b="1" dirty="0" smtClean="0">
                <a:latin typeface="+mn-lt"/>
              </a:rPr>
              <a:t>PENGERTIAN GELOMBANG</a:t>
            </a:r>
            <a:endParaRPr lang="id-ID" b="1" dirty="0">
              <a:latin typeface="+mn-lt"/>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2924" b="12924"/>
          <a:stretch>
            <a:fillRect/>
          </a:stretch>
        </p:blipFill>
        <p:spPr>
          <a:xfrm>
            <a:off x="4284663" y="2133600"/>
            <a:ext cx="4038600" cy="33528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p:cNvSpPr>
            <a:spLocks noGrp="1"/>
          </p:cNvSpPr>
          <p:nvPr>
            <p:ph type="body" sz="half" idx="2"/>
          </p:nvPr>
        </p:nvSpPr>
        <p:spPr>
          <a:xfrm>
            <a:off x="323528" y="3356992"/>
            <a:ext cx="3888432" cy="2736304"/>
          </a:xfrm>
        </p:spPr>
        <p:txBody>
          <a:bodyPr>
            <a:noAutofit/>
          </a:bodyPr>
          <a:lstStyle/>
          <a:p>
            <a:pPr algn="just"/>
            <a:r>
              <a:rPr lang="id-ID" sz="2000" b="1" dirty="0" smtClean="0"/>
              <a:t>Gelombang </a:t>
            </a:r>
            <a:r>
              <a:rPr lang="id-ID" sz="2000" b="1" dirty="0"/>
              <a:t>adalah getaran yang berupa gerakan bolak-balik secara teratur dalam periode waktu tertentu dengan cara merambat melalui media tertentu menuju alamat tertentu</a:t>
            </a:r>
            <a:r>
              <a:rPr lang="id-ID" sz="2000" dirty="0"/>
              <a:t>.</a:t>
            </a:r>
          </a:p>
        </p:txBody>
      </p:sp>
    </p:spTree>
    <p:extLst>
      <p:ext uri="{BB962C8B-B14F-4D97-AF65-F5344CB8AC3E}">
        <p14:creationId xmlns:p14="http://schemas.microsoft.com/office/powerpoint/2010/main" val="5524995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7920880" cy="2304256"/>
          </a:xfrm>
        </p:spPr>
        <p:txBody>
          <a:bodyPr>
            <a:noAutofit/>
          </a:bodyPr>
          <a:lstStyle/>
          <a:p>
            <a:pPr algn="just"/>
            <a:r>
              <a:rPr lang="id-ID" sz="2400" b="1" dirty="0" smtClean="0">
                <a:solidFill>
                  <a:schemeClr val="tx1"/>
                </a:solidFill>
                <a:latin typeface="+mn-lt"/>
              </a:rPr>
              <a:t>Wireless mampu </a:t>
            </a:r>
            <a:r>
              <a:rPr lang="id-ID" sz="2400" b="1" dirty="0">
                <a:solidFill>
                  <a:schemeClr val="tx1"/>
                </a:solidFill>
                <a:latin typeface="+mn-lt"/>
              </a:rPr>
              <a:t>menjangkau beragam jangkauan wilayah. Ada yang berjarak dekat hingga berjarak cukup jauh. Jaringan nirkabel sangat efisien dibandingkan dengan jaringan berkabel. Pasalnya, proses pengiriman data jauh lebih </a:t>
            </a:r>
            <a:r>
              <a:rPr lang="id-ID" sz="2400" b="1" dirty="0" smtClean="0">
                <a:solidFill>
                  <a:schemeClr val="tx1"/>
                </a:solidFill>
                <a:latin typeface="+mn-lt"/>
              </a:rPr>
              <a:t>mudah.</a:t>
            </a:r>
            <a:br>
              <a:rPr lang="id-ID" sz="2400" b="1" dirty="0" smtClean="0">
                <a:solidFill>
                  <a:schemeClr val="tx1"/>
                </a:solidFill>
                <a:latin typeface="+mn-lt"/>
              </a:rPr>
            </a:br>
            <a:endParaRPr lang="id-ID" sz="2400" b="1" dirty="0">
              <a:solidFill>
                <a:schemeClr val="tx1"/>
              </a:solidFill>
              <a:latin typeface="+mn-lt"/>
            </a:endParaRPr>
          </a:p>
        </p:txBody>
      </p:sp>
      <p:sp>
        <p:nvSpPr>
          <p:cNvPr id="3" name="TextBox 2"/>
          <p:cNvSpPr txBox="1"/>
          <p:nvPr/>
        </p:nvSpPr>
        <p:spPr>
          <a:xfrm>
            <a:off x="395536" y="2239703"/>
            <a:ext cx="8027302" cy="1477328"/>
          </a:xfrm>
          <a:prstGeom prst="rect">
            <a:avLst/>
          </a:prstGeom>
          <a:noFill/>
        </p:spPr>
        <p:txBody>
          <a:bodyPr wrap="square" rtlCol="0">
            <a:spAutoFit/>
          </a:bodyPr>
          <a:lstStyle/>
          <a:p>
            <a:r>
              <a:rPr lang="id-ID" b="1" dirty="0"/>
              <a:t/>
            </a:r>
            <a:br>
              <a:rPr lang="id-ID" b="1" dirty="0"/>
            </a:br>
            <a:r>
              <a:rPr lang="id-ID" sz="2400" b="1" dirty="0"/>
              <a:t>Umumnya gelombang dapat diklasifikasikan menjadi 2, yaitu:</a:t>
            </a:r>
            <a:br>
              <a:rPr lang="id-ID" sz="2400" b="1" dirty="0"/>
            </a:br>
            <a:endParaRPr lang="id-ID" sz="2400" dirty="0"/>
          </a:p>
        </p:txBody>
      </p:sp>
      <p:sp>
        <p:nvSpPr>
          <p:cNvPr id="5" name="TextBox 4"/>
          <p:cNvSpPr txBox="1"/>
          <p:nvPr/>
        </p:nvSpPr>
        <p:spPr>
          <a:xfrm>
            <a:off x="398837" y="3429000"/>
            <a:ext cx="8640960" cy="1200329"/>
          </a:xfrm>
          <a:prstGeom prst="rect">
            <a:avLst/>
          </a:prstGeom>
          <a:noFill/>
        </p:spPr>
        <p:txBody>
          <a:bodyPr wrap="square" rtlCol="0">
            <a:spAutoFit/>
          </a:bodyPr>
          <a:lstStyle/>
          <a:p>
            <a:pPr marL="342900" indent="-342900">
              <a:buFont typeface="Arial" pitchFamily="34" charset="0"/>
              <a:buChar char="•"/>
            </a:pPr>
            <a:r>
              <a:rPr lang="id-ID" sz="2400" b="1" dirty="0"/>
              <a:t>Gelombang </a:t>
            </a:r>
            <a:r>
              <a:rPr lang="id-ID" sz="2400" b="1" dirty="0" smtClean="0"/>
              <a:t>Elektromagnetik, jenis </a:t>
            </a:r>
            <a:r>
              <a:rPr lang="id-ID" sz="2400" b="1" dirty="0"/>
              <a:t>gelombang yang tidak membutuhkan media </a:t>
            </a:r>
            <a:r>
              <a:rPr lang="id-ID" sz="2400" b="1" dirty="0" smtClean="0"/>
              <a:t>perantara. </a:t>
            </a:r>
            <a:r>
              <a:rPr lang="id-ID" sz="2400" b="1" dirty="0"/>
              <a:t/>
            </a:r>
            <a:br>
              <a:rPr lang="id-ID" sz="2400" b="1" dirty="0"/>
            </a:br>
            <a:endParaRPr lang="id-ID" sz="2400" dirty="0"/>
          </a:p>
        </p:txBody>
      </p:sp>
      <p:sp>
        <p:nvSpPr>
          <p:cNvPr id="6" name="TextBox 5"/>
          <p:cNvSpPr txBox="1"/>
          <p:nvPr/>
        </p:nvSpPr>
        <p:spPr>
          <a:xfrm>
            <a:off x="521951" y="5517232"/>
            <a:ext cx="8388130" cy="1477328"/>
          </a:xfrm>
          <a:prstGeom prst="rect">
            <a:avLst/>
          </a:prstGeom>
          <a:noFill/>
        </p:spPr>
        <p:txBody>
          <a:bodyPr wrap="square" rtlCol="0">
            <a:spAutoFit/>
          </a:bodyPr>
          <a:lstStyle/>
          <a:p>
            <a:pPr algn="just"/>
            <a:r>
              <a:rPr lang="id-ID" sz="2400" b="1" dirty="0"/>
              <a:t>Contoh: </a:t>
            </a:r>
            <a:r>
              <a:rPr lang="id-ID" sz="2400" b="1" dirty="0" smtClean="0"/>
              <a:t>Gelombang </a:t>
            </a:r>
            <a:r>
              <a:rPr lang="id-ID" sz="2400" b="1" dirty="0"/>
              <a:t>radio, Bluetooth, </a:t>
            </a:r>
            <a:r>
              <a:rPr lang="id-ID" sz="2400" b="1" dirty="0" smtClean="0"/>
              <a:t>Wi-Fi, Infarered, Sinar </a:t>
            </a:r>
            <a:r>
              <a:rPr lang="id-ID" sz="2400" b="1" dirty="0"/>
              <a:t>gama, Sinar X dan Sinar ultraviolet</a:t>
            </a:r>
            <a:r>
              <a:rPr lang="id-ID" sz="2800" b="1" dirty="0"/>
              <a:t/>
            </a:r>
            <a:br>
              <a:rPr lang="id-ID" sz="2800" b="1" dirty="0"/>
            </a:br>
            <a:endParaRPr lang="id-ID" sz="2400" b="1" dirty="0"/>
          </a:p>
          <a:p>
            <a:endParaRPr lang="id-ID" dirty="0"/>
          </a:p>
        </p:txBody>
      </p:sp>
      <p:sp>
        <p:nvSpPr>
          <p:cNvPr id="7" name="TextBox 6"/>
          <p:cNvSpPr txBox="1"/>
          <p:nvPr/>
        </p:nvSpPr>
        <p:spPr>
          <a:xfrm>
            <a:off x="395536" y="4365103"/>
            <a:ext cx="9108210" cy="830997"/>
          </a:xfrm>
          <a:prstGeom prst="rect">
            <a:avLst/>
          </a:prstGeom>
          <a:noFill/>
        </p:spPr>
        <p:txBody>
          <a:bodyPr wrap="square" rtlCol="0">
            <a:spAutoFit/>
          </a:bodyPr>
          <a:lstStyle/>
          <a:p>
            <a:pPr marL="342900" indent="-342900">
              <a:buFont typeface="Arial" pitchFamily="34" charset="0"/>
              <a:buChar char="•"/>
            </a:pPr>
            <a:r>
              <a:rPr lang="id-ID" sz="2400" b="1" dirty="0"/>
              <a:t>Gelombang </a:t>
            </a:r>
            <a:r>
              <a:rPr lang="id-ID" sz="2400" b="1" dirty="0" smtClean="0"/>
              <a:t>Mekanis, tipe gelombang yang membutuh-  kan </a:t>
            </a:r>
            <a:r>
              <a:rPr lang="id-ID" sz="2400" b="1" dirty="0"/>
              <a:t>media perantra agar sampai pada tujuan.</a:t>
            </a:r>
            <a:endParaRPr lang="id-ID" sz="2400" b="1" dirty="0"/>
          </a:p>
        </p:txBody>
      </p:sp>
    </p:spTree>
    <p:extLst>
      <p:ext uri="{BB962C8B-B14F-4D97-AF65-F5344CB8AC3E}">
        <p14:creationId xmlns:p14="http://schemas.microsoft.com/office/powerpoint/2010/main" val="3115287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197"/>
            <a:ext cx="7848872" cy="2016224"/>
          </a:xfrm>
        </p:spPr>
        <p:txBody>
          <a:bodyPr>
            <a:noAutofit/>
          </a:bodyPr>
          <a:lstStyle/>
          <a:p>
            <a:pPr algn="just"/>
            <a:r>
              <a:rPr lang="id-ID" sz="2400" b="1" dirty="0" smtClean="0">
                <a:solidFill>
                  <a:schemeClr val="tx1"/>
                </a:solidFill>
              </a:rPr>
              <a:t>Sedangkan komponen wireless yang berjenis </a:t>
            </a:r>
            <a:r>
              <a:rPr lang="id-ID" sz="2400" b="1" dirty="0">
                <a:solidFill>
                  <a:schemeClr val="tx1"/>
                </a:solidFill>
              </a:rPr>
              <a:t>hardware ini berperan sebagai perangkat pengguna yang menerima pancaran gelombang radio dan mengirimkan data menuju station lainnya.</a:t>
            </a:r>
            <a:endParaRPr lang="id-ID" sz="2400" b="1" dirty="0">
              <a:solidFill>
                <a:schemeClr val="tx1"/>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248" r="6248"/>
          <a:stretch>
            <a:fillRect/>
          </a:stretch>
        </p:blipFill>
        <p:spPr>
          <a:xfrm>
            <a:off x="323528" y="2420888"/>
            <a:ext cx="4038600" cy="3352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 Placeholder 3"/>
          <p:cNvSpPr>
            <a:spLocks noGrp="1"/>
          </p:cNvSpPr>
          <p:nvPr>
            <p:ph type="body" sz="half" idx="2"/>
          </p:nvPr>
        </p:nvSpPr>
        <p:spPr>
          <a:xfrm>
            <a:off x="4572000" y="2420888"/>
            <a:ext cx="4248472" cy="3312368"/>
          </a:xfrm>
        </p:spPr>
        <p:txBody>
          <a:bodyPr>
            <a:noAutofit/>
          </a:bodyPr>
          <a:lstStyle/>
          <a:p>
            <a:r>
              <a:rPr lang="id-ID" sz="2000" b="1" dirty="0" smtClean="0"/>
              <a:t>Contoh: </a:t>
            </a:r>
          </a:p>
          <a:p>
            <a:pPr marL="285750" indent="-285750">
              <a:buFont typeface="Arial" pitchFamily="34" charset="0"/>
              <a:buChar char="•"/>
            </a:pPr>
            <a:r>
              <a:rPr lang="id-ID" sz="2000" b="1" dirty="0"/>
              <a:t>WLAN </a:t>
            </a:r>
            <a:r>
              <a:rPr lang="id-ID" sz="2000" b="1" dirty="0" smtClean="0"/>
              <a:t>(</a:t>
            </a:r>
            <a:r>
              <a:rPr lang="id-ID" sz="2000" b="1" i="1" dirty="0"/>
              <a:t>Wireless Local Area </a:t>
            </a:r>
            <a:r>
              <a:rPr lang="id-ID" sz="2000" b="1" i="1" dirty="0" smtClean="0"/>
              <a:t>Network)</a:t>
            </a:r>
            <a:endParaRPr lang="id-ID" sz="2000" b="1" dirty="0"/>
          </a:p>
          <a:p>
            <a:pPr marL="285750" indent="-285750">
              <a:buFont typeface="Arial" pitchFamily="34" charset="0"/>
              <a:buChar char="•"/>
            </a:pPr>
            <a:r>
              <a:rPr lang="id-ID" sz="2000" b="1" dirty="0" smtClean="0"/>
              <a:t>WMAN (</a:t>
            </a:r>
            <a:r>
              <a:rPr lang="id-ID" sz="2000" b="1" i="1" dirty="0"/>
              <a:t>Wireless Metropolitan Area </a:t>
            </a:r>
            <a:r>
              <a:rPr lang="id-ID" sz="2000" b="1" i="1" dirty="0" smtClean="0"/>
              <a:t>Network</a:t>
            </a:r>
          </a:p>
          <a:p>
            <a:pPr marL="285750" indent="-285750">
              <a:buFont typeface="Arial" pitchFamily="34" charset="0"/>
              <a:buChar char="•"/>
            </a:pPr>
            <a:r>
              <a:rPr lang="id-ID" sz="2000" b="1" dirty="0" smtClean="0"/>
              <a:t>WWAN (</a:t>
            </a:r>
            <a:r>
              <a:rPr lang="id-ID" sz="2000" b="1" i="1" dirty="0"/>
              <a:t>Wireless Wide Area </a:t>
            </a:r>
            <a:r>
              <a:rPr lang="id-ID" sz="2000" b="1" i="1" dirty="0" smtClean="0"/>
              <a:t>Network)</a:t>
            </a:r>
          </a:p>
          <a:p>
            <a:pPr marL="285750" indent="-285750">
              <a:buFont typeface="Arial" pitchFamily="34" charset="0"/>
              <a:buChar char="•"/>
            </a:pPr>
            <a:r>
              <a:rPr lang="id-ID" sz="2000" b="1" dirty="0"/>
              <a:t>WPAN </a:t>
            </a:r>
            <a:r>
              <a:rPr lang="id-ID" sz="2000" b="1" dirty="0" smtClean="0"/>
              <a:t>(</a:t>
            </a:r>
            <a:r>
              <a:rPr lang="id-ID" sz="2000" b="1" i="1" dirty="0"/>
              <a:t>Wireless Personal Area Network</a:t>
            </a:r>
            <a:r>
              <a:rPr lang="id-ID" sz="2000" b="1" dirty="0"/>
              <a:t> </a:t>
            </a:r>
            <a:r>
              <a:rPr lang="id-ID" sz="2000" b="1" dirty="0" smtClean="0"/>
              <a:t>)</a:t>
            </a:r>
            <a:endParaRPr lang="id-ID" sz="2000" b="1" dirty="0"/>
          </a:p>
          <a:p>
            <a:pPr marL="285750" indent="-285750">
              <a:buFont typeface="Arial" pitchFamily="34" charset="0"/>
              <a:buChar char="•"/>
            </a:pPr>
            <a:endParaRPr lang="id-ID" dirty="0"/>
          </a:p>
        </p:txBody>
      </p:sp>
    </p:spTree>
    <p:extLst>
      <p:ext uri="{BB962C8B-B14F-4D97-AF65-F5344CB8AC3E}">
        <p14:creationId xmlns:p14="http://schemas.microsoft.com/office/powerpoint/2010/main" val="6851158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p:cTn id="47"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315200" cy="1154097"/>
          </a:xfrm>
        </p:spPr>
        <p:txBody>
          <a:bodyPr>
            <a:normAutofit/>
          </a:bodyPr>
          <a:lstStyle/>
          <a:p>
            <a:r>
              <a:rPr lang="id-ID" b="1" dirty="0" smtClean="0">
                <a:latin typeface="Castellar" pitchFamily="18" charset="0"/>
              </a:rPr>
              <a:t>TUGAS 2.</a:t>
            </a:r>
            <a:endParaRPr lang="id-ID" b="1" dirty="0">
              <a:latin typeface="Castellar" pitchFamily="18" charset="0"/>
            </a:endParaRPr>
          </a:p>
        </p:txBody>
      </p:sp>
      <p:sp>
        <p:nvSpPr>
          <p:cNvPr id="3" name="TextBox 2"/>
          <p:cNvSpPr txBox="1"/>
          <p:nvPr/>
        </p:nvSpPr>
        <p:spPr>
          <a:xfrm>
            <a:off x="1018309" y="2492896"/>
            <a:ext cx="7488832" cy="2800767"/>
          </a:xfrm>
          <a:prstGeom prst="rect">
            <a:avLst/>
          </a:prstGeom>
          <a:noFill/>
        </p:spPr>
        <p:txBody>
          <a:bodyPr wrap="square" rtlCol="0">
            <a:spAutoFit/>
          </a:bodyPr>
          <a:lstStyle/>
          <a:p>
            <a:pPr algn="ctr"/>
            <a:r>
              <a:rPr lang="id-ID" sz="4400" b="1" dirty="0" smtClean="0">
                <a:solidFill>
                  <a:schemeClr val="tx1">
                    <a:lumMod val="75000"/>
                  </a:schemeClr>
                </a:solidFill>
                <a:latin typeface="+mj-lt"/>
              </a:rPr>
              <a:t>TEKNOLOGI BLUETOOTH DAN JENIS-JENISNYA PERALATAN YANG DIGUNAKAN</a:t>
            </a:r>
            <a:endParaRPr lang="id-ID" sz="4400" b="1" dirty="0">
              <a:solidFill>
                <a:schemeClr val="tx1">
                  <a:lumMod val="75000"/>
                </a:schemeClr>
              </a:solidFill>
              <a:latin typeface="+mj-lt"/>
            </a:endParaRPr>
          </a:p>
        </p:txBody>
      </p:sp>
    </p:spTree>
    <p:extLst>
      <p:ext uri="{BB962C8B-B14F-4D97-AF65-F5344CB8AC3E}">
        <p14:creationId xmlns:p14="http://schemas.microsoft.com/office/powerpoint/2010/main" val="29845717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6696744" cy="1152128"/>
          </a:xfrm>
        </p:spPr>
        <p:txBody>
          <a:bodyPr>
            <a:normAutofit fontScale="90000"/>
          </a:bodyPr>
          <a:lstStyle/>
          <a:p>
            <a:r>
              <a:rPr lang="id-ID" b="1" dirty="0" smtClean="0">
                <a:latin typeface="+mn-lt"/>
              </a:rPr>
              <a:t>PENGERTIAN BLUETOOTH</a:t>
            </a:r>
            <a:endParaRPr lang="id-ID" b="1" dirty="0">
              <a:latin typeface="+mn-lt"/>
            </a:endParaRPr>
          </a:p>
        </p:txBody>
      </p:sp>
      <p:sp>
        <p:nvSpPr>
          <p:cNvPr id="3" name="Text Placeholder 2"/>
          <p:cNvSpPr>
            <a:spLocks noGrp="1"/>
          </p:cNvSpPr>
          <p:nvPr>
            <p:ph type="body" idx="1"/>
          </p:nvPr>
        </p:nvSpPr>
        <p:spPr>
          <a:xfrm>
            <a:off x="3491880" y="3429000"/>
            <a:ext cx="5400600" cy="2160240"/>
          </a:xfrm>
        </p:spPr>
        <p:txBody>
          <a:bodyPr>
            <a:noAutofit/>
          </a:bodyPr>
          <a:lstStyle/>
          <a:p>
            <a:pPr algn="just"/>
            <a:r>
              <a:rPr lang="id-ID" b="1" dirty="0"/>
              <a:t>Adalah sebuah teknologi komunikasi wireless (tanpa kabel) yang beroperasi dalam pita frekuensi 2,4 GHz unlicensed 15M (Industrial, Scientific and Medical) dengan meggunakan sebuah frequency hopping tranceiver yang mampu menyediakan layanan komunikasi dan data secara real time antara host-host bluetooth</a:t>
            </a:r>
            <a:r>
              <a:rPr lang="id-ID" sz="2400" dirty="0"/>
              <a:t>.</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22" y="2402485"/>
            <a:ext cx="2736304" cy="2736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6841712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914" y="620688"/>
            <a:ext cx="9505056" cy="1656184"/>
          </a:xfrm>
        </p:spPr>
        <p:txBody>
          <a:bodyPr>
            <a:normAutofit/>
          </a:bodyPr>
          <a:lstStyle/>
          <a:p>
            <a:r>
              <a:rPr lang="id-ID" sz="2800" b="1" dirty="0" smtClean="0"/>
              <a:t>ALAT YANG MENGGUNAKAN BLUETOOTH</a:t>
            </a:r>
            <a:endParaRPr lang="id-ID" sz="2800" b="1" dirty="0"/>
          </a:p>
        </p:txBody>
      </p:sp>
      <p:sp>
        <p:nvSpPr>
          <p:cNvPr id="3" name="Text Placeholder 2"/>
          <p:cNvSpPr>
            <a:spLocks noGrp="1"/>
          </p:cNvSpPr>
          <p:nvPr>
            <p:ph type="body" idx="1"/>
          </p:nvPr>
        </p:nvSpPr>
        <p:spPr>
          <a:xfrm>
            <a:off x="323528" y="1412776"/>
            <a:ext cx="8280920" cy="1368152"/>
          </a:xfrm>
        </p:spPr>
        <p:txBody>
          <a:bodyPr>
            <a:normAutofit/>
          </a:bodyPr>
          <a:lstStyle/>
          <a:p>
            <a:r>
              <a:rPr lang="id-ID" sz="2400" b="1" dirty="0" smtClean="0"/>
              <a:t>Perangkat-perangkat yang dapat </a:t>
            </a:r>
            <a:r>
              <a:rPr lang="id-ID" sz="2400" b="1" dirty="0"/>
              <a:t>diintegrasikan dengan </a:t>
            </a:r>
            <a:r>
              <a:rPr lang="id-ID" sz="2400" b="1" dirty="0" smtClean="0"/>
              <a:t>Teknologi Bluetooth </a:t>
            </a:r>
            <a:r>
              <a:rPr lang="id-ID" sz="2400" b="1" dirty="0"/>
              <a:t>antara </a:t>
            </a:r>
            <a:r>
              <a:rPr lang="id-ID" sz="2400" b="1" dirty="0" smtClean="0"/>
              <a:t>lain adalah sebagai berikut:</a:t>
            </a:r>
            <a:endParaRPr lang="id-ID" sz="2400" b="1" dirty="0"/>
          </a:p>
          <a:p>
            <a:endParaRPr lang="id-ID" dirty="0"/>
          </a:p>
        </p:txBody>
      </p:sp>
      <p:sp>
        <p:nvSpPr>
          <p:cNvPr id="5" name="TextBox 4"/>
          <p:cNvSpPr txBox="1"/>
          <p:nvPr/>
        </p:nvSpPr>
        <p:spPr>
          <a:xfrm>
            <a:off x="536480" y="2666606"/>
            <a:ext cx="1959191" cy="461665"/>
          </a:xfrm>
          <a:prstGeom prst="rect">
            <a:avLst/>
          </a:prstGeom>
          <a:noFill/>
        </p:spPr>
        <p:txBody>
          <a:bodyPr wrap="none" rtlCol="0">
            <a:spAutoFit/>
          </a:bodyPr>
          <a:lstStyle/>
          <a:p>
            <a:pPr marL="285750" indent="-285750">
              <a:buFont typeface="Arial" pitchFamily="34" charset="0"/>
              <a:buChar char="•"/>
            </a:pPr>
            <a:r>
              <a:rPr lang="id-ID" sz="2400" b="1" dirty="0" smtClean="0"/>
              <a:t>Mobile PC</a:t>
            </a:r>
          </a:p>
        </p:txBody>
      </p:sp>
      <p:sp>
        <p:nvSpPr>
          <p:cNvPr id="6" name="TextBox 5"/>
          <p:cNvSpPr txBox="1"/>
          <p:nvPr/>
        </p:nvSpPr>
        <p:spPr>
          <a:xfrm>
            <a:off x="536480" y="3239109"/>
            <a:ext cx="2470548" cy="461665"/>
          </a:xfrm>
          <a:prstGeom prst="rect">
            <a:avLst/>
          </a:prstGeom>
          <a:noFill/>
        </p:spPr>
        <p:txBody>
          <a:bodyPr wrap="none" rtlCol="0">
            <a:spAutoFit/>
          </a:bodyPr>
          <a:lstStyle/>
          <a:p>
            <a:pPr marL="285750" indent="-285750">
              <a:buFont typeface="Arial" pitchFamily="34" charset="0"/>
              <a:buChar char="•"/>
            </a:pPr>
            <a:r>
              <a:rPr lang="id-ID" sz="2400" b="1" dirty="0" smtClean="0"/>
              <a:t>Mobile Phone</a:t>
            </a:r>
            <a:endParaRPr lang="id-ID" sz="2400" b="1" dirty="0"/>
          </a:p>
        </p:txBody>
      </p:sp>
      <p:sp>
        <p:nvSpPr>
          <p:cNvPr id="7" name="TextBox 6"/>
          <p:cNvSpPr txBox="1"/>
          <p:nvPr/>
        </p:nvSpPr>
        <p:spPr>
          <a:xfrm>
            <a:off x="562045" y="4162580"/>
            <a:ext cx="5198667" cy="461665"/>
          </a:xfrm>
          <a:prstGeom prst="rect">
            <a:avLst/>
          </a:prstGeom>
          <a:noFill/>
        </p:spPr>
        <p:txBody>
          <a:bodyPr wrap="none" rtlCol="0">
            <a:spAutoFit/>
          </a:bodyPr>
          <a:lstStyle/>
          <a:p>
            <a:pPr marL="285750" indent="-285750">
              <a:buFont typeface="Arial" pitchFamily="34" charset="0"/>
              <a:buChar char="•"/>
            </a:pPr>
            <a:r>
              <a:rPr lang="id-ID" sz="2400" b="1" dirty="0" smtClean="0"/>
              <a:t>PDA</a:t>
            </a:r>
            <a:r>
              <a:rPr lang="id-ID" sz="2400" b="1" i="1" dirty="0" smtClean="0"/>
              <a:t> (Personal Digital Asisstant)</a:t>
            </a:r>
            <a:endParaRPr lang="id-ID" sz="2400" b="1" i="1" dirty="0"/>
          </a:p>
        </p:txBody>
      </p:sp>
      <p:sp>
        <p:nvSpPr>
          <p:cNvPr id="8" name="TextBox 7"/>
          <p:cNvSpPr txBox="1"/>
          <p:nvPr/>
        </p:nvSpPr>
        <p:spPr>
          <a:xfrm>
            <a:off x="562045" y="3700774"/>
            <a:ext cx="1672253" cy="461665"/>
          </a:xfrm>
          <a:prstGeom prst="rect">
            <a:avLst/>
          </a:prstGeom>
          <a:noFill/>
        </p:spPr>
        <p:txBody>
          <a:bodyPr wrap="none" rtlCol="0">
            <a:spAutoFit/>
          </a:bodyPr>
          <a:lstStyle/>
          <a:p>
            <a:pPr marL="285750" indent="-285750">
              <a:buFont typeface="Arial" pitchFamily="34" charset="0"/>
              <a:buChar char="•"/>
            </a:pPr>
            <a:r>
              <a:rPr lang="id-ID" sz="2400" b="1" dirty="0" smtClean="0"/>
              <a:t>Headset</a:t>
            </a:r>
            <a:endParaRPr lang="id-ID" sz="2400" b="1" dirty="0"/>
          </a:p>
        </p:txBody>
      </p:sp>
      <p:sp>
        <p:nvSpPr>
          <p:cNvPr id="9" name="TextBox 8"/>
          <p:cNvSpPr txBox="1"/>
          <p:nvPr/>
        </p:nvSpPr>
        <p:spPr>
          <a:xfrm>
            <a:off x="536480" y="4670414"/>
            <a:ext cx="1604927" cy="461665"/>
          </a:xfrm>
          <a:prstGeom prst="rect">
            <a:avLst/>
          </a:prstGeom>
          <a:noFill/>
        </p:spPr>
        <p:txBody>
          <a:bodyPr wrap="none" rtlCol="0">
            <a:spAutoFit/>
          </a:bodyPr>
          <a:lstStyle/>
          <a:p>
            <a:pPr marL="285750" indent="-285750">
              <a:buFont typeface="Arial" pitchFamily="34" charset="0"/>
              <a:buChar char="•"/>
            </a:pPr>
            <a:r>
              <a:rPr lang="id-ID" sz="2400" b="1" dirty="0" smtClean="0"/>
              <a:t>Kamera</a:t>
            </a:r>
            <a:endParaRPr lang="id-ID" sz="2400" b="1" dirty="0"/>
          </a:p>
        </p:txBody>
      </p:sp>
      <p:sp>
        <p:nvSpPr>
          <p:cNvPr id="10" name="TextBox 9"/>
          <p:cNvSpPr txBox="1"/>
          <p:nvPr/>
        </p:nvSpPr>
        <p:spPr>
          <a:xfrm>
            <a:off x="532382" y="5145322"/>
            <a:ext cx="1465466" cy="461665"/>
          </a:xfrm>
          <a:prstGeom prst="rect">
            <a:avLst/>
          </a:prstGeom>
          <a:noFill/>
        </p:spPr>
        <p:txBody>
          <a:bodyPr wrap="none" rtlCol="0">
            <a:spAutoFit/>
          </a:bodyPr>
          <a:lstStyle/>
          <a:p>
            <a:pPr marL="285750" indent="-285750">
              <a:buFont typeface="Arial" pitchFamily="34" charset="0"/>
              <a:buChar char="•"/>
            </a:pPr>
            <a:r>
              <a:rPr lang="id-ID" sz="2400" b="1" dirty="0" smtClean="0"/>
              <a:t>Printer</a:t>
            </a:r>
            <a:endParaRPr lang="id-ID" sz="2400" b="1" dirty="0"/>
          </a:p>
        </p:txBody>
      </p:sp>
      <p:sp>
        <p:nvSpPr>
          <p:cNvPr id="13" name="TextBox 12"/>
          <p:cNvSpPr txBox="1"/>
          <p:nvPr/>
        </p:nvSpPr>
        <p:spPr>
          <a:xfrm>
            <a:off x="532382" y="5606987"/>
            <a:ext cx="1465466" cy="461665"/>
          </a:xfrm>
          <a:prstGeom prst="rect">
            <a:avLst/>
          </a:prstGeom>
          <a:noFill/>
        </p:spPr>
        <p:txBody>
          <a:bodyPr wrap="none" rtlCol="0">
            <a:spAutoFit/>
          </a:bodyPr>
          <a:lstStyle/>
          <a:p>
            <a:pPr marL="285750" indent="-285750">
              <a:buFont typeface="Arial" pitchFamily="34" charset="0"/>
              <a:buChar char="•"/>
            </a:pPr>
            <a:r>
              <a:rPr lang="id-ID" sz="2400" b="1" dirty="0" smtClean="0"/>
              <a:t>Router</a:t>
            </a:r>
            <a:endParaRPr lang="id-ID" sz="2400" b="1" dirty="0"/>
          </a:p>
        </p:txBody>
      </p:sp>
    </p:spTree>
    <p:extLst>
      <p:ext uri="{BB962C8B-B14F-4D97-AF65-F5344CB8AC3E}">
        <p14:creationId xmlns:p14="http://schemas.microsoft.com/office/powerpoint/2010/main" val="27643032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6"/>
                                        </p:tgtEl>
                                        <p:attrNameLst>
                                          <p:attrName>style.color</p:attrName>
                                        </p:attrNameLst>
                                      </p:cBhvr>
                                      <p:to>
                                        <a:schemeClr val="bg1"/>
                                      </p:to>
                                    </p:animClr>
                                    <p:animClr clrSpc="rgb" dir="cw">
                                      <p:cBhvr>
                                        <p:cTn id="28" dur="250" autoRev="1" fill="remove"/>
                                        <p:tgtEl>
                                          <p:spTgt spid="6"/>
                                        </p:tgtEl>
                                        <p:attrNameLst>
                                          <p:attrName>fillcolor</p:attrName>
                                        </p:attrNameLst>
                                      </p:cBhvr>
                                      <p:to>
                                        <a:schemeClr val="bg1"/>
                                      </p:to>
                                    </p:animClr>
                                    <p:set>
                                      <p:cBhvr>
                                        <p:cTn id="29" dur="250" autoRev="1" fill="remove"/>
                                        <p:tgtEl>
                                          <p:spTgt spid="6"/>
                                        </p:tgtEl>
                                        <p:attrNameLst>
                                          <p:attrName>fill.type</p:attrName>
                                        </p:attrNameLst>
                                      </p:cBhvr>
                                      <p:to>
                                        <p:strVal val="solid"/>
                                      </p:to>
                                    </p:set>
                                    <p:set>
                                      <p:cBhvr>
                                        <p:cTn id="30" dur="250" autoRev="1" fill="remove"/>
                                        <p:tgtEl>
                                          <p:spTgt spid="6"/>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8"/>
                                        </p:tgtEl>
                                        <p:attrNameLst>
                                          <p:attrName>style.color</p:attrName>
                                        </p:attrNameLst>
                                      </p:cBhvr>
                                      <p:to>
                                        <a:schemeClr val="bg1"/>
                                      </p:to>
                                    </p:animClr>
                                    <p:animClr clrSpc="rgb" dir="cw">
                                      <p:cBhvr>
                                        <p:cTn id="35" dur="250" autoRev="1" fill="remove"/>
                                        <p:tgtEl>
                                          <p:spTgt spid="8"/>
                                        </p:tgtEl>
                                        <p:attrNameLst>
                                          <p:attrName>fillcolor</p:attrName>
                                        </p:attrNameLst>
                                      </p:cBhvr>
                                      <p:to>
                                        <a:schemeClr val="bg1"/>
                                      </p:to>
                                    </p:animClr>
                                    <p:set>
                                      <p:cBhvr>
                                        <p:cTn id="36" dur="250" autoRev="1" fill="remove"/>
                                        <p:tgtEl>
                                          <p:spTgt spid="8"/>
                                        </p:tgtEl>
                                        <p:attrNameLst>
                                          <p:attrName>fill.type</p:attrName>
                                        </p:attrNameLst>
                                      </p:cBhvr>
                                      <p:to>
                                        <p:strVal val="solid"/>
                                      </p:to>
                                    </p:set>
                                    <p:set>
                                      <p:cBhvr>
                                        <p:cTn id="37" dur="250" autoRev="1" fill="remove"/>
                                        <p:tgtEl>
                                          <p:spTgt spid="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grpId="0" nodeType="clickEffect">
                                  <p:stCondLst>
                                    <p:cond delay="0"/>
                                  </p:stCondLst>
                                  <p:childTnLst>
                                    <p:animClr clrSpc="rgb" dir="cw">
                                      <p:cBhvr override="childStyle">
                                        <p:cTn id="41" dur="250" autoRev="1" fill="remove"/>
                                        <p:tgtEl>
                                          <p:spTgt spid="7"/>
                                        </p:tgtEl>
                                        <p:attrNameLst>
                                          <p:attrName>style.color</p:attrName>
                                        </p:attrNameLst>
                                      </p:cBhvr>
                                      <p:to>
                                        <a:schemeClr val="bg1"/>
                                      </p:to>
                                    </p:animClr>
                                    <p:animClr clrSpc="rgb" dir="cw">
                                      <p:cBhvr>
                                        <p:cTn id="42" dur="250" autoRev="1" fill="remove"/>
                                        <p:tgtEl>
                                          <p:spTgt spid="7"/>
                                        </p:tgtEl>
                                        <p:attrNameLst>
                                          <p:attrName>fillcolor</p:attrName>
                                        </p:attrNameLst>
                                      </p:cBhvr>
                                      <p:to>
                                        <a:schemeClr val="bg1"/>
                                      </p:to>
                                    </p:animClr>
                                    <p:set>
                                      <p:cBhvr>
                                        <p:cTn id="43" dur="250" autoRev="1" fill="remove"/>
                                        <p:tgtEl>
                                          <p:spTgt spid="7"/>
                                        </p:tgtEl>
                                        <p:attrNameLst>
                                          <p:attrName>fill.type</p:attrName>
                                        </p:attrNameLst>
                                      </p:cBhvr>
                                      <p:to>
                                        <p:strVal val="solid"/>
                                      </p:to>
                                    </p:set>
                                    <p:set>
                                      <p:cBhvr>
                                        <p:cTn id="44" dur="250" autoRev="1" fill="remove"/>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grpId="0" nodeType="clickEffect">
                                  <p:stCondLst>
                                    <p:cond delay="0"/>
                                  </p:stCondLst>
                                  <p:childTnLst>
                                    <p:animClr clrSpc="rgb" dir="cw">
                                      <p:cBhvr override="childStyle">
                                        <p:cTn id="48" dur="250" autoRev="1" fill="remove"/>
                                        <p:tgtEl>
                                          <p:spTgt spid="9"/>
                                        </p:tgtEl>
                                        <p:attrNameLst>
                                          <p:attrName>style.color</p:attrName>
                                        </p:attrNameLst>
                                      </p:cBhvr>
                                      <p:to>
                                        <a:schemeClr val="bg1"/>
                                      </p:to>
                                    </p:animClr>
                                    <p:animClr clrSpc="rgb" dir="cw">
                                      <p:cBhvr>
                                        <p:cTn id="49" dur="250" autoRev="1" fill="remove"/>
                                        <p:tgtEl>
                                          <p:spTgt spid="9"/>
                                        </p:tgtEl>
                                        <p:attrNameLst>
                                          <p:attrName>fillcolor</p:attrName>
                                        </p:attrNameLst>
                                      </p:cBhvr>
                                      <p:to>
                                        <a:schemeClr val="bg1"/>
                                      </p:to>
                                    </p:animClr>
                                    <p:set>
                                      <p:cBhvr>
                                        <p:cTn id="50" dur="250" autoRev="1" fill="remove"/>
                                        <p:tgtEl>
                                          <p:spTgt spid="9"/>
                                        </p:tgtEl>
                                        <p:attrNameLst>
                                          <p:attrName>fill.type</p:attrName>
                                        </p:attrNameLst>
                                      </p:cBhvr>
                                      <p:to>
                                        <p:strVal val="solid"/>
                                      </p:to>
                                    </p:set>
                                    <p:set>
                                      <p:cBhvr>
                                        <p:cTn id="51" dur="250" autoRev="1" fill="remove"/>
                                        <p:tgtEl>
                                          <p:spTgt spid="9"/>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7" presetClass="emph" presetSubtype="0" fill="remove" grpId="0" nodeType="clickEffect">
                                  <p:stCondLst>
                                    <p:cond delay="0"/>
                                  </p:stCondLst>
                                  <p:childTnLst>
                                    <p:animClr clrSpc="rgb" dir="cw">
                                      <p:cBhvr override="childStyle">
                                        <p:cTn id="55" dur="250" autoRev="1" fill="remove"/>
                                        <p:tgtEl>
                                          <p:spTgt spid="10"/>
                                        </p:tgtEl>
                                        <p:attrNameLst>
                                          <p:attrName>style.color</p:attrName>
                                        </p:attrNameLst>
                                      </p:cBhvr>
                                      <p:to>
                                        <a:schemeClr val="bg1"/>
                                      </p:to>
                                    </p:animClr>
                                    <p:animClr clrSpc="rgb" dir="cw">
                                      <p:cBhvr>
                                        <p:cTn id="56" dur="250" autoRev="1" fill="remove"/>
                                        <p:tgtEl>
                                          <p:spTgt spid="10"/>
                                        </p:tgtEl>
                                        <p:attrNameLst>
                                          <p:attrName>fillcolor</p:attrName>
                                        </p:attrNameLst>
                                      </p:cBhvr>
                                      <p:to>
                                        <a:schemeClr val="bg1"/>
                                      </p:to>
                                    </p:animClr>
                                    <p:set>
                                      <p:cBhvr>
                                        <p:cTn id="57" dur="250" autoRev="1" fill="remove"/>
                                        <p:tgtEl>
                                          <p:spTgt spid="10"/>
                                        </p:tgtEl>
                                        <p:attrNameLst>
                                          <p:attrName>fill.type</p:attrName>
                                        </p:attrNameLst>
                                      </p:cBhvr>
                                      <p:to>
                                        <p:strVal val="solid"/>
                                      </p:to>
                                    </p:set>
                                    <p:set>
                                      <p:cBhvr>
                                        <p:cTn id="58" dur="250" autoRev="1" fill="remove"/>
                                        <p:tgtEl>
                                          <p:spTgt spid="10"/>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27" presetClass="emph" presetSubtype="0" fill="remove" grpId="0" nodeType="clickEffect">
                                  <p:stCondLst>
                                    <p:cond delay="0"/>
                                  </p:stCondLst>
                                  <p:childTnLst>
                                    <p:animClr clrSpc="rgb" dir="cw">
                                      <p:cBhvr override="childStyle">
                                        <p:cTn id="62" dur="250" autoRev="1" fill="remove"/>
                                        <p:tgtEl>
                                          <p:spTgt spid="13"/>
                                        </p:tgtEl>
                                        <p:attrNameLst>
                                          <p:attrName>style.color</p:attrName>
                                        </p:attrNameLst>
                                      </p:cBhvr>
                                      <p:to>
                                        <a:schemeClr val="bg1"/>
                                      </p:to>
                                    </p:animClr>
                                    <p:animClr clrSpc="rgb" dir="cw">
                                      <p:cBhvr>
                                        <p:cTn id="63" dur="250" autoRev="1" fill="remove"/>
                                        <p:tgtEl>
                                          <p:spTgt spid="13"/>
                                        </p:tgtEl>
                                        <p:attrNameLst>
                                          <p:attrName>fillcolor</p:attrName>
                                        </p:attrNameLst>
                                      </p:cBhvr>
                                      <p:to>
                                        <a:schemeClr val="bg1"/>
                                      </p:to>
                                    </p:animClr>
                                    <p:set>
                                      <p:cBhvr>
                                        <p:cTn id="64" dur="250" autoRev="1" fill="remove"/>
                                        <p:tgtEl>
                                          <p:spTgt spid="13"/>
                                        </p:tgtEl>
                                        <p:attrNameLst>
                                          <p:attrName>fill.type</p:attrName>
                                        </p:attrNameLst>
                                      </p:cBhvr>
                                      <p:to>
                                        <p:strVal val="solid"/>
                                      </p:to>
                                    </p:set>
                                    <p:set>
                                      <p:cBhvr>
                                        <p:cTn id="65" dur="250" autoRev="1" fill="remove"/>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924944"/>
            <a:ext cx="7848872" cy="1440160"/>
          </a:xfrm>
        </p:spPr>
        <p:txBody>
          <a:bodyPr>
            <a:normAutofit/>
          </a:bodyPr>
          <a:lstStyle/>
          <a:p>
            <a:pPr algn="ctr"/>
            <a:r>
              <a:rPr lang="id-ID" sz="8000" b="1" dirty="0" smtClean="0">
                <a:latin typeface="Castellar" pitchFamily="18" charset="0"/>
              </a:rPr>
              <a:t>SELESAI</a:t>
            </a:r>
            <a:endParaRPr lang="id-ID" sz="8000" b="1" dirty="0">
              <a:latin typeface="Castellar" pitchFamily="18" charset="0"/>
            </a:endParaRPr>
          </a:p>
        </p:txBody>
      </p:sp>
    </p:spTree>
    <p:extLst>
      <p:ext uri="{BB962C8B-B14F-4D97-AF65-F5344CB8AC3E}">
        <p14:creationId xmlns:p14="http://schemas.microsoft.com/office/powerpoint/2010/main" val="19226465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259</TotalTime>
  <Words>235</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WIRELESS &amp; BLUETOOTH</vt:lpstr>
      <vt:lpstr>TUGAS 1.</vt:lpstr>
      <vt:lpstr>PENGERTIAN GELOMBANG</vt:lpstr>
      <vt:lpstr>Wireless mampu menjangkau beragam jangkauan wilayah. Ada yang berjarak dekat hingga berjarak cukup jauh. Jaringan nirkabel sangat efisien dibandingkan dengan jaringan berkabel. Pasalnya, proses pengiriman data jauh lebih mudah. </vt:lpstr>
      <vt:lpstr>Sedangkan komponen wireless yang berjenis hardware ini berperan sebagai perangkat pengguna yang menerima pancaran gelombang radio dan mengirimkan data menuju station lainnya.</vt:lpstr>
      <vt:lpstr>TUGAS 2.</vt:lpstr>
      <vt:lpstr>PENGERTIAN BLUETOOTH</vt:lpstr>
      <vt:lpstr>ALAT YANG MENGGUNAKAN BLUETOOTH</vt:lpstr>
      <vt:lpstr>SELESAI</vt:lpstr>
      <vt:lpstr>PPT INI DISUSUN OLEH: KELOMPOK 3 AHMAD KOMAINI – ANUGRAH PRATAMA – AYUDHIA RIZKARIANY PUJI NURJANAH – SITI NURAISYAH</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&amp; BLUETOOTH</dc:title>
  <dc:creator>ismail - [2010]</dc:creator>
  <cp:lastModifiedBy>ismail - [2010]</cp:lastModifiedBy>
  <cp:revision>22</cp:revision>
  <dcterms:created xsi:type="dcterms:W3CDTF">2023-08-23T13:57:49Z</dcterms:created>
  <dcterms:modified xsi:type="dcterms:W3CDTF">2023-08-31T16:29:03Z</dcterms:modified>
</cp:coreProperties>
</file>