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D1457-E11F-44B3-9A30-7228C310090B}" type="doc">
      <dgm:prSet loTypeId="urn:microsoft.com/office/officeart/2005/8/layout/vList3" loCatId="picture" qsTypeId="urn:microsoft.com/office/officeart/2005/8/quickstyle/simple1" qsCatId="simple" csTypeId="urn:microsoft.com/office/officeart/2005/8/colors/accent2_4" csCatId="accent2" phldr="1"/>
      <dgm:spPr/>
    </dgm:pt>
    <dgm:pt modelId="{1599D4BC-C6D6-4250-823B-B94EC33E6D81}">
      <dgm:prSet phldrT="[Text]" custT="1"/>
      <dgm:spPr>
        <a:noFill/>
      </dgm:spPr>
      <dgm:t>
        <a:bodyPr/>
        <a:lstStyle/>
        <a:p>
          <a:pPr algn="l"/>
          <a:r>
            <a:rPr lang="en-IN" sz="2000" dirty="0">
              <a:solidFill>
                <a:schemeClr val="tx1"/>
              </a:solidFill>
            </a:rPr>
            <a:t>https://www.linkedin.com/in/bismillah-kani-49a31115/</a:t>
          </a:r>
        </a:p>
      </dgm:t>
    </dgm:pt>
    <dgm:pt modelId="{00AC6BCA-E3F6-44DD-9C94-CD59E7389135}" type="parTrans" cxnId="{080C747D-7955-41C4-A75F-F9B66A767C9F}">
      <dgm:prSet/>
      <dgm:spPr/>
      <dgm:t>
        <a:bodyPr/>
        <a:lstStyle/>
        <a:p>
          <a:endParaRPr lang="en-IN"/>
        </a:p>
      </dgm:t>
    </dgm:pt>
    <dgm:pt modelId="{5437EB71-AEC7-4D18-9CD5-E55DE4B6EB36}" type="sibTrans" cxnId="{080C747D-7955-41C4-A75F-F9B66A767C9F}">
      <dgm:prSet/>
      <dgm:spPr/>
      <dgm:t>
        <a:bodyPr/>
        <a:lstStyle/>
        <a:p>
          <a:endParaRPr lang="en-IN"/>
        </a:p>
      </dgm:t>
    </dgm:pt>
    <dgm:pt modelId="{87433413-0CA1-40E6-A6CE-0C7722460EC6}">
      <dgm:prSet phldrT="[Text]" custT="1"/>
      <dgm:spPr>
        <a:noFill/>
      </dgm:spPr>
      <dgm:t>
        <a:bodyPr/>
        <a:lstStyle/>
        <a:p>
          <a:pPr algn="l"/>
          <a:r>
            <a:rPr lang="en-IN" sz="2000" dirty="0">
              <a:solidFill>
                <a:schemeClr val="tx1"/>
              </a:solidFill>
            </a:rPr>
            <a:t>bismillahkani@gmail.com</a:t>
          </a:r>
        </a:p>
      </dgm:t>
    </dgm:pt>
    <dgm:pt modelId="{342B2B00-A84E-4FD1-867B-4E9D204917E7}" type="parTrans" cxnId="{6BB544C2-867B-4CCA-93F3-DC7900249723}">
      <dgm:prSet/>
      <dgm:spPr/>
      <dgm:t>
        <a:bodyPr/>
        <a:lstStyle/>
        <a:p>
          <a:endParaRPr lang="en-IN"/>
        </a:p>
      </dgm:t>
    </dgm:pt>
    <dgm:pt modelId="{C891A15E-D5FE-45E3-BCE5-660B0BC99209}" type="sibTrans" cxnId="{6BB544C2-867B-4CCA-93F3-DC7900249723}">
      <dgm:prSet/>
      <dgm:spPr/>
      <dgm:t>
        <a:bodyPr/>
        <a:lstStyle/>
        <a:p>
          <a:endParaRPr lang="en-IN"/>
        </a:p>
      </dgm:t>
    </dgm:pt>
    <dgm:pt modelId="{60F82DAF-EE05-4E72-9B3F-9D0611A3D4FB}">
      <dgm:prSet phldrT="[Text]" custT="1"/>
      <dgm:spPr>
        <a:noFill/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3801" tIns="175260" rIns="327152" bIns="175260" numCol="1" spcCol="1270" anchor="ctr" anchorCtr="0"/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Source Sans Pro"/>
              <a:ea typeface="+mn-ea"/>
              <a:cs typeface="+mn-cs"/>
            </a:rPr>
            <a:t>https://github.com/bismillahkani</a:t>
          </a:r>
        </a:p>
      </dgm:t>
    </dgm:pt>
    <dgm:pt modelId="{3054C009-5402-43C7-BA22-03D62C456167}" type="parTrans" cxnId="{18429F19-9048-4852-A72D-1F7822DFA55D}">
      <dgm:prSet/>
      <dgm:spPr/>
      <dgm:t>
        <a:bodyPr/>
        <a:lstStyle/>
        <a:p>
          <a:endParaRPr lang="en-IN"/>
        </a:p>
      </dgm:t>
    </dgm:pt>
    <dgm:pt modelId="{B7D861FE-F5BD-40F0-9A9B-9C6518B33EA1}" type="sibTrans" cxnId="{18429F19-9048-4852-A72D-1F7822DFA55D}">
      <dgm:prSet/>
      <dgm:spPr/>
      <dgm:t>
        <a:bodyPr/>
        <a:lstStyle/>
        <a:p>
          <a:endParaRPr lang="en-IN"/>
        </a:p>
      </dgm:t>
    </dgm:pt>
    <dgm:pt modelId="{2FBDAFCF-6796-47A2-8FDB-47508B1A91D6}" type="pres">
      <dgm:prSet presAssocID="{B61D1457-E11F-44B3-9A30-7228C310090B}" presName="linearFlow" presStyleCnt="0">
        <dgm:presLayoutVars>
          <dgm:dir/>
          <dgm:resizeHandles val="exact"/>
        </dgm:presLayoutVars>
      </dgm:prSet>
      <dgm:spPr/>
    </dgm:pt>
    <dgm:pt modelId="{2BA99C8D-BD8B-4896-9B4E-8AD03D2081C0}" type="pres">
      <dgm:prSet presAssocID="{1599D4BC-C6D6-4250-823B-B94EC33E6D81}" presName="composite" presStyleCnt="0"/>
      <dgm:spPr/>
    </dgm:pt>
    <dgm:pt modelId="{74AE73E2-6F74-44B8-A911-7B0BAAAF04EE}" type="pres">
      <dgm:prSet presAssocID="{1599D4BC-C6D6-4250-823B-B94EC33E6D81}" presName="imgShp" presStyleLbl="fgImgPlace1" presStyleIdx="0" presStyleCnt="3" custLinFactNeighborX="-5053" custLinFactNeighborY="10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272426-E283-4476-A74B-7C271F8C5F3D}" type="pres">
      <dgm:prSet presAssocID="{1599D4BC-C6D6-4250-823B-B94EC33E6D81}" presName="txShp" presStyleLbl="node1" presStyleIdx="0" presStyleCnt="3" custScaleX="124570" custLinFactNeighborX="12903" custLinFactNeighborY="2175">
        <dgm:presLayoutVars>
          <dgm:bulletEnabled val="1"/>
        </dgm:presLayoutVars>
      </dgm:prSet>
      <dgm:spPr/>
    </dgm:pt>
    <dgm:pt modelId="{54C13591-9315-44BE-BB21-4BD1A763CADA}" type="pres">
      <dgm:prSet presAssocID="{5437EB71-AEC7-4D18-9CD5-E55DE4B6EB36}" presName="spacing" presStyleCnt="0"/>
      <dgm:spPr/>
    </dgm:pt>
    <dgm:pt modelId="{20F9206A-5809-4D0A-BAE7-7C9DD6128895}" type="pres">
      <dgm:prSet presAssocID="{87433413-0CA1-40E6-A6CE-0C7722460EC6}" presName="composite" presStyleCnt="0"/>
      <dgm:spPr/>
    </dgm:pt>
    <dgm:pt modelId="{1D371653-EF93-48BB-B97F-C29A649E35FE}" type="pres">
      <dgm:prSet presAssocID="{87433413-0CA1-40E6-A6CE-0C7722460EC6}" presName="imgShp" presStyleLbl="fgImgPlace1" presStyleIdx="1" presStyleCnt="3" custLinFactNeighborX="-30321" custLinFactNeighborY="0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8C1CAD7-F598-45B4-A417-2E51AE1C8808}" type="pres">
      <dgm:prSet presAssocID="{87433413-0CA1-40E6-A6CE-0C7722460EC6}" presName="txShp" presStyleLbl="node1" presStyleIdx="1" presStyleCnt="3" custLinFactNeighborX="-2532" custLinFactNeighborY="0">
        <dgm:presLayoutVars>
          <dgm:bulletEnabled val="1"/>
        </dgm:presLayoutVars>
      </dgm:prSet>
      <dgm:spPr/>
    </dgm:pt>
    <dgm:pt modelId="{A744F1B7-72E0-4CE2-87F0-902456708446}" type="pres">
      <dgm:prSet presAssocID="{C891A15E-D5FE-45E3-BCE5-660B0BC99209}" presName="spacing" presStyleCnt="0"/>
      <dgm:spPr/>
    </dgm:pt>
    <dgm:pt modelId="{CBDDDE9F-0555-4E96-A5EA-FCC0D17E5E37}" type="pres">
      <dgm:prSet presAssocID="{60F82DAF-EE05-4E72-9B3F-9D0611A3D4FB}" presName="composite" presStyleCnt="0"/>
      <dgm:spPr/>
    </dgm:pt>
    <dgm:pt modelId="{9DBA89AF-C6B2-4C13-BFD5-EDF87909ECE8}" type="pres">
      <dgm:prSet presAssocID="{60F82DAF-EE05-4E72-9B3F-9D0611A3D4FB}" presName="imgShp" presStyleLbl="fgImgPlace1" presStyleIdx="2" presStyleCnt="3" custLinFactNeighborX="-30321" custLinFactNeighborY="-606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BC0FBE1F-9D5B-4D33-92FD-D2DB6A74C811}" type="pres">
      <dgm:prSet presAssocID="{60F82DAF-EE05-4E72-9B3F-9D0611A3D4FB}" presName="txShp" presStyleLbl="node1" presStyleIdx="2" presStyleCnt="3" custLinFactNeighborX="-2701" custLinFactNeighborY="-5604">
        <dgm:presLayoutVars>
          <dgm:bulletEnabled val="1"/>
        </dgm:presLayoutVars>
      </dgm:prSet>
      <dgm:spPr>
        <a:xfrm rot="10800000">
          <a:off x="1344774" y="2672671"/>
          <a:ext cx="4317545" cy="1029091"/>
        </a:xfrm>
        <a:prstGeom prst="homePlate">
          <a:avLst/>
        </a:prstGeom>
      </dgm:spPr>
    </dgm:pt>
  </dgm:ptLst>
  <dgm:cxnLst>
    <dgm:cxn modelId="{3B987F11-EAC3-4D47-BCDD-F7DD877072D0}" type="presOf" srcId="{1599D4BC-C6D6-4250-823B-B94EC33E6D81}" destId="{99272426-E283-4476-A74B-7C271F8C5F3D}" srcOrd="0" destOrd="0" presId="urn:microsoft.com/office/officeart/2005/8/layout/vList3"/>
    <dgm:cxn modelId="{18429F19-9048-4852-A72D-1F7822DFA55D}" srcId="{B61D1457-E11F-44B3-9A30-7228C310090B}" destId="{60F82DAF-EE05-4E72-9B3F-9D0611A3D4FB}" srcOrd="2" destOrd="0" parTransId="{3054C009-5402-43C7-BA22-03D62C456167}" sibTransId="{B7D861FE-F5BD-40F0-9A9B-9C6518B33EA1}"/>
    <dgm:cxn modelId="{15231633-1E5B-44ED-A3F5-CD72180644C4}" type="presOf" srcId="{60F82DAF-EE05-4E72-9B3F-9D0611A3D4FB}" destId="{BC0FBE1F-9D5B-4D33-92FD-D2DB6A74C811}" srcOrd="0" destOrd="0" presId="urn:microsoft.com/office/officeart/2005/8/layout/vList3"/>
    <dgm:cxn modelId="{C1962769-6839-469C-88F7-871BB75C4A72}" type="presOf" srcId="{B61D1457-E11F-44B3-9A30-7228C310090B}" destId="{2FBDAFCF-6796-47A2-8FDB-47508B1A91D6}" srcOrd="0" destOrd="0" presId="urn:microsoft.com/office/officeart/2005/8/layout/vList3"/>
    <dgm:cxn modelId="{080C747D-7955-41C4-A75F-F9B66A767C9F}" srcId="{B61D1457-E11F-44B3-9A30-7228C310090B}" destId="{1599D4BC-C6D6-4250-823B-B94EC33E6D81}" srcOrd="0" destOrd="0" parTransId="{00AC6BCA-E3F6-44DD-9C94-CD59E7389135}" sibTransId="{5437EB71-AEC7-4D18-9CD5-E55DE4B6EB36}"/>
    <dgm:cxn modelId="{6BB544C2-867B-4CCA-93F3-DC7900249723}" srcId="{B61D1457-E11F-44B3-9A30-7228C310090B}" destId="{87433413-0CA1-40E6-A6CE-0C7722460EC6}" srcOrd="1" destOrd="0" parTransId="{342B2B00-A84E-4FD1-867B-4E9D204917E7}" sibTransId="{C891A15E-D5FE-45E3-BCE5-660B0BC99209}"/>
    <dgm:cxn modelId="{C7985BE2-C895-4829-A5FA-8D2FD0B9DC9D}" type="presOf" srcId="{87433413-0CA1-40E6-A6CE-0C7722460EC6}" destId="{F8C1CAD7-F598-45B4-A417-2E51AE1C8808}" srcOrd="0" destOrd="0" presId="urn:microsoft.com/office/officeart/2005/8/layout/vList3"/>
    <dgm:cxn modelId="{01DE77DC-4DCE-41C0-8B39-CA2483E16824}" type="presParOf" srcId="{2FBDAFCF-6796-47A2-8FDB-47508B1A91D6}" destId="{2BA99C8D-BD8B-4896-9B4E-8AD03D2081C0}" srcOrd="0" destOrd="0" presId="urn:microsoft.com/office/officeart/2005/8/layout/vList3"/>
    <dgm:cxn modelId="{56253900-9104-4126-B419-BF284CEF20FB}" type="presParOf" srcId="{2BA99C8D-BD8B-4896-9B4E-8AD03D2081C0}" destId="{74AE73E2-6F74-44B8-A911-7B0BAAAF04EE}" srcOrd="0" destOrd="0" presId="urn:microsoft.com/office/officeart/2005/8/layout/vList3"/>
    <dgm:cxn modelId="{3958657E-7A5B-4EAC-AD2E-71751470BFD0}" type="presParOf" srcId="{2BA99C8D-BD8B-4896-9B4E-8AD03D2081C0}" destId="{99272426-E283-4476-A74B-7C271F8C5F3D}" srcOrd="1" destOrd="0" presId="urn:microsoft.com/office/officeart/2005/8/layout/vList3"/>
    <dgm:cxn modelId="{BEF5CDFB-D96B-4F0B-A44D-B3A42B753081}" type="presParOf" srcId="{2FBDAFCF-6796-47A2-8FDB-47508B1A91D6}" destId="{54C13591-9315-44BE-BB21-4BD1A763CADA}" srcOrd="1" destOrd="0" presId="urn:microsoft.com/office/officeart/2005/8/layout/vList3"/>
    <dgm:cxn modelId="{D30F0815-240E-4947-AD4D-FC310676EE05}" type="presParOf" srcId="{2FBDAFCF-6796-47A2-8FDB-47508B1A91D6}" destId="{20F9206A-5809-4D0A-BAE7-7C9DD6128895}" srcOrd="2" destOrd="0" presId="urn:microsoft.com/office/officeart/2005/8/layout/vList3"/>
    <dgm:cxn modelId="{CBBA5DFE-2988-4869-B9A3-EFFBC38BE3A4}" type="presParOf" srcId="{20F9206A-5809-4D0A-BAE7-7C9DD6128895}" destId="{1D371653-EF93-48BB-B97F-C29A649E35FE}" srcOrd="0" destOrd="0" presId="urn:microsoft.com/office/officeart/2005/8/layout/vList3"/>
    <dgm:cxn modelId="{BAD2C675-636E-4ACD-90AB-50BAC4DF7F8C}" type="presParOf" srcId="{20F9206A-5809-4D0A-BAE7-7C9DD6128895}" destId="{F8C1CAD7-F598-45B4-A417-2E51AE1C8808}" srcOrd="1" destOrd="0" presId="urn:microsoft.com/office/officeart/2005/8/layout/vList3"/>
    <dgm:cxn modelId="{7F6FFB0F-E042-480D-A5DE-BF486D8D74E9}" type="presParOf" srcId="{2FBDAFCF-6796-47A2-8FDB-47508B1A91D6}" destId="{A744F1B7-72E0-4CE2-87F0-902456708446}" srcOrd="3" destOrd="0" presId="urn:microsoft.com/office/officeart/2005/8/layout/vList3"/>
    <dgm:cxn modelId="{2D201B69-883F-4168-9DFB-927FBA518F7B}" type="presParOf" srcId="{2FBDAFCF-6796-47A2-8FDB-47508B1A91D6}" destId="{CBDDDE9F-0555-4E96-A5EA-FCC0D17E5E37}" srcOrd="4" destOrd="0" presId="urn:microsoft.com/office/officeart/2005/8/layout/vList3"/>
    <dgm:cxn modelId="{CD8F7F70-F6CF-4048-9301-84CE6FAD1A7A}" type="presParOf" srcId="{CBDDDE9F-0555-4E96-A5EA-FCC0D17E5E37}" destId="{9DBA89AF-C6B2-4C13-BFD5-EDF87909ECE8}" srcOrd="0" destOrd="0" presId="urn:microsoft.com/office/officeart/2005/8/layout/vList3"/>
    <dgm:cxn modelId="{4C94D8D9-920C-4A7B-9AE1-A83F5479182A}" type="presParOf" srcId="{CBDDDE9F-0555-4E96-A5EA-FCC0D17E5E37}" destId="{BC0FBE1F-9D5B-4D33-92FD-D2DB6A74C8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72426-E283-4476-A74B-7C271F8C5F3D}">
      <dsp:nvSpPr>
        <dsp:cNvPr id="0" name=""/>
        <dsp:cNvSpPr/>
      </dsp:nvSpPr>
      <dsp:spPr>
        <a:xfrm rot="10800000">
          <a:off x="1426421" y="22101"/>
          <a:ext cx="6885597" cy="923190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101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https://www.linkedin.com/in/bismillah-kani-49a31115/</a:t>
          </a:r>
        </a:p>
      </dsp:txBody>
      <dsp:txXfrm rot="10800000">
        <a:off x="1657218" y="22101"/>
        <a:ext cx="6654800" cy="923190"/>
      </dsp:txXfrm>
    </dsp:sp>
    <dsp:sp modelId="{74AE73E2-6F74-44B8-A911-7B0BAAAF04EE}">
      <dsp:nvSpPr>
        <dsp:cNvPr id="0" name=""/>
        <dsp:cNvSpPr/>
      </dsp:nvSpPr>
      <dsp:spPr>
        <a:xfrm>
          <a:off x="884019" y="11355"/>
          <a:ext cx="923190" cy="9231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CAD7-F598-45B4-A417-2E51AE1C8808}">
      <dsp:nvSpPr>
        <dsp:cNvPr id="0" name=""/>
        <dsp:cNvSpPr/>
      </dsp:nvSpPr>
      <dsp:spPr>
        <a:xfrm rot="10800000">
          <a:off x="1483104" y="1200787"/>
          <a:ext cx="5527492" cy="923190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101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bismillahkani@gmail.com</a:t>
          </a:r>
        </a:p>
      </dsp:txBody>
      <dsp:txXfrm rot="10800000">
        <a:off x="1713901" y="1200787"/>
        <a:ext cx="5296695" cy="923190"/>
      </dsp:txXfrm>
    </dsp:sp>
    <dsp:sp modelId="{1D371653-EF93-48BB-B97F-C29A649E35FE}">
      <dsp:nvSpPr>
        <dsp:cNvPr id="0" name=""/>
        <dsp:cNvSpPr/>
      </dsp:nvSpPr>
      <dsp:spPr>
        <a:xfrm>
          <a:off x="881545" y="1200787"/>
          <a:ext cx="923190" cy="92319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FBE1F-9D5B-4D33-92FD-D2DB6A74C811}">
      <dsp:nvSpPr>
        <dsp:cNvPr id="0" name=""/>
        <dsp:cNvSpPr/>
      </dsp:nvSpPr>
      <dsp:spPr>
        <a:xfrm rot="10800000">
          <a:off x="1473763" y="2347818"/>
          <a:ext cx="5527492" cy="923190"/>
        </a:xfrm>
        <a:prstGeom prst="homePlate">
          <a:avLst/>
        </a:prstGeom>
        <a:noFill/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801" tIns="175260" rIns="327152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Source Sans Pro"/>
              <a:ea typeface="+mn-ea"/>
              <a:cs typeface="+mn-cs"/>
            </a:rPr>
            <a:t>https://github.com/bismillahkani</a:t>
          </a:r>
        </a:p>
      </dsp:txBody>
      <dsp:txXfrm rot="10800000">
        <a:off x="1704560" y="2347818"/>
        <a:ext cx="5296695" cy="923190"/>
      </dsp:txXfrm>
    </dsp:sp>
    <dsp:sp modelId="{9DBA89AF-C6B2-4C13-BFD5-EDF87909ECE8}">
      <dsp:nvSpPr>
        <dsp:cNvPr id="0" name=""/>
        <dsp:cNvSpPr/>
      </dsp:nvSpPr>
      <dsp:spPr>
        <a:xfrm>
          <a:off x="881545" y="2343571"/>
          <a:ext cx="923190" cy="92319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1/15/2022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FEA5-38EC-41AB-B67A-2963A5BC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AWS Serverless AI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326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02D-A8EF-4191-930D-2FA4B16B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6116-4B1A-47FF-B657-59BC5096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</a:t>
            </a:r>
          </a:p>
          <a:p>
            <a:r>
              <a:rPr lang="en-US" sz="2400" dirty="0"/>
              <a:t>SAM serverless deployment</a:t>
            </a:r>
          </a:p>
          <a:p>
            <a:r>
              <a:rPr lang="en-US" sz="2400" dirty="0" err="1"/>
              <a:t>Sagemaker</a:t>
            </a:r>
            <a:r>
              <a:rPr lang="en-US" sz="2400" dirty="0"/>
              <a:t> serverless inference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Serverless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is the practice of using managed services with event driven compute functions to avoid or minimize infrastructure management, configuration, operations, and idle capacity.</a:t>
            </a:r>
          </a:p>
          <a:p>
            <a:pPr marL="0" indent="0">
              <a:buNone/>
            </a:pPr>
            <a:r>
              <a:rPr lang="en-US" sz="2000" dirty="0"/>
              <a:t>A serverless architecture means that developers and operators do not need to spend time with maintenance operations, infrastructure availability, or capacity planning. </a:t>
            </a:r>
          </a:p>
          <a:p>
            <a:pPr marL="0" indent="0">
              <a:buNone/>
            </a:pPr>
            <a:r>
              <a:rPr lang="en-US" sz="2000" dirty="0"/>
              <a:t>For compute, you are charged based solely upon the time and memory allocated to run your code, without associated fees for idle time.</a:t>
            </a:r>
          </a:p>
          <a:p>
            <a:pPr marL="0" indent="0">
              <a:buNone/>
            </a:pPr>
            <a:r>
              <a:rPr lang="en-US" sz="2000" dirty="0"/>
              <a:t>Using a serverless first approach, developers can reduce their time-to-market for creating customer value with faster development practices by concentrating on business logic rather than undifferentiated heavy lifting.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56ED0-1522-4C2E-A7E0-81CCA8F0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1" y="2743661"/>
            <a:ext cx="2754869" cy="2145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Serverless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Source Sans Pro"/>
              </a:rPr>
              <a:t>Lambda – event driven pay as you go compute service that runs your code without provisioning or managing servers. Function as a Service (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</a:rPr>
              <a:t>FaaS</a:t>
            </a:r>
            <a:r>
              <a:rPr lang="en-US" sz="2400" dirty="0">
                <a:solidFill>
                  <a:srgbClr val="FFFFFF"/>
                </a:solidFill>
                <a:latin typeface="Source Sans Pro"/>
              </a:rPr>
              <a:t>)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FFFF"/>
              </a:solidFill>
              <a:latin typeface="Source Sans Pro"/>
            </a:endParaRPr>
          </a:p>
          <a:p>
            <a:pPr marL="0" indent="0">
              <a:buNone/>
              <a:defRPr/>
            </a:pPr>
            <a:r>
              <a:rPr lang="en-US" sz="2400" dirty="0" err="1">
                <a:solidFill>
                  <a:srgbClr val="FFFFFF"/>
                </a:solidFill>
                <a:latin typeface="Source Sans Pro"/>
              </a:rPr>
              <a:t>Fargate</a:t>
            </a:r>
            <a:r>
              <a:rPr lang="en-US" sz="2400" dirty="0">
                <a:solidFill>
                  <a:srgbClr val="FFFFFF"/>
                </a:solidFill>
                <a:latin typeface="Source Sans Pro"/>
              </a:rPr>
              <a:t> – serverless compute engine for your container workload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FFFF"/>
              </a:solidFill>
              <a:latin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Source Sans Pro"/>
              </a:rPr>
              <a:t>Application integration – API Gateway,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</a:rPr>
              <a:t>Eventbridge</a:t>
            </a:r>
            <a:r>
              <a:rPr lang="en-US" sz="2400" dirty="0">
                <a:solidFill>
                  <a:srgbClr val="FFFFFF"/>
                </a:solidFill>
                <a:latin typeface="Source Sans Pro"/>
              </a:rPr>
              <a:t>, Step Functions, SQS, SNS,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rgbClr val="FFFFFF"/>
              </a:solidFill>
              <a:latin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Data Store – S3,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56ED0-1522-4C2E-A7E0-81CCA8F0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1" y="2743661"/>
            <a:ext cx="2754869" cy="2145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AWS Serverless Application Model (AWS SAM) is an open-source framework that you can use to build serverless applications on AWS.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just a few lines per resource, you can define the application you want and model it using YAML.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During deployment, SAM transforms and expands the SAM syntax into AWS CloudFormation syntax, enabling you to build serverless applications faster.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WS Serverless Application Model (SAM) Command Line Interface – Build,  Test, and Debug Serverless Apps Locally | AWS News Blog">
            <a:extLst>
              <a:ext uri="{FF2B5EF4-FFF2-40B4-BE49-F238E27FC236}">
                <a16:creationId xmlns:a16="http://schemas.microsoft.com/office/drawing/2014/main" id="{9E53003B-115E-42BE-81D7-3F326590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5173"/>
            <a:ext cx="2391164" cy="34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5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Sagemaker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Sagemaker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inference types: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Real-time Inference - for inference workloads where you have real-time, interactive, low latency requirements.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Batch Transform - get inferences from large datasets.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Asynchronous Inference - that queues incoming requests and processes them asynchronously. Near real-time.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Inference (Preview) - is ideal for workloads which have idle periods between traffic spurts and can tolerate cold starts.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ploy Sentiment Analyzer Using SageMaker and W&amp;amp;B">
            <a:extLst>
              <a:ext uri="{FF2B5EF4-FFF2-40B4-BE49-F238E27FC236}">
                <a16:creationId xmlns:a16="http://schemas.microsoft.com/office/drawing/2014/main" id="{97971218-F620-4619-8DE4-7D4CC946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1" y="238751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6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IN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4993CD-4690-4BC8-8871-CB598329B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12793"/>
              </p:ext>
            </p:extLst>
          </p:nvPr>
        </p:nvGraphicFramePr>
        <p:xfrm>
          <a:off x="2586133" y="2153886"/>
          <a:ext cx="8312019" cy="3324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331806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8031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8100</TotalTime>
  <Words>344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AWS Serverless AI</vt:lpstr>
      <vt:lpstr>Agenda</vt:lpstr>
      <vt:lpstr>Serverless</vt:lpstr>
      <vt:lpstr>Serverless</vt:lpstr>
      <vt:lpstr>SAM</vt:lpstr>
      <vt:lpstr>Sagemaker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Riziana Kani B-091-2020 -21</dc:creator>
  <cp:lastModifiedBy>Riziana Kani B-091-2020 -21</cp:lastModifiedBy>
  <cp:revision>58</cp:revision>
  <dcterms:created xsi:type="dcterms:W3CDTF">2021-06-16T11:13:04Z</dcterms:created>
  <dcterms:modified xsi:type="dcterms:W3CDTF">2022-01-15T07:11:56Z</dcterms:modified>
</cp:coreProperties>
</file>