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5" r:id="rId5"/>
    <p:sldId id="259" r:id="rId6"/>
    <p:sldId id="260" r:id="rId7"/>
    <p:sldId id="267" r:id="rId8"/>
    <p:sldId id="266" r:id="rId9"/>
    <p:sldId id="261" r:id="rId10"/>
    <p:sldId id="263" r:id="rId11"/>
    <p:sldId id="264" r:id="rId12"/>
    <p:sldId id="268" r:id="rId13"/>
    <p:sldId id="270" r:id="rId14"/>
    <p:sldId id="269" r:id="rId15"/>
    <p:sldId id="271" r:id="rId16"/>
    <p:sldId id="272" r:id="rId17"/>
    <p:sldId id="27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0D2D552-D9CD-45A7-B8AB-F9928B688DD4}"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2B783-3C84-41BA-93D6-E2D15343BE78}"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8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2D552-D9CD-45A7-B8AB-F9928B688DD4}"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140169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2D552-D9CD-45A7-B8AB-F9928B688DD4}"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2B783-3C84-41BA-93D6-E2D15343BE78}"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2D552-D9CD-45A7-B8AB-F9928B688DD4}"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424217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2D552-D9CD-45A7-B8AB-F9928B688DD4}" type="datetimeFigureOut">
              <a:rPr lang="en-IN" smtClean="0"/>
              <a:t>15-03-2020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42B783-3C84-41BA-93D6-E2D15343BE78}"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7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D2D552-D9CD-45A7-B8AB-F9928B688DD4}"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394221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D2D552-D9CD-45A7-B8AB-F9928B688DD4}" type="datetimeFigureOut">
              <a:rPr lang="en-IN" smtClean="0"/>
              <a:t>15-03-2020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147233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2D552-D9CD-45A7-B8AB-F9928B688DD4}" type="datetimeFigureOut">
              <a:rPr lang="en-IN" smtClean="0"/>
              <a:t>15-03-2020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217259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2D552-D9CD-45A7-B8AB-F9928B688DD4}" type="datetimeFigureOut">
              <a:rPr lang="en-IN" smtClean="0"/>
              <a:t>15-03-2020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166326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D2D552-D9CD-45A7-B8AB-F9928B688DD4}"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2B783-3C84-41BA-93D6-E2D15343BE78}" type="slidenum">
              <a:rPr lang="en-IN" smtClean="0"/>
              <a:t>‹#›</a:t>
            </a:fld>
            <a:endParaRPr lang="en-IN"/>
          </a:p>
        </p:txBody>
      </p:sp>
    </p:spTree>
    <p:extLst>
      <p:ext uri="{BB962C8B-B14F-4D97-AF65-F5344CB8AC3E}">
        <p14:creationId xmlns:p14="http://schemas.microsoft.com/office/powerpoint/2010/main" val="230900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2D552-D9CD-45A7-B8AB-F9928B688DD4}" type="datetimeFigureOut">
              <a:rPr lang="en-IN" smtClean="0"/>
              <a:t>15-03-2020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42B783-3C84-41BA-93D6-E2D15343BE78}"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873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D2D552-D9CD-45A7-B8AB-F9928B688DD4}" type="datetimeFigureOut">
              <a:rPr lang="en-IN" smtClean="0"/>
              <a:t>15-03-2020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42B783-3C84-41BA-93D6-E2D15343BE78}"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7063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rafjaa/resampling-strategies-for-imbalanced-dataset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imbalanced-learn.org/en/stable/under_sampling.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imbalanced-learn.org/en/stable/under_sampling.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ismillahkani/imbalanced-learning/blob/master/Classification_of_imbalanced_dataset.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site.uottawa.ca/~nat/Workshop2003/jzhang.pdf" TargetMode="External"/><Relationship Id="rId3" Type="http://schemas.openxmlformats.org/officeDocument/2006/relationships/hyperlink" Target="https://towardsdatascience.com/handling-imbalanced-datasets-in-machine-learning-7a0e84220f28" TargetMode="External"/><Relationship Id="rId7" Type="http://schemas.openxmlformats.org/officeDocument/2006/relationships/hyperlink" Target="https://sci2s.ugr.es/keel/pdf/algorithm/congreso/2008-He-ieee.pdf" TargetMode="External"/><Relationship Id="rId2" Type="http://schemas.openxmlformats.org/officeDocument/2006/relationships/hyperlink" Target="https://www.jeremyjordan.me/imbalanced-data/" TargetMode="External"/><Relationship Id="rId1" Type="http://schemas.openxmlformats.org/officeDocument/2006/relationships/slideLayout" Target="../slideLayouts/slideLayout2.xml"/><Relationship Id="rId6" Type="http://schemas.openxmlformats.org/officeDocument/2006/relationships/hyperlink" Target="https://sci2s.ugr.es/keel/keel-dataset/pdfs/2005-Han-LNCS.pdf" TargetMode="External"/><Relationship Id="rId5" Type="http://schemas.openxmlformats.org/officeDocument/2006/relationships/hyperlink" Target="https://arxiv.org/pdf/1106.1813.pdf" TargetMode="External"/><Relationship Id="rId4" Type="http://schemas.openxmlformats.org/officeDocument/2006/relationships/hyperlink" Target="https://imbalanced-learn.readthedocs.io/en/stable/api.htm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mailto:bismillahkani@gmail.com"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owardsdatascience.com/handling-imbalanced-datasets-in-machine-learning-7a0e84220f28"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wardsdatascience.com/understanding-confusion-matrix-a9ad42dcfd62"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navan.name/roc/" TargetMode="External"/><Relationship Id="rId5" Type="http://schemas.openxmlformats.org/officeDocument/2006/relationships/hyperlink" Target="https://towardsdatascience.com/handling-imbalanced-datasets-in-machine-learning-7a0e84220f28" TargetMode="External"/><Relationship Id="rId4" Type="http://schemas.openxmlformats.org/officeDocument/2006/relationships/hyperlink" Target="https://en.wikipedia.org/wiki/Receiver_operating_characteristi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rafjaa/resampling-strategies-for-imbalanced-dataset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contrib.scikit-learn.org/imbalanced-learn/stable/_images/sphx_glr_plot_illustration_generation_sample_0011.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E4E4-2CEE-4BEE-987B-E2DA627D7929}"/>
              </a:ext>
            </a:extLst>
          </p:cNvPr>
          <p:cNvSpPr>
            <a:spLocks noGrp="1"/>
          </p:cNvSpPr>
          <p:nvPr>
            <p:ph type="ctrTitle"/>
          </p:nvPr>
        </p:nvSpPr>
        <p:spPr/>
        <p:txBody>
          <a:bodyPr>
            <a:normAutofit/>
          </a:bodyPr>
          <a:lstStyle/>
          <a:p>
            <a:r>
              <a:rPr lang="en-IN" sz="4000" dirty="0"/>
              <a:t>Classification of imbalanced dataset</a:t>
            </a:r>
          </a:p>
        </p:txBody>
      </p:sp>
      <p:sp>
        <p:nvSpPr>
          <p:cNvPr id="3" name="Subtitle 2">
            <a:extLst>
              <a:ext uri="{FF2B5EF4-FFF2-40B4-BE49-F238E27FC236}">
                <a16:creationId xmlns:a16="http://schemas.microsoft.com/office/drawing/2014/main" id="{3DC3B273-30F2-47D2-96D1-99E3746681A2}"/>
              </a:ext>
            </a:extLst>
          </p:cNvPr>
          <p:cNvSpPr>
            <a:spLocks noGrp="1"/>
          </p:cNvSpPr>
          <p:nvPr>
            <p:ph type="subTitle" idx="1"/>
          </p:nvPr>
        </p:nvSpPr>
        <p:spPr/>
        <p:txBody>
          <a:bodyPr/>
          <a:lstStyle/>
          <a:p>
            <a:r>
              <a:rPr lang="en-IN" dirty="0"/>
              <a:t>16</a:t>
            </a:r>
            <a:r>
              <a:rPr lang="en-IN" baseline="30000" dirty="0"/>
              <a:t>th</a:t>
            </a:r>
            <a:r>
              <a:rPr lang="en-IN" dirty="0"/>
              <a:t> March 2020</a:t>
            </a:r>
          </a:p>
        </p:txBody>
      </p:sp>
    </p:spTree>
    <p:extLst>
      <p:ext uri="{BB962C8B-B14F-4D97-AF65-F5344CB8AC3E}">
        <p14:creationId xmlns:p14="http://schemas.microsoft.com/office/powerpoint/2010/main" val="382299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31E8-9EC4-4D34-8C45-28FD0B395A8E}"/>
              </a:ext>
            </a:extLst>
          </p:cNvPr>
          <p:cNvSpPr>
            <a:spLocks noGrp="1"/>
          </p:cNvSpPr>
          <p:nvPr>
            <p:ph type="title"/>
          </p:nvPr>
        </p:nvSpPr>
        <p:spPr/>
        <p:txBody>
          <a:bodyPr/>
          <a:lstStyle/>
          <a:p>
            <a:r>
              <a:rPr lang="en-IN" dirty="0"/>
              <a:t>Smote - Variants</a:t>
            </a:r>
          </a:p>
        </p:txBody>
      </p:sp>
      <p:sp>
        <p:nvSpPr>
          <p:cNvPr id="3" name="Content Placeholder 2">
            <a:extLst>
              <a:ext uri="{FF2B5EF4-FFF2-40B4-BE49-F238E27FC236}">
                <a16:creationId xmlns:a16="http://schemas.microsoft.com/office/drawing/2014/main" id="{765EBB68-1B78-48EA-9A90-6294F3430D3C}"/>
              </a:ext>
            </a:extLst>
          </p:cNvPr>
          <p:cNvSpPr>
            <a:spLocks noGrp="1"/>
          </p:cNvSpPr>
          <p:nvPr>
            <p:ph idx="1"/>
          </p:nvPr>
        </p:nvSpPr>
        <p:spPr/>
        <p:txBody>
          <a:bodyPr/>
          <a:lstStyle/>
          <a:p>
            <a:r>
              <a:rPr lang="en-IN" dirty="0"/>
              <a:t>SMOTE: No selection rules, randomly sample all possible xi. </a:t>
            </a:r>
          </a:p>
          <a:p>
            <a:r>
              <a:rPr lang="en-IN" dirty="0" err="1"/>
              <a:t>BorderlineSMOTE</a:t>
            </a:r>
            <a:r>
              <a:rPr lang="en-IN" dirty="0"/>
              <a:t>: Separates all possible xi into three classes using the k nearest </a:t>
            </a:r>
            <a:r>
              <a:rPr lang="en-IN" dirty="0" err="1"/>
              <a:t>neighbors</a:t>
            </a:r>
            <a:r>
              <a:rPr lang="en-IN" dirty="0"/>
              <a:t> of each point.</a:t>
            </a:r>
          </a:p>
          <a:p>
            <a:pPr lvl="1"/>
            <a:r>
              <a:rPr lang="en-IN" dirty="0"/>
              <a:t>noise: all nearest-</a:t>
            </a:r>
            <a:r>
              <a:rPr lang="en-IN" dirty="0" err="1"/>
              <a:t>neighbors</a:t>
            </a:r>
            <a:r>
              <a:rPr lang="en-IN" dirty="0"/>
              <a:t> are from a different class than xi</a:t>
            </a:r>
          </a:p>
          <a:p>
            <a:pPr lvl="1"/>
            <a:r>
              <a:rPr lang="en-IN" dirty="0"/>
              <a:t>danger: at least half of the nearest </a:t>
            </a:r>
            <a:r>
              <a:rPr lang="en-IN" dirty="0" err="1"/>
              <a:t>neighbors</a:t>
            </a:r>
            <a:r>
              <a:rPr lang="en-IN" dirty="0"/>
              <a:t> are of the same class as xi</a:t>
            </a:r>
          </a:p>
          <a:p>
            <a:pPr lvl="1"/>
            <a:r>
              <a:rPr lang="en-IN" dirty="0"/>
              <a:t>safe: all nearest </a:t>
            </a:r>
            <a:r>
              <a:rPr lang="en-IN" dirty="0" err="1"/>
              <a:t>neighbors</a:t>
            </a:r>
            <a:r>
              <a:rPr lang="en-IN" dirty="0"/>
              <a:t> are from the same class as xi</a:t>
            </a:r>
          </a:p>
          <a:p>
            <a:r>
              <a:rPr lang="en-IN" dirty="0"/>
              <a:t>SVMSMOTE: Uses an SVM classifier to identify the support vectors (samples close to the decision boundary) and samples xi from these points.</a:t>
            </a:r>
          </a:p>
        </p:txBody>
      </p:sp>
    </p:spTree>
    <p:extLst>
      <p:ext uri="{BB962C8B-B14F-4D97-AF65-F5344CB8AC3E}">
        <p14:creationId xmlns:p14="http://schemas.microsoft.com/office/powerpoint/2010/main" val="103788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A41A-0E3C-4135-9C30-8DFB6D54417A}"/>
              </a:ext>
            </a:extLst>
          </p:cNvPr>
          <p:cNvSpPr>
            <a:spLocks noGrp="1"/>
          </p:cNvSpPr>
          <p:nvPr>
            <p:ph type="title"/>
          </p:nvPr>
        </p:nvSpPr>
        <p:spPr/>
        <p:txBody>
          <a:bodyPr/>
          <a:lstStyle/>
          <a:p>
            <a:r>
              <a:rPr lang="en-IN" dirty="0"/>
              <a:t>ADASYN</a:t>
            </a:r>
          </a:p>
        </p:txBody>
      </p:sp>
      <p:sp>
        <p:nvSpPr>
          <p:cNvPr id="3" name="Content Placeholder 2">
            <a:extLst>
              <a:ext uri="{FF2B5EF4-FFF2-40B4-BE49-F238E27FC236}">
                <a16:creationId xmlns:a16="http://schemas.microsoft.com/office/drawing/2014/main" id="{41328344-D35E-46E8-BA8C-7E8895BC0BBF}"/>
              </a:ext>
            </a:extLst>
          </p:cNvPr>
          <p:cNvSpPr>
            <a:spLocks noGrp="1"/>
          </p:cNvSpPr>
          <p:nvPr>
            <p:ph idx="1"/>
          </p:nvPr>
        </p:nvSpPr>
        <p:spPr/>
        <p:txBody>
          <a:bodyPr>
            <a:normAutofit/>
          </a:bodyPr>
          <a:lstStyle/>
          <a:p>
            <a:r>
              <a:rPr lang="en-IN" dirty="0"/>
              <a:t>Adaptive Synthetic Sampling Approach for Imbalanced learning</a:t>
            </a:r>
          </a:p>
          <a:p>
            <a:r>
              <a:rPr lang="en-IN" dirty="0"/>
              <a:t>Adaptive Synthetic (ADASYN) sampling works in a similar manner as SMOTE, however, the number of samples generated for a given xi is proportional to the number of nearby samples which do not belong to the same class as xi. Thus, ADASYN tends to focus solely on outliers when generating new synthetic training examples.</a:t>
            </a:r>
          </a:p>
          <a:p>
            <a:r>
              <a:rPr lang="en-IN" dirty="0"/>
              <a:t>The key idea of ADASYN algorithm is to use a density distribution </a:t>
            </a:r>
            <a:r>
              <a:rPr lang="en-IN" dirty="0" err="1"/>
              <a:t>rˆi</a:t>
            </a:r>
            <a:r>
              <a:rPr lang="en-IN" dirty="0"/>
              <a:t> as a criterion to automatically decide the number of synthetic samples that need to be generated for each minority data example.</a:t>
            </a:r>
          </a:p>
          <a:p>
            <a:r>
              <a:rPr lang="en-IN" dirty="0"/>
              <a:t>In SMOTE, equal number of synthetic samples are generated for each minority class</a:t>
            </a:r>
          </a:p>
        </p:txBody>
      </p:sp>
    </p:spTree>
    <p:extLst>
      <p:ext uri="{BB962C8B-B14F-4D97-AF65-F5344CB8AC3E}">
        <p14:creationId xmlns:p14="http://schemas.microsoft.com/office/powerpoint/2010/main" val="366942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2E05-BE39-4BC9-B586-C7C5504BB2B0}"/>
              </a:ext>
            </a:extLst>
          </p:cNvPr>
          <p:cNvSpPr>
            <a:spLocks noGrp="1"/>
          </p:cNvSpPr>
          <p:nvPr>
            <p:ph type="title"/>
          </p:nvPr>
        </p:nvSpPr>
        <p:spPr/>
        <p:txBody>
          <a:bodyPr/>
          <a:lstStyle/>
          <a:p>
            <a:r>
              <a:rPr lang="en-IN" dirty="0"/>
              <a:t>UNDER SAMPLING</a:t>
            </a:r>
          </a:p>
        </p:txBody>
      </p:sp>
      <p:sp>
        <p:nvSpPr>
          <p:cNvPr id="3" name="Content Placeholder 2">
            <a:extLst>
              <a:ext uri="{FF2B5EF4-FFF2-40B4-BE49-F238E27FC236}">
                <a16:creationId xmlns:a16="http://schemas.microsoft.com/office/drawing/2014/main" id="{24A6B797-68A7-432B-8F58-1428B4968FF8}"/>
              </a:ext>
            </a:extLst>
          </p:cNvPr>
          <p:cNvSpPr>
            <a:spLocks noGrp="1"/>
          </p:cNvSpPr>
          <p:nvPr>
            <p:ph idx="1"/>
          </p:nvPr>
        </p:nvSpPr>
        <p:spPr/>
        <p:txBody>
          <a:bodyPr/>
          <a:lstStyle/>
          <a:p>
            <a:r>
              <a:rPr lang="en-IN" dirty="0"/>
              <a:t>Random Under Sampler - a naive implementation would be to simply sample the majority class at random until reaching a similar number of observations as the minority classes.</a:t>
            </a:r>
          </a:p>
        </p:txBody>
      </p:sp>
      <p:pic>
        <p:nvPicPr>
          <p:cNvPr id="4" name="Picture 2" descr="https://raw.githubusercontent.com/rafjaa/machine_learning_fecib/master/src/static/img/resampling.png">
            <a:extLst>
              <a:ext uri="{FF2B5EF4-FFF2-40B4-BE49-F238E27FC236}">
                <a16:creationId xmlns:a16="http://schemas.microsoft.com/office/drawing/2014/main" id="{4C613BC7-10FD-417D-9953-191F7918E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614"/>
          <a:stretch/>
        </p:blipFill>
        <p:spPr bwMode="auto">
          <a:xfrm>
            <a:off x="4052827" y="3432718"/>
            <a:ext cx="4086341" cy="27047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17365A-FD4B-42E3-8194-6BC081912F46}"/>
              </a:ext>
            </a:extLst>
          </p:cNvPr>
          <p:cNvSpPr txBox="1"/>
          <p:nvPr/>
        </p:nvSpPr>
        <p:spPr>
          <a:xfrm>
            <a:off x="5432171" y="6137481"/>
            <a:ext cx="1327651" cy="276999"/>
          </a:xfrm>
          <a:prstGeom prst="rect">
            <a:avLst/>
          </a:prstGeom>
          <a:noFill/>
        </p:spPr>
        <p:txBody>
          <a:bodyPr wrap="square" rtlCol="0">
            <a:spAutoFit/>
          </a:bodyPr>
          <a:lstStyle/>
          <a:p>
            <a:r>
              <a:rPr lang="en-IN" sz="1200" dirty="0">
                <a:hlinkClick r:id="rId3"/>
              </a:rPr>
              <a:t>Image Credit</a:t>
            </a:r>
            <a:endParaRPr lang="en-IN" sz="1200" dirty="0"/>
          </a:p>
        </p:txBody>
      </p:sp>
    </p:spTree>
    <p:extLst>
      <p:ext uri="{BB962C8B-B14F-4D97-AF65-F5344CB8AC3E}">
        <p14:creationId xmlns:p14="http://schemas.microsoft.com/office/powerpoint/2010/main" val="229606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9973-20AE-4FEA-BB63-30C64312A3B9}"/>
              </a:ext>
            </a:extLst>
          </p:cNvPr>
          <p:cNvSpPr>
            <a:spLocks noGrp="1"/>
          </p:cNvSpPr>
          <p:nvPr>
            <p:ph type="title"/>
          </p:nvPr>
        </p:nvSpPr>
        <p:spPr/>
        <p:txBody>
          <a:bodyPr/>
          <a:lstStyle/>
          <a:p>
            <a:r>
              <a:rPr lang="en-IN" dirty="0"/>
              <a:t>Near miss</a:t>
            </a:r>
          </a:p>
        </p:txBody>
      </p:sp>
      <p:sp>
        <p:nvSpPr>
          <p:cNvPr id="3" name="Content Placeholder 2">
            <a:extLst>
              <a:ext uri="{FF2B5EF4-FFF2-40B4-BE49-F238E27FC236}">
                <a16:creationId xmlns:a16="http://schemas.microsoft.com/office/drawing/2014/main" id="{5A56A024-B1A8-47CC-89BC-C1C1C1D021E1}"/>
              </a:ext>
            </a:extLst>
          </p:cNvPr>
          <p:cNvSpPr>
            <a:spLocks noGrp="1"/>
          </p:cNvSpPr>
          <p:nvPr>
            <p:ph idx="1"/>
          </p:nvPr>
        </p:nvSpPr>
        <p:spPr/>
        <p:txBody>
          <a:bodyPr/>
          <a:lstStyle/>
          <a:p>
            <a:endParaRPr lang="en-IN" dirty="0"/>
          </a:p>
          <a:p>
            <a:endParaRPr lang="en-IN" dirty="0"/>
          </a:p>
          <a:p>
            <a:endParaRPr lang="en-IN" dirty="0"/>
          </a:p>
          <a:p>
            <a:r>
              <a:rPr lang="en-IN" dirty="0"/>
              <a:t>NearMiss-1: Majority class examples with minimum average distance to three closest minority class examples.</a:t>
            </a:r>
          </a:p>
          <a:p>
            <a:r>
              <a:rPr lang="en-IN" dirty="0"/>
              <a:t>NearMiss-2: Majority class examples with minimum average distance to three furthest minority class examples.</a:t>
            </a:r>
          </a:p>
          <a:p>
            <a:r>
              <a:rPr lang="en-IN" dirty="0"/>
              <a:t>NearMiss-3: Majority class examples with minimum distance to each minority class example.</a:t>
            </a:r>
          </a:p>
          <a:p>
            <a:endParaRPr lang="en-IN" dirty="0"/>
          </a:p>
        </p:txBody>
      </p:sp>
      <p:pic>
        <p:nvPicPr>
          <p:cNvPr id="3074" name="Picture 2" descr="sphx_glr_plot_illustration_nearmiss_0011">
            <a:extLst>
              <a:ext uri="{FF2B5EF4-FFF2-40B4-BE49-F238E27FC236}">
                <a16:creationId xmlns:a16="http://schemas.microsoft.com/office/drawing/2014/main" id="{A49B4316-C468-4A9A-B70F-C9E8F0AF9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356" y="263768"/>
            <a:ext cx="3259015" cy="32590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phx_glr_plot_illustration_nearmiss_0021">
            <a:extLst>
              <a:ext uri="{FF2B5EF4-FFF2-40B4-BE49-F238E27FC236}">
                <a16:creationId xmlns:a16="http://schemas.microsoft.com/office/drawing/2014/main" id="{D9D37878-F683-45E6-8AAA-4BE1A0E18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235" y="263768"/>
            <a:ext cx="3259015" cy="32590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D8AF29-8385-40DF-B473-A699171CFFC1}"/>
              </a:ext>
            </a:extLst>
          </p:cNvPr>
          <p:cNvSpPr txBox="1"/>
          <p:nvPr/>
        </p:nvSpPr>
        <p:spPr>
          <a:xfrm>
            <a:off x="6641409" y="3484868"/>
            <a:ext cx="1327651" cy="276999"/>
          </a:xfrm>
          <a:prstGeom prst="rect">
            <a:avLst/>
          </a:prstGeom>
          <a:noFill/>
        </p:spPr>
        <p:txBody>
          <a:bodyPr wrap="square" rtlCol="0">
            <a:spAutoFit/>
          </a:bodyPr>
          <a:lstStyle/>
          <a:p>
            <a:r>
              <a:rPr lang="en-IN" sz="1200" dirty="0">
                <a:hlinkClick r:id="rId4"/>
              </a:rPr>
              <a:t>Image Credit</a:t>
            </a:r>
            <a:endParaRPr lang="en-IN" sz="1200" dirty="0"/>
          </a:p>
        </p:txBody>
      </p:sp>
    </p:spTree>
    <p:extLst>
      <p:ext uri="{BB962C8B-B14F-4D97-AF65-F5344CB8AC3E}">
        <p14:creationId xmlns:p14="http://schemas.microsoft.com/office/powerpoint/2010/main" val="2606785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6AD4-C4E4-4623-B86D-3874B5F00CF6}"/>
              </a:ext>
            </a:extLst>
          </p:cNvPr>
          <p:cNvSpPr>
            <a:spLocks noGrp="1"/>
          </p:cNvSpPr>
          <p:nvPr>
            <p:ph type="title"/>
          </p:nvPr>
        </p:nvSpPr>
        <p:spPr/>
        <p:txBody>
          <a:bodyPr/>
          <a:lstStyle/>
          <a:p>
            <a:r>
              <a:rPr lang="en-IN" dirty="0"/>
              <a:t>Tomek links</a:t>
            </a:r>
          </a:p>
        </p:txBody>
      </p:sp>
      <p:sp>
        <p:nvSpPr>
          <p:cNvPr id="3" name="Content Placeholder 2">
            <a:extLst>
              <a:ext uri="{FF2B5EF4-FFF2-40B4-BE49-F238E27FC236}">
                <a16:creationId xmlns:a16="http://schemas.microsoft.com/office/drawing/2014/main" id="{7E6BB48B-84ED-485D-B126-F07ABB7E2F6E}"/>
              </a:ext>
            </a:extLst>
          </p:cNvPr>
          <p:cNvSpPr>
            <a:spLocks noGrp="1"/>
          </p:cNvSpPr>
          <p:nvPr>
            <p:ph idx="1"/>
          </p:nvPr>
        </p:nvSpPr>
        <p:spPr>
          <a:xfrm>
            <a:off x="1024129" y="2286000"/>
            <a:ext cx="7257352" cy="4023360"/>
          </a:xfrm>
        </p:spPr>
        <p:txBody>
          <a:bodyPr/>
          <a:lstStyle/>
          <a:p>
            <a:r>
              <a:rPr lang="en-IN" dirty="0"/>
              <a:t>A Tomek’s link is defined as two observations of different classes (x and y) such that there is no example z for which:</a:t>
            </a:r>
          </a:p>
          <a:p>
            <a:r>
              <a:rPr lang="es-ES" dirty="0"/>
              <a:t>d(</a:t>
            </a:r>
            <a:r>
              <a:rPr lang="es-ES" dirty="0" err="1"/>
              <a:t>x,z</a:t>
            </a:r>
            <a:r>
              <a:rPr lang="es-ES" dirty="0"/>
              <a:t>)&lt;d(</a:t>
            </a:r>
            <a:r>
              <a:rPr lang="es-ES" dirty="0" err="1"/>
              <a:t>x,y</a:t>
            </a:r>
            <a:r>
              <a:rPr lang="es-ES" dirty="0"/>
              <a:t>) </a:t>
            </a:r>
            <a:r>
              <a:rPr lang="es-ES" dirty="0" err="1"/>
              <a:t>or</a:t>
            </a:r>
            <a:r>
              <a:rPr lang="es-ES" dirty="0"/>
              <a:t> d(</a:t>
            </a:r>
            <a:r>
              <a:rPr lang="es-ES" dirty="0" err="1"/>
              <a:t>y,z</a:t>
            </a:r>
            <a:r>
              <a:rPr lang="es-ES" dirty="0"/>
              <a:t>)&lt;d(</a:t>
            </a:r>
            <a:r>
              <a:rPr lang="es-ES" dirty="0" err="1"/>
              <a:t>x,y</a:t>
            </a:r>
            <a:r>
              <a:rPr lang="es-ES" dirty="0"/>
              <a:t>)</a:t>
            </a:r>
          </a:p>
          <a:p>
            <a:r>
              <a:rPr lang="en-IN" dirty="0"/>
              <a:t>where d() is the distance between the two samples.</a:t>
            </a:r>
          </a:p>
          <a:p>
            <a:r>
              <a:rPr lang="en-IN" dirty="0"/>
              <a:t>In other words, a Tomek’s link exists if two observations of different classes are the nearest </a:t>
            </a:r>
            <a:r>
              <a:rPr lang="en-IN" dirty="0" err="1"/>
              <a:t>neighbors</a:t>
            </a:r>
            <a:r>
              <a:rPr lang="en-IN" dirty="0"/>
              <a:t> of each other.</a:t>
            </a:r>
          </a:p>
          <a:p>
            <a:r>
              <a:rPr lang="en-IN" dirty="0"/>
              <a:t>Depending on the dataset, this technique won't actually achieve a balance among the classes - it will simply "clean" the dataset by removing some noisy observations, which may result in an easier classification problem. </a:t>
            </a:r>
          </a:p>
        </p:txBody>
      </p:sp>
      <p:pic>
        <p:nvPicPr>
          <p:cNvPr id="4098" name="Picture 2" descr="sphx_glr_plot_illustration_tomek_links_0011">
            <a:extLst>
              <a:ext uri="{FF2B5EF4-FFF2-40B4-BE49-F238E27FC236}">
                <a16:creationId xmlns:a16="http://schemas.microsoft.com/office/drawing/2014/main" id="{A7C08384-DFE1-459D-B835-52A2F7A7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4312" y="950859"/>
            <a:ext cx="3922643" cy="3922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78DE04-BAB9-49F8-81A0-8E259CAE8EBB}"/>
              </a:ext>
            </a:extLst>
          </p:cNvPr>
          <p:cNvSpPr txBox="1"/>
          <p:nvPr/>
        </p:nvSpPr>
        <p:spPr>
          <a:xfrm>
            <a:off x="9617516" y="4873502"/>
            <a:ext cx="1327651" cy="276999"/>
          </a:xfrm>
          <a:prstGeom prst="rect">
            <a:avLst/>
          </a:prstGeom>
          <a:noFill/>
        </p:spPr>
        <p:txBody>
          <a:bodyPr wrap="square" rtlCol="0">
            <a:spAutoFit/>
          </a:bodyPr>
          <a:lstStyle/>
          <a:p>
            <a:r>
              <a:rPr lang="en-IN" sz="1200" dirty="0">
                <a:hlinkClick r:id="rId3"/>
              </a:rPr>
              <a:t>Image Credit</a:t>
            </a:r>
            <a:endParaRPr lang="en-IN" sz="1200" dirty="0"/>
          </a:p>
        </p:txBody>
      </p:sp>
    </p:spTree>
    <p:extLst>
      <p:ext uri="{BB962C8B-B14F-4D97-AF65-F5344CB8AC3E}">
        <p14:creationId xmlns:p14="http://schemas.microsoft.com/office/powerpoint/2010/main" val="60212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FF93-A8A1-48F6-ADC8-0DF540E67CF6}"/>
              </a:ext>
            </a:extLst>
          </p:cNvPr>
          <p:cNvSpPr>
            <a:spLocks noGrp="1"/>
          </p:cNvSpPr>
          <p:nvPr>
            <p:ph type="title"/>
          </p:nvPr>
        </p:nvSpPr>
        <p:spPr/>
        <p:txBody>
          <a:bodyPr/>
          <a:lstStyle/>
          <a:p>
            <a:r>
              <a:rPr lang="en-IN" dirty="0"/>
              <a:t>Edited nearest neighbour</a:t>
            </a:r>
          </a:p>
        </p:txBody>
      </p:sp>
      <p:sp>
        <p:nvSpPr>
          <p:cNvPr id="3" name="Content Placeholder 2">
            <a:extLst>
              <a:ext uri="{FF2B5EF4-FFF2-40B4-BE49-F238E27FC236}">
                <a16:creationId xmlns:a16="http://schemas.microsoft.com/office/drawing/2014/main" id="{A8C2B257-2792-4A6E-8575-E9C8047015B1}"/>
              </a:ext>
            </a:extLst>
          </p:cNvPr>
          <p:cNvSpPr>
            <a:spLocks noGrp="1"/>
          </p:cNvSpPr>
          <p:nvPr>
            <p:ph idx="1"/>
          </p:nvPr>
        </p:nvSpPr>
        <p:spPr/>
        <p:txBody>
          <a:bodyPr/>
          <a:lstStyle/>
          <a:p>
            <a:r>
              <a:rPr lang="en-IN" dirty="0" err="1"/>
              <a:t>EditedNearestNeighbours</a:t>
            </a:r>
            <a:r>
              <a:rPr lang="en-IN" dirty="0"/>
              <a:t> applies a nearest-</a:t>
            </a:r>
            <a:r>
              <a:rPr lang="en-IN" dirty="0" err="1"/>
              <a:t>neighbors</a:t>
            </a:r>
            <a:r>
              <a:rPr lang="en-IN" dirty="0"/>
              <a:t> algorithm and “edit” the dataset by removing samples which do not agree “enough” with their </a:t>
            </a:r>
            <a:r>
              <a:rPr lang="en-IN" dirty="0" err="1"/>
              <a:t>neighboorhood</a:t>
            </a:r>
            <a:r>
              <a:rPr lang="en-IN" dirty="0"/>
              <a:t>. </a:t>
            </a:r>
          </a:p>
          <a:p>
            <a:r>
              <a:rPr lang="en-IN" dirty="0"/>
              <a:t>for each instance a in the dataset, its three nearest </a:t>
            </a:r>
            <a:r>
              <a:rPr lang="en-IN" dirty="0" err="1"/>
              <a:t>neighbors</a:t>
            </a:r>
            <a:r>
              <a:rPr lang="en-IN" dirty="0"/>
              <a:t> are computed. If a is a majority class instance and is misclassified by its three nearest </a:t>
            </a:r>
            <a:r>
              <a:rPr lang="en-IN" dirty="0" err="1"/>
              <a:t>neighbors</a:t>
            </a:r>
            <a:r>
              <a:rPr lang="en-IN" dirty="0"/>
              <a:t>, then a is removed from the dataset. Alternatively, if a is a minority class instance and is misclassified by its three nearest </a:t>
            </a:r>
            <a:r>
              <a:rPr lang="en-IN" dirty="0" err="1"/>
              <a:t>neighbors</a:t>
            </a:r>
            <a:r>
              <a:rPr lang="en-IN" dirty="0"/>
              <a:t>, then the majority class instances among a’s </a:t>
            </a:r>
            <a:r>
              <a:rPr lang="en-IN" dirty="0" err="1"/>
              <a:t>neighbors</a:t>
            </a:r>
            <a:r>
              <a:rPr lang="en-IN" dirty="0"/>
              <a:t> are removed.</a:t>
            </a:r>
          </a:p>
        </p:txBody>
      </p:sp>
    </p:spTree>
    <p:extLst>
      <p:ext uri="{BB962C8B-B14F-4D97-AF65-F5344CB8AC3E}">
        <p14:creationId xmlns:p14="http://schemas.microsoft.com/office/powerpoint/2010/main" val="162433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32E-6117-42F8-8D6D-0D0A9AD2EE50}"/>
              </a:ext>
            </a:extLst>
          </p:cNvPr>
          <p:cNvSpPr>
            <a:spLocks noGrp="1"/>
          </p:cNvSpPr>
          <p:nvPr>
            <p:ph type="title"/>
          </p:nvPr>
        </p:nvSpPr>
        <p:spPr/>
        <p:txBody>
          <a:bodyPr/>
          <a:lstStyle/>
          <a:p>
            <a:r>
              <a:rPr lang="en-IN" dirty="0"/>
              <a:t>CODE DEMO</a:t>
            </a:r>
          </a:p>
        </p:txBody>
      </p:sp>
      <p:sp>
        <p:nvSpPr>
          <p:cNvPr id="3" name="Content Placeholder 2">
            <a:extLst>
              <a:ext uri="{FF2B5EF4-FFF2-40B4-BE49-F238E27FC236}">
                <a16:creationId xmlns:a16="http://schemas.microsoft.com/office/drawing/2014/main" id="{5E8823AA-EDCB-463C-972B-9C2DC6365632}"/>
              </a:ext>
            </a:extLst>
          </p:cNvPr>
          <p:cNvSpPr>
            <a:spLocks noGrp="1"/>
          </p:cNvSpPr>
          <p:nvPr>
            <p:ph idx="1"/>
          </p:nvPr>
        </p:nvSpPr>
        <p:spPr/>
        <p:txBody>
          <a:bodyPr/>
          <a:lstStyle/>
          <a:p>
            <a:r>
              <a:rPr lang="en-IN" dirty="0">
                <a:hlinkClick r:id="rId2"/>
              </a:rPr>
              <a:t>https://github.com/bismillahkani/imbalanced-learning/blob/master/Classification_of_imbalanced_dataset.ipynb</a:t>
            </a:r>
            <a:endParaRPr lang="en-IN" dirty="0"/>
          </a:p>
        </p:txBody>
      </p:sp>
    </p:spTree>
    <p:extLst>
      <p:ext uri="{BB962C8B-B14F-4D97-AF65-F5344CB8AC3E}">
        <p14:creationId xmlns:p14="http://schemas.microsoft.com/office/powerpoint/2010/main" val="102721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7D0C-C1C8-4A34-9646-1ADB3F9EBBC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2CBB926-7C6F-4C89-ADE9-D944779ECB1F}"/>
              </a:ext>
            </a:extLst>
          </p:cNvPr>
          <p:cNvSpPr>
            <a:spLocks noGrp="1"/>
          </p:cNvSpPr>
          <p:nvPr>
            <p:ph idx="1"/>
          </p:nvPr>
        </p:nvSpPr>
        <p:spPr/>
        <p:txBody>
          <a:bodyPr/>
          <a:lstStyle/>
          <a:p>
            <a:r>
              <a:rPr lang="en-IN" sz="2000" dirty="0">
                <a:hlinkClick r:id="rId2"/>
              </a:rPr>
              <a:t>https://www.jeremyjordan.me/imbalanced-data/</a:t>
            </a:r>
            <a:endParaRPr lang="en-IN" sz="2000" dirty="0"/>
          </a:p>
          <a:p>
            <a:r>
              <a:rPr lang="en-IN" sz="2000" dirty="0">
                <a:hlinkClick r:id="rId3"/>
              </a:rPr>
              <a:t>https://towardsdatascience.com/handling-imbalanced-datasets-in-machine-learning-7a0e84220f28</a:t>
            </a:r>
            <a:endParaRPr lang="en-IN" sz="2000" dirty="0"/>
          </a:p>
          <a:p>
            <a:r>
              <a:rPr lang="en-IN" sz="2000" dirty="0">
                <a:hlinkClick r:id="rId4"/>
              </a:rPr>
              <a:t>https://imbalanced-learn.readthedocs.io/en/stable/api.html</a:t>
            </a:r>
            <a:endParaRPr lang="en-IN" sz="2000" dirty="0"/>
          </a:p>
          <a:p>
            <a:r>
              <a:rPr lang="en-IN" sz="2000" dirty="0"/>
              <a:t>SMOTE - </a:t>
            </a:r>
            <a:r>
              <a:rPr lang="en-IN" dirty="0">
                <a:hlinkClick r:id="rId5"/>
              </a:rPr>
              <a:t>https://arxiv.org/pdf/1106.1813.pdf</a:t>
            </a:r>
            <a:endParaRPr lang="en-IN" dirty="0"/>
          </a:p>
          <a:p>
            <a:r>
              <a:rPr lang="en-IN" dirty="0"/>
              <a:t>Borderline SMOTE - </a:t>
            </a:r>
            <a:r>
              <a:rPr lang="en-IN" dirty="0">
                <a:hlinkClick r:id="rId6"/>
              </a:rPr>
              <a:t>https://sci2s.ugr.es/keel/keel-dataset/pdfs/2005-Han-LNCS.pdf</a:t>
            </a:r>
            <a:endParaRPr lang="en-IN" dirty="0"/>
          </a:p>
          <a:p>
            <a:r>
              <a:rPr lang="en-IN" dirty="0"/>
              <a:t>ADASYN - </a:t>
            </a:r>
            <a:r>
              <a:rPr lang="en-IN" dirty="0">
                <a:hlinkClick r:id="rId7"/>
              </a:rPr>
              <a:t>https://sci2s.ugr.es/keel/pdf/algorithm/congreso/2008-He-ieee.pdf</a:t>
            </a:r>
            <a:endParaRPr lang="en-IN" dirty="0"/>
          </a:p>
          <a:p>
            <a:r>
              <a:rPr lang="en-IN" dirty="0"/>
              <a:t>Near Miss - </a:t>
            </a:r>
            <a:r>
              <a:rPr lang="en-IN" dirty="0">
                <a:hlinkClick r:id="rId8"/>
              </a:rPr>
              <a:t>https://www.site.uottawa.ca/~nat/Workshop2003/jzhang.pdf</a:t>
            </a:r>
            <a:endParaRPr lang="en-IN" dirty="0"/>
          </a:p>
          <a:p>
            <a:endParaRPr lang="en-IN" dirty="0"/>
          </a:p>
        </p:txBody>
      </p:sp>
    </p:spTree>
    <p:extLst>
      <p:ext uri="{BB962C8B-B14F-4D97-AF65-F5344CB8AC3E}">
        <p14:creationId xmlns:p14="http://schemas.microsoft.com/office/powerpoint/2010/main" val="510164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B954-DF24-4D5F-80CE-A46352171CC6}"/>
              </a:ext>
            </a:extLst>
          </p:cNvPr>
          <p:cNvSpPr>
            <a:spLocks noGrp="1"/>
          </p:cNvSpPr>
          <p:nvPr>
            <p:ph type="title"/>
          </p:nvPr>
        </p:nvSpPr>
        <p:spPr/>
        <p:txBody>
          <a:bodyPr/>
          <a:lstStyle/>
          <a:p>
            <a:r>
              <a:rPr lang="en-IN" dirty="0"/>
              <a:t>Questions?</a:t>
            </a:r>
          </a:p>
        </p:txBody>
      </p:sp>
      <p:sp>
        <p:nvSpPr>
          <p:cNvPr id="4" name="Text Placeholder 3">
            <a:extLst>
              <a:ext uri="{FF2B5EF4-FFF2-40B4-BE49-F238E27FC236}">
                <a16:creationId xmlns:a16="http://schemas.microsoft.com/office/drawing/2014/main" id="{4E16B721-A675-4326-9B98-1E7F5411460D}"/>
              </a:ext>
            </a:extLst>
          </p:cNvPr>
          <p:cNvSpPr>
            <a:spLocks noGrp="1"/>
          </p:cNvSpPr>
          <p:nvPr>
            <p:ph type="body" sz="half" idx="2"/>
          </p:nvPr>
        </p:nvSpPr>
        <p:spPr/>
        <p:txBody>
          <a:bodyPr/>
          <a:lstStyle/>
          <a:p>
            <a:r>
              <a:rPr lang="en-IN" sz="2800" dirty="0">
                <a:hlinkClick r:id="rId2"/>
              </a:rPr>
              <a:t>bismillahkani@gmail.com</a:t>
            </a:r>
            <a:endParaRPr lang="en-IN" sz="2800" dirty="0"/>
          </a:p>
          <a:p>
            <a:endParaRPr lang="en-IN" dirty="0"/>
          </a:p>
        </p:txBody>
      </p:sp>
    </p:spTree>
    <p:extLst>
      <p:ext uri="{BB962C8B-B14F-4D97-AF65-F5344CB8AC3E}">
        <p14:creationId xmlns:p14="http://schemas.microsoft.com/office/powerpoint/2010/main" val="42516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321D-C892-4F7B-A928-D39D498EE9A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B530597-25E7-43ED-9B01-F37B313252CF}"/>
              </a:ext>
            </a:extLst>
          </p:cNvPr>
          <p:cNvSpPr>
            <a:spLocks noGrp="1"/>
          </p:cNvSpPr>
          <p:nvPr>
            <p:ph idx="1"/>
          </p:nvPr>
        </p:nvSpPr>
        <p:spPr/>
        <p:txBody>
          <a:bodyPr/>
          <a:lstStyle/>
          <a:p>
            <a:r>
              <a:rPr lang="en-IN" dirty="0"/>
              <a:t>Introduction</a:t>
            </a:r>
          </a:p>
          <a:p>
            <a:r>
              <a:rPr lang="en-IN" dirty="0"/>
              <a:t>Metrics</a:t>
            </a:r>
          </a:p>
          <a:p>
            <a:r>
              <a:rPr lang="en-IN" dirty="0"/>
              <a:t>Techniques</a:t>
            </a:r>
          </a:p>
          <a:p>
            <a:r>
              <a:rPr lang="en-IN" dirty="0"/>
              <a:t>Code Demo</a:t>
            </a:r>
          </a:p>
          <a:p>
            <a:endParaRPr lang="en-IN" dirty="0"/>
          </a:p>
        </p:txBody>
      </p:sp>
    </p:spTree>
    <p:extLst>
      <p:ext uri="{BB962C8B-B14F-4D97-AF65-F5344CB8AC3E}">
        <p14:creationId xmlns:p14="http://schemas.microsoft.com/office/powerpoint/2010/main" val="217534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7034-7112-4A86-BBD6-535D1D10599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CCD4846-DC52-4741-ADF0-5DA1A0386D15}"/>
              </a:ext>
            </a:extLst>
          </p:cNvPr>
          <p:cNvSpPr>
            <a:spLocks noGrp="1"/>
          </p:cNvSpPr>
          <p:nvPr>
            <p:ph idx="1"/>
          </p:nvPr>
        </p:nvSpPr>
        <p:spPr/>
        <p:txBody>
          <a:bodyPr>
            <a:normAutofit/>
          </a:bodyPr>
          <a:lstStyle/>
          <a:p>
            <a:r>
              <a:rPr lang="en-IN" dirty="0"/>
              <a:t>Imbalanced classification are those classification tasks where the distribution of examples across the classes is not equal.</a:t>
            </a:r>
          </a:p>
          <a:p>
            <a:r>
              <a:rPr lang="en-IN" dirty="0"/>
              <a:t>Examples: Spam/Ham classification, Credit card fraud detection, Cancer prediction etc. </a:t>
            </a:r>
          </a:p>
          <a:p>
            <a:r>
              <a:rPr lang="en-IN" dirty="0"/>
              <a:t>Majority class - More than half of the examples belong to this class, often the negative or normal case.</a:t>
            </a:r>
          </a:p>
          <a:p>
            <a:r>
              <a:rPr lang="en-IN" dirty="0"/>
              <a:t>Minority Class - Less than half of the examples belong to this class, often the positive or abnormal case</a:t>
            </a: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109F2A90-F58A-4841-BCDE-1107BAE3A490}"/>
              </a:ext>
            </a:extLst>
          </p:cNvPr>
          <p:cNvPicPr>
            <a:picLocks noChangeAspect="1"/>
          </p:cNvPicPr>
          <p:nvPr/>
        </p:nvPicPr>
        <p:blipFill rotWithShape="1">
          <a:blip r:embed="rId2"/>
          <a:srcRect l="6211" t="8741" r="52330" b="11039"/>
          <a:stretch/>
        </p:blipFill>
        <p:spPr>
          <a:xfrm>
            <a:off x="5449345" y="201168"/>
            <a:ext cx="2899218" cy="2084832"/>
          </a:xfrm>
          <a:prstGeom prst="rect">
            <a:avLst/>
          </a:prstGeom>
        </p:spPr>
      </p:pic>
      <p:pic>
        <p:nvPicPr>
          <p:cNvPr id="5" name="Picture 4">
            <a:extLst>
              <a:ext uri="{FF2B5EF4-FFF2-40B4-BE49-F238E27FC236}">
                <a16:creationId xmlns:a16="http://schemas.microsoft.com/office/drawing/2014/main" id="{7BF64E52-B12B-4666-967A-B1312C948F76}"/>
              </a:ext>
            </a:extLst>
          </p:cNvPr>
          <p:cNvPicPr>
            <a:picLocks noChangeAspect="1"/>
          </p:cNvPicPr>
          <p:nvPr/>
        </p:nvPicPr>
        <p:blipFill>
          <a:blip r:embed="rId3"/>
          <a:stretch>
            <a:fillRect/>
          </a:stretch>
        </p:blipFill>
        <p:spPr>
          <a:xfrm>
            <a:off x="8682854" y="201168"/>
            <a:ext cx="3135027" cy="2084832"/>
          </a:xfrm>
          <a:prstGeom prst="rect">
            <a:avLst/>
          </a:prstGeom>
        </p:spPr>
      </p:pic>
    </p:spTree>
    <p:extLst>
      <p:ext uri="{BB962C8B-B14F-4D97-AF65-F5344CB8AC3E}">
        <p14:creationId xmlns:p14="http://schemas.microsoft.com/office/powerpoint/2010/main" val="75910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A2F9-9977-4995-BEE2-7EDC708B5CF2}"/>
              </a:ext>
            </a:extLst>
          </p:cNvPr>
          <p:cNvSpPr>
            <a:spLocks noGrp="1"/>
          </p:cNvSpPr>
          <p:nvPr>
            <p:ph type="title"/>
          </p:nvPr>
        </p:nvSpPr>
        <p:spPr/>
        <p:txBody>
          <a:bodyPr/>
          <a:lstStyle/>
          <a:p>
            <a:r>
              <a:rPr lang="en-IN" dirty="0"/>
              <a:t>Class </a:t>
            </a:r>
            <a:r>
              <a:rPr lang="en-IN" dirty="0" err="1"/>
              <a:t>separatibility</a:t>
            </a:r>
            <a:endParaRPr lang="en-IN" dirty="0"/>
          </a:p>
        </p:txBody>
      </p:sp>
      <p:sp>
        <p:nvSpPr>
          <p:cNvPr id="3" name="Content Placeholder 2">
            <a:extLst>
              <a:ext uri="{FF2B5EF4-FFF2-40B4-BE49-F238E27FC236}">
                <a16:creationId xmlns:a16="http://schemas.microsoft.com/office/drawing/2014/main" id="{3D6B6140-30B7-49FE-BC1A-11E868B72373}"/>
              </a:ext>
            </a:extLst>
          </p:cNvPr>
          <p:cNvSpPr>
            <a:spLocks noGrp="1"/>
          </p:cNvSpPr>
          <p:nvPr>
            <p:ph idx="1"/>
          </p:nvPr>
        </p:nvSpPr>
        <p:spPr>
          <a:xfrm>
            <a:off x="1024128" y="2286000"/>
            <a:ext cx="6269865" cy="4023360"/>
          </a:xfrm>
        </p:spPr>
        <p:txBody>
          <a:bodyPr/>
          <a:lstStyle/>
          <a:p>
            <a:endParaRPr lang="en-IN" dirty="0"/>
          </a:p>
          <a:p>
            <a:r>
              <a:rPr lang="en-IN" dirty="0"/>
              <a:t>not all datasets are affected equally by class imbalance</a:t>
            </a:r>
          </a:p>
          <a:p>
            <a:r>
              <a:rPr lang="en-IN" dirty="0"/>
              <a:t>If there's a clear separation in the data, class imbalance doesn't impede on the model's ability to learn effectively</a:t>
            </a:r>
          </a:p>
          <a:p>
            <a:r>
              <a:rPr lang="en-IN" dirty="0"/>
              <a:t>datasets that are inherently more difficult to learn from see an amplification in the learning challenge when a class imbalance is introduced</a:t>
            </a:r>
          </a:p>
        </p:txBody>
      </p:sp>
      <p:pic>
        <p:nvPicPr>
          <p:cNvPr id="4" name="Picture 3">
            <a:extLst>
              <a:ext uri="{FF2B5EF4-FFF2-40B4-BE49-F238E27FC236}">
                <a16:creationId xmlns:a16="http://schemas.microsoft.com/office/drawing/2014/main" id="{666C3900-4776-4593-9E39-57C46D13254E}"/>
              </a:ext>
            </a:extLst>
          </p:cNvPr>
          <p:cNvPicPr>
            <a:picLocks noChangeAspect="1"/>
          </p:cNvPicPr>
          <p:nvPr/>
        </p:nvPicPr>
        <p:blipFill>
          <a:blip r:embed="rId2"/>
          <a:stretch>
            <a:fillRect/>
          </a:stretch>
        </p:blipFill>
        <p:spPr>
          <a:xfrm>
            <a:off x="6951588" y="313006"/>
            <a:ext cx="5090357" cy="3755411"/>
          </a:xfrm>
          <a:prstGeom prst="rect">
            <a:avLst/>
          </a:prstGeom>
        </p:spPr>
      </p:pic>
      <p:sp>
        <p:nvSpPr>
          <p:cNvPr id="5" name="TextBox 4">
            <a:extLst>
              <a:ext uri="{FF2B5EF4-FFF2-40B4-BE49-F238E27FC236}">
                <a16:creationId xmlns:a16="http://schemas.microsoft.com/office/drawing/2014/main" id="{89093E86-0342-43ED-8F68-D1055AA9F846}"/>
              </a:ext>
            </a:extLst>
          </p:cNvPr>
          <p:cNvSpPr txBox="1"/>
          <p:nvPr/>
        </p:nvSpPr>
        <p:spPr>
          <a:xfrm>
            <a:off x="9118765" y="4178614"/>
            <a:ext cx="1327651" cy="276999"/>
          </a:xfrm>
          <a:prstGeom prst="rect">
            <a:avLst/>
          </a:prstGeom>
          <a:noFill/>
        </p:spPr>
        <p:txBody>
          <a:bodyPr wrap="square" rtlCol="0">
            <a:spAutoFit/>
          </a:bodyPr>
          <a:lstStyle/>
          <a:p>
            <a:r>
              <a:rPr lang="en-IN" sz="1200" dirty="0">
                <a:hlinkClick r:id="rId3"/>
              </a:rPr>
              <a:t>Image Credit</a:t>
            </a:r>
            <a:endParaRPr lang="en-IN" sz="1200" dirty="0"/>
          </a:p>
        </p:txBody>
      </p:sp>
    </p:spTree>
    <p:extLst>
      <p:ext uri="{BB962C8B-B14F-4D97-AF65-F5344CB8AC3E}">
        <p14:creationId xmlns:p14="http://schemas.microsoft.com/office/powerpoint/2010/main" val="114668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E621-024D-4B69-A469-31703D9CEDBF}"/>
              </a:ext>
            </a:extLst>
          </p:cNvPr>
          <p:cNvSpPr>
            <a:spLocks noGrp="1"/>
          </p:cNvSpPr>
          <p:nvPr>
            <p:ph type="title"/>
          </p:nvPr>
        </p:nvSpPr>
        <p:spPr/>
        <p:txBody>
          <a:bodyPr/>
          <a:lstStyle/>
          <a:p>
            <a:r>
              <a:rPr lang="en-IN" dirty="0"/>
              <a:t>Metrics	</a:t>
            </a:r>
          </a:p>
        </p:txBody>
      </p:sp>
      <p:sp>
        <p:nvSpPr>
          <p:cNvPr id="3" name="Content Placeholder 2">
            <a:extLst>
              <a:ext uri="{FF2B5EF4-FFF2-40B4-BE49-F238E27FC236}">
                <a16:creationId xmlns:a16="http://schemas.microsoft.com/office/drawing/2014/main" id="{D586C336-88D2-4294-9E1A-D76549D76212}"/>
              </a:ext>
            </a:extLst>
          </p:cNvPr>
          <p:cNvSpPr>
            <a:spLocks noGrp="1"/>
          </p:cNvSpPr>
          <p:nvPr>
            <p:ph idx="1"/>
          </p:nvPr>
        </p:nvSpPr>
        <p:spPr/>
        <p:txBody>
          <a:bodyPr>
            <a:normAutofit fontScale="92500"/>
          </a:bodyPr>
          <a:lstStyle/>
          <a:p>
            <a:pPr marL="0" indent="0">
              <a:buNone/>
            </a:pPr>
            <a:r>
              <a:rPr lang="en-IN" dirty="0"/>
              <a:t>Accuracy = (TP + TN) / (TP + FP + FN + TN) – </a:t>
            </a:r>
            <a:r>
              <a:rPr lang="en-IN" i="1" dirty="0"/>
              <a:t>misleading </a:t>
            </a:r>
          </a:p>
          <a:p>
            <a:pPr marL="0" indent="0">
              <a:buNone/>
            </a:pPr>
            <a:r>
              <a:rPr lang="en-IN" dirty="0"/>
              <a:t>Precision = TP / (TP + FP) – </a:t>
            </a:r>
            <a:r>
              <a:rPr lang="en-IN" i="1" dirty="0"/>
              <a:t>how trustable is the model prediction</a:t>
            </a:r>
          </a:p>
          <a:p>
            <a:pPr marL="0" indent="0">
              <a:buNone/>
            </a:pPr>
            <a:r>
              <a:rPr lang="en-IN" dirty="0"/>
              <a:t>Recall = TP / (TP + FN) – </a:t>
            </a:r>
            <a:r>
              <a:rPr lang="en-IN" i="1" dirty="0"/>
              <a:t>ability of the model to detect the class</a:t>
            </a:r>
          </a:p>
          <a:p>
            <a:pPr marL="0" indent="0">
              <a:buNone/>
            </a:pPr>
            <a:r>
              <a:rPr lang="en-IN" dirty="0"/>
              <a:t>F1 score = 2  (Precision x Recall) / (Precision + Recall) </a:t>
            </a:r>
          </a:p>
          <a:p>
            <a:pPr marL="0" indent="0">
              <a:buNone/>
            </a:pPr>
            <a:r>
              <a:rPr lang="en-IN" dirty="0"/>
              <a:t>High recall &amp; high precision – </a:t>
            </a:r>
            <a:r>
              <a:rPr lang="en-IN" i="1" dirty="0"/>
              <a:t>good model </a:t>
            </a:r>
          </a:p>
          <a:p>
            <a:pPr marL="0" indent="0">
              <a:buNone/>
            </a:pPr>
            <a:r>
              <a:rPr lang="en-IN" dirty="0"/>
              <a:t>Low recall &amp; high precision – </a:t>
            </a:r>
            <a:r>
              <a:rPr lang="en-IN" i="1" dirty="0"/>
              <a:t>model cannot detect the classes but it is highly trustable when it does</a:t>
            </a:r>
          </a:p>
          <a:p>
            <a:pPr marL="0" indent="0">
              <a:buNone/>
            </a:pPr>
            <a:r>
              <a:rPr lang="en-IN" dirty="0"/>
              <a:t>High recall &amp; low precision – </a:t>
            </a:r>
            <a:r>
              <a:rPr lang="en-IN" i="1" dirty="0"/>
              <a:t>model can detect the classes but includes points of other classes in it</a:t>
            </a:r>
          </a:p>
          <a:p>
            <a:pPr marL="0" indent="0">
              <a:buNone/>
            </a:pPr>
            <a:r>
              <a:rPr lang="en-IN" dirty="0"/>
              <a:t>Low recall &amp; low precision – </a:t>
            </a:r>
            <a:r>
              <a:rPr lang="en-IN" i="1" dirty="0"/>
              <a:t>poor model</a:t>
            </a:r>
          </a:p>
          <a:p>
            <a:endParaRPr lang="en-IN" dirty="0"/>
          </a:p>
        </p:txBody>
      </p:sp>
      <p:pic>
        <p:nvPicPr>
          <p:cNvPr id="4" name="Picture 6" descr="https://miro.medium.com/max/356/1*Z54JgbS4DUwWSknhDCvNTQ.png">
            <a:extLst>
              <a:ext uri="{FF2B5EF4-FFF2-40B4-BE49-F238E27FC236}">
                <a16:creationId xmlns:a16="http://schemas.microsoft.com/office/drawing/2014/main" id="{FE99FF0C-A656-49A9-B674-F5DEEEA57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587" y="574898"/>
            <a:ext cx="3711848" cy="27838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D157E3-7260-4AB6-918B-37EEF1A45422}"/>
              </a:ext>
            </a:extLst>
          </p:cNvPr>
          <p:cNvSpPr txBox="1"/>
          <p:nvPr/>
        </p:nvSpPr>
        <p:spPr>
          <a:xfrm>
            <a:off x="9368048" y="3421452"/>
            <a:ext cx="1140926" cy="276999"/>
          </a:xfrm>
          <a:prstGeom prst="rect">
            <a:avLst/>
          </a:prstGeom>
          <a:noFill/>
        </p:spPr>
        <p:txBody>
          <a:bodyPr wrap="square" rtlCol="0">
            <a:spAutoFit/>
          </a:bodyPr>
          <a:lstStyle/>
          <a:p>
            <a:r>
              <a:rPr lang="en-IN" sz="1200" dirty="0">
                <a:hlinkClick r:id="rId3"/>
              </a:rPr>
              <a:t>Image Credit</a:t>
            </a:r>
            <a:endParaRPr lang="en-IN" sz="1200" dirty="0"/>
          </a:p>
        </p:txBody>
      </p:sp>
    </p:spTree>
    <p:extLst>
      <p:ext uri="{BB962C8B-B14F-4D97-AF65-F5344CB8AC3E}">
        <p14:creationId xmlns:p14="http://schemas.microsoft.com/office/powerpoint/2010/main" val="26321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E621-024D-4B69-A469-31703D9CEDBF}"/>
              </a:ext>
            </a:extLst>
          </p:cNvPr>
          <p:cNvSpPr>
            <a:spLocks noGrp="1"/>
          </p:cNvSpPr>
          <p:nvPr>
            <p:ph type="title"/>
          </p:nvPr>
        </p:nvSpPr>
        <p:spPr/>
        <p:txBody>
          <a:bodyPr/>
          <a:lstStyle/>
          <a:p>
            <a:r>
              <a:rPr lang="en-IN" dirty="0"/>
              <a:t>ROC and AUROC	</a:t>
            </a:r>
          </a:p>
        </p:txBody>
      </p:sp>
      <p:sp>
        <p:nvSpPr>
          <p:cNvPr id="3" name="Content Placeholder 2">
            <a:extLst>
              <a:ext uri="{FF2B5EF4-FFF2-40B4-BE49-F238E27FC236}">
                <a16:creationId xmlns:a16="http://schemas.microsoft.com/office/drawing/2014/main" id="{D586C336-88D2-4294-9E1A-D76549D76212}"/>
              </a:ext>
            </a:extLst>
          </p:cNvPr>
          <p:cNvSpPr>
            <a:spLocks noGrp="1"/>
          </p:cNvSpPr>
          <p:nvPr>
            <p:ph idx="1"/>
          </p:nvPr>
        </p:nvSpPr>
        <p:spPr/>
        <p:txBody>
          <a:bodyPr>
            <a:normAutofit/>
          </a:bodyPr>
          <a:lstStyle/>
          <a:p>
            <a:pPr marL="0" indent="0">
              <a:buNone/>
            </a:pPr>
            <a:r>
              <a:rPr lang="en-IN" dirty="0"/>
              <a:t>TPR = TP / (TP + FN)</a:t>
            </a:r>
          </a:p>
          <a:p>
            <a:pPr marL="0" indent="0">
              <a:buNone/>
            </a:pPr>
            <a:r>
              <a:rPr lang="en-IN" dirty="0"/>
              <a:t>FPR = FP / (FP + TN)</a:t>
            </a:r>
          </a:p>
          <a:p>
            <a:pPr marL="0" indent="0">
              <a:buNone/>
            </a:pPr>
            <a:endParaRPr lang="en-IN" dirty="0"/>
          </a:p>
          <a:p>
            <a:pPr marL="0" indent="0">
              <a:buNone/>
            </a:pPr>
            <a:r>
              <a:rPr lang="en-IN" dirty="0"/>
              <a:t>AU-ROC = 0.5 – worst case</a:t>
            </a:r>
          </a:p>
          <a:p>
            <a:pPr marL="0" indent="0">
              <a:buNone/>
            </a:pPr>
            <a:r>
              <a:rPr lang="en-IN" dirty="0"/>
              <a:t>AU-ROC = 1 – best case</a:t>
            </a:r>
          </a:p>
          <a:p>
            <a:pPr marL="0" indent="0">
              <a:buNone/>
            </a:pPr>
            <a:endParaRPr lang="en-IN" dirty="0"/>
          </a:p>
          <a:p>
            <a:pPr marL="0" indent="0">
              <a:buNone/>
            </a:pPr>
            <a:r>
              <a:rPr lang="en-IN" dirty="0"/>
              <a:t>ROC Intuition - </a:t>
            </a:r>
          </a:p>
        </p:txBody>
      </p:sp>
      <p:pic>
        <p:nvPicPr>
          <p:cNvPr id="5" name="Picture 4">
            <a:extLst>
              <a:ext uri="{FF2B5EF4-FFF2-40B4-BE49-F238E27FC236}">
                <a16:creationId xmlns:a16="http://schemas.microsoft.com/office/drawing/2014/main" id="{21A38FDA-F999-4F5D-9A0C-CF09D0C0E32C}"/>
              </a:ext>
            </a:extLst>
          </p:cNvPr>
          <p:cNvPicPr>
            <a:picLocks noChangeAspect="1"/>
          </p:cNvPicPr>
          <p:nvPr/>
        </p:nvPicPr>
        <p:blipFill>
          <a:blip r:embed="rId2"/>
          <a:stretch>
            <a:fillRect/>
          </a:stretch>
        </p:blipFill>
        <p:spPr>
          <a:xfrm>
            <a:off x="5217662" y="4081670"/>
            <a:ext cx="6609489" cy="2194350"/>
          </a:xfrm>
          <a:prstGeom prst="rect">
            <a:avLst/>
          </a:prstGeom>
        </p:spPr>
      </p:pic>
      <p:pic>
        <p:nvPicPr>
          <p:cNvPr id="6" name="Picture 5">
            <a:extLst>
              <a:ext uri="{FF2B5EF4-FFF2-40B4-BE49-F238E27FC236}">
                <a16:creationId xmlns:a16="http://schemas.microsoft.com/office/drawing/2014/main" id="{2169CB14-3565-4144-BF84-103EA74B092F}"/>
              </a:ext>
            </a:extLst>
          </p:cNvPr>
          <p:cNvPicPr>
            <a:picLocks noChangeAspect="1"/>
          </p:cNvPicPr>
          <p:nvPr/>
        </p:nvPicPr>
        <p:blipFill>
          <a:blip r:embed="rId3"/>
          <a:stretch>
            <a:fillRect/>
          </a:stretch>
        </p:blipFill>
        <p:spPr>
          <a:xfrm>
            <a:off x="6228523" y="190541"/>
            <a:ext cx="5598628" cy="3148405"/>
          </a:xfrm>
          <a:prstGeom prst="rect">
            <a:avLst/>
          </a:prstGeom>
        </p:spPr>
      </p:pic>
      <p:sp>
        <p:nvSpPr>
          <p:cNvPr id="7" name="TextBox 6">
            <a:extLst>
              <a:ext uri="{FF2B5EF4-FFF2-40B4-BE49-F238E27FC236}">
                <a16:creationId xmlns:a16="http://schemas.microsoft.com/office/drawing/2014/main" id="{065A93BE-1EDB-4864-88AB-9BCCCF842F67}"/>
              </a:ext>
            </a:extLst>
          </p:cNvPr>
          <p:cNvSpPr txBox="1"/>
          <p:nvPr/>
        </p:nvSpPr>
        <p:spPr>
          <a:xfrm>
            <a:off x="8417617" y="3336819"/>
            <a:ext cx="1220440" cy="276999"/>
          </a:xfrm>
          <a:prstGeom prst="rect">
            <a:avLst/>
          </a:prstGeom>
          <a:noFill/>
        </p:spPr>
        <p:txBody>
          <a:bodyPr wrap="square" rtlCol="0">
            <a:spAutoFit/>
          </a:bodyPr>
          <a:lstStyle/>
          <a:p>
            <a:r>
              <a:rPr lang="en-IN" sz="1200" dirty="0">
                <a:hlinkClick r:id="rId4"/>
              </a:rPr>
              <a:t>Image Credit</a:t>
            </a:r>
            <a:endParaRPr lang="en-IN" sz="1200" dirty="0"/>
          </a:p>
        </p:txBody>
      </p:sp>
      <p:sp>
        <p:nvSpPr>
          <p:cNvPr id="8" name="TextBox 7">
            <a:extLst>
              <a:ext uri="{FF2B5EF4-FFF2-40B4-BE49-F238E27FC236}">
                <a16:creationId xmlns:a16="http://schemas.microsoft.com/office/drawing/2014/main" id="{3FB335F0-9F92-439D-B3E3-D8341C9476D2}"/>
              </a:ext>
            </a:extLst>
          </p:cNvPr>
          <p:cNvSpPr txBox="1"/>
          <p:nvPr/>
        </p:nvSpPr>
        <p:spPr>
          <a:xfrm>
            <a:off x="7753791" y="6309360"/>
            <a:ext cx="1327651" cy="276999"/>
          </a:xfrm>
          <a:prstGeom prst="rect">
            <a:avLst/>
          </a:prstGeom>
          <a:noFill/>
        </p:spPr>
        <p:txBody>
          <a:bodyPr wrap="square" rtlCol="0">
            <a:spAutoFit/>
          </a:bodyPr>
          <a:lstStyle/>
          <a:p>
            <a:r>
              <a:rPr lang="en-IN" sz="1200" dirty="0">
                <a:hlinkClick r:id="rId5"/>
              </a:rPr>
              <a:t>Image Credit</a:t>
            </a:r>
            <a:endParaRPr lang="en-IN" sz="1200" dirty="0"/>
          </a:p>
        </p:txBody>
      </p:sp>
      <p:sp>
        <p:nvSpPr>
          <p:cNvPr id="4" name="Rectangle 3">
            <a:extLst>
              <a:ext uri="{FF2B5EF4-FFF2-40B4-BE49-F238E27FC236}">
                <a16:creationId xmlns:a16="http://schemas.microsoft.com/office/drawing/2014/main" id="{2B4D2B77-CF4A-48AD-8ABC-AF0011AF812C}"/>
              </a:ext>
            </a:extLst>
          </p:cNvPr>
          <p:cNvSpPr/>
          <p:nvPr/>
        </p:nvSpPr>
        <p:spPr>
          <a:xfrm>
            <a:off x="2632341" y="5178845"/>
            <a:ext cx="2933572" cy="338554"/>
          </a:xfrm>
          <a:prstGeom prst="rect">
            <a:avLst/>
          </a:prstGeom>
        </p:spPr>
        <p:txBody>
          <a:bodyPr wrap="square">
            <a:spAutoFit/>
          </a:bodyPr>
          <a:lstStyle/>
          <a:p>
            <a:r>
              <a:rPr lang="en-IN" sz="1600" dirty="0">
                <a:hlinkClick r:id="rId6"/>
              </a:rPr>
              <a:t>http://www.navan.name/roc/</a:t>
            </a:r>
            <a:endParaRPr lang="en-IN" sz="1600" dirty="0"/>
          </a:p>
        </p:txBody>
      </p:sp>
    </p:spTree>
    <p:extLst>
      <p:ext uri="{BB962C8B-B14F-4D97-AF65-F5344CB8AC3E}">
        <p14:creationId xmlns:p14="http://schemas.microsoft.com/office/powerpoint/2010/main" val="5116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1568-33FA-4DDE-B31F-3D30E1B73A17}"/>
              </a:ext>
            </a:extLst>
          </p:cNvPr>
          <p:cNvSpPr>
            <a:spLocks noGrp="1"/>
          </p:cNvSpPr>
          <p:nvPr>
            <p:ph type="title"/>
          </p:nvPr>
        </p:nvSpPr>
        <p:spPr/>
        <p:txBody>
          <a:bodyPr/>
          <a:lstStyle/>
          <a:p>
            <a:r>
              <a:rPr lang="en-IN" dirty="0"/>
              <a:t>Techniques - Class weight</a:t>
            </a:r>
          </a:p>
        </p:txBody>
      </p:sp>
      <p:sp>
        <p:nvSpPr>
          <p:cNvPr id="3" name="Content Placeholder 2">
            <a:extLst>
              <a:ext uri="{FF2B5EF4-FFF2-40B4-BE49-F238E27FC236}">
                <a16:creationId xmlns:a16="http://schemas.microsoft.com/office/drawing/2014/main" id="{205399F1-BD24-4EB5-B37D-1881E1720407}"/>
              </a:ext>
            </a:extLst>
          </p:cNvPr>
          <p:cNvSpPr>
            <a:spLocks noGrp="1"/>
          </p:cNvSpPr>
          <p:nvPr>
            <p:ph idx="1"/>
          </p:nvPr>
        </p:nvSpPr>
        <p:spPr/>
        <p:txBody>
          <a:bodyPr>
            <a:normAutofit lnSpcReduction="10000"/>
          </a:bodyPr>
          <a:lstStyle/>
          <a:p>
            <a:r>
              <a:rPr lang="en-IN" dirty="0"/>
              <a:t>One of the simplest ways to address the class imbalance is to simply provide a weight for each class which places more emphasis on the minority classes such that the end result is a classifier which can learn equally from all classes</a:t>
            </a:r>
          </a:p>
          <a:p>
            <a:endParaRPr lang="en-IN" dirty="0"/>
          </a:p>
          <a:p>
            <a:endParaRPr lang="en-IN" dirty="0"/>
          </a:p>
          <a:p>
            <a:endParaRPr lang="en-IN" dirty="0"/>
          </a:p>
          <a:p>
            <a:r>
              <a:rPr lang="en-IN" dirty="0"/>
              <a:t>If ‘balanced’ </a:t>
            </a:r>
          </a:p>
          <a:p>
            <a:r>
              <a:rPr lang="en-IN" dirty="0"/>
              <a:t>- weights = </a:t>
            </a:r>
            <a:r>
              <a:rPr lang="pt-BR" dirty="0" err="1"/>
              <a:t>n_samples</a:t>
            </a:r>
            <a:r>
              <a:rPr lang="pt-BR" dirty="0"/>
              <a:t> / (</a:t>
            </a:r>
            <a:r>
              <a:rPr lang="pt-BR" dirty="0" err="1"/>
              <a:t>n_classes</a:t>
            </a:r>
            <a:r>
              <a:rPr lang="pt-BR" dirty="0"/>
              <a:t> * </a:t>
            </a:r>
            <a:r>
              <a:rPr lang="pt-BR" dirty="0" err="1"/>
              <a:t>np.bincount</a:t>
            </a:r>
            <a:r>
              <a:rPr lang="pt-BR" dirty="0"/>
              <a:t>(y))</a:t>
            </a:r>
          </a:p>
          <a:p>
            <a:r>
              <a:rPr lang="pt-BR" dirty="0"/>
              <a:t>- </a:t>
            </a:r>
            <a:r>
              <a:rPr lang="en-IN" dirty="0"/>
              <a:t>uses the values of y to automatically adjust weights inversely proportional to class frequencies in the input data</a:t>
            </a:r>
            <a:endParaRPr lang="pt-BR" dirty="0"/>
          </a:p>
        </p:txBody>
      </p:sp>
      <p:pic>
        <p:nvPicPr>
          <p:cNvPr id="4" name="Picture 3">
            <a:extLst>
              <a:ext uri="{FF2B5EF4-FFF2-40B4-BE49-F238E27FC236}">
                <a16:creationId xmlns:a16="http://schemas.microsoft.com/office/drawing/2014/main" id="{CCEFE76D-240B-4F12-A067-77435E146C73}"/>
              </a:ext>
            </a:extLst>
          </p:cNvPr>
          <p:cNvPicPr>
            <a:picLocks noChangeAspect="1"/>
          </p:cNvPicPr>
          <p:nvPr/>
        </p:nvPicPr>
        <p:blipFill rotWithShape="1">
          <a:blip r:embed="rId2"/>
          <a:srcRect r="29776"/>
          <a:stretch/>
        </p:blipFill>
        <p:spPr>
          <a:xfrm>
            <a:off x="1141759" y="3429000"/>
            <a:ext cx="4668779" cy="790575"/>
          </a:xfrm>
          <a:prstGeom prst="rect">
            <a:avLst/>
          </a:prstGeom>
        </p:spPr>
      </p:pic>
      <p:sp>
        <p:nvSpPr>
          <p:cNvPr id="9" name="Rectangle 8">
            <a:extLst>
              <a:ext uri="{FF2B5EF4-FFF2-40B4-BE49-F238E27FC236}">
                <a16:creationId xmlns:a16="http://schemas.microsoft.com/office/drawing/2014/main" id="{A03385B4-ED6A-451D-9308-8D08272832AB}"/>
              </a:ext>
            </a:extLst>
          </p:cNvPr>
          <p:cNvSpPr/>
          <p:nvPr/>
        </p:nvSpPr>
        <p:spPr>
          <a:xfrm>
            <a:off x="6690279" y="3429000"/>
            <a:ext cx="4668779" cy="1477328"/>
          </a:xfrm>
          <a:prstGeom prst="rect">
            <a:avLst/>
          </a:prstGeom>
        </p:spPr>
        <p:txBody>
          <a:bodyPr wrap="none">
            <a:spAutoFit/>
          </a:bodyPr>
          <a:lstStyle/>
          <a:p>
            <a:r>
              <a:rPr lang="en-IN" dirty="0" err="1">
                <a:solidFill>
                  <a:srgbClr val="FFFF00"/>
                </a:solidFill>
                <a:latin typeface="medium-content-serif-font"/>
              </a:rPr>
              <a:t>CrossEntropy</a:t>
            </a:r>
            <a:r>
              <a:rPr lang="en-IN" dirty="0">
                <a:solidFill>
                  <a:srgbClr val="FFFF00"/>
                </a:solidFill>
                <a:latin typeface="medium-content-serif-font"/>
              </a:rPr>
              <a:t> = −</a:t>
            </a:r>
            <a:r>
              <a:rPr lang="en-IN" i="1" dirty="0" err="1">
                <a:solidFill>
                  <a:srgbClr val="FFFF00"/>
                </a:solidFill>
                <a:latin typeface="medium-content-serif-font"/>
              </a:rPr>
              <a:t>y</a:t>
            </a:r>
            <a:r>
              <a:rPr lang="en-IN" dirty="0" err="1">
                <a:solidFill>
                  <a:srgbClr val="FFFF00"/>
                </a:solidFill>
                <a:latin typeface="medium-content-serif-font"/>
              </a:rPr>
              <a:t>log</a:t>
            </a:r>
            <a:r>
              <a:rPr lang="en-IN" dirty="0">
                <a:solidFill>
                  <a:srgbClr val="FFFF00"/>
                </a:solidFill>
                <a:latin typeface="medium-content-serif-font"/>
              </a:rPr>
              <a:t>(</a:t>
            </a:r>
            <a:r>
              <a:rPr lang="en-IN" i="1" dirty="0">
                <a:solidFill>
                  <a:srgbClr val="FFFF00"/>
                </a:solidFill>
                <a:latin typeface="medium-content-serif-font"/>
              </a:rPr>
              <a:t>p) </a:t>
            </a:r>
            <a:r>
              <a:rPr lang="en-IN" dirty="0">
                <a:solidFill>
                  <a:srgbClr val="FFFF00"/>
                </a:solidFill>
                <a:latin typeface="medium-content-serif-font"/>
              </a:rPr>
              <a:t>−</a:t>
            </a:r>
            <a:r>
              <a:rPr lang="en-IN" i="1" dirty="0">
                <a:solidFill>
                  <a:srgbClr val="FFFF00"/>
                </a:solidFill>
                <a:latin typeface="medium-content-serif-font"/>
              </a:rPr>
              <a:t> </a:t>
            </a:r>
            <a:r>
              <a:rPr lang="en-IN" dirty="0">
                <a:solidFill>
                  <a:srgbClr val="FFFF00"/>
                </a:solidFill>
                <a:latin typeface="medium-content-serif-font"/>
              </a:rPr>
              <a:t>(1−</a:t>
            </a:r>
            <a:r>
              <a:rPr lang="en-IN" i="1" dirty="0">
                <a:solidFill>
                  <a:srgbClr val="FFFF00"/>
                </a:solidFill>
                <a:latin typeface="medium-content-serif-font"/>
              </a:rPr>
              <a:t>y</a:t>
            </a:r>
            <a:r>
              <a:rPr lang="en-IN" dirty="0">
                <a:solidFill>
                  <a:srgbClr val="FFFF00"/>
                </a:solidFill>
                <a:latin typeface="medium-content-serif-font"/>
              </a:rPr>
              <a:t>)log(1−</a:t>
            </a:r>
            <a:r>
              <a:rPr lang="en-IN" i="1" dirty="0">
                <a:solidFill>
                  <a:srgbClr val="FFFF00"/>
                </a:solidFill>
                <a:latin typeface="medium-content-serif-font"/>
              </a:rPr>
              <a:t>p</a:t>
            </a:r>
            <a:r>
              <a:rPr lang="en-IN" dirty="0">
                <a:solidFill>
                  <a:srgbClr val="FFFF00"/>
                </a:solidFill>
                <a:latin typeface="medium-content-serif-font"/>
              </a:rPr>
              <a:t>)</a:t>
            </a:r>
          </a:p>
          <a:p>
            <a:endParaRPr lang="en-IN" dirty="0">
              <a:solidFill>
                <a:srgbClr val="FFFF00"/>
              </a:solidFill>
              <a:latin typeface="medium-content-serif-font"/>
            </a:endParaRPr>
          </a:p>
          <a:p>
            <a:r>
              <a:rPr lang="en-IN" dirty="0" err="1">
                <a:solidFill>
                  <a:srgbClr val="FFFF00"/>
                </a:solidFill>
                <a:latin typeface="medium-content-serif-font"/>
              </a:rPr>
              <a:t>CrossEntropy</a:t>
            </a:r>
            <a:r>
              <a:rPr lang="en-IN" dirty="0">
                <a:solidFill>
                  <a:srgbClr val="FFFF00"/>
                </a:solidFill>
                <a:latin typeface="medium-content-serif-font"/>
              </a:rPr>
              <a:t> = −w1*</a:t>
            </a:r>
            <a:r>
              <a:rPr lang="en-IN" i="1" dirty="0" err="1">
                <a:solidFill>
                  <a:srgbClr val="FFFF00"/>
                </a:solidFill>
                <a:latin typeface="medium-content-serif-font"/>
              </a:rPr>
              <a:t>y</a:t>
            </a:r>
            <a:r>
              <a:rPr lang="en-IN" dirty="0" err="1">
                <a:solidFill>
                  <a:srgbClr val="FFFF00"/>
                </a:solidFill>
                <a:latin typeface="medium-content-serif-font"/>
              </a:rPr>
              <a:t>log</a:t>
            </a:r>
            <a:r>
              <a:rPr lang="en-IN" dirty="0">
                <a:solidFill>
                  <a:srgbClr val="FFFF00"/>
                </a:solidFill>
                <a:latin typeface="medium-content-serif-font"/>
              </a:rPr>
              <a:t>(</a:t>
            </a:r>
            <a:r>
              <a:rPr lang="en-IN" i="1" dirty="0">
                <a:solidFill>
                  <a:srgbClr val="FFFF00"/>
                </a:solidFill>
                <a:latin typeface="medium-content-serif-font"/>
              </a:rPr>
              <a:t>p) </a:t>
            </a:r>
            <a:r>
              <a:rPr lang="en-IN" dirty="0">
                <a:solidFill>
                  <a:srgbClr val="FFFF00"/>
                </a:solidFill>
                <a:latin typeface="medium-content-serif-font"/>
              </a:rPr>
              <a:t>−</a:t>
            </a:r>
            <a:r>
              <a:rPr lang="en-IN" i="1" dirty="0">
                <a:solidFill>
                  <a:srgbClr val="FFFF00"/>
                </a:solidFill>
                <a:latin typeface="medium-content-serif-font"/>
              </a:rPr>
              <a:t> w2*</a:t>
            </a:r>
            <a:r>
              <a:rPr lang="en-IN" dirty="0">
                <a:solidFill>
                  <a:srgbClr val="FFFF00"/>
                </a:solidFill>
                <a:latin typeface="medium-content-serif-font"/>
              </a:rPr>
              <a:t>(1−</a:t>
            </a:r>
            <a:r>
              <a:rPr lang="en-IN" i="1" dirty="0">
                <a:solidFill>
                  <a:srgbClr val="FFFF00"/>
                </a:solidFill>
                <a:latin typeface="medium-content-serif-font"/>
              </a:rPr>
              <a:t>y</a:t>
            </a:r>
            <a:r>
              <a:rPr lang="en-IN" dirty="0">
                <a:solidFill>
                  <a:srgbClr val="FFFF00"/>
                </a:solidFill>
                <a:latin typeface="medium-content-serif-font"/>
              </a:rPr>
              <a:t>)log(1−</a:t>
            </a:r>
            <a:r>
              <a:rPr lang="en-IN" i="1" dirty="0">
                <a:solidFill>
                  <a:srgbClr val="FFFF00"/>
                </a:solidFill>
                <a:latin typeface="medium-content-serif-font"/>
              </a:rPr>
              <a:t>p</a:t>
            </a:r>
            <a:r>
              <a:rPr lang="en-IN" dirty="0">
                <a:solidFill>
                  <a:srgbClr val="FFFF00"/>
                </a:solidFill>
                <a:latin typeface="medium-content-serif-font"/>
              </a:rPr>
              <a:t>)</a:t>
            </a:r>
          </a:p>
          <a:p>
            <a:endParaRPr lang="en-IN" dirty="0">
              <a:solidFill>
                <a:srgbClr val="FFFF00"/>
              </a:solidFill>
              <a:latin typeface="medium-content-serif-font"/>
            </a:endParaRPr>
          </a:p>
          <a:p>
            <a:endParaRPr lang="en-IN" dirty="0">
              <a:solidFill>
                <a:srgbClr val="FFFF00"/>
              </a:solidFill>
            </a:endParaRPr>
          </a:p>
        </p:txBody>
      </p:sp>
    </p:spTree>
    <p:extLst>
      <p:ext uri="{BB962C8B-B14F-4D97-AF65-F5344CB8AC3E}">
        <p14:creationId xmlns:p14="http://schemas.microsoft.com/office/powerpoint/2010/main" val="345412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1B4D-13CD-45C1-AAFF-E10D3180D31F}"/>
              </a:ext>
            </a:extLst>
          </p:cNvPr>
          <p:cNvSpPr>
            <a:spLocks noGrp="1"/>
          </p:cNvSpPr>
          <p:nvPr>
            <p:ph type="title"/>
          </p:nvPr>
        </p:nvSpPr>
        <p:spPr/>
        <p:txBody>
          <a:bodyPr/>
          <a:lstStyle/>
          <a:p>
            <a:r>
              <a:rPr lang="en-IN" dirty="0"/>
              <a:t>OVER sampling</a:t>
            </a:r>
          </a:p>
        </p:txBody>
      </p:sp>
      <p:pic>
        <p:nvPicPr>
          <p:cNvPr id="4098" name="Picture 2" descr="https://raw.githubusercontent.com/rafjaa/machine_learning_fecib/master/src/static/img/resampling.png">
            <a:extLst>
              <a:ext uri="{FF2B5EF4-FFF2-40B4-BE49-F238E27FC236}">
                <a16:creationId xmlns:a16="http://schemas.microsoft.com/office/drawing/2014/main" id="{BC34F5B2-F1A4-44A4-AC59-92DBC7029C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5038"/>
          <a:stretch/>
        </p:blipFill>
        <p:spPr bwMode="auto">
          <a:xfrm>
            <a:off x="4089228" y="3360479"/>
            <a:ext cx="4139347" cy="2704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13AF2F-7AC0-4352-BEEA-7C22FB39FB4F}"/>
              </a:ext>
            </a:extLst>
          </p:cNvPr>
          <p:cNvSpPr txBox="1"/>
          <p:nvPr/>
        </p:nvSpPr>
        <p:spPr>
          <a:xfrm>
            <a:off x="5495075" y="6065241"/>
            <a:ext cx="1327651" cy="276999"/>
          </a:xfrm>
          <a:prstGeom prst="rect">
            <a:avLst/>
          </a:prstGeom>
          <a:noFill/>
        </p:spPr>
        <p:txBody>
          <a:bodyPr wrap="square" rtlCol="0">
            <a:spAutoFit/>
          </a:bodyPr>
          <a:lstStyle/>
          <a:p>
            <a:r>
              <a:rPr lang="en-IN" sz="1200" dirty="0">
                <a:hlinkClick r:id="rId3"/>
              </a:rPr>
              <a:t>Image Credit</a:t>
            </a:r>
            <a:endParaRPr lang="en-IN" sz="1200" dirty="0"/>
          </a:p>
        </p:txBody>
      </p:sp>
      <p:sp>
        <p:nvSpPr>
          <p:cNvPr id="6" name="Content Placeholder 2">
            <a:extLst>
              <a:ext uri="{FF2B5EF4-FFF2-40B4-BE49-F238E27FC236}">
                <a16:creationId xmlns:a16="http://schemas.microsoft.com/office/drawing/2014/main" id="{41D055B7-4287-4A67-819E-B8DE8B5EF625}"/>
              </a:ext>
            </a:extLst>
          </p:cNvPr>
          <p:cNvSpPr txBox="1">
            <a:spLocks/>
          </p:cNvSpPr>
          <p:nvPr/>
        </p:nvSpPr>
        <p:spPr>
          <a:xfrm>
            <a:off x="1024128" y="2286000"/>
            <a:ext cx="8287180"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Random Over Sampler - The most naive method of oversampling is to randomly sample the minority classes and simply duplicate the sampled observations.</a:t>
            </a:r>
          </a:p>
        </p:txBody>
      </p:sp>
    </p:spTree>
    <p:extLst>
      <p:ext uri="{BB962C8B-B14F-4D97-AF65-F5344CB8AC3E}">
        <p14:creationId xmlns:p14="http://schemas.microsoft.com/office/powerpoint/2010/main" val="25813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BD2A-31C1-473E-8766-A4076B638582}"/>
              </a:ext>
            </a:extLst>
          </p:cNvPr>
          <p:cNvSpPr>
            <a:spLocks noGrp="1"/>
          </p:cNvSpPr>
          <p:nvPr>
            <p:ph type="title"/>
          </p:nvPr>
        </p:nvSpPr>
        <p:spPr/>
        <p:txBody>
          <a:bodyPr/>
          <a:lstStyle/>
          <a:p>
            <a:r>
              <a:rPr lang="en-IN" dirty="0"/>
              <a:t>SMOTE</a:t>
            </a:r>
          </a:p>
        </p:txBody>
      </p:sp>
      <p:sp>
        <p:nvSpPr>
          <p:cNvPr id="3" name="Content Placeholder 2">
            <a:extLst>
              <a:ext uri="{FF2B5EF4-FFF2-40B4-BE49-F238E27FC236}">
                <a16:creationId xmlns:a16="http://schemas.microsoft.com/office/drawing/2014/main" id="{08464334-7073-4AC1-BC9E-81F83773BBBB}"/>
              </a:ext>
            </a:extLst>
          </p:cNvPr>
          <p:cNvSpPr>
            <a:spLocks noGrp="1"/>
          </p:cNvSpPr>
          <p:nvPr>
            <p:ph idx="1"/>
          </p:nvPr>
        </p:nvSpPr>
        <p:spPr>
          <a:xfrm>
            <a:off x="1024128" y="2286000"/>
            <a:ext cx="8287180" cy="4023360"/>
          </a:xfrm>
        </p:spPr>
        <p:txBody>
          <a:bodyPr/>
          <a:lstStyle/>
          <a:p>
            <a:r>
              <a:rPr lang="en-IN" u="sng" dirty="0"/>
              <a:t>S</a:t>
            </a:r>
            <a:r>
              <a:rPr lang="en-IN" dirty="0"/>
              <a:t>ynthetic </a:t>
            </a:r>
            <a:r>
              <a:rPr lang="en-IN" u="sng" dirty="0"/>
              <a:t>M</a:t>
            </a:r>
            <a:r>
              <a:rPr lang="en-IN" dirty="0"/>
              <a:t>inority </a:t>
            </a:r>
            <a:r>
              <a:rPr lang="en-IN" u="sng" dirty="0"/>
              <a:t>O</a:t>
            </a:r>
            <a:r>
              <a:rPr lang="en-IN" dirty="0"/>
              <a:t>versampling </a:t>
            </a:r>
            <a:r>
              <a:rPr lang="en-IN" u="sng" dirty="0"/>
              <a:t>Te</a:t>
            </a:r>
            <a:r>
              <a:rPr lang="en-IN" dirty="0"/>
              <a:t>chnique is a technique that generates new observations by interpolating between observations in the original dataset</a:t>
            </a:r>
          </a:p>
          <a:p>
            <a:r>
              <a:rPr lang="en-IN" dirty="0"/>
              <a:t>For a given observation xi, a new (synthetic) observation is generated by interpolating between one of the k-nearest </a:t>
            </a:r>
            <a:r>
              <a:rPr lang="en-IN" dirty="0" err="1"/>
              <a:t>neighbors</a:t>
            </a:r>
            <a:r>
              <a:rPr lang="en-IN" dirty="0"/>
              <a:t>, </a:t>
            </a:r>
            <a:r>
              <a:rPr lang="en-IN" dirty="0" err="1"/>
              <a:t>xzi</a:t>
            </a:r>
            <a:r>
              <a:rPr lang="en-IN" dirty="0"/>
              <a:t>.</a:t>
            </a:r>
          </a:p>
          <a:p>
            <a:endParaRPr lang="en-IN" dirty="0"/>
          </a:p>
          <a:p>
            <a:endParaRPr lang="en-IN" dirty="0"/>
          </a:p>
          <a:p>
            <a:r>
              <a:rPr lang="en-IN" dirty="0"/>
              <a:t>where λ is a random number in the range [0,1]. This interpolation will create a sample on the line between xi and </a:t>
            </a:r>
            <a:r>
              <a:rPr lang="en-IN" dirty="0" err="1"/>
              <a:t>xzi</a:t>
            </a:r>
            <a:r>
              <a:rPr lang="en-IN" dirty="0"/>
              <a:t>.</a:t>
            </a:r>
          </a:p>
        </p:txBody>
      </p:sp>
      <p:pic>
        <p:nvPicPr>
          <p:cNvPr id="10" name="Picture 9">
            <a:extLst>
              <a:ext uri="{FF2B5EF4-FFF2-40B4-BE49-F238E27FC236}">
                <a16:creationId xmlns:a16="http://schemas.microsoft.com/office/drawing/2014/main" id="{046D9B1B-A911-45D4-9DDB-87A3C7201074}"/>
              </a:ext>
            </a:extLst>
          </p:cNvPr>
          <p:cNvPicPr>
            <a:picLocks noChangeAspect="1"/>
          </p:cNvPicPr>
          <p:nvPr/>
        </p:nvPicPr>
        <p:blipFill>
          <a:blip r:embed="rId2"/>
          <a:stretch>
            <a:fillRect/>
          </a:stretch>
        </p:blipFill>
        <p:spPr>
          <a:xfrm>
            <a:off x="3541014" y="4297680"/>
            <a:ext cx="2343150" cy="514350"/>
          </a:xfrm>
          <a:prstGeom prst="rect">
            <a:avLst/>
          </a:prstGeom>
        </p:spPr>
      </p:pic>
      <p:pic>
        <p:nvPicPr>
          <p:cNvPr id="11" name="Picture 10">
            <a:extLst>
              <a:ext uri="{FF2B5EF4-FFF2-40B4-BE49-F238E27FC236}">
                <a16:creationId xmlns:a16="http://schemas.microsoft.com/office/drawing/2014/main" id="{97B36DF3-BA85-4023-8651-399CF6003C8F}"/>
              </a:ext>
            </a:extLst>
          </p:cNvPr>
          <p:cNvPicPr>
            <a:picLocks noChangeAspect="1"/>
          </p:cNvPicPr>
          <p:nvPr/>
        </p:nvPicPr>
        <p:blipFill>
          <a:blip r:embed="rId3"/>
          <a:stretch>
            <a:fillRect/>
          </a:stretch>
        </p:blipFill>
        <p:spPr>
          <a:xfrm>
            <a:off x="9057197" y="3108380"/>
            <a:ext cx="2892950" cy="2892950"/>
          </a:xfrm>
          <a:prstGeom prst="rect">
            <a:avLst/>
          </a:prstGeom>
        </p:spPr>
      </p:pic>
      <p:sp>
        <p:nvSpPr>
          <p:cNvPr id="12" name="TextBox 11">
            <a:extLst>
              <a:ext uri="{FF2B5EF4-FFF2-40B4-BE49-F238E27FC236}">
                <a16:creationId xmlns:a16="http://schemas.microsoft.com/office/drawing/2014/main" id="{8F2C802D-2182-4EAB-8161-787BABAD5262}"/>
              </a:ext>
            </a:extLst>
          </p:cNvPr>
          <p:cNvSpPr txBox="1"/>
          <p:nvPr/>
        </p:nvSpPr>
        <p:spPr>
          <a:xfrm>
            <a:off x="9945764" y="6016845"/>
            <a:ext cx="1115815" cy="276999"/>
          </a:xfrm>
          <a:prstGeom prst="rect">
            <a:avLst/>
          </a:prstGeom>
          <a:noFill/>
        </p:spPr>
        <p:txBody>
          <a:bodyPr wrap="square" rtlCol="0">
            <a:spAutoFit/>
          </a:bodyPr>
          <a:lstStyle/>
          <a:p>
            <a:r>
              <a:rPr lang="en-IN" sz="1200" dirty="0">
                <a:hlinkClick r:id="rId4"/>
              </a:rPr>
              <a:t>Image Credit</a:t>
            </a:r>
            <a:endParaRPr lang="en-IN" sz="1200" dirty="0"/>
          </a:p>
        </p:txBody>
      </p:sp>
    </p:spTree>
    <p:extLst>
      <p:ext uri="{BB962C8B-B14F-4D97-AF65-F5344CB8AC3E}">
        <p14:creationId xmlns:p14="http://schemas.microsoft.com/office/powerpoint/2010/main" val="3917638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4934</TotalTime>
  <Words>1060</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medium-content-serif-font</vt:lpstr>
      <vt:lpstr>Tw Cen MT</vt:lpstr>
      <vt:lpstr>Tw Cen MT Condensed</vt:lpstr>
      <vt:lpstr>Wingdings 3</vt:lpstr>
      <vt:lpstr>Integral</vt:lpstr>
      <vt:lpstr>Classification of imbalanced dataset</vt:lpstr>
      <vt:lpstr>Contents</vt:lpstr>
      <vt:lpstr>Introduction</vt:lpstr>
      <vt:lpstr>Class separatibility</vt:lpstr>
      <vt:lpstr>Metrics </vt:lpstr>
      <vt:lpstr>ROC and AUROC </vt:lpstr>
      <vt:lpstr>Techniques - Class weight</vt:lpstr>
      <vt:lpstr>OVER sampling</vt:lpstr>
      <vt:lpstr>SMOTE</vt:lpstr>
      <vt:lpstr>Smote - Variants</vt:lpstr>
      <vt:lpstr>ADASYN</vt:lpstr>
      <vt:lpstr>UNDER SAMPLING</vt:lpstr>
      <vt:lpstr>Near miss</vt:lpstr>
      <vt:lpstr>Tomek links</vt:lpstr>
      <vt:lpstr>Edited nearest neighbour</vt:lpstr>
      <vt:lpstr>CODE DEMO</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imbalanced dataset</dc:title>
  <dc:creator>Kani, B. (Bismillah)</dc:creator>
  <cp:lastModifiedBy>Kani, B. (Bismillah)</cp:lastModifiedBy>
  <cp:revision>35</cp:revision>
  <dcterms:created xsi:type="dcterms:W3CDTF">2020-03-11T03:05:46Z</dcterms:created>
  <dcterms:modified xsi:type="dcterms:W3CDTF">2020-03-16T13:10:17Z</dcterms:modified>
</cp:coreProperties>
</file>