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9"/>
  </p:notesMasterIdLst>
  <p:sldIdLst>
    <p:sldId id="256" r:id="rId4"/>
    <p:sldId id="287" r:id="rId5"/>
    <p:sldId id="258" r:id="rId6"/>
    <p:sldId id="285" r:id="rId7"/>
    <p:sldId id="286" r:id="rId8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3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1"/>
    <a:srgbClr val="990033"/>
    <a:srgbClr val="FFFF99"/>
    <a:srgbClr val="FFFFB7"/>
    <a:srgbClr val="D5D012"/>
    <a:srgbClr val="FF9900"/>
    <a:srgbClr val="EBEB15"/>
    <a:srgbClr val="FFCC00"/>
    <a:srgbClr val="FFCC6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06" autoAdjust="0"/>
  </p:normalViewPr>
  <p:slideViewPr>
    <p:cSldViewPr>
      <p:cViewPr varScale="1">
        <p:scale>
          <a:sx n="91" d="100"/>
          <a:sy n="91" d="100"/>
        </p:scale>
        <p:origin x="-140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144" y="-82"/>
      </p:cViewPr>
      <p:guideLst>
        <p:guide orient="horz" pos="2934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8590F-91F8-416A-8E42-FDAFBAA2A707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30FA5-0668-4926-90FE-3D41850B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9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7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507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2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9824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982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5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43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50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4346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9838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8708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6998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285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8504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277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273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5948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6220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39708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7348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8096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20873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11841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70617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07174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778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158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57068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6361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42311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66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4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10/6/15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0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10/6/15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2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6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4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A3749-78F4-4AE1-ADDA-75F0D41CE439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368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A3749-78F4-4AE1-ADDA-75F0D41CE43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3C37D-A85C-4A72-BE53-477BC4AFB7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333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3774" y="1066800"/>
            <a:ext cx="5025426" cy="33528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/>
                </a:solidFill>
              </a:rPr>
              <a:t>[Title]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3774" y="3886200"/>
            <a:ext cx="5025426" cy="1981200"/>
          </a:xfrm>
        </p:spPr>
        <p:txBody>
          <a:bodyPr anchor="ctr">
            <a:normAutofit/>
          </a:bodyPr>
          <a:lstStyle/>
          <a:p>
            <a:pPr algn="l"/>
            <a:r>
              <a:rPr lang="en-US" sz="2800" i="1" dirty="0" smtClean="0">
                <a:solidFill>
                  <a:schemeClr val="bg1"/>
                </a:solidFill>
              </a:rPr>
              <a:t>Prepared for Unicorn Winery</a:t>
            </a:r>
            <a:endParaRPr lang="en-US" sz="2800" i="1" dirty="0" smtClean="0">
              <a:solidFill>
                <a:schemeClr val="bg1"/>
              </a:solidFill>
            </a:endParaRPr>
          </a:p>
          <a:p>
            <a:pPr algn="l"/>
            <a:r>
              <a:rPr lang="en-US" sz="2800" i="1" dirty="0" smtClean="0">
                <a:solidFill>
                  <a:schemeClr val="bg1"/>
                </a:solidFill>
              </a:rPr>
              <a:t>By </a:t>
            </a:r>
            <a:r>
              <a:rPr lang="en-US" sz="2800" i="1" dirty="0" err="1" smtClean="0">
                <a:solidFill>
                  <a:schemeClr val="bg1"/>
                </a:solidFill>
              </a:rPr>
              <a:t>Digitas</a:t>
            </a:r>
            <a:r>
              <a:rPr lang="en-US" sz="2800" i="1" dirty="0" smtClean="0">
                <a:solidFill>
                  <a:schemeClr val="bg1"/>
                </a:solidFill>
              </a:rPr>
              <a:t> Advanced Analytics</a:t>
            </a:r>
            <a:endParaRPr lang="en-US" sz="2800" i="1" dirty="0" smtClean="0">
              <a:solidFill>
                <a:schemeClr val="bg1"/>
              </a:solidFill>
            </a:endParaRPr>
          </a:p>
          <a:p>
            <a:pPr algn="l"/>
            <a:r>
              <a:rPr lang="en-US" sz="2800" i="1" dirty="0" smtClean="0">
                <a:solidFill>
                  <a:schemeClr val="bg1"/>
                </a:solidFill>
              </a:rPr>
              <a:t>[Date]</a:t>
            </a:r>
            <a:endParaRPr lang="en-US" sz="2800" i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ndres Megan\AppData\Local\Microsoft\Windows\Temporary Internet Files\Content.IE5\7N14NH1J\MP900442855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3204174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ndres Megan\AppData\Local\Microsoft\Windows\Temporary Internet Files\Content.IE5\910VBENI\MP900442837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47750"/>
            <a:ext cx="3200400" cy="213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14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8686800" cy="82867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Introduction</a:t>
            </a:r>
            <a:endParaRPr lang="en-US" sz="4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0"/>
            <a:ext cx="2819400" cy="4267199"/>
          </a:xfrm>
        </p:spPr>
        <p:txBody>
          <a:bodyPr>
            <a:normAutofit/>
          </a:bodyPr>
          <a:lstStyle/>
          <a:p>
            <a:pPr marL="228600" indent="-228600"/>
            <a:r>
              <a:rPr lang="en-US" sz="2100" dirty="0" smtClean="0"/>
              <a:t>In </a:t>
            </a:r>
            <a:r>
              <a:rPr lang="en-US" sz="2100" dirty="0" smtClean="0"/>
              <a:t>2014, </a:t>
            </a:r>
            <a:r>
              <a:rPr lang="en-US" sz="2100" dirty="0" smtClean="0"/>
              <a:t>$180 billion USD spent on wine </a:t>
            </a:r>
            <a:br>
              <a:rPr lang="en-US" sz="2100" dirty="0" smtClean="0"/>
            </a:br>
            <a:r>
              <a:rPr lang="en-US" sz="2100" dirty="0" smtClean="0"/>
              <a:t>(27 </a:t>
            </a:r>
            <a:r>
              <a:rPr lang="en-US" sz="2100" dirty="0"/>
              <a:t>billion </a:t>
            </a:r>
            <a:r>
              <a:rPr lang="en-US" sz="2100" dirty="0" smtClean="0"/>
              <a:t>liters) worldwide</a:t>
            </a:r>
          </a:p>
          <a:p>
            <a:pPr marL="228600" indent="-228600"/>
            <a:r>
              <a:rPr lang="en-US" sz="2100" dirty="0" smtClean="0"/>
              <a:t>Steady </a:t>
            </a:r>
            <a:r>
              <a:rPr lang="en-US" sz="2100" dirty="0"/>
              <a:t>growth </a:t>
            </a:r>
            <a:r>
              <a:rPr lang="en-US" sz="2100" dirty="0" smtClean="0"/>
              <a:t>predicted from </a:t>
            </a:r>
            <a:r>
              <a:rPr lang="en-US" sz="2100" dirty="0" smtClean="0"/>
              <a:t>2015 </a:t>
            </a: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>to </a:t>
            </a:r>
            <a:r>
              <a:rPr lang="en-US" sz="2100" dirty="0" smtClean="0"/>
              <a:t>2020</a:t>
            </a:r>
            <a:endParaRPr lang="en-US" sz="21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>
          <a:xfrm>
            <a:off x="5943600" y="1600201"/>
            <a:ext cx="3048000" cy="533399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Calibri"/>
              </a:rPr>
              <a:t>Analytic Objectives</a:t>
            </a:r>
            <a:endParaRPr lang="en-US" sz="24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3048000" y="1600201"/>
            <a:ext cx="3048000" cy="533399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Calibri"/>
              </a:rPr>
              <a:t> Unicorn Challenges</a:t>
            </a:r>
            <a:endParaRPr lang="en-US" sz="24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152400" y="1600200"/>
            <a:ext cx="3048000" cy="533399"/>
          </a:xfrm>
          <a:prstGeom prst="homePlat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80000">
                <a:schemeClr val="bg2">
                  <a:lumMod val="5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Calibri"/>
              </a:rPr>
              <a:t>Market Opportunity</a:t>
            </a:r>
            <a:endParaRPr lang="en-US" sz="24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0" y="2286000"/>
            <a:ext cx="2819400" cy="426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en-US" sz="2100" dirty="0" smtClean="0">
                <a:solidFill>
                  <a:prstClr val="black"/>
                </a:solidFill>
                <a:latin typeface="Calibri"/>
              </a:rPr>
              <a:t>Understand wine production and marketing options for increasing consumer appeal and sales of our wines</a:t>
            </a:r>
            <a:endParaRPr lang="en-US" sz="21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943600" y="2286000"/>
            <a:ext cx="2819400" cy="426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en-US" sz="2100" dirty="0" smtClean="0">
                <a:solidFill>
                  <a:prstClr val="black"/>
                </a:solidFill>
                <a:latin typeface="Calibri"/>
              </a:rPr>
              <a:t>Identify </a:t>
            </a:r>
            <a:r>
              <a:rPr lang="en-US" sz="2100" dirty="0" smtClean="0">
                <a:solidFill>
                  <a:prstClr val="black"/>
                </a:solidFill>
                <a:latin typeface="Calibri"/>
              </a:rPr>
              <a:t>relationships between physiochemical properties </a:t>
            </a:r>
            <a:r>
              <a:rPr lang="en-US" sz="2100" dirty="0">
                <a:solidFill>
                  <a:prstClr val="black"/>
                </a:solidFill>
                <a:latin typeface="Calibri"/>
              </a:rPr>
              <a:t>of wine and </a:t>
            </a:r>
            <a:r>
              <a:rPr lang="en-US" sz="2100" dirty="0" smtClean="0">
                <a:solidFill>
                  <a:prstClr val="black"/>
                </a:solidFill>
                <a:latin typeface="Calibri"/>
              </a:rPr>
              <a:t>perceptions </a:t>
            </a:r>
            <a:r>
              <a:rPr lang="en-US" sz="21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en-US" sz="2100" dirty="0" smtClean="0">
                <a:solidFill>
                  <a:prstClr val="black"/>
                </a:solidFill>
                <a:latin typeface="Calibri"/>
              </a:rPr>
              <a:t>quality</a:t>
            </a:r>
          </a:p>
          <a:p>
            <a:pPr marL="228600" indent="-228600"/>
            <a:r>
              <a:rPr lang="en-US" sz="2100" dirty="0" smtClean="0">
                <a:solidFill>
                  <a:prstClr val="black"/>
                </a:solidFill>
                <a:latin typeface="Calibri"/>
              </a:rPr>
              <a:t>Identify additional analyses to provide insights for wine production and marketing decisions</a:t>
            </a:r>
            <a:endParaRPr lang="en-US" sz="21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773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8686800" cy="82867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Analytic Approach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199"/>
            <a:ext cx="4114800" cy="480060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6,497 samples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 red and white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Vinho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Verde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include 1 sensory-based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measure of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quality and 11 physiochemical properties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Fixed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acidity, volatile acidity, citric acid,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alcohol, residual sugar, chlorides,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density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sulphates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free sulfur dioxide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total sulfur dioxide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missing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values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2400" y="1143000"/>
            <a:ext cx="41148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Dataset</a:t>
            </a:r>
            <a:endParaRPr lang="en-US" sz="24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48200" y="1600199"/>
            <a:ext cx="4114800" cy="480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8200" y="1143000"/>
            <a:ext cx="41148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Method(s)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323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8686800" cy="828675"/>
          </a:xfrm>
        </p:spPr>
        <p:txBody>
          <a:bodyPr>
            <a:normAutofit/>
          </a:bodyPr>
          <a:lstStyle/>
          <a:p>
            <a:pPr algn="l"/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03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8686800" cy="828675"/>
          </a:xfrm>
        </p:spPr>
        <p:txBody>
          <a:bodyPr>
            <a:normAutofit/>
          </a:bodyPr>
          <a:lstStyle/>
          <a:p>
            <a:pPr algn="l"/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82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3039</TotalTime>
  <Words>136</Words>
  <Application>Microsoft Macintosh PowerPoint</Application>
  <PresentationFormat>On-screen Show (4:3)</PresentationFormat>
  <Paragraphs>26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1_Office Theme</vt:lpstr>
      <vt:lpstr>2_Office Theme</vt:lpstr>
      <vt:lpstr>[Title]</vt:lpstr>
      <vt:lpstr>Introduction</vt:lpstr>
      <vt:lpstr>Analytic Approach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Labels, Pricing and Critical Acclaim: Can Chemistry Explain the Quality of Wine?</dc:title>
  <dc:creator>Andres Megan</dc:creator>
  <cp:lastModifiedBy>Megan McGoldrick</cp:lastModifiedBy>
  <cp:revision>208</cp:revision>
  <cp:lastPrinted>2012-04-24T18:34:10Z</cp:lastPrinted>
  <dcterms:created xsi:type="dcterms:W3CDTF">2012-04-20T17:49:20Z</dcterms:created>
  <dcterms:modified xsi:type="dcterms:W3CDTF">2015-10-06T21:46:30Z</dcterms:modified>
</cp:coreProperties>
</file>