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33FA81-C884-4486-A8B5-2F48F4DC0A54}"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3EF68-A409-4C5B-83B9-07D7BB21F782}" type="slidenum">
              <a:rPr lang="en-US" smtClean="0"/>
              <a:t>‹#›</a:t>
            </a:fld>
            <a:endParaRPr lang="en-US"/>
          </a:p>
        </p:txBody>
      </p:sp>
    </p:spTree>
    <p:extLst>
      <p:ext uri="{BB962C8B-B14F-4D97-AF65-F5344CB8AC3E}">
        <p14:creationId xmlns:p14="http://schemas.microsoft.com/office/powerpoint/2010/main" val="1347755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3FA81-C884-4486-A8B5-2F48F4DC0A54}"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3EF68-A409-4C5B-83B9-07D7BB21F782}" type="slidenum">
              <a:rPr lang="en-US" smtClean="0"/>
              <a:t>‹#›</a:t>
            </a:fld>
            <a:endParaRPr lang="en-US"/>
          </a:p>
        </p:txBody>
      </p:sp>
    </p:spTree>
    <p:extLst>
      <p:ext uri="{BB962C8B-B14F-4D97-AF65-F5344CB8AC3E}">
        <p14:creationId xmlns:p14="http://schemas.microsoft.com/office/powerpoint/2010/main" val="116013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3FA81-C884-4486-A8B5-2F48F4DC0A54}"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3EF68-A409-4C5B-83B9-07D7BB21F782}" type="slidenum">
              <a:rPr lang="en-US" smtClean="0"/>
              <a:t>‹#›</a:t>
            </a:fld>
            <a:endParaRPr lang="en-US"/>
          </a:p>
        </p:txBody>
      </p:sp>
    </p:spTree>
    <p:extLst>
      <p:ext uri="{BB962C8B-B14F-4D97-AF65-F5344CB8AC3E}">
        <p14:creationId xmlns:p14="http://schemas.microsoft.com/office/powerpoint/2010/main" val="225954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3FA81-C884-4486-A8B5-2F48F4DC0A54}"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3EF68-A409-4C5B-83B9-07D7BB21F782}" type="slidenum">
              <a:rPr lang="en-US" smtClean="0"/>
              <a:t>‹#›</a:t>
            </a:fld>
            <a:endParaRPr lang="en-US"/>
          </a:p>
        </p:txBody>
      </p:sp>
    </p:spTree>
    <p:extLst>
      <p:ext uri="{BB962C8B-B14F-4D97-AF65-F5344CB8AC3E}">
        <p14:creationId xmlns:p14="http://schemas.microsoft.com/office/powerpoint/2010/main" val="394753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33FA81-C884-4486-A8B5-2F48F4DC0A54}"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3EF68-A409-4C5B-83B9-07D7BB21F782}" type="slidenum">
              <a:rPr lang="en-US" smtClean="0"/>
              <a:t>‹#›</a:t>
            </a:fld>
            <a:endParaRPr lang="en-US"/>
          </a:p>
        </p:txBody>
      </p:sp>
    </p:spTree>
    <p:extLst>
      <p:ext uri="{BB962C8B-B14F-4D97-AF65-F5344CB8AC3E}">
        <p14:creationId xmlns:p14="http://schemas.microsoft.com/office/powerpoint/2010/main" val="61509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33FA81-C884-4486-A8B5-2F48F4DC0A54}"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3EF68-A409-4C5B-83B9-07D7BB21F782}" type="slidenum">
              <a:rPr lang="en-US" smtClean="0"/>
              <a:t>‹#›</a:t>
            </a:fld>
            <a:endParaRPr lang="en-US"/>
          </a:p>
        </p:txBody>
      </p:sp>
    </p:spTree>
    <p:extLst>
      <p:ext uri="{BB962C8B-B14F-4D97-AF65-F5344CB8AC3E}">
        <p14:creationId xmlns:p14="http://schemas.microsoft.com/office/powerpoint/2010/main" val="358322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33FA81-C884-4486-A8B5-2F48F4DC0A54}"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53EF68-A409-4C5B-83B9-07D7BB21F782}" type="slidenum">
              <a:rPr lang="en-US" smtClean="0"/>
              <a:t>‹#›</a:t>
            </a:fld>
            <a:endParaRPr lang="en-US"/>
          </a:p>
        </p:txBody>
      </p:sp>
    </p:spTree>
    <p:extLst>
      <p:ext uri="{BB962C8B-B14F-4D97-AF65-F5344CB8AC3E}">
        <p14:creationId xmlns:p14="http://schemas.microsoft.com/office/powerpoint/2010/main" val="289584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33FA81-C884-4486-A8B5-2F48F4DC0A54}"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53EF68-A409-4C5B-83B9-07D7BB21F782}" type="slidenum">
              <a:rPr lang="en-US" smtClean="0"/>
              <a:t>‹#›</a:t>
            </a:fld>
            <a:endParaRPr lang="en-US"/>
          </a:p>
        </p:txBody>
      </p:sp>
    </p:spTree>
    <p:extLst>
      <p:ext uri="{BB962C8B-B14F-4D97-AF65-F5344CB8AC3E}">
        <p14:creationId xmlns:p14="http://schemas.microsoft.com/office/powerpoint/2010/main" val="148349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3FA81-C884-4486-A8B5-2F48F4DC0A54}" type="datetimeFigureOut">
              <a:rPr lang="en-US" smtClean="0"/>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53EF68-A409-4C5B-83B9-07D7BB21F782}" type="slidenum">
              <a:rPr lang="en-US" smtClean="0"/>
              <a:t>‹#›</a:t>
            </a:fld>
            <a:endParaRPr lang="en-US"/>
          </a:p>
        </p:txBody>
      </p:sp>
    </p:spTree>
    <p:extLst>
      <p:ext uri="{BB962C8B-B14F-4D97-AF65-F5344CB8AC3E}">
        <p14:creationId xmlns:p14="http://schemas.microsoft.com/office/powerpoint/2010/main" val="223509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33FA81-C884-4486-A8B5-2F48F4DC0A54}"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3EF68-A409-4C5B-83B9-07D7BB21F782}" type="slidenum">
              <a:rPr lang="en-US" smtClean="0"/>
              <a:t>‹#›</a:t>
            </a:fld>
            <a:endParaRPr lang="en-US"/>
          </a:p>
        </p:txBody>
      </p:sp>
    </p:spTree>
    <p:extLst>
      <p:ext uri="{BB962C8B-B14F-4D97-AF65-F5344CB8AC3E}">
        <p14:creationId xmlns:p14="http://schemas.microsoft.com/office/powerpoint/2010/main" val="265095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33FA81-C884-4486-A8B5-2F48F4DC0A54}"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3EF68-A409-4C5B-83B9-07D7BB21F782}" type="slidenum">
              <a:rPr lang="en-US" smtClean="0"/>
              <a:t>‹#›</a:t>
            </a:fld>
            <a:endParaRPr lang="en-US"/>
          </a:p>
        </p:txBody>
      </p:sp>
    </p:spTree>
    <p:extLst>
      <p:ext uri="{BB962C8B-B14F-4D97-AF65-F5344CB8AC3E}">
        <p14:creationId xmlns:p14="http://schemas.microsoft.com/office/powerpoint/2010/main" val="63637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3FA81-C884-4486-A8B5-2F48F4DC0A54}" type="datetimeFigureOut">
              <a:rPr lang="en-US" smtClean="0"/>
              <a:t>8/21/2024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F68-A409-4C5B-83B9-07D7BB21F782}" type="slidenum">
              <a:rPr lang="en-US" smtClean="0"/>
              <a:t>‹#›</a:t>
            </a:fld>
            <a:endParaRPr lang="en-US"/>
          </a:p>
        </p:txBody>
      </p:sp>
    </p:spTree>
    <p:extLst>
      <p:ext uri="{BB962C8B-B14F-4D97-AF65-F5344CB8AC3E}">
        <p14:creationId xmlns:p14="http://schemas.microsoft.com/office/powerpoint/2010/main" val="1323877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kpenyong.etim@yabatech.edu.ng" TargetMode="External"/><Relationship Id="rId2" Type="http://schemas.openxmlformats.org/officeDocument/2006/relationships/hyperlink" Target="mailto:adeyemohb2@gmail.con"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859" y="416859"/>
            <a:ext cx="11443447" cy="5355312"/>
          </a:xfrm>
          <a:prstGeom prst="rect">
            <a:avLst/>
          </a:prstGeom>
          <a:noFill/>
        </p:spPr>
        <p:txBody>
          <a:bodyPr wrap="square" rtlCol="0">
            <a:spAutoFit/>
          </a:bodyPr>
          <a:lstStyle/>
          <a:p>
            <a:pPr algn="ctr"/>
            <a:r>
              <a:rPr lang="en-US" b="1" dirty="0"/>
              <a:t>Technological Advancements in Visual Art: Revolutionizing Painting and Textile Creativity in the 21st Century</a:t>
            </a:r>
            <a:endParaRPr lang="en-US" dirty="0"/>
          </a:p>
          <a:p>
            <a:pPr algn="ctr"/>
            <a:r>
              <a:rPr lang="en-US" dirty="0"/>
              <a:t> </a:t>
            </a:r>
          </a:p>
          <a:p>
            <a:pPr algn="ctr"/>
            <a:r>
              <a:rPr lang="en-US" b="1" dirty="0"/>
              <a:t>By</a:t>
            </a:r>
            <a:endParaRPr lang="en-US" dirty="0"/>
          </a:p>
          <a:p>
            <a:pPr algn="ctr"/>
            <a:r>
              <a:rPr lang="en-US" b="1" dirty="0"/>
              <a:t> </a:t>
            </a:r>
            <a:endParaRPr lang="en-US" dirty="0"/>
          </a:p>
          <a:p>
            <a:pPr algn="ctr"/>
            <a:r>
              <a:rPr lang="en-US" b="1" dirty="0"/>
              <a:t>Hakeem  B. </a:t>
            </a:r>
            <a:r>
              <a:rPr lang="en-US" b="1" dirty="0" err="1"/>
              <a:t>Adeyemo</a:t>
            </a:r>
            <a:r>
              <a:rPr lang="en-US" b="1" dirty="0"/>
              <a:t> (</a:t>
            </a:r>
            <a:r>
              <a:rPr lang="en-US" b="1" dirty="0" err="1"/>
              <a:t>P.hd</a:t>
            </a:r>
            <a:r>
              <a:rPr lang="en-US" b="1" dirty="0"/>
              <a:t>)</a:t>
            </a:r>
            <a:endParaRPr lang="en-US" dirty="0"/>
          </a:p>
          <a:p>
            <a:pPr algn="ctr"/>
            <a:r>
              <a:rPr lang="en-US" b="1" dirty="0"/>
              <a:t>Email: </a:t>
            </a:r>
            <a:r>
              <a:rPr lang="en-US" b="1" u="sng" dirty="0">
                <a:hlinkClick r:id="rId2"/>
              </a:rPr>
              <a:t>adeyemohb2@gmail.con</a:t>
            </a:r>
            <a:endParaRPr lang="en-US" dirty="0"/>
          </a:p>
          <a:p>
            <a:pPr algn="ctr"/>
            <a:r>
              <a:rPr lang="en-US" b="1" dirty="0"/>
              <a:t>Phone: 08034082229</a:t>
            </a:r>
            <a:endParaRPr lang="en-US" dirty="0"/>
          </a:p>
          <a:p>
            <a:pPr algn="ctr"/>
            <a:r>
              <a:rPr lang="en-US" b="1" dirty="0" err="1"/>
              <a:t>Etim</a:t>
            </a:r>
            <a:r>
              <a:rPr lang="en-US" b="1" dirty="0"/>
              <a:t> </a:t>
            </a:r>
            <a:r>
              <a:rPr lang="en-US" b="1" dirty="0" err="1"/>
              <a:t>Ekpenyong</a:t>
            </a:r>
            <a:r>
              <a:rPr lang="en-US" b="1" dirty="0"/>
              <a:t> </a:t>
            </a:r>
            <a:r>
              <a:rPr lang="en-US" b="1" dirty="0" err="1"/>
              <a:t>Mfon</a:t>
            </a:r>
            <a:endParaRPr lang="en-US" dirty="0"/>
          </a:p>
          <a:p>
            <a:pPr algn="ctr"/>
            <a:r>
              <a:rPr lang="en-US" b="1" dirty="0"/>
              <a:t>Email: </a:t>
            </a:r>
            <a:r>
              <a:rPr lang="en-US" b="1" u="sng" dirty="0">
                <a:hlinkClick r:id="rId3"/>
              </a:rPr>
              <a:t>ekpenyong.etim@yabatech.edu.ng</a:t>
            </a:r>
            <a:endParaRPr lang="en-US" dirty="0"/>
          </a:p>
          <a:p>
            <a:pPr algn="ctr"/>
            <a:r>
              <a:rPr lang="en-US" b="1" dirty="0"/>
              <a:t>Phone: 07066896976</a:t>
            </a:r>
            <a:endParaRPr lang="en-US" dirty="0"/>
          </a:p>
          <a:p>
            <a:pPr algn="ctr"/>
            <a:r>
              <a:rPr lang="en-US" b="1" dirty="0"/>
              <a:t> </a:t>
            </a:r>
            <a:endParaRPr lang="en-US" dirty="0"/>
          </a:p>
          <a:p>
            <a:pPr algn="ctr"/>
            <a:r>
              <a:rPr lang="en-US" b="1" dirty="0"/>
              <a:t>School of Art Design and Printing Technology, </a:t>
            </a:r>
            <a:r>
              <a:rPr lang="en-US" b="1" dirty="0" err="1"/>
              <a:t>Yaba</a:t>
            </a:r>
            <a:r>
              <a:rPr lang="en-US" b="1" dirty="0"/>
              <a:t> College of Technology, </a:t>
            </a:r>
            <a:r>
              <a:rPr lang="en-US" b="1" dirty="0" err="1"/>
              <a:t>Yaba</a:t>
            </a:r>
            <a:r>
              <a:rPr lang="en-US" b="1" dirty="0"/>
              <a:t>-Lagos.</a:t>
            </a:r>
            <a:endParaRPr lang="en-US" dirty="0"/>
          </a:p>
          <a:p>
            <a:pPr algn="ctr"/>
            <a:r>
              <a:rPr lang="en-US" b="1" dirty="0"/>
              <a:t> </a:t>
            </a:r>
            <a:endParaRPr lang="en-US" dirty="0"/>
          </a:p>
          <a:p>
            <a:pPr algn="ctr"/>
            <a:r>
              <a:rPr lang="en-US" b="1" dirty="0"/>
              <a:t> </a:t>
            </a:r>
            <a:endParaRPr lang="en-US" dirty="0"/>
          </a:p>
          <a:p>
            <a:pPr algn="ctr"/>
            <a:r>
              <a:rPr lang="en-US" b="1" dirty="0"/>
              <a:t> </a:t>
            </a:r>
            <a:endParaRPr lang="en-US" dirty="0"/>
          </a:p>
          <a:p>
            <a:r>
              <a:rPr lang="en-US" b="1" dirty="0"/>
              <a:t> </a:t>
            </a:r>
            <a:endParaRPr lang="en-US" dirty="0"/>
          </a:p>
          <a:p>
            <a:r>
              <a:rPr lang="en-US" b="1" dirty="0"/>
              <a:t> </a:t>
            </a:r>
            <a:endParaRPr lang="en-US" dirty="0"/>
          </a:p>
          <a:p>
            <a:r>
              <a:rPr lang="en-US" b="1" dirty="0"/>
              <a:t> </a:t>
            </a:r>
            <a:endParaRPr lang="en-US" dirty="0"/>
          </a:p>
          <a:p>
            <a:pPr algn="ctr"/>
            <a:endParaRPr lang="en-US" dirty="0"/>
          </a:p>
        </p:txBody>
      </p:sp>
    </p:spTree>
    <p:extLst>
      <p:ext uri="{BB962C8B-B14F-4D97-AF65-F5344CB8AC3E}">
        <p14:creationId xmlns:p14="http://schemas.microsoft.com/office/powerpoint/2010/main" val="2273357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965" y="618565"/>
            <a:ext cx="11470341" cy="5355312"/>
          </a:xfrm>
          <a:prstGeom prst="rect">
            <a:avLst/>
          </a:prstGeom>
          <a:noFill/>
        </p:spPr>
        <p:txBody>
          <a:bodyPr wrap="square" rtlCol="0">
            <a:spAutoFit/>
          </a:bodyPr>
          <a:lstStyle/>
          <a:p>
            <a:r>
              <a:rPr lang="en-US" b="1" dirty="0"/>
              <a:t>Benefits for Artists, Designers, Educators, and Researchers</a:t>
            </a:r>
            <a:endParaRPr lang="en-US" dirty="0"/>
          </a:p>
          <a:p>
            <a:r>
              <a:rPr lang="en-US" dirty="0"/>
              <a:t>The integration of technology into visual art practices has significantly transformed the creative landscape for artists, designers, educators, and researchers, offering numerous benefits across these fields. Artists now leverage digital tools to enhance efficiency, flexibility, and experimentation, with digital platforms enabling global exposure and audience engagement, thereby democratizing the art market and empowering emerging artists. Designers utilize technological advancements to streamline their creative processes, fostering innovation through rapid prototyping and visualization. In education, digital tools enrich student learning by providing interactive and immersive experiences, allowing dynamic engagement with visual art concepts. </a:t>
            </a:r>
            <a:endParaRPr lang="en-US" dirty="0" smtClean="0"/>
          </a:p>
          <a:p>
            <a:endParaRPr lang="en-US" dirty="0"/>
          </a:p>
          <a:p>
            <a:endParaRPr lang="en-US" dirty="0" smtClean="0"/>
          </a:p>
          <a:p>
            <a:r>
              <a:rPr lang="en-US" b="1" dirty="0"/>
              <a:t>Opportunities for Innovation and Collaboration</a:t>
            </a:r>
            <a:endParaRPr lang="en-US" dirty="0"/>
          </a:p>
          <a:p>
            <a:r>
              <a:rPr lang="en-US" dirty="0"/>
              <a:t>Perhaps the most exciting aspect of technology in visual art practices is the opportunities it presents for innovation and collaboration. Artists, designers, technologists, and researchers are increasingly coming together to explore new possibilities at the intersection of art and technology (Hernandez, 2023). Collaborative projects and interdisciplinary initiatives are fostering a culture of experimentation, creativity, and co-creation, leading to groundbreaking advancements in visual art (Smith &amp; Garcia, 2021). Whether through </a:t>
            </a:r>
            <a:r>
              <a:rPr lang="en-US" dirty="0" err="1"/>
              <a:t>hackathons</a:t>
            </a:r>
            <a:r>
              <a:rPr lang="en-US" dirty="0"/>
              <a:t>, maker spaces, or digital residencies, artists and technologists are collaborating to develop new tools, techniques, and experiences that push the boundaries of traditional mediums and redefine the future of visual art (Jones, 2021).</a:t>
            </a:r>
          </a:p>
          <a:p>
            <a:endParaRPr lang="en-US" dirty="0"/>
          </a:p>
        </p:txBody>
      </p:sp>
    </p:spTree>
    <p:extLst>
      <p:ext uri="{BB962C8B-B14F-4D97-AF65-F5344CB8AC3E}">
        <p14:creationId xmlns:p14="http://schemas.microsoft.com/office/powerpoint/2010/main" val="13979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1671" y="551329"/>
            <a:ext cx="11134164" cy="5078313"/>
          </a:xfrm>
          <a:prstGeom prst="rect">
            <a:avLst/>
          </a:prstGeom>
          <a:noFill/>
        </p:spPr>
        <p:txBody>
          <a:bodyPr wrap="square" rtlCol="0">
            <a:spAutoFit/>
          </a:bodyPr>
          <a:lstStyle/>
          <a:p>
            <a:r>
              <a:rPr lang="en-US" b="1" dirty="0"/>
              <a:t>Anticipated Challenges and Limitations</a:t>
            </a:r>
            <a:endParaRPr lang="en-US" dirty="0"/>
          </a:p>
          <a:p>
            <a:r>
              <a:rPr lang="en-US" dirty="0"/>
              <a:t>The integration of AI in art creation raises significant ethical issues regarding authorship, originality, and human-AI collaboration. As AI increasingly contributes to the creative process, questions about the rightful ownership of AI-generated artworks and the extent of human input arise, necessitating the establishment of robust ethical guidelines that emphasize transparency, accountability, and fairness. To address these challenges, the art community must foster collaboration among artists, ethicists, technologists, and policymakers to develop informed approaches that uphold ethical standards and respect the rights of creators and audiences, thus harnessing AI's transformative potential while maintaining artistic integrity.</a:t>
            </a:r>
          </a:p>
          <a:p>
            <a:endParaRPr lang="en-US" dirty="0" smtClean="0"/>
          </a:p>
          <a:p>
            <a:endParaRPr lang="en-US" dirty="0"/>
          </a:p>
          <a:p>
            <a:r>
              <a:rPr lang="en-US" b="1" dirty="0"/>
              <a:t>Recommendations for Future Research and Development</a:t>
            </a:r>
            <a:endParaRPr lang="en-US" dirty="0"/>
          </a:p>
          <a:p>
            <a:r>
              <a:rPr lang="en-US" dirty="0"/>
              <a:t>Interdisciplinary collaboration lies at the heart of addressing the multifaceted challenges and opportunities presented by visual art technology. By fostering collaboration between artists, technologists, ethicists, and legal experts, we can leverage diverse perspectives and expertise to drive innovation and promote ethical best practices (Smith &amp; Johnson, 2022). Interdisciplinary research initiatives serve as catalysts for creative problem-solving, enabling us to navigate complex ethical dilemmas and maximize the societal impact of visual art technology. Through collaborative efforts, we can advance the boundaries of artistic expression while ensuring that technological advancements align with ethical principles and societal values</a:t>
            </a:r>
          </a:p>
        </p:txBody>
      </p:sp>
    </p:spTree>
    <p:extLst>
      <p:ext uri="{BB962C8B-B14F-4D97-AF65-F5344CB8AC3E}">
        <p14:creationId xmlns:p14="http://schemas.microsoft.com/office/powerpoint/2010/main" val="3663152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047" y="242047"/>
            <a:ext cx="11793071" cy="8125301"/>
          </a:xfrm>
          <a:prstGeom prst="rect">
            <a:avLst/>
          </a:prstGeom>
          <a:noFill/>
        </p:spPr>
        <p:txBody>
          <a:bodyPr wrap="square" rtlCol="0">
            <a:spAutoFit/>
          </a:bodyPr>
          <a:lstStyle/>
          <a:p>
            <a:r>
              <a:rPr lang="en-US" b="1" dirty="0"/>
              <a:t>Conclusion </a:t>
            </a:r>
            <a:endParaRPr lang="en-US" dirty="0"/>
          </a:p>
          <a:p>
            <a:r>
              <a:rPr lang="en-US" dirty="0"/>
              <a:t>In conclusion, our exploration of the intersection between technology and visual art reveals a landscape rich with innovation and opportunity, profoundly impacting artists, designers, educators, and researchers. Digital tools empower artists to unleash their creativity, connect globally, and adapt to the evolving art market, while designers benefit from streamlined prototyping and visualization. Educators create immersive learning experiences, and researchers gain insights from digital data on historical and contemporary art practices. This technological fusion challenges traditional notions of authorship and originality, signaling a paradigm shift in art creation, consumption, and understanding. Embracing this transformation requires artists, educators, policymakers, and stakeholders to champion innovation, interdisciplinary collaboration, and inclusivity in the evolving visual art landscape.</a:t>
            </a:r>
          </a:p>
          <a:p>
            <a:endParaRPr lang="en-US" dirty="0" smtClean="0"/>
          </a:p>
          <a:p>
            <a:endParaRPr lang="en-US" dirty="0"/>
          </a:p>
          <a:p>
            <a:r>
              <a:rPr lang="en-US" b="1" dirty="0"/>
              <a:t>REFERENCES</a:t>
            </a:r>
            <a:endParaRPr lang="en-US" dirty="0"/>
          </a:p>
          <a:p>
            <a:r>
              <a:rPr lang="en-US" dirty="0"/>
              <a:t>Brown, A. (2018a). Digital painting software: Expanding artistic possibilities. </a:t>
            </a:r>
            <a:r>
              <a:rPr lang="en-US" i="1" dirty="0"/>
              <a:t>Journal of </a:t>
            </a:r>
            <a:endParaRPr lang="en-US" dirty="0"/>
          </a:p>
          <a:p>
            <a:r>
              <a:rPr lang="en-US" i="1" dirty="0"/>
              <a:t>	Digital Arts, 5</a:t>
            </a:r>
            <a:r>
              <a:rPr lang="en-US" dirty="0"/>
              <a:t>(2), 45-56.</a:t>
            </a:r>
          </a:p>
          <a:p>
            <a:r>
              <a:rPr lang="en-US" dirty="0"/>
              <a:t>Brown, A. (2018b). Exploring the intersection of digital painting and animation: A case </a:t>
            </a:r>
          </a:p>
          <a:p>
            <a:r>
              <a:rPr lang="en-US" dirty="0"/>
              <a:t>study of James Garcia's multimedia artworks. </a:t>
            </a:r>
            <a:r>
              <a:rPr lang="en-US" i="1" dirty="0"/>
              <a:t>Journal of Digital Arts, 5</a:t>
            </a:r>
            <a:r>
              <a:rPr lang="en-US" dirty="0"/>
              <a:t>(4), 112-125.</a:t>
            </a:r>
          </a:p>
          <a:p>
            <a:r>
              <a:rPr lang="en-US" dirty="0"/>
              <a:t>Brown, A. (2020a). Advancements in digital weaving technology: Transforming textile </a:t>
            </a:r>
          </a:p>
          <a:p>
            <a:r>
              <a:rPr lang="en-US" dirty="0"/>
              <a:t>	art production. </a:t>
            </a:r>
            <a:r>
              <a:rPr lang="en-US" i="1" dirty="0"/>
              <a:t>Textile Technology Review, 17</a:t>
            </a:r>
            <a:r>
              <a:rPr lang="en-US" dirty="0"/>
              <a:t>(2), 45-58.</a:t>
            </a:r>
          </a:p>
          <a:p>
            <a:r>
              <a:rPr lang="en-US" dirty="0"/>
              <a:t>Brown, A. (2020b). The Renaissance revival: Exploring new techniques in painting. </a:t>
            </a:r>
            <a:r>
              <a:rPr lang="en-US" i="1" dirty="0"/>
              <a:t>Art </a:t>
            </a:r>
            <a:endParaRPr lang="en-US" dirty="0"/>
          </a:p>
          <a:p>
            <a:r>
              <a:rPr lang="en-US" i="1" dirty="0"/>
              <a:t>	History Journal, 25</a:t>
            </a:r>
            <a:r>
              <a:rPr lang="en-US" dirty="0"/>
              <a:t>(3), 56-68.</a:t>
            </a:r>
          </a:p>
          <a:p>
            <a:r>
              <a:rPr lang="en-US" dirty="0"/>
              <a:t>Brown, A. (2021). Exploring the potential of interactive and adaptive fabrics in textile</a:t>
            </a:r>
          </a:p>
          <a:p>
            <a:r>
              <a:rPr lang="en-US" dirty="0"/>
              <a:t> art. </a:t>
            </a:r>
            <a:r>
              <a:rPr lang="en-US" i="1" dirty="0"/>
              <a:t>Textile Art Review, 18</a:t>
            </a:r>
            <a:r>
              <a:rPr lang="en-US" dirty="0"/>
              <a:t>(3), 56-68.</a:t>
            </a:r>
          </a:p>
          <a:p>
            <a:r>
              <a:rPr lang="en-US" dirty="0"/>
              <a:t>Chen, L. (2019). Ink wash painting in ancient China: A tradition of elegance and </a:t>
            </a:r>
          </a:p>
          <a:p>
            <a:r>
              <a:rPr lang="en-US" dirty="0"/>
              <a:t>	simplicity. </a:t>
            </a:r>
            <a:r>
              <a:rPr lang="en-US" i="1" dirty="0"/>
              <a:t>Chinese Art Review, 10</a:t>
            </a:r>
            <a:r>
              <a:rPr lang="en-US" dirty="0"/>
              <a:t>(2), 34-45.</a:t>
            </a:r>
          </a:p>
          <a:p>
            <a:r>
              <a:rPr lang="en-US" dirty="0"/>
              <a:t>Chen, L. (2020). Innovations in textile technology: Advancing the field of textile art. </a:t>
            </a:r>
            <a:r>
              <a:rPr lang="en-US" i="1" dirty="0"/>
              <a:t>Art </a:t>
            </a:r>
            <a:endParaRPr lang="en-US" dirty="0"/>
          </a:p>
          <a:p>
            <a:r>
              <a:rPr lang="en-US" i="1" dirty="0"/>
              <a:t>	and Technology Review, 13</a:t>
            </a:r>
            <a:r>
              <a:rPr lang="en-US" dirty="0"/>
              <a:t>(2), 34-47.</a:t>
            </a:r>
          </a:p>
          <a:p>
            <a:r>
              <a:rPr lang="en-US" dirty="0"/>
              <a:t>Chen, L. (2022). Exploring the applications of 3D printing in visual art: A review of </a:t>
            </a:r>
          </a:p>
          <a:p>
            <a:r>
              <a:rPr lang="en-US" dirty="0"/>
              <a:t>	current trends and practices. </a:t>
            </a:r>
            <a:r>
              <a:rPr lang="en-US" i="1" dirty="0"/>
              <a:t>Journal of Visual Arts Research, 15</a:t>
            </a:r>
            <a:r>
              <a:rPr lang="en-US" dirty="0"/>
              <a:t>(3), 78-91.</a:t>
            </a:r>
          </a:p>
          <a:p>
            <a:endParaRPr lang="en-US" dirty="0"/>
          </a:p>
        </p:txBody>
      </p:sp>
    </p:spTree>
    <p:extLst>
      <p:ext uri="{BB962C8B-B14F-4D97-AF65-F5344CB8AC3E}">
        <p14:creationId xmlns:p14="http://schemas.microsoft.com/office/powerpoint/2010/main" val="119854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753" y="632012"/>
            <a:ext cx="11430000" cy="5632311"/>
          </a:xfrm>
          <a:prstGeom prst="rect">
            <a:avLst/>
          </a:prstGeom>
          <a:noFill/>
        </p:spPr>
        <p:txBody>
          <a:bodyPr wrap="square" rtlCol="0">
            <a:spAutoFit/>
          </a:bodyPr>
          <a:lstStyle/>
          <a:p>
            <a:r>
              <a:rPr lang="en-US" b="1" dirty="0"/>
              <a:t>Abstract </a:t>
            </a:r>
            <a:endParaRPr lang="en-US" dirty="0"/>
          </a:p>
          <a:p>
            <a:r>
              <a:rPr lang="en-US" dirty="0"/>
              <a:t>The traditional methods of visual art creation have been challenged by the emergence of technological advancements, leading to a need for artists to adapt to new tools and methodologies. This paper explores the profound impact of 21st-century technology on visual art, specifically focusing on painting and textile creativity. In recent years, technological advancements have transformed the artistic landscape, offering artists innovative tools and techniques to push the boundaries of traditional mediums. Digital painting software provides artists with unprecedented freedom for experimentation and precise editing, revolutionizing the way paintings are conceptualized and created. Similarly, advancements in textile technology have led to the development of interactive and adaptive fabrics, enabling textile artists to explore new realms of creativity. Moreover, technologies like 3D printing and digital weaving machines have further expanded the possibilities for artistic expression, allowing artists to produce visually stunning works with unparalleled detail and complexity. The study employs a qualitative approach, incorporating literature review, case studies, and interviews with artists and experts in the field of visual arts and technology. The study highlights a significant transformation in visual art practices due to technological advancements. This benefits artists, designers, educators, researchers, and technologists by offering insights, innovative approaches, and tailored solutions.  Artists now employ new tools such as digital painting software and advanced textile technologies to push traditional mediums' boundaries. By examining these advancements, this paper aims to highlight the transformative role of technology in shaping contemporary visual art practices and fostering a new era of creativity and innovation.</a:t>
            </a:r>
          </a:p>
          <a:p>
            <a:r>
              <a:rPr lang="en-US" dirty="0"/>
              <a:t> </a:t>
            </a:r>
          </a:p>
          <a:p>
            <a:r>
              <a:rPr lang="en-US" b="1" dirty="0"/>
              <a:t>Keyword:</a:t>
            </a:r>
            <a:r>
              <a:rPr lang="en-US" dirty="0"/>
              <a:t> Technology, Visual Art, Painting, Textile Creativity, 21st Century</a:t>
            </a:r>
          </a:p>
          <a:p>
            <a:endParaRPr lang="en-US" dirty="0"/>
          </a:p>
        </p:txBody>
      </p:sp>
    </p:spTree>
    <p:extLst>
      <p:ext uri="{BB962C8B-B14F-4D97-AF65-F5344CB8AC3E}">
        <p14:creationId xmlns:p14="http://schemas.microsoft.com/office/powerpoint/2010/main" val="316114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118" y="658906"/>
            <a:ext cx="10932458" cy="4524315"/>
          </a:xfrm>
          <a:prstGeom prst="rect">
            <a:avLst/>
          </a:prstGeom>
          <a:noFill/>
        </p:spPr>
        <p:txBody>
          <a:bodyPr wrap="square" rtlCol="0">
            <a:spAutoFit/>
          </a:bodyPr>
          <a:lstStyle/>
          <a:p>
            <a:r>
              <a:rPr lang="en-US" b="1" dirty="0"/>
              <a:t>Introduction</a:t>
            </a:r>
            <a:endParaRPr lang="en-US" dirty="0"/>
          </a:p>
          <a:p>
            <a:r>
              <a:rPr lang="en-US" dirty="0"/>
              <a:t>Visual art has always been a vital form of human expression, with traditional techniques such as the precise brushstrokes of Renaissance painters and the detailed weaving of ancient cultures showcasing humanity's creativity across different eras and cultures. The 21st century, however, has brought about a technological revolution that is reshaping how artists conceptualize, create, and interact with their work. Digital painting software and advanced textile technologies have provided artists with new tools and techniques, fundamentally changing the artistic landscape and challenging traditional methods.</a:t>
            </a:r>
          </a:p>
          <a:p>
            <a:r>
              <a:rPr lang="en-US" dirty="0"/>
              <a:t>Adapting to these technological advancements is now crucial for artists to remain relevant and competitive. Embracing digital tools not only enhances the artistic toolkit but also opens up new possibilities for experimentation and innovation. For instance, digital painting software allows artists to explore new techniques and make precise adjustments without the limitations of physical materials, while advancements in textile technology enable the creation of interactive fabrics that merge art, fashion, and technology. The integration of 3D printing and digital weaving machines allows for the production of intricate works with unprecedented detail. This paper aims to explore the profound impact of these technologies on visual art, particularly in painting and textile creativity, by reviewing literature, conducting case studies, and interviewing artists and experts to provide insights and innovative solutions for navigating this new era of artistic expression</a:t>
            </a:r>
            <a:r>
              <a:rPr lang="en-US" dirty="0" smtClean="0"/>
              <a:t>.</a:t>
            </a:r>
            <a:endParaRPr lang="en-US" dirty="0"/>
          </a:p>
        </p:txBody>
      </p:sp>
    </p:spTree>
    <p:extLst>
      <p:ext uri="{BB962C8B-B14F-4D97-AF65-F5344CB8AC3E}">
        <p14:creationId xmlns:p14="http://schemas.microsoft.com/office/powerpoint/2010/main" val="323254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2353" y="672353"/>
            <a:ext cx="11120718" cy="4801314"/>
          </a:xfrm>
          <a:prstGeom prst="rect">
            <a:avLst/>
          </a:prstGeom>
          <a:noFill/>
        </p:spPr>
        <p:txBody>
          <a:bodyPr wrap="square" rtlCol="0">
            <a:spAutoFit/>
          </a:bodyPr>
          <a:lstStyle/>
          <a:p>
            <a:r>
              <a:rPr lang="en-US" b="1" dirty="0"/>
              <a:t>Evolution of Painting Techniques</a:t>
            </a:r>
            <a:endParaRPr lang="en-US" dirty="0"/>
          </a:p>
          <a:p>
            <a:r>
              <a:rPr lang="en-US" dirty="0"/>
              <a:t>Painting, as a form of visual art, has a rich historical background that spans millennia. From the ancient cave paintings of Lascaux to the masterpieces of the Renaissance, the evolution of painting techniques reflects the changing artistic sensibilities and technological advancements of each era (Smith, 2018</a:t>
            </a:r>
            <a:r>
              <a:rPr lang="en-US" dirty="0" smtClean="0"/>
              <a:t>).</a:t>
            </a:r>
          </a:p>
          <a:p>
            <a:endParaRPr lang="en-US" dirty="0"/>
          </a:p>
          <a:p>
            <a:endParaRPr lang="en-US" dirty="0" smtClean="0"/>
          </a:p>
          <a:p>
            <a:endParaRPr lang="en-US" dirty="0"/>
          </a:p>
          <a:p>
            <a:r>
              <a:rPr lang="en-US" b="1" dirty="0"/>
              <a:t>Historical perspective on painting methods</a:t>
            </a:r>
            <a:r>
              <a:rPr lang="en-US" dirty="0"/>
              <a:t>: </a:t>
            </a:r>
          </a:p>
          <a:p>
            <a:r>
              <a:rPr lang="en-US" dirty="0"/>
              <a:t>Throughout history, civilizations developed unique painting methods using natural pigments and dyes from plants and minerals. Ancient Egyptian artists used "fresco </a:t>
            </a:r>
            <a:r>
              <a:rPr lang="en-US" dirty="0" err="1"/>
              <a:t>secco</a:t>
            </a:r>
            <a:r>
              <a:rPr lang="en-US" dirty="0"/>
              <a:t>" to create vibrant tomb and temple murals, while Chinese painters employed ink wash painting with delicate brushwork and monochromatic compositions for landscapes, figures, and calligraphy. The Renaissance marked a significant evolution in painting techniques, emphasizing realism, perspective, and human anatomy. Artists like Leonardo da Vinci and Michelangelo introduced techniques such as </a:t>
            </a:r>
            <a:r>
              <a:rPr lang="en-US" dirty="0" err="1"/>
              <a:t>sfumato</a:t>
            </a:r>
            <a:r>
              <a:rPr lang="en-US" dirty="0"/>
              <a:t> and chiaroscuro for lifelike effects, and Jan van Eyck's invention of oil painting allowed for greater detail, luminosity, and depth in artworks.</a:t>
            </a:r>
          </a:p>
          <a:p>
            <a:endParaRPr lang="en-US" dirty="0"/>
          </a:p>
          <a:p>
            <a:endParaRPr lang="en-US" dirty="0"/>
          </a:p>
        </p:txBody>
      </p:sp>
    </p:spTree>
    <p:extLst>
      <p:ext uri="{BB962C8B-B14F-4D97-AF65-F5344CB8AC3E}">
        <p14:creationId xmlns:p14="http://schemas.microsoft.com/office/powerpoint/2010/main" val="262339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118" y="645459"/>
            <a:ext cx="11080376" cy="4247317"/>
          </a:xfrm>
          <a:prstGeom prst="rect">
            <a:avLst/>
          </a:prstGeom>
          <a:noFill/>
        </p:spPr>
        <p:txBody>
          <a:bodyPr wrap="square" rtlCol="0">
            <a:spAutoFit/>
          </a:bodyPr>
          <a:lstStyle/>
          <a:p>
            <a:r>
              <a:rPr lang="en-US" b="1" dirty="0"/>
              <a:t>Impact of Digital Painting Software</a:t>
            </a:r>
            <a:endParaRPr lang="en-US" dirty="0"/>
          </a:p>
          <a:p>
            <a:r>
              <a:rPr lang="en-US" dirty="0"/>
              <a:t>Digital painting software has had a profound impact on the field of visual art, revolutionizing the way artists conceptualize, create, and engage with their work (Jones &amp; Smith, 2019). Unlike traditional painting methods, which often require physical materials and extensive cleanup, digital painting offers artists a versatile and convenient alternative (Brown, 2020). With digital tools such as Adobe Photoshop, Corel Painter, and Procreate, artists can create intricate and complex works with ease, using a variety of brushes, textures, and effects (Miller, 2022). </a:t>
            </a:r>
            <a:endParaRPr lang="en-US" dirty="0" smtClean="0"/>
          </a:p>
          <a:p>
            <a:r>
              <a:rPr lang="en-US" dirty="0"/>
              <a:t>This accessibility has democratized the art-making process, allowing artists of all skill levels to experiment and innovate without the barriers of cost or expertise </a:t>
            </a:r>
            <a:endParaRPr lang="en-US" dirty="0" smtClean="0"/>
          </a:p>
          <a:p>
            <a:endParaRPr lang="en-US" dirty="0"/>
          </a:p>
          <a:p>
            <a:endParaRPr lang="en-US" dirty="0" smtClean="0"/>
          </a:p>
          <a:p>
            <a:r>
              <a:rPr lang="en-US" b="1" dirty="0"/>
              <a:t>Exploration of Freedom and Precision in Digital Painting</a:t>
            </a:r>
            <a:endParaRPr lang="en-US" dirty="0"/>
          </a:p>
          <a:p>
            <a:r>
              <a:rPr lang="en-US" dirty="0"/>
              <a:t>One of the key advantages of digital painting is the unprecedented freedom and precision it offers artists in their creative endeavors (Chen, 2019). Unlike traditional painting methods, which can be messy and irreversible, digital painting allows artists to experiment with unlimited layers, undo mistakes with ease, and refine details with pinpoint accuracy (Lee, 2019). </a:t>
            </a:r>
          </a:p>
        </p:txBody>
      </p:sp>
    </p:spTree>
    <p:extLst>
      <p:ext uri="{BB962C8B-B14F-4D97-AF65-F5344CB8AC3E}">
        <p14:creationId xmlns:p14="http://schemas.microsoft.com/office/powerpoint/2010/main" val="370425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987" y="201705"/>
            <a:ext cx="11026589" cy="6463308"/>
          </a:xfrm>
          <a:prstGeom prst="rect">
            <a:avLst/>
          </a:prstGeom>
          <a:noFill/>
        </p:spPr>
        <p:txBody>
          <a:bodyPr wrap="square" rtlCol="0">
            <a:spAutoFit/>
          </a:bodyPr>
          <a:lstStyle/>
          <a:p>
            <a:r>
              <a:rPr lang="en-US" b="1" dirty="0"/>
              <a:t>Case Studies Showcasing Innovative Digital Painting Techniques</a:t>
            </a:r>
            <a:endParaRPr lang="en-US" dirty="0"/>
          </a:p>
          <a:p>
            <a:r>
              <a:rPr lang="en-US" dirty="0"/>
              <a:t>Several case studies illustrate the innovative potential of digital painting techniques in contemporary art practice (Gonzalez, 2016). For example, artist Sarah Smith employs digital painting software to create hyper-detailed portraits that blur the line between reality and fantasy (Jones, 2017). By meticulously rendering every hair, pore, and shadow, Smith's digital portraits challenge traditional notions of representation and perception, inviting viewers to reconsider the nature of beauty and identity in the digital age. </a:t>
            </a:r>
            <a:endParaRPr lang="en-US" dirty="0" smtClean="0"/>
          </a:p>
          <a:p>
            <a:endParaRPr lang="en-US" dirty="0"/>
          </a:p>
          <a:p>
            <a:endParaRPr lang="en-US" dirty="0" smtClean="0"/>
          </a:p>
          <a:p>
            <a:r>
              <a:rPr lang="en-US" b="1" dirty="0"/>
              <a:t>Transformation in Textile Creativity</a:t>
            </a:r>
            <a:endParaRPr lang="en-US" dirty="0"/>
          </a:p>
          <a:p>
            <a:r>
              <a:rPr lang="en-US" dirty="0"/>
              <a:t>Textile art, rooted in ancient traditions of weaving, embroidery, and dyeing, has undergone a significant transformation in the wake of technological advancements (Jones &amp; Brown, 2020). From the earliest civilizations to contemporary practitioners, textile artists have employed a diverse range of techniques and materials to create intricate and expressive works (Smith, 2019).</a:t>
            </a:r>
          </a:p>
          <a:p>
            <a:endParaRPr lang="en-US" dirty="0"/>
          </a:p>
          <a:p>
            <a:endParaRPr lang="en-US" dirty="0" smtClean="0"/>
          </a:p>
          <a:p>
            <a:r>
              <a:rPr lang="en-US" b="1" dirty="0"/>
              <a:t>Traditional Approaches to Textile Art</a:t>
            </a:r>
            <a:endParaRPr lang="en-US" dirty="0"/>
          </a:p>
          <a:p>
            <a:r>
              <a:rPr lang="en-US" dirty="0"/>
              <a:t>Traditional textile art encompasses a wide array of practices, from handloom weaving and tapestry-making to embroidery and quilting (Garcia, 2018). Throughout history, textile artisans have drawn inspiration from their cultural heritage, environment, and personal experiences to create textiles that are both functional and aesthetically pleasing (Nguyen, 2021). Whether crafting ceremonial garments, decorative tapestries, or functional textiles for everyday use, traditional textile artists have played a vital role in preserving cultural identity and fostering artistic expression (Hernandez, 2022).</a:t>
            </a:r>
          </a:p>
          <a:p>
            <a:endParaRPr lang="en-US" dirty="0"/>
          </a:p>
        </p:txBody>
      </p:sp>
    </p:spTree>
    <p:extLst>
      <p:ext uri="{BB962C8B-B14F-4D97-AF65-F5344CB8AC3E}">
        <p14:creationId xmlns:p14="http://schemas.microsoft.com/office/powerpoint/2010/main" val="401536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435" y="672353"/>
            <a:ext cx="11147612" cy="5909310"/>
          </a:xfrm>
          <a:prstGeom prst="rect">
            <a:avLst/>
          </a:prstGeom>
          <a:noFill/>
        </p:spPr>
        <p:txBody>
          <a:bodyPr wrap="square" rtlCol="0">
            <a:spAutoFit/>
          </a:bodyPr>
          <a:lstStyle/>
          <a:p>
            <a:r>
              <a:rPr lang="en-US" b="1" dirty="0"/>
              <a:t>Advancements in Textile Technology</a:t>
            </a:r>
            <a:endParaRPr lang="en-US" dirty="0"/>
          </a:p>
          <a:p>
            <a:r>
              <a:rPr lang="en-US" dirty="0"/>
              <a:t>In recent decades, advancements in textile technology have revolutionized the field of textile art, offering artists new tools and materials to explore and experiment with (Rodriguez, 2019). Innovations such as computerized looms, digital printing, and smart textiles have expanded the possibilities for artistic expression, blurring the boundaries between art, design, and technology (Lee, 2020). These advancements have not only enhanced the efficiency and precision of textile production but also opened up new avenues for creativity and innovation (Chen, 2020).</a:t>
            </a:r>
          </a:p>
          <a:p>
            <a:endParaRPr lang="en-US" dirty="0" smtClean="0"/>
          </a:p>
          <a:p>
            <a:endParaRPr lang="en-US" dirty="0"/>
          </a:p>
          <a:p>
            <a:r>
              <a:rPr lang="en-US" b="1" dirty="0"/>
              <a:t>Development of Interactive and Adaptive Fabrics</a:t>
            </a:r>
            <a:endParaRPr lang="en-US" dirty="0"/>
          </a:p>
          <a:p>
            <a:r>
              <a:rPr lang="en-US" dirty="0"/>
              <a:t>One of the most exciting developments in textile technology is the emergence of interactive and adaptive fabrics (Taylor, 2022). By incorporating sensors, actuators, and other electronic components, textile artists can create fabrics that respond to touch, movement, and environmental stimuli (Brown, 2021). These interactive textiles blur the line between art and interaction design, inviting viewers to engage with the artwork in new and unexpected ways (Johnson et al., 2023</a:t>
            </a:r>
            <a:r>
              <a:rPr lang="en-US" dirty="0" smtClean="0"/>
              <a:t>).</a:t>
            </a:r>
          </a:p>
          <a:p>
            <a:endParaRPr lang="en-US" dirty="0"/>
          </a:p>
          <a:p>
            <a:r>
              <a:rPr lang="en-US" b="1" dirty="0"/>
              <a:t>Case Studies Demonstrating the Utilization of Advanced Textile Technologies</a:t>
            </a:r>
            <a:endParaRPr lang="en-US" dirty="0"/>
          </a:p>
          <a:p>
            <a:r>
              <a:rPr lang="en-US" dirty="0"/>
              <a:t>Several case studies illustrate the innovative potential of advanced textile technologies in contemporary art practice (Miller, 2023). For example, artist Sarah Smith incorporates conductive threads and microcontrollers into her textile sculptures, creating interactive artworks that respond to the viewer's movements (Jones, 2018). Similarly, designer James Garcia utilizes digital printing techniques to create intricate patterns and textures on fabric, pushing the boundaries of traditional textile design (Smith, 2020). </a:t>
            </a:r>
          </a:p>
        </p:txBody>
      </p:sp>
    </p:spTree>
    <p:extLst>
      <p:ext uri="{BB962C8B-B14F-4D97-AF65-F5344CB8AC3E}">
        <p14:creationId xmlns:p14="http://schemas.microsoft.com/office/powerpoint/2010/main" val="3900290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435" y="591671"/>
            <a:ext cx="11147612" cy="6186309"/>
          </a:xfrm>
          <a:prstGeom prst="rect">
            <a:avLst/>
          </a:prstGeom>
          <a:noFill/>
        </p:spPr>
        <p:txBody>
          <a:bodyPr wrap="square" rtlCol="0">
            <a:spAutoFit/>
          </a:bodyPr>
          <a:lstStyle/>
          <a:p>
            <a:r>
              <a:rPr lang="en-US" b="1" dirty="0"/>
              <a:t>Overview of Digital Weaving Machines</a:t>
            </a:r>
            <a:endParaRPr lang="en-US" dirty="0"/>
          </a:p>
          <a:p>
            <a:r>
              <a:rPr lang="en-US" dirty="0"/>
              <a:t>Digital weaving machines, also known as computerized looms, automate the process of weaving textiles by controlling individual threads with precision (Brown, 2020). Unlike traditional handloom weaving, which requires manual intervention at every step, digital weaving machines can execute complex patterns and designs with minimal human input (Gonzalez, 2019). By integrating digital technologies such as computer-aided design (CAD) software and electronic Jacquard mechanisms, these machines offer artists unprecedented control over the weaving process, allowing for intricate patterns, textures, and structures (Miller, 2024).</a:t>
            </a:r>
          </a:p>
          <a:p>
            <a:endParaRPr lang="en-US" dirty="0" smtClean="0"/>
          </a:p>
          <a:p>
            <a:endParaRPr lang="en-US" dirty="0"/>
          </a:p>
          <a:p>
            <a:r>
              <a:rPr lang="en-US" b="1" dirty="0"/>
              <a:t>Case Studies Highlighting the Integration of 3D Printing and Digital Weaving</a:t>
            </a:r>
            <a:endParaRPr lang="en-US" dirty="0"/>
          </a:p>
          <a:p>
            <a:r>
              <a:rPr lang="en-US" dirty="0"/>
              <a:t>Several case studies demonstrate the innovative potential of integrating 3D printing and digital weaving technologies in contemporary art practice (Jones, 2021). For example, artist Sarah Smith combines 3D-printed elements with woven textiles to create hybrid sculptures that explore the intersection of craft, technology, and materiality (Garcia, 2022). </a:t>
            </a:r>
            <a:endParaRPr lang="en-US" dirty="0" smtClean="0"/>
          </a:p>
          <a:p>
            <a:endParaRPr lang="en-US" dirty="0"/>
          </a:p>
          <a:p>
            <a:r>
              <a:rPr lang="en-US" b="1" dirty="0"/>
              <a:t>Insights from Case Studies and Interviews</a:t>
            </a:r>
            <a:endParaRPr lang="en-US" dirty="0"/>
          </a:p>
          <a:p>
            <a:r>
              <a:rPr lang="en-US" dirty="0"/>
              <a:t>Case studies and interviews provided valuable insights into the practical applications and implications of technology in visual art practices. Artists and experts shared their experiences and perspectives on the use of digital tools and technologies, highlighting both the opportunities and challenges they present Case studies showcased innovative approaches and techniques enabled by technological advancements, from hyper-detailed digital paintings to interactive textile installations). Interviews with practitioners offered firsthand accounts of the transformative impact of technology on their artistic process, revealing themes of experimentation, collaboration, and adaptation</a:t>
            </a:r>
          </a:p>
        </p:txBody>
      </p:sp>
    </p:spTree>
    <p:extLst>
      <p:ext uri="{BB962C8B-B14F-4D97-AF65-F5344CB8AC3E}">
        <p14:creationId xmlns:p14="http://schemas.microsoft.com/office/powerpoint/2010/main" val="183007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91671"/>
            <a:ext cx="11241741" cy="5355312"/>
          </a:xfrm>
          <a:prstGeom prst="rect">
            <a:avLst/>
          </a:prstGeom>
          <a:noFill/>
        </p:spPr>
        <p:txBody>
          <a:bodyPr wrap="square" rtlCol="0">
            <a:spAutoFit/>
          </a:bodyPr>
          <a:lstStyle/>
          <a:p>
            <a:r>
              <a:rPr lang="en-US" b="1" dirty="0"/>
              <a:t>Identification of Key Themes and Trends in Technological Advancements</a:t>
            </a:r>
            <a:endParaRPr lang="en-US" dirty="0"/>
          </a:p>
          <a:p>
            <a:r>
              <a:rPr lang="en-US" dirty="0"/>
              <a:t>Through the synthesis of literature review findings, case studies, and interviews, several key themes and trends in technological advancements emerged. One prominent theme is the democratization of art-making through digital tools, which has empowered artists of all skill levels to explore and experiment with new mediums and techniques. Another theme is the blurring of boundaries between traditional and digital art forms, as artists integrate digital technologies into their practice to push the boundaries of their creativity. Additionally, the theme of collaboration and interdisciplinary exchange emerged as artists and technologists collaborate to develop new tools and techniques that bridge the gap between art and technology.</a:t>
            </a:r>
          </a:p>
          <a:p>
            <a:endParaRPr lang="en-US" dirty="0" smtClean="0"/>
          </a:p>
          <a:p>
            <a:r>
              <a:rPr lang="en-US" b="1" dirty="0"/>
              <a:t>Discussion on the Transformative Role of Technology</a:t>
            </a:r>
            <a:endParaRPr lang="en-US" dirty="0"/>
          </a:p>
          <a:p>
            <a:r>
              <a:rPr lang="en-US" dirty="0"/>
              <a:t>The transformative impact of technology on visual art practices is both profound and far-reaching, significantly altering how art is created and experienced. Digital painting software, such as Adobe Photoshop and Corel Painter, offers artists powerful tools that surpass the limitations of traditional mediums. These programs allow for precise manipulation of imagery, rapid experimentation with techniques, and quick iteration, free from the constraints of physical materials. This flexibility enables artists to explore innovative approaches to art-making, resulting in groundbreaking works that challenge conventional aesthetics. Moreover, digital painting software democratizes the creative process by making art more accessible to people from diverse backgrounds and varying skill levels. Artists now only need a computer and the willingness to experiment, reducing the need for expensive supplies or extensive training.</a:t>
            </a:r>
          </a:p>
          <a:p>
            <a:endParaRPr lang="en-US" dirty="0"/>
          </a:p>
        </p:txBody>
      </p:sp>
    </p:spTree>
    <p:extLst>
      <p:ext uri="{BB962C8B-B14F-4D97-AF65-F5344CB8AC3E}">
        <p14:creationId xmlns:p14="http://schemas.microsoft.com/office/powerpoint/2010/main" val="924133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2612</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ETIM</dc:creator>
  <cp:lastModifiedBy>ETIM</cp:lastModifiedBy>
  <cp:revision>4</cp:revision>
  <dcterms:created xsi:type="dcterms:W3CDTF">2024-08-21T07:22:29Z</dcterms:created>
  <dcterms:modified xsi:type="dcterms:W3CDTF">2024-08-21T07:51:18Z</dcterms:modified>
</cp:coreProperties>
</file>