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7" r:id="rId3"/>
    <p:sldId id="258" r:id="rId4"/>
    <p:sldId id="259" r:id="rId5"/>
    <p:sldId id="271" r:id="rId6"/>
    <p:sldId id="260" r:id="rId7"/>
    <p:sldId id="276" r:id="rId8"/>
    <p:sldId id="261" r:id="rId9"/>
    <p:sldId id="272" r:id="rId10"/>
    <p:sldId id="273" r:id="rId11"/>
    <p:sldId id="274" r:id="rId12"/>
    <p:sldId id="27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B5AE8-FEC6-8EB2-2ED9-217D8D44CA52}" v="314" dt="2023-08-16T01:00:16.788"/>
    <p1510:client id="{AFFB673B-9A40-D049-87DB-4DDE1C7327DA}" v="267" dt="2023-08-16T01:57:08.876"/>
    <p1510:client id="{EC23A56F-AFCF-68DC-8AE7-1873679251B5}" v="7" dt="2023-08-16T01:01:39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3A9FD-AA4F-1045-A5C2-B871EBAC933A}" type="datetimeFigureOut">
              <a:rPr lang="en-US" smtClean="0"/>
              <a:t>8/15/23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95AE5-7852-DF43-9960-7A4661154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7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 on how a tool such as TFSEC and defining configuration as code can identify gaps in 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95AE5-7852-DF43-9960-7A4661154B5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3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1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1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3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quasecurity.github.io/tfsec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uasecurity/tfsec/blob/master/screenshot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isa.gov/about/contact-us/subscribe-updates-cisa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acob.charles@bisoncloudsolutions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linkedin.com/in/jacobcharles300/" TargetMode="External"/><Relationship Id="rId4" Type="http://schemas.openxmlformats.org/officeDocument/2006/relationships/hyperlink" Target="https://bisoncloudsolution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isoncloudsolutions/cloud-security-awareness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nsp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2971" y="0"/>
            <a:ext cx="7966057" cy="225945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A28A78"/>
                </a:solidFill>
                <a:latin typeface="Oswald Medium"/>
                <a:cs typeface="Calibri Light"/>
              </a:rPr>
              <a:t>Cloud Security Awareness</a:t>
            </a:r>
            <a:endParaRPr lang="en-US" dirty="0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1BD242E5-D520-456B-839C-3742BAB80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23" y="4174845"/>
            <a:ext cx="4450477" cy="26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1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59A5-2D26-8DC3-EEB4-BAD3D300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  <a:cs typeface="Arial"/>
              </a:rPr>
              <a:t>Secure Configuration Management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235E-33E0-5F70-1F2E-EF0A0DAF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  <a:cs typeface="Calibri"/>
              </a:rPr>
              <a:t>Develop cloud governance and organizational guidance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NIST Configuration Management control family</a:t>
            </a:r>
          </a:p>
          <a:p>
            <a:r>
              <a:rPr lang="en-US" dirty="0">
                <a:latin typeface="Oswald Medium"/>
                <a:cs typeface="Calibri"/>
              </a:rPr>
              <a:t>Use infrastructure as code (IaC) tools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Promotes configuration code reviews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Allows the usage of static code analyzers that can pick up on insecure configuration (TFSEC </a:t>
            </a:r>
            <a:r>
              <a:rPr lang="en-US" dirty="0">
                <a:latin typeface="Oswald Medium"/>
                <a:ea typeface="+mn-lt"/>
                <a:cs typeface="+mn-lt"/>
                <a:hlinkClick r:id="rId2"/>
              </a:rPr>
              <a:t>https://aquasecurity.github.io/tfsec</a:t>
            </a:r>
            <a:r>
              <a:rPr lang="en-US" dirty="0">
                <a:latin typeface="Oswald Medium"/>
                <a:ea typeface="+mn-lt"/>
                <a:cs typeface="+mn-lt"/>
              </a:rPr>
              <a:t>)</a:t>
            </a:r>
          </a:p>
          <a:p>
            <a:r>
              <a:rPr lang="en-US" dirty="0">
                <a:latin typeface="Oswald Medium"/>
                <a:cs typeface="Calibri"/>
              </a:rPr>
              <a:t>Restrict access to cloud consoles – don't allow for the wild west</a:t>
            </a:r>
          </a:p>
          <a:p>
            <a:pPr lvl="1"/>
            <a:endParaRPr lang="en-US" dirty="0">
              <a:latin typeface="Oswald Medium"/>
              <a:cs typeface="Calibri"/>
            </a:endParaRPr>
          </a:p>
          <a:p>
            <a:endParaRPr lang="en-US" dirty="0">
              <a:latin typeface="Oswald Medium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95EE3-1ABF-34A5-5D24-249BC639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59A5-2D26-8DC3-EEB4-BAD3D300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  <a:cs typeface="Arial"/>
              </a:rPr>
              <a:t>Secure Configuration Management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235E-33E0-5F70-1F2E-EF0A0DAF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62455" y="6417852"/>
            <a:ext cx="9809173" cy="440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Oswald Medium"/>
                <a:cs typeface="Calibri"/>
              </a:rPr>
              <a:t>Source: </a:t>
            </a:r>
            <a:r>
              <a:rPr lang="en-US" dirty="0">
                <a:latin typeface="Oswald Medium"/>
                <a:cs typeface="Calibri"/>
                <a:hlinkClick r:id="rId3"/>
              </a:rPr>
              <a:t>https://github.com/aquasecurity/tfsec/blob/master/screenshot.png</a:t>
            </a:r>
            <a:r>
              <a:rPr lang="en-US" dirty="0">
                <a:latin typeface="Oswald Medium"/>
                <a:cs typeface="Calibri"/>
              </a:rPr>
              <a:t> </a:t>
            </a:r>
          </a:p>
          <a:p>
            <a:endParaRPr lang="en-US" dirty="0">
              <a:latin typeface="Oswald Medium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95EE3-1ABF-34A5-5D24-249BC639E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D4CC4E1-1426-8776-2435-2DA018DB8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46"/>
          <a:stretch/>
        </p:blipFill>
        <p:spPr bwMode="auto">
          <a:xfrm>
            <a:off x="1346742" y="1659353"/>
            <a:ext cx="9498515" cy="321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950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6363-A1D5-84FD-C340-18B7E8BA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</a:rPr>
              <a:t>Future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DC51-6A74-CEF3-0B86-0B7B9485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  <a:cs typeface="Calibri"/>
              </a:rPr>
              <a:t>Monitor cloud providers for new security offerings</a:t>
            </a:r>
          </a:p>
          <a:p>
            <a:r>
              <a:rPr lang="en-US" dirty="0">
                <a:latin typeface="Oswald Medium"/>
                <a:cs typeface="Calibri"/>
              </a:rPr>
              <a:t>Subscribe and follow CISA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https://www.cisa.gov/about/contact-us/subscribe-updates-cisa</a:t>
            </a:r>
            <a:endParaRPr lang="en-US" dirty="0">
              <a:latin typeface="Oswald Medium"/>
              <a:cs typeface="Calibri"/>
            </a:endParaRPr>
          </a:p>
          <a:p>
            <a:pPr lvl="1"/>
            <a:endParaRPr lang="en-US" dirty="0">
              <a:latin typeface="Oswald Medium"/>
              <a:cs typeface="Calibri"/>
            </a:endParaRPr>
          </a:p>
          <a:p>
            <a:pPr lvl="1"/>
            <a:endParaRPr lang="en-US" dirty="0">
              <a:latin typeface="Oswald Medium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766D0-BB2F-D184-4421-D5CC722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386A-64ED-E122-1B4D-F53C1ECD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  <a:cs typeface="Calibri Light"/>
              </a:rPr>
              <a:t>Questions?</a:t>
            </a:r>
            <a:endParaRPr lang="en-US" dirty="0">
              <a:cs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02E38-F053-929C-DCA2-74A8B90D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4BE39-E16F-5544-31A5-D52F719C8D07}"/>
              </a:ext>
            </a:extLst>
          </p:cNvPr>
          <p:cNvSpPr txBox="1"/>
          <p:nvPr/>
        </p:nvSpPr>
        <p:spPr>
          <a:xfrm>
            <a:off x="1764846" y="5656490"/>
            <a:ext cx="55938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  <a:hlinkClick r:id="rId3"/>
              </a:rPr>
              <a:t>jacob.charles@bisoncloudsolutions.com</a:t>
            </a:r>
            <a:r>
              <a:rPr lang="en-US" dirty="0">
                <a:cs typeface="Calibri"/>
              </a:rPr>
              <a:t> </a:t>
            </a:r>
            <a:endParaRPr lang="en-US" dirty="0"/>
          </a:p>
          <a:p>
            <a:pPr algn="l"/>
            <a:r>
              <a:rPr lang="en-US" dirty="0">
                <a:hlinkClick r:id="rId4"/>
              </a:rPr>
              <a:t>https://bisoncloudsolutions.com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  <a:hlinkClick r:id="rId5"/>
              </a:rPr>
              <a:t>https://www.linkedin.com/in/jacobcharles300/</a:t>
            </a:r>
            <a:r>
              <a:rPr lang="en-US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9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F540-0CCE-D640-FE40-BF073CAE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DACB-2C9E-0732-DC30-044BF406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  <a:cs typeface="Calibri"/>
              </a:rPr>
              <a:t>Introduction</a:t>
            </a:r>
          </a:p>
          <a:p>
            <a:r>
              <a:rPr lang="en-US" dirty="0">
                <a:latin typeface="Oswald Medium"/>
                <a:cs typeface="Calibri"/>
              </a:rPr>
              <a:t>Ephemeral Environments</a:t>
            </a:r>
          </a:p>
          <a:p>
            <a:r>
              <a:rPr lang="en-US" dirty="0">
                <a:latin typeface="Oswald Medium"/>
                <a:cs typeface="Calibri"/>
              </a:rPr>
              <a:t>Cloud Native Tools</a:t>
            </a:r>
          </a:p>
          <a:p>
            <a:r>
              <a:rPr lang="en-US" dirty="0">
                <a:latin typeface="Oswald Medium"/>
                <a:cs typeface="Calibri"/>
              </a:rPr>
              <a:t>Financial Security Issues</a:t>
            </a:r>
          </a:p>
          <a:p>
            <a:r>
              <a:rPr lang="en-US" dirty="0">
                <a:latin typeface="Oswald Medium"/>
                <a:cs typeface="Calibri"/>
              </a:rPr>
              <a:t>Secure Configuration Management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C3BFCB-530D-8174-69C5-57F766C4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2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05D0-D61C-F640-310D-74EA0AA6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E312-F6F1-9B5E-19C7-3933AAC9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14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  <a:cs typeface="Calibri"/>
              </a:rPr>
              <a:t>Presenter: Jacob Charles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Owner of Bison Cloud Solutions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Other Affiliations: City County CISO, KBR</a:t>
            </a:r>
          </a:p>
          <a:p>
            <a:r>
              <a:rPr lang="en-US" dirty="0">
                <a:latin typeface="Oswald Medium"/>
                <a:cs typeface="Calibri"/>
              </a:rPr>
              <a:t>Background</a:t>
            </a:r>
            <a:endParaRPr lang="en-US" dirty="0"/>
          </a:p>
          <a:p>
            <a:pPr lvl="1"/>
            <a:r>
              <a:rPr lang="en-US" dirty="0">
                <a:latin typeface="Oswald Medium"/>
                <a:cs typeface="Calibri"/>
              </a:rPr>
              <a:t>Value-add managed service provider, solution architecture and security engineering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Cloud Consulting &amp; Engineering Services</a:t>
            </a:r>
            <a:endParaRPr lang="en-US" dirty="0"/>
          </a:p>
          <a:p>
            <a:pPr lvl="1"/>
            <a:r>
              <a:rPr lang="en-US" dirty="0">
                <a:latin typeface="Oswald Medium"/>
                <a:cs typeface="Calibri"/>
              </a:rPr>
              <a:t>FedRAMP, SOC2, and cyber risk insurance compliance</a:t>
            </a:r>
          </a:p>
          <a:p>
            <a:r>
              <a:rPr lang="en-US" dirty="0">
                <a:latin typeface="Oswald Medium"/>
                <a:cs typeface="Calibri"/>
              </a:rPr>
              <a:t>Presentation: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https://github.com/bisoncloudsolutions/cloud-security-awareness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61688-35AD-28A4-A7CF-613A416E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5B81-89A6-69E3-EF7E-1AA75AD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</a:rPr>
              <a:t>Ephemeral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8B8D-2C1A-9C7B-9DEE-C159CEA1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</a:rPr>
              <a:t>Resources that last less than 14 days (rule of thumb)</a:t>
            </a:r>
          </a:p>
          <a:p>
            <a:r>
              <a:rPr lang="en-US" dirty="0">
                <a:latin typeface="Oswald Medium"/>
              </a:rPr>
              <a:t>Containers and virtual machines that scale in and out of existence</a:t>
            </a:r>
          </a:p>
          <a:p>
            <a:r>
              <a:rPr lang="en-US" dirty="0">
                <a:latin typeface="Oswald Medium"/>
              </a:rPr>
              <a:t>Serverless</a:t>
            </a:r>
          </a:p>
          <a:p>
            <a:r>
              <a:rPr lang="en-US" dirty="0">
                <a:latin typeface="Oswald Medium"/>
              </a:rPr>
              <a:t>Presents numerous security challenges</a:t>
            </a:r>
          </a:p>
          <a:p>
            <a:pPr lvl="1"/>
            <a:r>
              <a:rPr lang="en-US" dirty="0">
                <a:latin typeface="Oswald Medium"/>
              </a:rPr>
              <a:t>Licensing models on traditional tool sets</a:t>
            </a:r>
          </a:p>
          <a:p>
            <a:pPr lvl="1"/>
            <a:r>
              <a:rPr lang="en-US" dirty="0">
                <a:latin typeface="Oswald Medium"/>
              </a:rPr>
              <a:t>Logging &amp; digital forensics</a:t>
            </a:r>
          </a:p>
          <a:p>
            <a:pPr lvl="1"/>
            <a:r>
              <a:rPr lang="en-US" b="1" dirty="0">
                <a:latin typeface="Oswald Medium"/>
              </a:rPr>
              <a:t>Threat </a:t>
            </a:r>
            <a:r>
              <a:rPr lang="en-US" b="1" dirty="0">
                <a:latin typeface="Oswald Medium"/>
                <a:ea typeface="+mn-lt"/>
                <a:cs typeface="+mn-lt"/>
              </a:rPr>
              <a:t>traceability</a:t>
            </a:r>
          </a:p>
          <a:p>
            <a:endParaRPr lang="en-US" dirty="0">
              <a:latin typeface="Oswald Medium"/>
            </a:endParaRPr>
          </a:p>
          <a:p>
            <a:pPr lvl="1"/>
            <a:endParaRPr lang="en-US" dirty="0">
              <a:latin typeface="Oswald Medium"/>
            </a:endParaRPr>
          </a:p>
          <a:p>
            <a:endParaRPr lang="en-US" dirty="0">
              <a:latin typeface="Oswald Medium"/>
            </a:endParaRPr>
          </a:p>
          <a:p>
            <a:endParaRPr lang="en-US" dirty="0">
              <a:latin typeface="Oswald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A5A00-2068-7964-4850-82E3533F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2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5B81-89A6-69E3-EF7E-1AA75AD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</a:rPr>
              <a:t>Cloud Native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8B8D-2C1A-9C7B-9DEE-C159CEA1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  <a:ea typeface="+mn-lt"/>
                <a:cs typeface="Arial"/>
              </a:rPr>
              <a:t>Use cloud aware or </a:t>
            </a:r>
            <a:r>
              <a:rPr lang="en-US" b="1" dirty="0">
                <a:latin typeface="Oswald Medium"/>
                <a:ea typeface="+mn-lt"/>
                <a:cs typeface="Arial"/>
              </a:rPr>
              <a:t>cloud native security tools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Traditional on-premise tools may not have visibility into cloud services such as serverless functions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IP based tools may not properly identify resources, especially in ephemeral environments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Avoid the "Moving Target" scenario; this scenario is when tools identify issues but not the source</a:t>
            </a:r>
          </a:p>
          <a:p>
            <a:pPr lvl="2"/>
            <a:r>
              <a:rPr lang="en-US" dirty="0">
                <a:latin typeface="Oswald Medium"/>
                <a:cs typeface="Calibri"/>
              </a:rPr>
              <a:t>Example: an ephemeral image with a security vulnerability</a:t>
            </a:r>
          </a:p>
          <a:p>
            <a:endParaRPr lang="en-US" dirty="0">
              <a:latin typeface="Oswald Medium"/>
            </a:endParaRPr>
          </a:p>
          <a:p>
            <a:endParaRPr lang="en-US" dirty="0">
              <a:latin typeface="Oswald Medium"/>
            </a:endParaRPr>
          </a:p>
          <a:p>
            <a:endParaRPr lang="en-US" dirty="0">
              <a:latin typeface="Oswald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A5A00-2068-7964-4850-82E3533F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5B81-89A6-69E3-EF7E-1AA75AD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</a:rPr>
              <a:t>Cloud Native Tools 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A5A00-2068-7964-4850-82E3533F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0A06A-90EF-9291-D9E6-EEA62EF0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02055"/>
            <a:ext cx="10515600" cy="4401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Oswald" pitchFamily="2" charset="77"/>
              </a:rPr>
              <a:t>Source: </a:t>
            </a:r>
            <a:r>
              <a:rPr lang="en-US" dirty="0">
                <a:latin typeface="Oswald" pitchFamily="2" charset="77"/>
                <a:hlinkClick r:id="rId3"/>
              </a:rPr>
              <a:t>https://aws.amazon.com/inspector</a:t>
            </a:r>
            <a:endParaRPr lang="en-US" dirty="0">
              <a:latin typeface="Oswald" pitchFamily="2" charset="77"/>
            </a:endParaRPr>
          </a:p>
        </p:txBody>
      </p:sp>
      <p:pic>
        <p:nvPicPr>
          <p:cNvPr id="1026" name="Picture 2" descr="Amazon Inspector - How it Works">
            <a:extLst>
              <a:ext uri="{FF2B5EF4-FFF2-40B4-BE49-F238E27FC236}">
                <a16:creationId xmlns:a16="http://schemas.microsoft.com/office/drawing/2014/main" id="{0E3F3FAF-3C50-22F3-356F-C6A095A9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9" y="1334815"/>
            <a:ext cx="11307813" cy="493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20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59A5-2D26-8DC3-EEB4-BAD3D300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</a:rPr>
              <a:t>Financial Security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235E-33E0-5F70-1F2E-EF0A0DAF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  <a:cs typeface="Calibri"/>
              </a:rPr>
              <a:t>The traditional "Denial of Service attack" is exploiting business solutions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Attackers exploit deficiencies to run up cloud costs</a:t>
            </a:r>
          </a:p>
          <a:p>
            <a:r>
              <a:rPr lang="en-US" dirty="0">
                <a:latin typeface="Oswald Medium"/>
                <a:cs typeface="Calibri"/>
              </a:rPr>
              <a:t>Examples: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Downloading the same file over and over (Egress Costs)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Finding long running processes and continuously triggering them (Compute Costs)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95EE3-1ABF-34A5-5D24-249BC639E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1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59A5-2D26-8DC3-EEB4-BAD3D300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</a:rPr>
              <a:t>Financial Security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235E-33E0-5F70-1F2E-EF0A0DAF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  <a:cs typeface="Calibri"/>
              </a:rPr>
              <a:t>Two ways to combat</a:t>
            </a:r>
            <a:endParaRPr lang="en-US" dirty="0">
              <a:latin typeface="Calibri" panose="020F0502020204030204"/>
              <a:cs typeface="Calibri"/>
            </a:endParaRPr>
          </a:p>
          <a:p>
            <a:pPr lvl="1"/>
            <a:r>
              <a:rPr lang="en-US" dirty="0">
                <a:latin typeface="Oswald Medium"/>
                <a:cs typeface="Calibri"/>
              </a:rPr>
              <a:t>Business Solutions</a:t>
            </a:r>
          </a:p>
          <a:p>
            <a:pPr lvl="2"/>
            <a:r>
              <a:rPr lang="en-US" dirty="0">
                <a:latin typeface="Oswald Medium"/>
                <a:cs typeface="Calibri"/>
              </a:rPr>
              <a:t>Negotiate limits to the "pay-as-you-go" model</a:t>
            </a:r>
          </a:p>
          <a:p>
            <a:pPr lvl="2"/>
            <a:r>
              <a:rPr lang="en-US" dirty="0">
                <a:latin typeface="Oswald Medium"/>
                <a:cs typeface="Calibri"/>
              </a:rPr>
              <a:t>Example: commit to paying a certain amount of money for egress for "unlimited" data</a:t>
            </a:r>
          </a:p>
          <a:p>
            <a:pPr lvl="2"/>
            <a:r>
              <a:rPr lang="en-US" dirty="0">
                <a:latin typeface="Oswald Medium"/>
                <a:cs typeface="Calibri"/>
              </a:rPr>
              <a:t>Talk with account managers, they may be able to provide deals not publicly advertised!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Technical Solutions</a:t>
            </a:r>
          </a:p>
          <a:p>
            <a:pPr lvl="2"/>
            <a:r>
              <a:rPr lang="en-US" dirty="0">
                <a:latin typeface="Oswald Medium"/>
                <a:cs typeface="Calibri"/>
              </a:rPr>
              <a:t>Rate limit technical solutions</a:t>
            </a:r>
          </a:p>
          <a:p>
            <a:pPr lvl="2"/>
            <a:r>
              <a:rPr lang="en-US" dirty="0">
                <a:latin typeface="Oswald Medium"/>
                <a:cs typeface="Calibri"/>
              </a:rPr>
              <a:t>Set boundaries on serverless capabilities, eliminating the "unlimited"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95EE3-1ABF-34A5-5D24-249BC639E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59A5-2D26-8DC3-EEB4-BAD3D300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  <a:cs typeface="Arial"/>
              </a:rPr>
              <a:t>Secure Configuration Management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235E-33E0-5F70-1F2E-EF0A0DAF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  <a:cs typeface="Calibri"/>
              </a:rPr>
              <a:t>Misconfiguration of cloud settings is the leading cause of</a:t>
            </a:r>
            <a:r>
              <a:rPr lang="en-US" b="1" dirty="0">
                <a:latin typeface="Oswald Medium"/>
                <a:cs typeface="Calibri"/>
              </a:rPr>
              <a:t> data breaches</a:t>
            </a:r>
          </a:p>
          <a:p>
            <a:r>
              <a:rPr lang="en-US" dirty="0">
                <a:latin typeface="Oswald Medium"/>
                <a:cs typeface="Calibri"/>
              </a:rPr>
              <a:t>Cloud environments can easily sprawl and become the "wild west"</a:t>
            </a:r>
          </a:p>
          <a:p>
            <a:r>
              <a:rPr lang="en-US" dirty="0">
                <a:latin typeface="Oswald Medium"/>
                <a:cs typeface="Calibri"/>
              </a:rPr>
              <a:t>Misconfiguration breaches:</a:t>
            </a:r>
            <a:endParaRPr lang="en-US" b="1" dirty="0">
              <a:latin typeface="Oswald Medium"/>
              <a:cs typeface="Calibri"/>
            </a:endParaRPr>
          </a:p>
          <a:p>
            <a:pPr lvl="1"/>
            <a:r>
              <a:rPr lang="en-US" dirty="0">
                <a:latin typeface="Oswald Medium"/>
                <a:cs typeface="Calibri"/>
              </a:rPr>
              <a:t>Object storage exposed publicly which may contain sensitive data.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Publicly exposed ports and services that should be private</a:t>
            </a:r>
          </a:p>
          <a:p>
            <a:pPr lvl="1"/>
            <a:endParaRPr lang="en-US" dirty="0">
              <a:latin typeface="Oswald Medium"/>
              <a:cs typeface="Calibri"/>
            </a:endParaRPr>
          </a:p>
          <a:p>
            <a:endParaRPr lang="en-US" dirty="0">
              <a:latin typeface="Oswald Medium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95EE3-1ABF-34A5-5D24-249BC639E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4974</TotalTime>
  <Words>517</Words>
  <Application>Microsoft Macintosh PowerPoint</Application>
  <PresentationFormat>Widescreen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Oswald</vt:lpstr>
      <vt:lpstr>Oswald Medium</vt:lpstr>
      <vt:lpstr>office theme</vt:lpstr>
      <vt:lpstr>Office Theme</vt:lpstr>
      <vt:lpstr>Cloud Security Awareness</vt:lpstr>
      <vt:lpstr>Agenda</vt:lpstr>
      <vt:lpstr>Introduction</vt:lpstr>
      <vt:lpstr>Ephemeral Environments</vt:lpstr>
      <vt:lpstr>Cloud Native Tools</vt:lpstr>
      <vt:lpstr>Cloud Native Tools Example</vt:lpstr>
      <vt:lpstr>Financial Security Issues</vt:lpstr>
      <vt:lpstr>Financial Security Solutions</vt:lpstr>
      <vt:lpstr>Secure Configuration Management Issues</vt:lpstr>
      <vt:lpstr>Secure Configuration Management Solutions</vt:lpstr>
      <vt:lpstr>Secure Configuration Management Example</vt:lpstr>
      <vt:lpstr>Future Considerations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Jacob Charles</cp:lastModifiedBy>
  <cp:revision>852</cp:revision>
  <dcterms:created xsi:type="dcterms:W3CDTF">2022-07-07T20:14:48Z</dcterms:created>
  <dcterms:modified xsi:type="dcterms:W3CDTF">2023-08-16T01:57:08Z</dcterms:modified>
</cp:coreProperties>
</file>