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9" r:id="rId13"/>
    <p:sldId id="268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61BBF-4AF8-4D80-A214-76808AB1F77C}" v="2795" dt="2022-07-14T14:42:00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4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0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1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93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4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1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4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rraform.io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inkedin.com/in/jacobcharles300/" TargetMode="External"/><Relationship Id="rId5" Type="http://schemas.openxmlformats.org/officeDocument/2006/relationships/hyperlink" Target="https://bisoncloudsolutions.com" TargetMode="External"/><Relationship Id="rId4" Type="http://schemas.openxmlformats.org/officeDocument/2006/relationships/hyperlink" Target="mailto:jacob.charles@bisoncloudsolution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isoncloudsolutions/controlling-cloud-costs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10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106" y="4427359"/>
            <a:ext cx="5684622" cy="119427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A28A78"/>
                </a:solidFill>
                <a:latin typeface="OSWALD"/>
                <a:cs typeface="Calibri Light"/>
              </a:rPr>
              <a:t>Controlling Cloud Costs</a:t>
            </a:r>
            <a:endParaRPr lang="en-US">
              <a:latin typeface="OSWALD"/>
            </a:endParaRPr>
          </a:p>
        </p:txBody>
      </p:sp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1BD242E5-D520-456B-839C-3742BAB80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69" y="0"/>
            <a:ext cx="8925463" cy="538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1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F580-299E-9597-A9E8-84C4F45B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  <a:cs typeface="Calibri Light"/>
              </a:rPr>
              <a:t>Authorized VS Unauthorized Resources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B8EF-127D-986A-099F-8E0AAE16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SWALD"/>
                <a:cs typeface="Calibri"/>
              </a:rPr>
              <a:t>Authorized Resources</a:t>
            </a:r>
          </a:p>
          <a:p>
            <a:pPr lvl="1"/>
            <a:r>
              <a:rPr lang="en-US">
                <a:latin typeface="OSWALD"/>
                <a:cs typeface="Calibri"/>
              </a:rPr>
              <a:t>Approved by a process</a:t>
            </a:r>
          </a:p>
          <a:p>
            <a:pPr lvl="1"/>
            <a:r>
              <a:rPr lang="en-US">
                <a:latin typeface="OSWALD"/>
                <a:cs typeface="Calibri"/>
              </a:rPr>
              <a:t>Controlled by IaC</a:t>
            </a:r>
          </a:p>
          <a:p>
            <a:r>
              <a:rPr lang="en-US">
                <a:latin typeface="OSWALD"/>
                <a:cs typeface="Calibri"/>
              </a:rPr>
              <a:t>Unauthorized Resources</a:t>
            </a:r>
          </a:p>
          <a:p>
            <a:pPr lvl="1"/>
            <a:r>
              <a:rPr lang="en-US">
                <a:latin typeface="OSWALD"/>
                <a:cs typeface="Calibri"/>
              </a:rPr>
              <a:t>Deployed outside of IaC</a:t>
            </a:r>
          </a:p>
          <a:p>
            <a:pPr lvl="1"/>
            <a:r>
              <a:rPr lang="en-US">
                <a:latin typeface="OSWALD"/>
                <a:cs typeface="Calibri"/>
              </a:rPr>
              <a:t>Should be deleted when detected by AWS Config or Azure Application Change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0EFDF-31D1-F177-EADC-EB825F8C8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3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6806-213B-0D75-F575-0B7C1ACA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Lock Down the Cloud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0F284-06CB-6D46-25FA-CF09747D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SWALD"/>
                <a:cs typeface="Calibri"/>
              </a:rPr>
              <a:t>Wild West Environments are the most expensive environments</a:t>
            </a:r>
            <a:endParaRPr lang="en-US" dirty="0">
              <a:latin typeface="Calibri" panose="020F0502020204030204"/>
              <a:cs typeface="Calibri"/>
            </a:endParaRPr>
          </a:p>
          <a:p>
            <a:r>
              <a:rPr lang="en-US">
                <a:latin typeface="OSWALD"/>
                <a:cs typeface="Calibri"/>
              </a:rPr>
              <a:t>Only allow creation of resources through IaC, </a:t>
            </a:r>
          </a:p>
          <a:p>
            <a:pPr lvl="1"/>
            <a:r>
              <a:rPr lang="en-US">
                <a:latin typeface="OSWALD"/>
                <a:cs typeface="Calibri"/>
              </a:rPr>
              <a:t>Specific groups of people may be restricted to certain types of resources (Developers and Infrastructure groups).</a:t>
            </a:r>
          </a:p>
          <a:p>
            <a:r>
              <a:rPr lang="en-US">
                <a:latin typeface="OSWALD"/>
                <a:cs typeface="Calibri"/>
              </a:rPr>
              <a:t>Prevent configuration drift</a:t>
            </a:r>
            <a:endParaRPr lang="en-US" dirty="0">
              <a:latin typeface="OSWALD"/>
              <a:cs typeface="Calibri"/>
            </a:endParaRPr>
          </a:p>
          <a:p>
            <a:pPr lvl="1"/>
            <a:r>
              <a:rPr lang="en-US">
                <a:latin typeface="OSWALD"/>
                <a:cs typeface="Calibri"/>
              </a:rPr>
              <a:t>Do not allow modification of resources from IaC tooling outside of the code base.</a:t>
            </a:r>
          </a:p>
          <a:p>
            <a:pPr lvl="1"/>
            <a:r>
              <a:rPr lang="en-US">
                <a:latin typeface="OSWALD"/>
                <a:cs typeface="Calibri"/>
              </a:rPr>
              <a:t>Auto correct configuration drift if it happens</a:t>
            </a:r>
          </a:p>
          <a:p>
            <a:r>
              <a:rPr lang="en-US">
                <a:latin typeface="OSWALD"/>
                <a:cs typeface="Calibri"/>
              </a:rPr>
              <a:t>Role based resource creation</a:t>
            </a:r>
            <a:endParaRPr lang="en-US" dirty="0">
              <a:latin typeface="OSWALD"/>
              <a:cs typeface="Calibri"/>
            </a:endParaRPr>
          </a:p>
          <a:p>
            <a:pPr lvl="1"/>
            <a:r>
              <a:rPr lang="en-US">
                <a:latin typeface="OSWALD"/>
                <a:cs typeface="Calibri"/>
              </a:rPr>
              <a:t>Who can deploy what resources and at what size?</a:t>
            </a:r>
            <a:endParaRPr lang="en-US" dirty="0">
              <a:latin typeface="OSWALD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091D7-1CA9-D3A2-7A92-24B295ABA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7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6363-A1D5-84FD-C340-18B7E8BA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IaC Recommendation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DC51-6A74-CEF3-0B86-0B7B9485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SWALD"/>
              </a:rPr>
              <a:t>Terraform</a:t>
            </a:r>
            <a:endParaRPr lang="en-US">
              <a:latin typeface="OSWALD"/>
              <a:cs typeface="Calibri" panose="020F0502020204030204"/>
            </a:endParaRPr>
          </a:p>
          <a:p>
            <a:pPr lvl="1"/>
            <a:r>
              <a:rPr lang="en-US" dirty="0">
                <a:latin typeface="OSWALD"/>
                <a:ea typeface="+mn-lt"/>
                <a:cs typeface="+mn-lt"/>
                <a:hlinkClick r:id="rId2"/>
              </a:rPr>
              <a:t>https://www.terraform.io/</a:t>
            </a:r>
            <a:endParaRPr lang="en-US">
              <a:latin typeface="OSWALD"/>
              <a:ea typeface="+mn-lt"/>
              <a:cs typeface="+mn-lt"/>
            </a:endParaRPr>
          </a:p>
          <a:p>
            <a:pPr lvl="1"/>
            <a:r>
              <a:rPr lang="en-US">
                <a:latin typeface="OSWALD"/>
                <a:cs typeface="Calibri"/>
              </a:rPr>
              <a:t>Multi-cloud, and has many other IaC providers</a:t>
            </a:r>
          </a:p>
          <a:p>
            <a:pPr lvl="1"/>
            <a:r>
              <a:rPr lang="en-US">
                <a:latin typeface="OSWALD"/>
                <a:cs typeface="Calibri"/>
              </a:rPr>
              <a:t>Built-in config drift remediation/detection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66D0-BB2F-D184-4421-D5CC7223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C7AD-01D5-C702-6134-B6EED87F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  <a:cs typeface="Calibri Light"/>
              </a:rPr>
              <a:t>Quick Story...</a:t>
            </a:r>
            <a:endParaRPr lang="en-US">
              <a:latin typeface="OSWA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5FA6-9898-FF37-1908-4C2CA1CF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OSWALD"/>
                <a:cs typeface="Calibri" panose="020F0502020204030204"/>
              </a:rPr>
              <a:t>...About a company that intentionally deleted </a:t>
            </a:r>
            <a:r>
              <a:rPr lang="en-US">
                <a:latin typeface="OSWALD"/>
                <a:cs typeface="Calibri" panose="020F0502020204030204"/>
              </a:rPr>
              <a:t>all of its cloud infrastructure.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712CD-68F9-5645-BD1F-04BEAE40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386A-64ED-E122-1B4D-F53C1ECD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  <a:cs typeface="Calibri Light"/>
              </a:rPr>
              <a:t>Questions?</a:t>
            </a:r>
            <a:endParaRPr lang="en-US" dirty="0">
              <a:cs typeface="Calibri 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02E38-F053-929C-DCA2-74A8B90D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4A7FE0C-B204-4C3A-2B9C-11FFCD72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4" y="1500442"/>
            <a:ext cx="8934449" cy="4244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84BE39-E16F-5544-31A5-D52F719C8D07}"/>
              </a:ext>
            </a:extLst>
          </p:cNvPr>
          <p:cNvSpPr txBox="1"/>
          <p:nvPr/>
        </p:nvSpPr>
        <p:spPr>
          <a:xfrm>
            <a:off x="1764846" y="5656490"/>
            <a:ext cx="55938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  <a:hlinkClick r:id="rId4"/>
              </a:rPr>
              <a:t>jacob.charles@bisoncloudsolutions.com</a:t>
            </a:r>
            <a:r>
              <a:rPr lang="en-US" dirty="0">
                <a:cs typeface="Calibri"/>
              </a:rPr>
              <a:t> </a:t>
            </a:r>
            <a:endParaRPr lang="en-US" dirty="0"/>
          </a:p>
          <a:p>
            <a:pPr algn="l"/>
            <a:r>
              <a:rPr lang="en-US" dirty="0">
                <a:hlinkClick r:id="rId5"/>
              </a:rPr>
              <a:t>https://bisoncloudsolutions.com</a:t>
            </a:r>
            <a:endParaRPr lang="en-US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  <a:hlinkClick r:id="rId6"/>
              </a:rPr>
              <a:t>https://www.linkedin.com/in/jacobcharles300/</a:t>
            </a:r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89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F540-0CCE-D640-FE40-BF073CAE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DACB-2C9E-0732-DC30-044BF406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"/>
                <a:cs typeface="Calibri"/>
              </a:rPr>
              <a:t>Introduction</a:t>
            </a:r>
          </a:p>
          <a:p>
            <a:r>
              <a:rPr lang="en-US" dirty="0">
                <a:latin typeface="OSWALD"/>
                <a:cs typeface="Calibri"/>
              </a:rPr>
              <a:t>Think Cloud</a:t>
            </a:r>
          </a:p>
          <a:p>
            <a:r>
              <a:rPr lang="en-US" dirty="0">
                <a:latin typeface="OSWALD"/>
                <a:cs typeface="Calibri"/>
              </a:rPr>
              <a:t>Security Costs</a:t>
            </a:r>
          </a:p>
          <a:p>
            <a:r>
              <a:rPr lang="en-US" dirty="0">
                <a:latin typeface="OSWALD"/>
                <a:cs typeface="Calibri"/>
              </a:rPr>
              <a:t>Cost Savings</a:t>
            </a:r>
          </a:p>
          <a:p>
            <a:r>
              <a:rPr lang="en-US" dirty="0">
                <a:latin typeface="OSWALD"/>
                <a:cs typeface="Calibri"/>
              </a:rPr>
              <a:t>Infrastructure as Code (</a:t>
            </a:r>
            <a:r>
              <a:rPr lang="en-US" dirty="0" err="1">
                <a:latin typeface="OSWALD"/>
                <a:cs typeface="Calibri"/>
              </a:rPr>
              <a:t>IaC</a:t>
            </a:r>
            <a:r>
              <a:rPr lang="en-US" dirty="0">
                <a:latin typeface="OSWALD"/>
                <a:cs typeface="Calibri"/>
              </a:rPr>
              <a:t>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C3BFCB-530D-8174-69C5-57F766C4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2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5D0-D61C-F640-310D-74EA0AA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E312-F6F1-9B5E-19C7-3933AAC9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14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"/>
                <a:cs typeface="Calibri"/>
              </a:rPr>
              <a:t>Presenter: Jacob Charles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Founder of Bison Cloud Solutions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Cloud </a:t>
            </a:r>
            <a:r>
              <a:rPr lang="en-US" err="1">
                <a:latin typeface="OSWALD"/>
                <a:cs typeface="Calibri"/>
              </a:rPr>
              <a:t>DevSecOps</a:t>
            </a:r>
            <a:r>
              <a:rPr lang="en-US">
                <a:latin typeface="OSWALD"/>
                <a:cs typeface="Calibri"/>
              </a:rPr>
              <a:t> Consultant for KBR Space and Mission Solutions (EROS Contract)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Prior companies worked at were Ameritas, </a:t>
            </a:r>
            <a:r>
              <a:rPr lang="en-US" dirty="0" err="1">
                <a:latin typeface="OSWALD"/>
                <a:cs typeface="Calibri"/>
              </a:rPr>
              <a:t>gWorks</a:t>
            </a:r>
            <a:r>
              <a:rPr lang="en-US" dirty="0">
                <a:latin typeface="OSWALD"/>
                <a:cs typeface="Calibri"/>
              </a:rPr>
              <a:t>, and UBT</a:t>
            </a:r>
          </a:p>
          <a:p>
            <a:r>
              <a:rPr lang="en-US" dirty="0">
                <a:latin typeface="OSWALD"/>
                <a:cs typeface="Calibri"/>
              </a:rPr>
              <a:t>Company: Bison Cloud Solutions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Full service managed service provider, cloud first.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Risk Insurance Compliance</a:t>
            </a:r>
          </a:p>
          <a:p>
            <a:pPr lvl="1"/>
            <a:r>
              <a:rPr lang="en-US">
                <a:latin typeface="OSWALD"/>
                <a:cs typeface="Calibri"/>
              </a:rPr>
              <a:t>Consulting Services</a:t>
            </a:r>
            <a:endParaRPr lang="en-US" dirty="0">
              <a:latin typeface="OSWALD"/>
              <a:cs typeface="Calibri"/>
            </a:endParaRPr>
          </a:p>
          <a:p>
            <a:r>
              <a:rPr lang="en-US">
                <a:latin typeface="OSWALD"/>
                <a:cs typeface="Calibri"/>
              </a:rPr>
              <a:t>Slides: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https://github.com/bisoncloudsolutions/controlling-cloud-costs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>
              <a:latin typeface="OSWALD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61688-35AD-28A4-A7CF-613A416E6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5B81-89A6-69E3-EF7E-1AA75ADD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OSWALD"/>
              </a:rPr>
              <a:t>Think Cloud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8B8D-2C1A-9C7B-9DEE-C159CEA1A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"/>
              </a:rPr>
              <a:t>Pay as you go</a:t>
            </a:r>
          </a:p>
          <a:p>
            <a:r>
              <a:rPr lang="en-US">
                <a:latin typeface="OSWALD"/>
              </a:rPr>
              <a:t>Monthly bill by </a:t>
            </a:r>
            <a:r>
              <a:rPr lang="en-US" b="1">
                <a:latin typeface="OSWALD"/>
              </a:rPr>
              <a:t>usage</a:t>
            </a:r>
            <a:r>
              <a:rPr lang="en-US" b="1" dirty="0">
                <a:latin typeface="OSWALD"/>
              </a:rPr>
              <a:t> </a:t>
            </a:r>
            <a:r>
              <a:rPr lang="en-US">
                <a:latin typeface="OSWALD"/>
              </a:rPr>
              <a:t>such as storage and compute</a:t>
            </a:r>
            <a:endParaRPr lang="en-US" dirty="0">
              <a:latin typeface="OSWALD"/>
            </a:endParaRPr>
          </a:p>
          <a:p>
            <a:r>
              <a:rPr lang="en-US">
                <a:latin typeface="OSWALD"/>
              </a:rPr>
              <a:t>By default, you will typically not be notified of unused resources</a:t>
            </a:r>
            <a:endParaRPr lang="en-US" dirty="0">
              <a:latin typeface="OSWALD"/>
            </a:endParaRPr>
          </a:p>
          <a:p>
            <a:r>
              <a:rPr lang="en-US">
                <a:latin typeface="OSWALD"/>
              </a:rPr>
              <a:t>Services may contain multiple dimensions of costs. For example, a Lambda or Function may incur networking costs in addition to compute time.</a:t>
            </a:r>
            <a:endParaRPr lang="en-US" dirty="0">
              <a:latin typeface="OSWALD"/>
            </a:endParaRPr>
          </a:p>
          <a:p>
            <a:r>
              <a:rPr lang="en-US">
                <a:latin typeface="OSWALD"/>
              </a:rPr>
              <a:t>System Architects, application designers, infrastructure </a:t>
            </a:r>
            <a:r>
              <a:rPr lang="en-US" b="1">
                <a:latin typeface="OSWALD"/>
              </a:rPr>
              <a:t>engineers must understand cloud costs</a:t>
            </a:r>
            <a:endParaRPr lang="en-US" b="1" dirty="0">
              <a:latin typeface="OSWALD"/>
            </a:endParaRPr>
          </a:p>
          <a:p>
            <a:endParaRPr lang="en-US" dirty="0">
              <a:latin typeface="OSWALD"/>
            </a:endParaRPr>
          </a:p>
          <a:p>
            <a:endParaRPr lang="en-US" dirty="0">
              <a:latin typeface="OSWALD"/>
            </a:endParaRPr>
          </a:p>
          <a:p>
            <a:endParaRPr lang="en-US" dirty="0">
              <a:latin typeface="OSWA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A5A00-2068-7964-4850-82E3533FC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59A5-2D26-8DC3-EEB4-BAD3D300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Think Cloud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235E-33E0-5F70-1F2E-EF0A0DAF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OSWALD"/>
                <a:cs typeface="Calibri"/>
              </a:rPr>
              <a:t>Use native cloud services vs traditional services (instances &amp; dedicated servers)</a:t>
            </a:r>
            <a:endParaRPr lang="en-US">
              <a:latin typeface="OSWALD"/>
              <a:ea typeface="Calibri"/>
              <a:cs typeface="Calibri"/>
            </a:endParaRPr>
          </a:p>
          <a:p>
            <a:r>
              <a:rPr lang="en-US" dirty="0">
                <a:latin typeface="OSWALD"/>
                <a:ea typeface="Calibri"/>
                <a:cs typeface="Calibri"/>
              </a:rPr>
              <a:t>Only run compute when it's needed, included instances (shut down when not in use)</a:t>
            </a:r>
          </a:p>
          <a:p>
            <a:r>
              <a:rPr lang="en-US" dirty="0">
                <a:latin typeface="OSWALD"/>
                <a:ea typeface="Calibri"/>
                <a:cs typeface="Calibri"/>
              </a:rPr>
              <a:t>Utilize tiered storage (Frequent vs Infrequent access)</a:t>
            </a:r>
          </a:p>
          <a:p>
            <a:r>
              <a:rPr lang="en-US">
                <a:latin typeface="OSWALD"/>
                <a:ea typeface="Calibri"/>
                <a:cs typeface="Calibri"/>
              </a:rPr>
              <a:t>Resources are typically ephemeral, especially IP addresses within your address space.</a:t>
            </a:r>
            <a:endParaRPr lang="en-US" dirty="0">
              <a:latin typeface="OSWALD"/>
              <a:ea typeface="Calibri"/>
              <a:cs typeface="Calibri"/>
            </a:endParaRPr>
          </a:p>
          <a:p>
            <a:r>
              <a:rPr lang="en-US">
                <a:latin typeface="OSWALD"/>
                <a:ea typeface="Calibri"/>
                <a:cs typeface="Calibri"/>
              </a:rPr>
              <a:t>Resources such as instance images, containers, running lambdas, database versions, last access date on a file in standard storage, </a:t>
            </a:r>
            <a:r>
              <a:rPr lang="en-US" b="1">
                <a:latin typeface="OSWALD"/>
                <a:ea typeface="Calibri"/>
                <a:cs typeface="Calibri"/>
              </a:rPr>
              <a:t>should not have birthdays</a:t>
            </a:r>
            <a:r>
              <a:rPr lang="en-US">
                <a:latin typeface="OSWALD"/>
                <a:ea typeface="Calibri"/>
                <a:cs typeface="Calibri"/>
              </a:rPr>
              <a:t>.</a:t>
            </a:r>
            <a:endParaRPr lang="en-US" dirty="0">
              <a:latin typeface="OSWALD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95EE3-1ABF-34A5-5D24-249BC639E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1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6811-4753-85ED-275E-94A39814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Security – Overhead Costs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D818-4389-871E-D9C2-B02263F2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SWALD"/>
              </a:rPr>
              <a:t>Cloud costs </a:t>
            </a:r>
            <a:r>
              <a:rPr lang="en-US" b="1" i="1">
                <a:latin typeface="OSWALD"/>
              </a:rPr>
              <a:t>is</a:t>
            </a:r>
            <a:r>
              <a:rPr lang="en-US">
                <a:latin typeface="OSWALD"/>
              </a:rPr>
              <a:t> a security concern</a:t>
            </a:r>
            <a:endParaRPr lang="en-US" dirty="0">
              <a:latin typeface="OSWALD"/>
            </a:endParaRPr>
          </a:p>
          <a:p>
            <a:r>
              <a:rPr lang="en-US">
                <a:latin typeface="OSWALD"/>
              </a:rPr>
              <a:t>Use cloud aware or </a:t>
            </a:r>
            <a:r>
              <a:rPr lang="en-US" b="1" dirty="0">
                <a:latin typeface="OSWALD"/>
              </a:rPr>
              <a:t>cloud native security </a:t>
            </a:r>
            <a:r>
              <a:rPr lang="en-US" b="1">
                <a:latin typeface="OSWALD"/>
              </a:rPr>
              <a:t>tools</a:t>
            </a:r>
            <a:endParaRPr lang="en-US" b="1">
              <a:cs typeface="Calibri"/>
            </a:endParaRPr>
          </a:p>
          <a:p>
            <a:pPr lvl="1"/>
            <a:r>
              <a:rPr lang="en-US" dirty="0">
                <a:latin typeface="OSWALD"/>
              </a:rPr>
              <a:t>Traditional on-premise security tools do not handle ephemeral environments</a:t>
            </a:r>
            <a:endParaRPr lang="en-US"/>
          </a:p>
          <a:p>
            <a:pPr lvl="1"/>
            <a:r>
              <a:rPr lang="en-US" dirty="0">
                <a:latin typeface="OSWALD"/>
              </a:rPr>
              <a:t>Do not use IP based security tools (Tools that identify machines by IP)</a:t>
            </a:r>
            <a:endParaRPr lang="en-US"/>
          </a:p>
          <a:p>
            <a:pPr lvl="1"/>
            <a:r>
              <a:rPr lang="en-US" dirty="0">
                <a:latin typeface="OSWALD"/>
              </a:rPr>
              <a:t>Traditional on-premise security tools create significant overhead when tracking down issues as they become a "moving target"</a:t>
            </a:r>
            <a:endParaRPr lang="en-US"/>
          </a:p>
          <a:p>
            <a:r>
              <a:rPr lang="en-US" dirty="0">
                <a:latin typeface="OSWALD"/>
              </a:rPr>
              <a:t>Intentionally determine what gets logged, and for how long. Create log caps and estimate log sizing.</a:t>
            </a:r>
            <a:endParaRPr lang="en-US"/>
          </a:p>
          <a:p>
            <a:pPr lvl="1"/>
            <a:r>
              <a:rPr lang="en-US" b="1" dirty="0">
                <a:latin typeface="OSWALD"/>
              </a:rPr>
              <a:t>Storage lifecycle policies</a:t>
            </a:r>
          </a:p>
          <a:p>
            <a:pPr lvl="1"/>
            <a:r>
              <a:rPr lang="en-US" dirty="0">
                <a:latin typeface="OSWALD"/>
              </a:rPr>
              <a:t>What services do you want logged?</a:t>
            </a:r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64E0F-AB9B-6D8E-58B8-442E805E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4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478A4-A329-DA6A-8A63-9910123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Security – Cloud Native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2064-85E0-6EDF-D8D1-A5957B94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"/>
                <a:ea typeface="Calibri"/>
                <a:cs typeface="Calibri"/>
              </a:rPr>
              <a:t>AWS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AWS Inspector – Vulnerbility assessment, </a:t>
            </a:r>
            <a:r>
              <a:rPr lang="en-US" dirty="0">
                <a:latin typeface="OSWALD"/>
                <a:ea typeface="+mn-lt"/>
                <a:cs typeface="+mn-lt"/>
              </a:rPr>
              <a:t>continuous</a:t>
            </a:r>
            <a:r>
              <a:rPr lang="en-US" dirty="0">
                <a:latin typeface="OSWALD"/>
                <a:ea typeface="Calibri"/>
                <a:cs typeface="Calibri"/>
              </a:rPr>
              <a:t>.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AWS </a:t>
            </a:r>
            <a:r>
              <a:rPr lang="en-US" dirty="0" err="1">
                <a:latin typeface="OSWALD"/>
                <a:ea typeface="Calibri"/>
                <a:cs typeface="Calibri"/>
              </a:rPr>
              <a:t>SecurityHub</a:t>
            </a:r>
            <a:r>
              <a:rPr lang="en-US" dirty="0">
                <a:latin typeface="OSWALD"/>
                <a:ea typeface="Calibri"/>
                <a:cs typeface="Calibri"/>
              </a:rPr>
              <a:t> – Security dashboarding and aggregation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AWS WAF with Security Groups – Firewall and host-based firewall rules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AWS Guard Duty – Intelligent Threat Detection</a:t>
            </a:r>
          </a:p>
          <a:p>
            <a:r>
              <a:rPr lang="en-US" dirty="0">
                <a:latin typeface="OSWALD"/>
                <a:ea typeface="Calibri"/>
                <a:cs typeface="Calibri"/>
              </a:rPr>
              <a:t>Azure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Defender with Advanced Threat Detection</a:t>
            </a:r>
          </a:p>
          <a:p>
            <a:pPr lvl="1"/>
            <a:r>
              <a:rPr lang="en-US" dirty="0">
                <a:latin typeface="OSWALD"/>
                <a:ea typeface="Calibri"/>
                <a:cs typeface="Calibri"/>
              </a:rPr>
              <a:t>WAF</a:t>
            </a:r>
          </a:p>
          <a:p>
            <a:pPr lvl="1"/>
            <a:endParaRPr lang="en-US" dirty="0">
              <a:latin typeface="OSWALD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C8241-BB24-C4A2-F98B-A4419B523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0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9A10-54B8-D3F8-0B83-ED834474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Cost Savings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73B89-B617-120B-E990-E303E0032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OSWALD"/>
                <a:cs typeface="Calibri"/>
              </a:rPr>
              <a:t>AWS Trusted Advisor, Azure Advisor, Google Recommender</a:t>
            </a:r>
          </a:p>
          <a:p>
            <a:pPr lvl="1"/>
            <a:r>
              <a:rPr lang="en-US" dirty="0">
                <a:latin typeface="OSWALD"/>
                <a:cs typeface="Calibri"/>
              </a:rPr>
              <a:t>Provides cost savings insights, for example over/under utilizations for instance sizes</a:t>
            </a:r>
          </a:p>
          <a:p>
            <a:r>
              <a:rPr lang="en-US">
                <a:latin typeface="OSWALD"/>
                <a:cs typeface="Calibri"/>
              </a:rPr>
              <a:t>For larger organizations, tools like CloudChkr can provide detailed cost savings reports</a:t>
            </a:r>
            <a:endParaRPr lang="en-US" dirty="0">
              <a:latin typeface="OSWALD"/>
              <a:cs typeface="Calibri"/>
            </a:endParaRPr>
          </a:p>
          <a:p>
            <a:r>
              <a:rPr lang="en-US">
                <a:latin typeface="OSWALD"/>
                <a:cs typeface="Calibri"/>
              </a:rPr>
              <a:t>AWS/Azure Cost Savings plans and reserved instances</a:t>
            </a:r>
            <a:endParaRPr lang="en-US" dirty="0">
              <a:latin typeface="OSWALD"/>
              <a:cs typeface="Calibri"/>
            </a:endParaRPr>
          </a:p>
          <a:p>
            <a:pPr lvl="1"/>
            <a:r>
              <a:rPr lang="en-US">
                <a:latin typeface="OSWALD"/>
                <a:cs typeface="Calibri"/>
              </a:rPr>
              <a:t>Provide discounts on services that will be 1 or 3 year commitments at a certain usage level.</a:t>
            </a:r>
            <a:endParaRPr lang="en-US" dirty="0">
              <a:latin typeface="OSWALD"/>
              <a:cs typeface="Calibri"/>
            </a:endParaRPr>
          </a:p>
          <a:p>
            <a:endParaRPr lang="en-US" dirty="0">
              <a:latin typeface="OSWALD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EAC06-F57C-DDD8-A2FB-62E349F42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74E9-8988-EE1A-57A2-0BB8364D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SWALD"/>
              </a:rPr>
              <a:t>Infrastructure as Code (</a:t>
            </a:r>
            <a:r>
              <a:rPr lang="en-US" dirty="0" err="1">
                <a:latin typeface="OSWALD"/>
              </a:rPr>
              <a:t>IaC</a:t>
            </a:r>
            <a:r>
              <a:rPr lang="en-US" dirty="0">
                <a:latin typeface="OSWALD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1CC9-C3EC-FD27-C062-1F45176E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OSWALD"/>
                <a:cs typeface="Calibri"/>
              </a:rPr>
              <a:t>Infrastructure as Code (IAC) is defining your cloud infrastructure through code instead of manually deploying components through the console or even the command line.</a:t>
            </a:r>
            <a:endParaRPr lang="en-US">
              <a:latin typeface="Calibri"/>
              <a:cs typeface="Calibri"/>
            </a:endParaRPr>
          </a:p>
          <a:p>
            <a:r>
              <a:rPr lang="en-US">
                <a:latin typeface="OSWALD"/>
                <a:cs typeface="Calibri"/>
              </a:rPr>
              <a:t>To control costs at scale, know exactly what is an authorized vs unauthorized resource.</a:t>
            </a:r>
            <a:endParaRPr lang="en-US" dirty="0">
              <a:latin typeface="OSWALD"/>
              <a:cs typeface="Calibri"/>
            </a:endParaRPr>
          </a:p>
          <a:p>
            <a:pPr lvl="1"/>
            <a:r>
              <a:rPr lang="en-US">
                <a:latin typeface="OSWALD"/>
                <a:cs typeface="Calibri"/>
              </a:rPr>
              <a:t>Approve infrastructure through a process (change control, pull requests, etc...)</a:t>
            </a:r>
            <a:endParaRPr lang="en-US" dirty="0">
              <a:latin typeface="OSWALD"/>
              <a:cs typeface="Calibri"/>
            </a:endParaRPr>
          </a:p>
          <a:p>
            <a:pPr lvl="1"/>
            <a:r>
              <a:rPr lang="en-US" b="1">
                <a:latin typeface="OSWALD"/>
                <a:cs typeface="Calibri"/>
              </a:rPr>
              <a:t>Do not allow unauthorized infrastructure.</a:t>
            </a:r>
          </a:p>
          <a:p>
            <a:pPr lvl="2"/>
            <a:r>
              <a:rPr lang="en-US">
                <a:latin typeface="OSWALD"/>
                <a:cs typeface="Calibri"/>
              </a:rPr>
              <a:t>Sandbox or Development environments may introduce concepts such as automated cleanups after X number of days not being in IaC</a:t>
            </a:r>
            <a:endParaRPr lang="en-US" dirty="0">
              <a:latin typeface="OSWALD"/>
              <a:cs typeface="Calibri"/>
            </a:endParaRPr>
          </a:p>
          <a:p>
            <a:endParaRPr lang="en-US" dirty="0">
              <a:latin typeface="OSWALD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A98B4-9DFA-AF15-1399-D4A7DB1E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587" y="5736815"/>
            <a:ext cx="27432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4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Office Theme</vt:lpstr>
      <vt:lpstr>Controlling Cloud Costs</vt:lpstr>
      <vt:lpstr>Agenda</vt:lpstr>
      <vt:lpstr>Introduction</vt:lpstr>
      <vt:lpstr>Think Cloud</vt:lpstr>
      <vt:lpstr>Think Cloud</vt:lpstr>
      <vt:lpstr>Security – Overhead Costs</vt:lpstr>
      <vt:lpstr>Security – Cloud Native Tools</vt:lpstr>
      <vt:lpstr>Cost Savings</vt:lpstr>
      <vt:lpstr>Infrastructure as Code (IaC)</vt:lpstr>
      <vt:lpstr>Authorized VS Unauthorized Resources</vt:lpstr>
      <vt:lpstr>Lock Down the Cloud</vt:lpstr>
      <vt:lpstr>IaC Recommendation</vt:lpstr>
      <vt:lpstr>Quick Story...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532</cp:revision>
  <dcterms:created xsi:type="dcterms:W3CDTF">2022-07-07T20:14:48Z</dcterms:created>
  <dcterms:modified xsi:type="dcterms:W3CDTF">2022-07-14T20:15:48Z</dcterms:modified>
</cp:coreProperties>
</file>