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71" r:id="rId7"/>
    <p:sldId id="261" r:id="rId8"/>
    <p:sldId id="264" r:id="rId9"/>
    <p:sldId id="269" r:id="rId10"/>
    <p:sldId id="266" r:id="rId11"/>
    <p:sldId id="263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42BA7-282D-AD4C-8093-B8CF4643C83F}" v="13" dt="2023-07-19T02:28:05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1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9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0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1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3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5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3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1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4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bisoncloudsolutions/cdktf-template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linkedin.com/in/jacobcharles300/" TargetMode="External"/><Relationship Id="rId5" Type="http://schemas.openxmlformats.org/officeDocument/2006/relationships/hyperlink" Target="https://bisoncloudsolutions.com" TargetMode="External"/><Relationship Id="rId4" Type="http://schemas.openxmlformats.org/officeDocument/2006/relationships/hyperlink" Target="mailto:jacob.charles@bisoncloudsolution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bisoncloudsolutions/terraform-at-scale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erragrunt.gruntwork.io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bisoncloudsolutions/terraform-at-scale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hashicorp.com/terraform/cdkt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1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2971" y="0"/>
            <a:ext cx="7966057" cy="225945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A28A78"/>
                </a:solidFill>
                <a:latin typeface="Oswald Medium"/>
                <a:cs typeface="Calibri Light"/>
              </a:rPr>
              <a:t>Terraform at Scale</a:t>
            </a:r>
            <a:endParaRPr lang="en-US" dirty="0">
              <a:latin typeface="Oswald Medium"/>
            </a:endParaRP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1BD242E5-D520-456B-839C-3742BAB80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523" y="4174845"/>
            <a:ext cx="4450477" cy="26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1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74E9-8988-EE1A-57A2-0BB8364D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 Medium"/>
              </a:rPr>
              <a:t>CDKTF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91CC9-C3EC-FD27-C062-1F45176E9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Oswald Medium"/>
                <a:cs typeface="Calibri"/>
              </a:rPr>
              <a:t>Pros</a:t>
            </a:r>
          </a:p>
          <a:p>
            <a:pPr lvl="1"/>
            <a:r>
              <a:rPr lang="en-US" dirty="0">
                <a:latin typeface="Oswald Medium"/>
                <a:cs typeface="Calibri"/>
              </a:rPr>
              <a:t>Ability to leverage a familiar programming language</a:t>
            </a:r>
          </a:p>
          <a:p>
            <a:pPr lvl="1"/>
            <a:r>
              <a:rPr lang="en-US" dirty="0">
                <a:latin typeface="Oswald Medium"/>
                <a:cs typeface="Calibri"/>
              </a:rPr>
              <a:t>High level of abstraction and ability to use more software best practices</a:t>
            </a:r>
          </a:p>
          <a:p>
            <a:r>
              <a:rPr lang="en-US" dirty="0">
                <a:latin typeface="Oswald Medium"/>
                <a:cs typeface="Calibri"/>
              </a:rPr>
              <a:t>Cons</a:t>
            </a:r>
          </a:p>
          <a:p>
            <a:pPr lvl="1"/>
            <a:r>
              <a:rPr lang="en-US" dirty="0">
                <a:latin typeface="Oswald Medium"/>
                <a:cs typeface="Calibri"/>
              </a:rPr>
              <a:t>Very young project with features from standard Terraform yet to be implemented</a:t>
            </a:r>
          </a:p>
          <a:p>
            <a:pPr lvl="1"/>
            <a:r>
              <a:rPr lang="en-US" dirty="0">
                <a:latin typeface="Oswald Medium"/>
                <a:cs typeface="Calibri"/>
              </a:rPr>
              <a:t>Heavier learning curve especially for people from an operations background (System admins, network engineers, </a:t>
            </a:r>
            <a:r>
              <a:rPr lang="en-US" dirty="0" err="1">
                <a:latin typeface="Oswald Medium"/>
                <a:cs typeface="Calibri"/>
              </a:rPr>
              <a:t>etc</a:t>
            </a:r>
            <a:r>
              <a:rPr lang="en-US" dirty="0">
                <a:latin typeface="Oswald Medium"/>
                <a:cs typeface="Calibri"/>
              </a:rPr>
              <a:t>…)</a:t>
            </a:r>
          </a:p>
          <a:p>
            <a:r>
              <a:rPr lang="en-US" dirty="0">
                <a:latin typeface="Oswald Medium"/>
                <a:cs typeface="Calibri"/>
              </a:rPr>
              <a:t>Template to get started on scaling</a:t>
            </a:r>
          </a:p>
          <a:p>
            <a:pPr lvl="1"/>
            <a:r>
              <a:rPr lang="en-US" dirty="0">
                <a:latin typeface="Oswald Medium"/>
                <a:cs typeface="Calibri"/>
                <a:hlinkClick r:id="rId2"/>
              </a:rPr>
              <a:t>https://github.com/bisoncloudsolutions/cdktf-template</a:t>
            </a:r>
            <a:r>
              <a:rPr lang="en-US" dirty="0">
                <a:latin typeface="Oswald Medium"/>
                <a:cs typeface="Calibri"/>
              </a:rPr>
              <a:t> </a:t>
            </a:r>
          </a:p>
          <a:p>
            <a:pPr lvl="1"/>
            <a:r>
              <a:rPr lang="en-US" dirty="0" err="1">
                <a:latin typeface="Oswald Medium"/>
                <a:cs typeface="Calibri"/>
              </a:rPr>
              <a:t>Config.py</a:t>
            </a:r>
            <a:r>
              <a:rPr lang="en-US" dirty="0">
                <a:latin typeface="Oswald Medium"/>
                <a:cs typeface="Calibri"/>
              </a:rPr>
              <a:t> is a helper to configure stacks by environment</a:t>
            </a:r>
          </a:p>
          <a:p>
            <a:endParaRPr lang="en-US" dirty="0">
              <a:latin typeface="Oswald Medium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A98B4-9DFA-AF15-1399-D4A7DB1EE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4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76363-A1D5-84FD-C340-18B7E8BA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 Medium"/>
              </a:rPr>
              <a:t>Future Considerations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DC51-6A74-CEF3-0B86-0B7B94854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Oswald Medium"/>
                <a:cs typeface="Calibri"/>
              </a:rPr>
              <a:t>Terraform Cloud or Enterprise</a:t>
            </a:r>
          </a:p>
          <a:p>
            <a:pPr lvl="1"/>
            <a:r>
              <a:rPr lang="en-US" dirty="0">
                <a:latin typeface="Oswald Medium"/>
                <a:cs typeface="Calibri"/>
              </a:rPr>
              <a:t>Paid for version is rapidly gaining features</a:t>
            </a:r>
          </a:p>
          <a:p>
            <a:pPr lvl="1"/>
            <a:r>
              <a:rPr lang="en-US" dirty="0">
                <a:latin typeface="Oswald Medium"/>
                <a:cs typeface="Calibri"/>
              </a:rPr>
              <a:t>Features shine in the automation or CI/CD aspect</a:t>
            </a:r>
          </a:p>
          <a:p>
            <a:r>
              <a:rPr lang="en-US" dirty="0">
                <a:latin typeface="Oswald Medium"/>
                <a:cs typeface="Calibri"/>
              </a:rPr>
              <a:t>Watch for CDKTF to mature</a:t>
            </a:r>
          </a:p>
          <a:p>
            <a:pPr lvl="1"/>
            <a:endParaRPr lang="en-US" dirty="0">
              <a:latin typeface="Oswald Medium"/>
              <a:cs typeface="Calibri"/>
            </a:endParaRPr>
          </a:p>
          <a:p>
            <a:pPr lvl="1"/>
            <a:endParaRPr lang="en-US" dirty="0">
              <a:latin typeface="Oswald Medium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766D0-BB2F-D184-4421-D5CC72230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386A-64ED-E122-1B4D-F53C1ECD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 Medium"/>
                <a:cs typeface="Calibri Light"/>
              </a:rPr>
              <a:t>Questions?</a:t>
            </a:r>
            <a:endParaRPr lang="en-US" dirty="0">
              <a:cs typeface="Calibri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02E38-F053-929C-DCA2-74A8B90D2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4A7FE0C-B204-4C3A-2B9C-11FFCD729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4" y="1500442"/>
            <a:ext cx="8934449" cy="4244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84BE39-E16F-5544-31A5-D52F719C8D07}"/>
              </a:ext>
            </a:extLst>
          </p:cNvPr>
          <p:cNvSpPr txBox="1"/>
          <p:nvPr/>
        </p:nvSpPr>
        <p:spPr>
          <a:xfrm>
            <a:off x="1764846" y="5656490"/>
            <a:ext cx="55938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  <a:hlinkClick r:id="rId4"/>
              </a:rPr>
              <a:t>jacob.charles@bisoncloudsolutions.com</a:t>
            </a:r>
            <a:r>
              <a:rPr lang="en-US" dirty="0">
                <a:cs typeface="Calibri"/>
              </a:rPr>
              <a:t> </a:t>
            </a:r>
            <a:endParaRPr lang="en-US" dirty="0"/>
          </a:p>
          <a:p>
            <a:pPr algn="l"/>
            <a:r>
              <a:rPr lang="en-US" dirty="0">
                <a:hlinkClick r:id="rId5"/>
              </a:rPr>
              <a:t>https://bisoncloudsolutions.com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  <a:hlinkClick r:id="rId6"/>
              </a:rPr>
              <a:t>https://www.linkedin.com/in/jacobcharles300/</a:t>
            </a:r>
            <a:r>
              <a:rPr lang="en-US" dirty="0"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89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F540-0CCE-D640-FE40-BF073CAE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 Medium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FDACB-2C9E-0732-DC30-044BF4067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Oswald Medium"/>
                <a:cs typeface="Calibri"/>
              </a:rPr>
              <a:t>Introduction</a:t>
            </a:r>
          </a:p>
          <a:p>
            <a:r>
              <a:rPr lang="en-US" dirty="0">
                <a:latin typeface="Oswald Medium"/>
                <a:cs typeface="Calibri"/>
              </a:rPr>
              <a:t>Scaling Terraform – Out of the Box</a:t>
            </a:r>
          </a:p>
          <a:p>
            <a:r>
              <a:rPr lang="en-US" dirty="0" err="1">
                <a:latin typeface="Oswald Medium"/>
                <a:cs typeface="Calibri"/>
              </a:rPr>
              <a:t>Terragrunt</a:t>
            </a:r>
            <a:endParaRPr lang="en-US" dirty="0">
              <a:latin typeface="Oswald Medium"/>
              <a:cs typeface="Calibri"/>
            </a:endParaRPr>
          </a:p>
          <a:p>
            <a:r>
              <a:rPr lang="en-US" dirty="0">
                <a:latin typeface="Oswald Medium"/>
                <a:cs typeface="Calibri"/>
              </a:rPr>
              <a:t>CDKTF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FC3BFCB-530D-8174-69C5-57F766C41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2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05D0-D61C-F640-310D-74EA0AA6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 Medium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0E312-F6F1-9B5E-19C7-3933AAC9E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140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Oswald Medium"/>
                <a:cs typeface="Calibri"/>
              </a:rPr>
              <a:t>Presenter: Jacob Charles</a:t>
            </a:r>
          </a:p>
          <a:p>
            <a:pPr lvl="1"/>
            <a:r>
              <a:rPr lang="en-US" dirty="0">
                <a:latin typeface="Oswald Medium"/>
                <a:cs typeface="Calibri"/>
              </a:rPr>
              <a:t>Founder of Bison Cloud Solutions</a:t>
            </a:r>
          </a:p>
          <a:p>
            <a:pPr lvl="1"/>
            <a:r>
              <a:rPr lang="en-US" dirty="0">
                <a:latin typeface="Oswald Medium"/>
                <a:cs typeface="Calibri"/>
              </a:rPr>
              <a:t>Other Affiliations: City County CISO, KBR</a:t>
            </a:r>
          </a:p>
          <a:p>
            <a:r>
              <a:rPr lang="en-US" dirty="0">
                <a:latin typeface="Oswald Medium"/>
                <a:cs typeface="Calibri"/>
              </a:rPr>
              <a:t>Company: Bison Cloud Solutions</a:t>
            </a:r>
          </a:p>
          <a:p>
            <a:pPr lvl="1"/>
            <a:r>
              <a:rPr lang="en-US" dirty="0">
                <a:latin typeface="Oswald Medium"/>
                <a:cs typeface="Calibri"/>
              </a:rPr>
              <a:t>Value-add managed service provider, cloud and security engineering</a:t>
            </a:r>
          </a:p>
          <a:p>
            <a:pPr lvl="1"/>
            <a:r>
              <a:rPr lang="en-US" dirty="0">
                <a:latin typeface="Oswald Medium"/>
                <a:cs typeface="Calibri"/>
              </a:rPr>
              <a:t>FedRAMP, SOC2, and cyber risk insurance compliant environments</a:t>
            </a:r>
          </a:p>
          <a:p>
            <a:pPr lvl="1"/>
            <a:r>
              <a:rPr lang="en-US" dirty="0">
                <a:latin typeface="Oswald Medium"/>
                <a:cs typeface="Calibri"/>
              </a:rPr>
              <a:t>Consulting &amp; Engineering Services</a:t>
            </a:r>
          </a:p>
          <a:p>
            <a:r>
              <a:rPr lang="en-US" dirty="0">
                <a:latin typeface="Oswald Medium"/>
                <a:cs typeface="Calibri"/>
              </a:rPr>
              <a:t>Presentation: </a:t>
            </a:r>
            <a:r>
              <a:rPr lang="en-US" dirty="0">
                <a:latin typeface="Oswald Medium"/>
                <a:cs typeface="Calibri"/>
                <a:hlinkClick r:id="rId2"/>
              </a:rPr>
              <a:t>https://github.com/bisoncloudsolutions/terraform-at-scale</a:t>
            </a:r>
            <a:r>
              <a:rPr lang="en-US" dirty="0">
                <a:latin typeface="Oswald Medium"/>
                <a:cs typeface="Calibri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61688-35AD-28A4-A7CF-613A416E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8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5B81-89A6-69E3-EF7E-1AA75ADD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 Medium"/>
              </a:rPr>
              <a:t>Scaling Terraform – Out of the 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88B8D-2C1A-9C7B-9DEE-C159CEA1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Oswald Medium"/>
              </a:rPr>
              <a:t>What does scaling Terraform mean?</a:t>
            </a:r>
          </a:p>
          <a:p>
            <a:pPr lvl="1"/>
            <a:r>
              <a:rPr lang="en-US" dirty="0">
                <a:latin typeface="Oswald Medium"/>
              </a:rPr>
              <a:t>Multi-Environment (Development / Test / Production / etc.…)</a:t>
            </a:r>
          </a:p>
          <a:p>
            <a:pPr lvl="1"/>
            <a:r>
              <a:rPr lang="en-US" dirty="0">
                <a:latin typeface="Oswald Medium"/>
              </a:rPr>
              <a:t>Multi-Tenant (Separate departments, managed service provider, products with multiple sets of environments)</a:t>
            </a:r>
          </a:p>
          <a:p>
            <a:pPr lvl="1"/>
            <a:r>
              <a:rPr lang="en-US" dirty="0">
                <a:latin typeface="Oswald Medium"/>
              </a:rPr>
              <a:t>Configuration Management</a:t>
            </a:r>
          </a:p>
          <a:p>
            <a:r>
              <a:rPr lang="en-US" dirty="0">
                <a:latin typeface="Oswald Medium"/>
              </a:rPr>
              <a:t>Key concepts to know for scaling Terraform</a:t>
            </a:r>
          </a:p>
          <a:p>
            <a:pPr lvl="1"/>
            <a:r>
              <a:rPr lang="en-US" dirty="0">
                <a:latin typeface="Oswald Medium"/>
              </a:rPr>
              <a:t>State File</a:t>
            </a:r>
          </a:p>
          <a:p>
            <a:pPr lvl="1"/>
            <a:r>
              <a:rPr lang="en-US" dirty="0">
                <a:latin typeface="Oswald Medium"/>
              </a:rPr>
              <a:t>Provider Configuration</a:t>
            </a:r>
          </a:p>
          <a:p>
            <a:pPr lvl="1"/>
            <a:r>
              <a:rPr lang="en-US" dirty="0">
                <a:latin typeface="Oswald Medium"/>
              </a:rPr>
              <a:t>Variables</a:t>
            </a:r>
          </a:p>
          <a:p>
            <a:pPr lvl="1"/>
            <a:r>
              <a:rPr lang="en-US" dirty="0">
                <a:latin typeface="Oswald Medium"/>
              </a:rPr>
              <a:t>Modules</a:t>
            </a:r>
          </a:p>
          <a:p>
            <a:pPr lvl="1"/>
            <a:endParaRPr lang="en-US" dirty="0">
              <a:latin typeface="Oswald Medium"/>
            </a:endParaRPr>
          </a:p>
          <a:p>
            <a:endParaRPr lang="en-US" dirty="0">
              <a:latin typeface="Oswald Medium"/>
            </a:endParaRPr>
          </a:p>
          <a:p>
            <a:endParaRPr lang="en-US" dirty="0">
              <a:latin typeface="Oswald Medium"/>
            </a:endParaRPr>
          </a:p>
          <a:p>
            <a:endParaRPr lang="en-US" dirty="0">
              <a:latin typeface="Oswald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A5A00-2068-7964-4850-82E3533FC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8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5B81-89A6-69E3-EF7E-1AA75ADD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 Medium"/>
              </a:rPr>
              <a:t>Scaling Terraform – Out of the 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88B8D-2C1A-9C7B-9DEE-C159CEA1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Oswald Medium"/>
              </a:rPr>
              <a:t>Options</a:t>
            </a:r>
          </a:p>
          <a:p>
            <a:pPr lvl="1"/>
            <a:r>
              <a:rPr lang="en-US" dirty="0">
                <a:latin typeface="Oswald Medium"/>
              </a:rPr>
              <a:t>Copy pasting Terraform files into environment folders</a:t>
            </a:r>
          </a:p>
          <a:p>
            <a:pPr lvl="1"/>
            <a:r>
              <a:rPr lang="en-US" dirty="0">
                <a:latin typeface="Oswald Medium"/>
              </a:rPr>
              <a:t>Injecting all the variables and configurations through the CLI and .</a:t>
            </a:r>
            <a:r>
              <a:rPr lang="en-US" dirty="0" err="1">
                <a:latin typeface="Oswald Medium"/>
              </a:rPr>
              <a:t>tfvars</a:t>
            </a:r>
            <a:endParaRPr lang="en-US" dirty="0">
              <a:latin typeface="Oswald Medium"/>
            </a:endParaRPr>
          </a:p>
          <a:p>
            <a:pPr lvl="1"/>
            <a:r>
              <a:rPr lang="en-US" dirty="0">
                <a:latin typeface="Oswald Medium"/>
              </a:rPr>
              <a:t>Using modules</a:t>
            </a:r>
          </a:p>
          <a:p>
            <a:pPr lvl="1"/>
            <a:r>
              <a:rPr lang="en-US" dirty="0">
                <a:latin typeface="Oswald Medium"/>
              </a:rPr>
              <a:t>Terraform Workspaces</a:t>
            </a:r>
          </a:p>
          <a:p>
            <a:r>
              <a:rPr lang="en-US" dirty="0">
                <a:latin typeface="Oswald Medium"/>
              </a:rPr>
              <a:t>Cons</a:t>
            </a:r>
          </a:p>
          <a:p>
            <a:pPr lvl="1"/>
            <a:r>
              <a:rPr lang="en-US" dirty="0">
                <a:latin typeface="Oswald Medium"/>
              </a:rPr>
              <a:t>Configuration management had to many manual steps</a:t>
            </a:r>
          </a:p>
          <a:p>
            <a:pPr lvl="1"/>
            <a:r>
              <a:rPr lang="en-US" dirty="0">
                <a:latin typeface="Oswald Medium"/>
              </a:rPr>
              <a:t>Often violated best practices such as the DRY principle</a:t>
            </a:r>
          </a:p>
          <a:p>
            <a:pPr lvl="1"/>
            <a:r>
              <a:rPr lang="en-US" dirty="0">
                <a:latin typeface="Oswald Medium"/>
              </a:rPr>
              <a:t>Continuous integration/deployments inconsistent</a:t>
            </a:r>
          </a:p>
          <a:p>
            <a:endParaRPr lang="en-US" dirty="0">
              <a:latin typeface="Oswald Medium"/>
            </a:endParaRPr>
          </a:p>
          <a:p>
            <a:endParaRPr lang="en-US" dirty="0">
              <a:latin typeface="Oswald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A5A00-2068-7964-4850-82E3533FC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26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59A5-2D26-8DC3-EEB4-BAD3D300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Oswald Medium"/>
              </a:rPr>
              <a:t>Terragrunt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235E-33E0-5F70-1F2E-EF0A0DAF1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Oswald Medium"/>
                <a:ea typeface="Calibri"/>
                <a:cs typeface="Calibri"/>
              </a:rPr>
              <a:t>Terraform wrapper enabling DRY (Don’t Repeat Yourself) principle</a:t>
            </a:r>
          </a:p>
          <a:p>
            <a:r>
              <a:rPr lang="en-US" dirty="0">
                <a:latin typeface="Oswald Medium"/>
                <a:ea typeface="Calibri"/>
                <a:cs typeface="Calibri"/>
              </a:rPr>
              <a:t>Remote state configuration is DRY</a:t>
            </a:r>
          </a:p>
          <a:p>
            <a:r>
              <a:rPr lang="en-US" dirty="0">
                <a:latin typeface="Oswald Medium"/>
                <a:ea typeface="Calibri"/>
                <a:cs typeface="Calibri"/>
              </a:rPr>
              <a:t>CLI Flags are DRY</a:t>
            </a:r>
          </a:p>
          <a:p>
            <a:r>
              <a:rPr lang="en-US" dirty="0">
                <a:latin typeface="Oswald Medium"/>
                <a:ea typeface="Calibri"/>
                <a:cs typeface="Calibri"/>
              </a:rPr>
              <a:t>Ability to run multiple modules at once</a:t>
            </a:r>
          </a:p>
          <a:p>
            <a:r>
              <a:rPr lang="en-US" dirty="0">
                <a:latin typeface="Oswald Medium"/>
                <a:ea typeface="Calibri"/>
                <a:cs typeface="Calibri"/>
              </a:rPr>
              <a:t>Multiple AWS Accounts / Azure Subscriptions</a:t>
            </a:r>
          </a:p>
          <a:p>
            <a:r>
              <a:rPr lang="en-US" dirty="0">
                <a:latin typeface="Oswald Medium"/>
                <a:ea typeface="Calibri"/>
                <a:cs typeface="Calibri"/>
                <a:hlinkClick r:id="rId2"/>
              </a:rPr>
              <a:t>https://terragrunt.gruntwork.io/</a:t>
            </a:r>
            <a:endParaRPr lang="en-US" dirty="0">
              <a:latin typeface="Oswald Medium"/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95EE3-1ABF-34A5-5D24-249BC639E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1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D6811-4753-85ED-275E-94A39814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Oswald Medium"/>
              </a:rPr>
              <a:t>Terragrunt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FD818-4389-871E-D9C2-B02263F24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Oswald Medium"/>
              </a:rPr>
              <a:t>Successful </a:t>
            </a:r>
            <a:r>
              <a:rPr lang="en-US" dirty="0" err="1">
                <a:latin typeface="Oswald Medium"/>
              </a:rPr>
              <a:t>Terragrunt</a:t>
            </a:r>
            <a:r>
              <a:rPr lang="en-US" dirty="0">
                <a:latin typeface="Oswald Medium"/>
              </a:rPr>
              <a:t> Projects</a:t>
            </a:r>
          </a:p>
          <a:p>
            <a:pPr lvl="1"/>
            <a:r>
              <a:rPr lang="en-US" dirty="0">
                <a:latin typeface="Oswald Medium"/>
              </a:rPr>
              <a:t>Contain Terraform code and </a:t>
            </a:r>
            <a:r>
              <a:rPr lang="en-US" dirty="0" err="1">
                <a:latin typeface="Oswald Medium"/>
              </a:rPr>
              <a:t>Terragrunt</a:t>
            </a:r>
            <a:r>
              <a:rPr lang="en-US" dirty="0">
                <a:latin typeface="Oswald Medium"/>
              </a:rPr>
              <a:t> configuration in the same repository</a:t>
            </a:r>
          </a:p>
          <a:p>
            <a:pPr lvl="2"/>
            <a:r>
              <a:rPr lang="en-US" dirty="0">
                <a:latin typeface="Oswald Medium"/>
              </a:rPr>
              <a:t>Exception when importing common modules – See Demo</a:t>
            </a:r>
          </a:p>
          <a:p>
            <a:pPr lvl="1"/>
            <a:r>
              <a:rPr lang="en-US" dirty="0">
                <a:latin typeface="Oswald Medium"/>
              </a:rPr>
              <a:t>Split out common modules in separate repositories</a:t>
            </a:r>
          </a:p>
          <a:p>
            <a:pPr lvl="1"/>
            <a:r>
              <a:rPr lang="en-US" dirty="0">
                <a:latin typeface="Oswald Medium"/>
              </a:rPr>
              <a:t>Have “core” infrastructure in the same module/repository</a:t>
            </a:r>
          </a:p>
          <a:p>
            <a:pPr lvl="1"/>
            <a:r>
              <a:rPr lang="en-US" dirty="0">
                <a:latin typeface="Oswald Medium"/>
              </a:rPr>
              <a:t>Terraform code/modules are contained in “application” folders, not resources</a:t>
            </a:r>
          </a:p>
          <a:p>
            <a:pPr lvl="2"/>
            <a:r>
              <a:rPr lang="en-US" dirty="0">
                <a:latin typeface="Oswald Medium"/>
              </a:rPr>
              <a:t>Resource based separation creates a large spiderweb of dependencies</a:t>
            </a:r>
          </a:p>
          <a:p>
            <a:r>
              <a:rPr lang="en-US" dirty="0">
                <a:latin typeface="Oswald Medium"/>
              </a:rPr>
              <a:t>CI/CD</a:t>
            </a:r>
          </a:p>
          <a:p>
            <a:pPr lvl="1"/>
            <a:r>
              <a:rPr lang="en-US" dirty="0">
                <a:latin typeface="Oswald Medium"/>
              </a:rPr>
              <a:t>Branches should be synced, do not setup branches in a way they can’t merge</a:t>
            </a:r>
          </a:p>
          <a:p>
            <a:pPr lvl="1"/>
            <a:r>
              <a:rPr lang="en-US" dirty="0">
                <a:latin typeface="Oswald Medium"/>
              </a:rPr>
              <a:t>Apply-all vs single module focused (Lean towards running all modules, there may be exceptions)</a:t>
            </a:r>
          </a:p>
          <a:p>
            <a:pPr lvl="1"/>
            <a:r>
              <a:rPr lang="en-US" dirty="0">
                <a:latin typeface="Oswald Medium"/>
              </a:rPr>
              <a:t>Utilize tagging and versioning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64E0F-AB9B-6D8E-58B8-442E805EB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4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6806-213B-0D75-F575-0B7C1ACA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Oswald Medium"/>
              </a:rPr>
              <a:t>Terragrunt</a:t>
            </a:r>
            <a:r>
              <a:rPr lang="en-US" dirty="0">
                <a:latin typeface="Oswald Medium"/>
              </a:rPr>
              <a:t> Demo!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0F284-06CB-6D46-25FA-CF09747D6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Oswald Medium"/>
                <a:cs typeface="Calibri"/>
              </a:rPr>
              <a:t>Source code is in the </a:t>
            </a:r>
            <a:r>
              <a:rPr lang="en-US" dirty="0" err="1">
                <a:latin typeface="Oswald Medium"/>
                <a:cs typeface="Calibri"/>
              </a:rPr>
              <a:t>github</a:t>
            </a:r>
            <a:r>
              <a:rPr lang="en-US" dirty="0">
                <a:latin typeface="Oswald Medium"/>
                <a:cs typeface="Calibri"/>
              </a:rPr>
              <a:t> link</a:t>
            </a:r>
          </a:p>
          <a:p>
            <a:pPr lvl="1"/>
            <a:r>
              <a:rPr lang="en-US" dirty="0">
                <a:latin typeface="Oswald Medium"/>
                <a:cs typeface="Calibri"/>
                <a:hlinkClick r:id="rId2"/>
              </a:rPr>
              <a:t>https://github.com/bisoncloudsolutions/terraform-at-scale</a:t>
            </a:r>
            <a:r>
              <a:rPr lang="en-US" dirty="0">
                <a:latin typeface="Oswald Medium"/>
                <a:cs typeface="Calibri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091D7-1CA9-D3A2-7A92-24B295ABA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7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F580-299E-9597-A9E8-84C4F45B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 Medium"/>
                <a:cs typeface="Calibri Light"/>
              </a:rPr>
              <a:t>CDKTF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3B8EF-127D-986A-099F-8E0AAE16D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8" y="6141668"/>
            <a:ext cx="11156852" cy="6291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Oswald Medium"/>
                <a:cs typeface="Calibri"/>
                <a:hlinkClick r:id="rId2"/>
              </a:rPr>
              <a:t>https://developer.hashicorp.com/terraform/cdktf</a:t>
            </a:r>
            <a:endParaRPr lang="en-US" dirty="0">
              <a:latin typeface="Oswald Medium"/>
              <a:cs typeface="Calibri"/>
            </a:endParaRPr>
          </a:p>
          <a:p>
            <a:endParaRPr lang="en-US" dirty="0">
              <a:latin typeface="Oswald Medium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0EFDF-31D1-F177-EADC-EB825F8C8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  <p:pic>
        <p:nvPicPr>
          <p:cNvPr id="1026" name="Picture 2" descr="terraform platform">
            <a:extLst>
              <a:ext uri="{FF2B5EF4-FFF2-40B4-BE49-F238E27FC236}">
                <a16:creationId xmlns:a16="http://schemas.microsoft.com/office/drawing/2014/main" id="{B753B91B-9813-430D-810D-13176A47F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041" y="623467"/>
            <a:ext cx="6895918" cy="511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35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4964</TotalTime>
  <Words>485</Words>
  <Application>Microsoft Macintosh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Oswald Medium</vt:lpstr>
      <vt:lpstr>office theme</vt:lpstr>
      <vt:lpstr>Office Theme</vt:lpstr>
      <vt:lpstr>Terraform at Scale</vt:lpstr>
      <vt:lpstr>Agenda</vt:lpstr>
      <vt:lpstr>Introduction</vt:lpstr>
      <vt:lpstr>Scaling Terraform – Out of the Box</vt:lpstr>
      <vt:lpstr>Scaling Terraform – Out of the Box</vt:lpstr>
      <vt:lpstr>Terragrunt</vt:lpstr>
      <vt:lpstr>Terragrunt</vt:lpstr>
      <vt:lpstr>Terragrunt Demo!</vt:lpstr>
      <vt:lpstr>CDKTF</vt:lpstr>
      <vt:lpstr>CDKTF</vt:lpstr>
      <vt:lpstr>Future Considerations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Jacob Charles</cp:lastModifiedBy>
  <cp:revision>532</cp:revision>
  <dcterms:created xsi:type="dcterms:W3CDTF">2022-07-07T20:14:48Z</dcterms:created>
  <dcterms:modified xsi:type="dcterms:W3CDTF">2023-07-19T02:35:54Z</dcterms:modified>
</cp:coreProperties>
</file>