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9" r:id="rId4"/>
    <p:sldId id="258" r:id="rId5"/>
    <p:sldId id="280" r:id="rId6"/>
    <p:sldId id="271" r:id="rId7"/>
    <p:sldId id="262" r:id="rId8"/>
    <p:sldId id="282" r:id="rId9"/>
    <p:sldId id="272" r:id="rId10"/>
    <p:sldId id="275" r:id="rId11"/>
    <p:sldId id="277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44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67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40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72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14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8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1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0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2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92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54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1694-DC26-4E8C-97D8-B4772213B4F2}" type="datetimeFigureOut">
              <a:rPr lang="pt-BR" smtClean="0"/>
              <a:pPr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_1ZLjPyd7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Banco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Outros 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3" y="1700808"/>
            <a:ext cx="7634808" cy="42104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sz="3400" b="1" dirty="0"/>
              <a:t>Uma escola que tem um índice alto de evasão:</a:t>
            </a:r>
            <a:endParaRPr lang="pt-BR" b="1" dirty="0"/>
          </a:p>
          <a:p>
            <a:pPr>
              <a:buNone/>
            </a:pPr>
            <a:endParaRPr lang="pt-BR" dirty="0"/>
          </a:p>
          <a:p>
            <a:pPr algn="just">
              <a:buNone/>
            </a:pPr>
            <a:r>
              <a:rPr lang="pt-BR" dirty="0"/>
              <a:t>	</a:t>
            </a:r>
            <a:r>
              <a:rPr lang="pt-BR" sz="2200" dirty="0"/>
              <a:t>Através de um banco de dados é possível pontuar de maneira específica a saída de cada aluno, desde que este banco de dados tenha as seguintes informações:</a:t>
            </a:r>
          </a:p>
          <a:p>
            <a:pPr>
              <a:buNone/>
            </a:pPr>
            <a:r>
              <a:rPr lang="pt-BR" sz="2200" dirty="0"/>
              <a:t> </a:t>
            </a:r>
          </a:p>
          <a:p>
            <a:pPr>
              <a:buNone/>
            </a:pPr>
            <a:r>
              <a:rPr lang="pt-BR" sz="2200" dirty="0"/>
              <a:t>	Qual é o período que mais tem evasão?</a:t>
            </a:r>
          </a:p>
          <a:p>
            <a:pPr>
              <a:buNone/>
            </a:pPr>
            <a:r>
              <a:rPr lang="pt-BR" sz="2200" dirty="0"/>
              <a:t>	Qual é o módulo?</a:t>
            </a:r>
          </a:p>
          <a:p>
            <a:pPr>
              <a:buNone/>
            </a:pPr>
            <a:r>
              <a:rPr lang="pt-BR" sz="2200" dirty="0"/>
              <a:t>	Qual é a lista de chamada 1º , 2º , 3º , 4º ...?</a:t>
            </a:r>
          </a:p>
          <a:p>
            <a:pPr>
              <a:buNone/>
            </a:pPr>
            <a:r>
              <a:rPr lang="pt-BR" sz="2200" dirty="0"/>
              <a:t>	Existe insatisfação pelo curso?</a:t>
            </a:r>
          </a:p>
          <a:p>
            <a:pPr>
              <a:buNone/>
            </a:pPr>
            <a:r>
              <a:rPr lang="pt-BR" sz="2200" dirty="0"/>
              <a:t>	A desistência é por motivos financeiros?</a:t>
            </a:r>
          </a:p>
          <a:p>
            <a:pPr>
              <a:buNone/>
            </a:pPr>
            <a:r>
              <a:rPr lang="pt-BR" sz="2200" dirty="0"/>
              <a:t>	A desistência é por motivos profissionais?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498080" cy="936104"/>
          </a:xfrm>
        </p:spPr>
        <p:txBody>
          <a:bodyPr>
            <a:normAutofit/>
          </a:bodyPr>
          <a:lstStyle/>
          <a:p>
            <a:r>
              <a:rPr lang="pt-BR" b="1" dirty="0"/>
              <a:t>Dado x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764" y="1628800"/>
            <a:ext cx="8820472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200" dirty="0"/>
              <a:t>	Quando você escreve um relatório, consulta sua agenda, procura por um número de telefone ou confere o extrato bancário, estará processando dados. Todos estes dados são armazenados em diversos documentos que formam o seu </a:t>
            </a:r>
            <a:r>
              <a:rPr lang="pt-BR" sz="2200" b="1" dirty="0"/>
              <a:t>banco de dados. </a:t>
            </a:r>
          </a:p>
          <a:p>
            <a:pPr algn="just">
              <a:buNone/>
            </a:pPr>
            <a:r>
              <a:rPr lang="pt-BR" sz="2200" b="1" dirty="0"/>
              <a:t>	</a:t>
            </a:r>
            <a:r>
              <a:rPr lang="pt-BR" sz="2200" dirty="0"/>
              <a:t>O resultado de todos estes processamentos é a </a:t>
            </a:r>
            <a:r>
              <a:rPr lang="pt-BR" sz="2200" b="1" dirty="0"/>
              <a:t>informação, e é com essa informação que você </a:t>
            </a:r>
            <a:r>
              <a:rPr lang="pt-BR" sz="2200" dirty="0"/>
              <a:t>toma decisões durante suas atividades. Quanto melhor informado você estiver, mais facilmente alcançará seus objetivos. </a:t>
            </a:r>
          </a:p>
          <a:p>
            <a:pPr algn="just">
              <a:buNone/>
            </a:pPr>
            <a:r>
              <a:rPr lang="pt-BR" sz="2200" dirty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7498080" cy="936104"/>
          </a:xfrm>
        </p:spPr>
        <p:txBody>
          <a:bodyPr>
            <a:normAutofit/>
          </a:bodyPr>
          <a:lstStyle/>
          <a:p>
            <a:r>
              <a:rPr lang="pt-BR" b="1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9796" y="2060848"/>
            <a:ext cx="8820472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200" dirty="0"/>
              <a:t>	</a:t>
            </a:r>
            <a:r>
              <a:rPr lang="pt-BR" sz="2200" dirty="0">
                <a:hlinkClick r:id="rId2"/>
              </a:rPr>
              <a:t>https://www.youtube.com/watch?v=0_1ZLjPyd7A</a:t>
            </a:r>
            <a:endParaRPr lang="pt-BR" sz="2200" dirty="0"/>
          </a:p>
          <a:p>
            <a:pPr algn="just">
              <a:buNone/>
            </a:pPr>
            <a:r>
              <a:rPr lang="pt-BR" sz="2000" dirty="0"/>
              <a:t>     Dados e Informação</a:t>
            </a:r>
          </a:p>
          <a:p>
            <a:pPr algn="just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879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Banco de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1764" y="1340768"/>
            <a:ext cx="8820472" cy="23042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/>
              <a:t>	</a:t>
            </a:r>
            <a:r>
              <a:rPr lang="pt-BR" sz="2400" dirty="0"/>
              <a:t> Os bancos de dados são usados para armazenar e organizar dados, de modo que seja mais fácil gerenciá-los e acessá-los. </a:t>
            </a:r>
            <a:endParaRPr lang="pt-BR" sz="2000" dirty="0"/>
          </a:p>
        </p:txBody>
      </p:sp>
      <p:sp>
        <p:nvSpPr>
          <p:cNvPr id="9" name="AutoShape 6" descr="sistema de banco de dados">
            <a:extLst>
              <a:ext uri="{FF2B5EF4-FFF2-40B4-BE49-F238E27FC236}">
                <a16:creationId xmlns:a16="http://schemas.microsoft.com/office/drawing/2014/main" id="{1E1E08E2-F7BA-416F-8BB1-E33597C64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3968" y="3289920"/>
            <a:ext cx="188059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D6828DD-9C79-4EF3-8A31-CB336157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20888"/>
            <a:ext cx="4120369" cy="3923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pt-BR" dirty="0"/>
              <a:t>Finalidade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1764" y="1050588"/>
            <a:ext cx="8820472" cy="23042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/>
              <a:t>	</a:t>
            </a:r>
            <a:r>
              <a:rPr lang="pt-BR" sz="2400" dirty="0"/>
              <a:t> </a:t>
            </a:r>
            <a:r>
              <a:rPr lang="pt-BR" dirty="0"/>
              <a:t>A principal aplicação dos banco de dados é o controle de operações empresariais, normalmente armazenando dados relevantes para a gestão de um negócio, como dados de clientes, funcionários, fornecedores e outras informações.</a:t>
            </a:r>
            <a:endParaRPr lang="pt-BR" sz="2000" dirty="0"/>
          </a:p>
        </p:txBody>
      </p:sp>
      <p:sp>
        <p:nvSpPr>
          <p:cNvPr id="9" name="AutoShape 6" descr="sistema de banco de dados">
            <a:extLst>
              <a:ext uri="{FF2B5EF4-FFF2-40B4-BE49-F238E27FC236}">
                <a16:creationId xmlns:a16="http://schemas.microsoft.com/office/drawing/2014/main" id="{1E1E08E2-F7BA-416F-8BB1-E33597C64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3968" y="3289920"/>
            <a:ext cx="188059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Formulário de Login e Cadastro com HTML5 e CSS3 - HTML e CSS Pro">
            <a:extLst>
              <a:ext uri="{FF2B5EF4-FFF2-40B4-BE49-F238E27FC236}">
                <a16:creationId xmlns:a16="http://schemas.microsoft.com/office/drawing/2014/main" id="{4CAFC634-BCB9-4CDA-9F13-B660D7685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8" y="3474108"/>
            <a:ext cx="3860932" cy="24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la de Login no Excel com Banco de Dados Access - Guia do Excel">
            <a:extLst>
              <a:ext uri="{FF2B5EF4-FFF2-40B4-BE49-F238E27FC236}">
                <a16:creationId xmlns:a16="http://schemas.microsoft.com/office/drawing/2014/main" id="{28E28416-C527-42D7-9AE9-B769EC55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57966"/>
            <a:ext cx="4596251" cy="231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3628" y="205720"/>
            <a:ext cx="7596844" cy="1280890"/>
          </a:xfrm>
        </p:spPr>
        <p:txBody>
          <a:bodyPr>
            <a:normAutofit/>
          </a:bodyPr>
          <a:lstStyle/>
          <a:p>
            <a:r>
              <a:rPr lang="pt-BR" dirty="0"/>
              <a:t>Exemplos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7663" y="1530133"/>
            <a:ext cx="6851104" cy="3960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Agencia de carros</a:t>
            </a:r>
          </a:p>
          <a:p>
            <a:pPr>
              <a:buNone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Biblioteca</a:t>
            </a:r>
          </a:p>
          <a:p>
            <a:pPr>
              <a:buNone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Supermercado</a:t>
            </a:r>
          </a:p>
          <a:p>
            <a:pPr>
              <a:buNone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Escola</a:t>
            </a:r>
          </a:p>
          <a:p>
            <a:pPr>
              <a:buNone/>
            </a:pPr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548.300+ Biblioteca fotos de stock, imagens e fotos royalty ...">
            <a:extLst>
              <a:ext uri="{FF2B5EF4-FFF2-40B4-BE49-F238E27FC236}">
                <a16:creationId xmlns:a16="http://schemas.microsoft.com/office/drawing/2014/main" id="{2D4132CE-7814-453E-B5CD-97BAB38A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16932"/>
            <a:ext cx="2338586" cy="167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.207.200+ Escola fotos de stock, imagens e fotos royalty ...">
            <a:extLst>
              <a:ext uri="{FF2B5EF4-FFF2-40B4-BE49-F238E27FC236}">
                <a16:creationId xmlns:a16="http://schemas.microsoft.com/office/drawing/2014/main" id="{6A73B8DE-D367-46F8-B6A1-5DF56F2C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99833"/>
            <a:ext cx="2443996" cy="17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permercado - Cada Seção é Uma Nova Experiência">
            <a:extLst>
              <a:ext uri="{FF2B5EF4-FFF2-40B4-BE49-F238E27FC236}">
                <a16:creationId xmlns:a16="http://schemas.microsoft.com/office/drawing/2014/main" id="{E1CB8051-1316-42BC-BA22-602B9031A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84" y="4365104"/>
            <a:ext cx="2444016" cy="16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496945" cy="1280890"/>
          </a:xfrm>
        </p:spPr>
        <p:txBody>
          <a:bodyPr>
            <a:normAutofit/>
          </a:bodyPr>
          <a:lstStyle/>
          <a:p>
            <a:r>
              <a:rPr lang="pt-BR" dirty="0"/>
              <a:t>Cont. Exemplos de banco de dados</a:t>
            </a:r>
          </a:p>
        </p:txBody>
      </p:sp>
      <p:pic>
        <p:nvPicPr>
          <p:cNvPr id="3074" name="Picture 2" descr="Sistema de Biblioteca-parte1 (cadastro de livros) - YouTube">
            <a:extLst>
              <a:ext uri="{FF2B5EF4-FFF2-40B4-BE49-F238E27FC236}">
                <a16:creationId xmlns:a16="http://schemas.microsoft.com/office/drawing/2014/main" id="{CC79C580-082E-4621-B687-B40F36725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18000" b="6601"/>
          <a:stretch/>
        </p:blipFill>
        <p:spPr bwMode="auto">
          <a:xfrm>
            <a:off x="539552" y="1340768"/>
            <a:ext cx="4824536" cy="282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terial Didático - IMD">
            <a:extLst>
              <a:ext uri="{FF2B5EF4-FFF2-40B4-BE49-F238E27FC236}">
                <a16:creationId xmlns:a16="http://schemas.microsoft.com/office/drawing/2014/main" id="{2E9109B4-6BC8-49F4-B0C1-A9C0CC25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01122"/>
            <a:ext cx="4497474" cy="24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7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38152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Empresas que possuem banco de dados</a:t>
            </a:r>
            <a:endParaRPr lang="pt-BR" sz="32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340768"/>
            <a:ext cx="8034096" cy="4861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 </a:t>
            </a:r>
          </a:p>
          <a:p>
            <a:pPr lvl="0"/>
            <a:r>
              <a:rPr lang="pt-BR" sz="2400" dirty="0"/>
              <a:t>Agências bancárias</a:t>
            </a:r>
          </a:p>
          <a:p>
            <a:pPr lvl="0"/>
            <a:r>
              <a:rPr lang="pt-BR" sz="2400" dirty="0"/>
              <a:t>Editoras</a:t>
            </a:r>
          </a:p>
          <a:p>
            <a:pPr lvl="0"/>
            <a:r>
              <a:rPr lang="pt-BR" sz="2400" dirty="0"/>
              <a:t>Redes Sociais</a:t>
            </a:r>
          </a:p>
          <a:p>
            <a:pPr lvl="0"/>
            <a:r>
              <a:rPr lang="pt-BR" sz="2400" dirty="0"/>
              <a:t>Assistências Médicas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b="1" u="sng" dirty="0"/>
              <a:t>Objetivo</a:t>
            </a:r>
          </a:p>
          <a:p>
            <a:pPr>
              <a:buNone/>
            </a:pPr>
            <a:r>
              <a:rPr lang="pt-BR" sz="2400" dirty="0"/>
              <a:t> </a:t>
            </a:r>
          </a:p>
          <a:p>
            <a:pPr>
              <a:buNone/>
            </a:pPr>
            <a:r>
              <a:rPr lang="pt-BR" sz="2400" dirty="0"/>
              <a:t>Armazenar, organizar e consultar os dados do</a:t>
            </a:r>
          </a:p>
          <a:p>
            <a:pPr>
              <a:buNone/>
            </a:pPr>
            <a:r>
              <a:rPr lang="pt-BR" sz="2400" dirty="0"/>
              <a:t>cliente. </a:t>
            </a:r>
          </a:p>
          <a:p>
            <a:pPr>
              <a:buNone/>
            </a:pPr>
            <a:r>
              <a:rPr lang="pt-BR" sz="2400" dirty="0"/>
              <a:t> </a:t>
            </a:r>
          </a:p>
          <a:p>
            <a:pPr algn="just">
              <a:buNone/>
            </a:pPr>
            <a:endParaRPr lang="pt-BR" sz="1800" dirty="0"/>
          </a:p>
          <a:p>
            <a:endParaRPr lang="pt-BR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1770"/>
            <a:ext cx="9001000" cy="868958"/>
          </a:xfrm>
        </p:spPr>
        <p:txBody>
          <a:bodyPr>
            <a:noAutofit/>
          </a:bodyPr>
          <a:lstStyle/>
          <a:p>
            <a:r>
              <a:rPr lang="pt-BR" sz="3400" b="1" dirty="0"/>
              <a:t>Sistema Gerenciador de Banco de dados</a:t>
            </a:r>
            <a:endParaRPr lang="pt-BR" sz="3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72816"/>
            <a:ext cx="8291264" cy="568863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	</a:t>
            </a:r>
            <a:r>
              <a:rPr lang="pt-BR" sz="2800" b="1" dirty="0"/>
              <a:t>Sistema de Gerenciamento de Banco de Dados (SGBD) é um software utilizado para o gerenciamento de uma base de dados, responsáveis por controlar, acessar, organizar e proteger as informações de uma aplicação, tendo como principal objetivo gerenciar as bases de dados utilizadas.</a:t>
            </a:r>
            <a:r>
              <a:rPr lang="pt-BR" sz="3600" b="1" dirty="0"/>
              <a:t>	</a:t>
            </a:r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3376" y="286073"/>
            <a:ext cx="8928992" cy="1198711"/>
          </a:xfrm>
        </p:spPr>
        <p:txBody>
          <a:bodyPr>
            <a:noAutofit/>
          </a:bodyPr>
          <a:lstStyle/>
          <a:p>
            <a:r>
              <a:rPr lang="pt-BR" sz="3400" b="1" dirty="0"/>
              <a:t>Exemplo de Sistema Gerenciador de Banco de dados</a:t>
            </a:r>
            <a:endParaRPr lang="pt-BR" sz="3400" dirty="0"/>
          </a:p>
        </p:txBody>
      </p:sp>
      <p:pic>
        <p:nvPicPr>
          <p:cNvPr id="5122" name="Picture 2" descr="Access – SENAC-RO">
            <a:extLst>
              <a:ext uri="{FF2B5EF4-FFF2-40B4-BE49-F238E27FC236}">
                <a16:creationId xmlns:a16="http://schemas.microsoft.com/office/drawing/2014/main" id="{7162D407-CAF2-4F35-88B9-F81BF532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76" y="148478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o usar o MySQL Workbench para gerenciamento de banco de dados e modelagem">
            <a:extLst>
              <a:ext uri="{FF2B5EF4-FFF2-40B4-BE49-F238E27FC236}">
                <a16:creationId xmlns:a16="http://schemas.microsoft.com/office/drawing/2014/main" id="{0839C507-59C3-4E29-819D-34064DC9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xplorando o SQL Server. Um Guia para Iniciantes | by Hugo Habbema | Medium">
            <a:extLst>
              <a:ext uri="{FF2B5EF4-FFF2-40B4-BE49-F238E27FC236}">
                <a16:creationId xmlns:a16="http://schemas.microsoft.com/office/drawing/2014/main" id="{31FA2097-738A-4B2C-B280-43258B85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105247"/>
            <a:ext cx="35337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QLite – Wikipédia, a enciclopédia livre">
            <a:extLst>
              <a:ext uri="{FF2B5EF4-FFF2-40B4-BE49-F238E27FC236}">
                <a16:creationId xmlns:a16="http://schemas.microsoft.com/office/drawing/2014/main" id="{8B66C672-55B5-482A-8C63-083B0AEF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19522"/>
            <a:ext cx="31051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69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9036496" cy="1143000"/>
          </a:xfrm>
        </p:spPr>
        <p:txBody>
          <a:bodyPr>
            <a:normAutofit fontScale="90000"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tabLst/>
              <a:defRPr/>
            </a:pPr>
            <a:r>
              <a:rPr lang="pt-BR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pt-BR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benefícios que o banco de dados oferece para a empresa</a:t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742685-E189-415F-ADA3-B99E946AEA2D}"/>
              </a:ext>
            </a:extLst>
          </p:cNvPr>
          <p:cNvSpPr/>
          <p:nvPr/>
        </p:nvSpPr>
        <p:spPr>
          <a:xfrm>
            <a:off x="233772" y="1340768"/>
            <a:ext cx="86764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3F3F3F"/>
                </a:solidFill>
                <a:latin typeface="Montserrat"/>
              </a:rPr>
              <a:t>Em uma empresa de grande porte, que precisa armazenar informações a respeito de cada um dos funcionários, como os dias trabalhados, salários, entre outros registros. Ter tudo isso armazenado em um banco de dados facilita no momento de fazer pesquisas e buscar informações.</a:t>
            </a:r>
          </a:p>
          <a:p>
            <a:endParaRPr lang="pt-BR" sz="2000" dirty="0">
              <a:solidFill>
                <a:srgbClr val="3F3F3F"/>
              </a:solidFill>
              <a:latin typeface="Montserrat"/>
            </a:endParaRPr>
          </a:p>
          <a:p>
            <a:endParaRPr lang="pt-BR" dirty="0">
              <a:solidFill>
                <a:srgbClr val="3F3F3F"/>
              </a:solidFill>
              <a:latin typeface="Montserrat"/>
            </a:endParaRPr>
          </a:p>
          <a:p>
            <a:r>
              <a:rPr lang="pt-BR" sz="2000" dirty="0">
                <a:solidFill>
                  <a:srgbClr val="3F3F3F"/>
                </a:solidFill>
                <a:latin typeface="Montserrat"/>
              </a:rPr>
              <a:t>Já no caso de uma compra </a:t>
            </a:r>
            <a:r>
              <a:rPr lang="pt-BR" sz="2000" i="1" dirty="0">
                <a:solidFill>
                  <a:srgbClr val="3F3F3F"/>
                </a:solidFill>
                <a:latin typeface="Montserrat"/>
              </a:rPr>
              <a:t>on-line</a:t>
            </a:r>
            <a:r>
              <a:rPr lang="pt-BR" sz="2000" dirty="0">
                <a:solidFill>
                  <a:srgbClr val="3F3F3F"/>
                </a:solidFill>
                <a:latin typeface="Montserrat"/>
              </a:rPr>
              <a:t>, é importante que você consiga fazer uma pesquisa rápida em todo o catálogo da loja. Dessa forma, consegue selecionar os produtos que deseja, adicionando-os a seu carrinho.</a:t>
            </a:r>
          </a:p>
          <a:p>
            <a:endParaRPr lang="pt-BR" sz="2000" dirty="0">
              <a:solidFill>
                <a:srgbClr val="3F3F3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917</TotalTime>
  <Words>500</Words>
  <Application>Microsoft Office PowerPoint</Application>
  <PresentationFormat>Apresentação na tela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Gill Sans MT</vt:lpstr>
      <vt:lpstr>Montserrat</vt:lpstr>
      <vt:lpstr>Wingdings 3</vt:lpstr>
      <vt:lpstr>Cacho</vt:lpstr>
      <vt:lpstr>Introdução ao Banco de Dados</vt:lpstr>
      <vt:lpstr>O que é Banco de Dados?</vt:lpstr>
      <vt:lpstr>Finalidade do Banco de Dados</vt:lpstr>
      <vt:lpstr>Exemplos de banco de dados</vt:lpstr>
      <vt:lpstr>Cont. Exemplos de banco de dados</vt:lpstr>
      <vt:lpstr>Empresas que possuem banco de dados</vt:lpstr>
      <vt:lpstr>Sistema Gerenciador de Banco de dados</vt:lpstr>
      <vt:lpstr>Exemplo de Sistema Gerenciador de Banco de dados</vt:lpstr>
      <vt:lpstr> Principais benefícios que o banco de dados oferece para a empresa </vt:lpstr>
      <vt:lpstr>Outros exemplos:</vt:lpstr>
      <vt:lpstr>Dado x Informação</vt:lpstr>
      <vt:lpstr>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</dc:creator>
  <cp:lastModifiedBy>GEORGE STETINIO DE OLIVEIRA</cp:lastModifiedBy>
  <cp:revision>53</cp:revision>
  <dcterms:created xsi:type="dcterms:W3CDTF">2012-01-10T11:02:43Z</dcterms:created>
  <dcterms:modified xsi:type="dcterms:W3CDTF">2025-02-22T01:04:22Z</dcterms:modified>
</cp:coreProperties>
</file>