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20" r:id="rId2"/>
    <p:sldId id="403" r:id="rId3"/>
    <p:sldId id="521" r:id="rId4"/>
    <p:sldId id="434" r:id="rId5"/>
    <p:sldId id="515" r:id="rId6"/>
    <p:sldId id="516" r:id="rId7"/>
    <p:sldId id="517" r:id="rId8"/>
    <p:sldId id="518" r:id="rId9"/>
    <p:sldId id="519" r:id="rId10"/>
    <p:sldId id="486" r:id="rId11"/>
    <p:sldId id="487" r:id="rId12"/>
    <p:sldId id="488" r:id="rId13"/>
    <p:sldId id="489" r:id="rId14"/>
    <p:sldId id="490" r:id="rId15"/>
    <p:sldId id="512" r:id="rId16"/>
    <p:sldId id="52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77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66617" y="2681583"/>
            <a:ext cx="31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08 de fevereiro de 2017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Desempenho do Algoritmo:</a:t>
            </a:r>
          </a:p>
          <a:p>
            <a:pPr lvl="1"/>
            <a:r>
              <a:rPr lang="pt-BR" sz="2000" dirty="0"/>
              <a:t>(1) O algoritmo encontrou alguma solução?</a:t>
            </a:r>
          </a:p>
          <a:p>
            <a:pPr lvl="1"/>
            <a:r>
              <a:rPr lang="pt-BR" sz="2000" dirty="0"/>
              <a:t>(2) </a:t>
            </a:r>
            <a:r>
              <a:rPr lang="pt-BR" sz="2000" dirty="0" smtClean="0"/>
              <a:t>Das soluções, é a melhor? </a:t>
            </a:r>
            <a:endParaRPr lang="pt-BR" sz="2000" dirty="0"/>
          </a:p>
          <a:p>
            <a:pPr lvl="2"/>
            <a:r>
              <a:rPr lang="pt-BR" sz="1600" dirty="0"/>
              <a:t>Custo de caminho (qualidade da solução).</a:t>
            </a:r>
          </a:p>
          <a:p>
            <a:pPr lvl="1"/>
            <a:r>
              <a:rPr lang="pt-BR" sz="2000" dirty="0"/>
              <a:t>(3) É uma solução computacionalmente barata?</a:t>
            </a:r>
          </a:p>
          <a:p>
            <a:pPr lvl="2"/>
            <a:r>
              <a:rPr lang="pt-BR" sz="1600" dirty="0"/>
              <a:t>Custo da busca (tempo e memória).</a:t>
            </a:r>
          </a:p>
          <a:p>
            <a:pPr lvl="2"/>
            <a:endParaRPr lang="pt-BR" sz="2000" dirty="0"/>
          </a:p>
          <a:p>
            <a:r>
              <a:rPr lang="pt-BR" sz="2800" b="1" dirty="0"/>
              <a:t>Custo Total</a:t>
            </a:r>
          </a:p>
          <a:p>
            <a:pPr lvl="1"/>
            <a:r>
              <a:rPr lang="pt-BR" sz="2000" dirty="0"/>
              <a:t>Custo do Caminho + Custo de Busca.</a:t>
            </a:r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Medidas de Desempenho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Busca Cega ou Exaustiva:</a:t>
            </a:r>
          </a:p>
          <a:p>
            <a:pPr lvl="1"/>
            <a:r>
              <a:rPr lang="pt-BR" sz="2000" dirty="0"/>
              <a:t>Não sabe qual o melhor nó da fronteira a ser expandido. Apenas distingue o estado objetivo dos não objetivos.</a:t>
            </a:r>
          </a:p>
          <a:p>
            <a:endParaRPr lang="pt-BR" sz="2400" dirty="0"/>
          </a:p>
          <a:p>
            <a:r>
              <a:rPr lang="pt-BR" sz="2400" b="1" dirty="0"/>
              <a:t>Busca Heurística:</a:t>
            </a:r>
          </a:p>
          <a:p>
            <a:pPr lvl="1"/>
            <a:r>
              <a:rPr lang="pt-BR" sz="2000" dirty="0"/>
              <a:t>Estima qual o melhor nó da fronteira a ser expandido com base em funções heurísticas.</a:t>
            </a:r>
          </a:p>
          <a:p>
            <a:pPr lvl="1"/>
            <a:endParaRPr lang="pt-BR" sz="2000" dirty="0"/>
          </a:p>
          <a:p>
            <a:r>
              <a:rPr lang="pt-BR" sz="2400" b="1" dirty="0"/>
              <a:t>Busca Local:</a:t>
            </a:r>
          </a:p>
          <a:p>
            <a:pPr lvl="1"/>
            <a:r>
              <a:rPr lang="pt-BR" sz="2000" dirty="0"/>
              <a:t>Operam em um único estado e movem-se para a vizinhança deste estado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4479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Métodos de Busca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Algoritmos de Busca Cega:</a:t>
            </a:r>
          </a:p>
          <a:p>
            <a:pPr lvl="1"/>
            <a:r>
              <a:rPr lang="pt-BR" dirty="0"/>
              <a:t>Busca em largura;</a:t>
            </a:r>
          </a:p>
          <a:p>
            <a:pPr lvl="1"/>
            <a:r>
              <a:rPr lang="pt-BR" dirty="0"/>
              <a:t>Busca de custo uniforme;</a:t>
            </a:r>
          </a:p>
          <a:p>
            <a:pPr lvl="1"/>
            <a:r>
              <a:rPr lang="pt-BR" dirty="0"/>
              <a:t>Busca em profundidade;</a:t>
            </a:r>
          </a:p>
          <a:p>
            <a:pPr lvl="1"/>
            <a:r>
              <a:rPr lang="pt-BR" dirty="0"/>
              <a:t>Busca com aprofundamento iterativo;</a:t>
            </a:r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2786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Cega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Estratégia: </a:t>
            </a:r>
          </a:p>
          <a:p>
            <a:pPr lvl="1"/>
            <a:r>
              <a:rPr lang="pt-BR" sz="2000" dirty="0"/>
              <a:t>O nó raiz é expandido, em seguida todos os nós sucessores são expandidos, então todos próximos nós sucessores são expandidos, e assim em diante.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9536" y="3212976"/>
            <a:ext cx="408448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+mj-lt"/>
              </a:rPr>
              <a:t>A</a:t>
            </a:r>
            <a:endParaRPr lang="pt-B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077072"/>
            <a:ext cx="383652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B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7005" y="5013176"/>
            <a:ext cx="392669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D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1675" y="5013176"/>
            <a:ext cx="376890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E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4077072"/>
            <a:ext cx="374636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C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0874" y="5013176"/>
            <a:ext cx="374635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F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2715" y="5013176"/>
            <a:ext cx="415211" cy="38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+mj-lt"/>
              </a:rPr>
              <a:t>G</a:t>
            </a:r>
            <a:endParaRPr lang="pt-BR" sz="1200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 bwMode="auto">
          <a:xfrm rot="5400000">
            <a:off x="3471700" y="3469420"/>
            <a:ext cx="531626" cy="68367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4" idx="5"/>
            <a:endCxn id="8" idx="0"/>
          </p:cNvCxnSpPr>
          <p:nvPr/>
        </p:nvCxnSpPr>
        <p:spPr bwMode="auto">
          <a:xfrm>
            <a:off x="4368168" y="3545446"/>
            <a:ext cx="679182" cy="53162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5"/>
            <a:endCxn id="10" idx="0"/>
          </p:cNvCxnSpPr>
          <p:nvPr/>
        </p:nvCxnSpPr>
        <p:spPr bwMode="auto">
          <a:xfrm>
            <a:off x="5179804" y="4409542"/>
            <a:ext cx="460517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 bwMode="auto">
          <a:xfrm flipH="1">
            <a:off x="4488192" y="4409542"/>
            <a:ext cx="426704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 bwMode="auto">
          <a:xfrm rot="16200000" flipH="1">
            <a:off x="3383900" y="4556956"/>
            <a:ext cx="603634" cy="3088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 bwMode="auto">
          <a:xfrm flipH="1">
            <a:off x="2673340" y="4409542"/>
            <a:ext cx="586693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3"/>
          </p:cNvCxnSpPr>
          <p:nvPr/>
        </p:nvCxnSpPr>
        <p:spPr bwMode="auto">
          <a:xfrm flipH="1">
            <a:off x="2051721" y="5345646"/>
            <a:ext cx="482789" cy="63120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4"/>
          </p:cNvCxnSpPr>
          <p:nvPr/>
        </p:nvCxnSpPr>
        <p:spPr bwMode="auto">
          <a:xfrm>
            <a:off x="2673340" y="5402689"/>
            <a:ext cx="26453" cy="6186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5"/>
          </p:cNvCxnSpPr>
          <p:nvPr/>
        </p:nvCxnSpPr>
        <p:spPr bwMode="auto">
          <a:xfrm>
            <a:off x="2812169" y="5345646"/>
            <a:ext cx="391679" cy="60363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3221535" y="5465638"/>
            <a:ext cx="602353" cy="34969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H="1">
            <a:off x="3543346" y="5699752"/>
            <a:ext cx="618601" cy="1180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H="1">
            <a:off x="3913456" y="5421789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5033655" y="5472387"/>
            <a:ext cx="583685" cy="35486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5713656" y="5420504"/>
            <a:ext cx="603634" cy="43867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4401314" y="5562570"/>
            <a:ext cx="557398" cy="21602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ector reto 2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67544" y="404664"/>
            <a:ext cx="428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Largura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9" name="Conector reto 2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/>
              <a:t>Pode ser implementado com base no pseudocódigo da função “</a:t>
            </a:r>
            <a:r>
              <a:rPr lang="pt-BR" sz="2400" dirty="0" err="1"/>
              <a:t>BuscaEmArvore</a:t>
            </a:r>
            <a:r>
              <a:rPr lang="pt-BR" sz="2400" dirty="0" smtClean="0"/>
              <a:t>”. Utiliza-se </a:t>
            </a:r>
            <a:r>
              <a:rPr lang="pt-BR" sz="2400" dirty="0"/>
              <a:t>uma estrutura de </a:t>
            </a:r>
            <a:r>
              <a:rPr lang="pt-BR" sz="2400" dirty="0" smtClean="0"/>
              <a:t>fila (</a:t>
            </a:r>
            <a:r>
              <a:rPr lang="pt-BR" sz="2400" i="1" dirty="0" err="1" smtClean="0"/>
              <a:t>first-in-first-out</a:t>
            </a:r>
            <a:r>
              <a:rPr lang="pt-BR" sz="2400" dirty="0"/>
              <a:t>) para armazenar os nós das fronteira</a:t>
            </a:r>
            <a:r>
              <a:rPr lang="pt-BR" sz="2400" dirty="0" smtClean="0"/>
              <a:t>.</a:t>
            </a:r>
            <a:endParaRPr lang="pt-BR" sz="1050" dirty="0"/>
          </a:p>
          <a:p>
            <a:r>
              <a:rPr lang="pt-BR" sz="2400" b="1" dirty="0"/>
              <a:t>Complexidade: </a:t>
            </a:r>
            <a:r>
              <a:rPr lang="pt-BR" sz="2400" b="1" dirty="0" smtClean="0"/>
              <a:t>                </a:t>
            </a:r>
            <a:r>
              <a:rPr lang="pt-BR" sz="2400" dirty="0" smtClean="0"/>
              <a:t>(Tempo e Espaço)</a:t>
            </a:r>
            <a:endParaRPr lang="pt-BR" sz="2400" b="1" dirty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86421"/>
              </p:ext>
            </p:extLst>
          </p:nvPr>
        </p:nvGraphicFramePr>
        <p:xfrm>
          <a:off x="2915816" y="2564904"/>
          <a:ext cx="8937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8937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87499"/>
              </p:ext>
            </p:extLst>
          </p:nvPr>
        </p:nvGraphicFramePr>
        <p:xfrm>
          <a:off x="1835696" y="3502385"/>
          <a:ext cx="590465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0"/>
                <a:gridCol w="1316098"/>
                <a:gridCol w="1476164"/>
                <a:gridCol w="1476164"/>
              </a:tblGrid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Profundidade (</a:t>
                      </a:r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Nós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Memória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0.11 </a:t>
                      </a:r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107 KB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111,100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pt-BR" sz="1600" i="1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i="0" u="none" dirty="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pt-BR" sz="160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10.6 MB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1.1 seg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 GB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 GB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3 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 TB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13 dias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 PB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  <a:r>
                        <a:rPr lang="pt-BR" sz="1600" baseline="0" dirty="0" smtClean="0">
                          <a:solidFill>
                            <a:schemeClr val="tx1"/>
                          </a:solidFill>
                        </a:rPr>
                        <a:t> anos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99 PB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83768" y="6284343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400" i="1" dirty="0" smtClean="0"/>
              <a:t>* </a:t>
            </a:r>
            <a:r>
              <a:rPr lang="pt-BR" sz="1400" i="1" dirty="0"/>
              <a:t>Considerando o </a:t>
            </a:r>
            <a:r>
              <a:rPr lang="pt-BR" sz="1400" i="1" dirty="0" smtClean="0"/>
              <a:t>número </a:t>
            </a:r>
            <a:r>
              <a:rPr lang="pt-BR" sz="1400" i="1" dirty="0"/>
              <a:t>de folhas b = 10 e cada nó ocupando 1KB de </a:t>
            </a:r>
            <a:r>
              <a:rPr lang="pt-BR" sz="1400" i="1" dirty="0" smtClean="0"/>
              <a:t>memória.</a:t>
            </a:r>
            <a:endParaRPr lang="pt-BR" sz="1400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9465"/>
              </p:ext>
            </p:extLst>
          </p:nvPr>
        </p:nvGraphicFramePr>
        <p:xfrm>
          <a:off x="3741522" y="5884333"/>
          <a:ext cx="19843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ção" r:id="rId6" imgW="126890" imgH="190335" progId="Equation.3">
                  <p:embed/>
                </p:oleObj>
              </mc:Choice>
              <mc:Fallback>
                <p:oleObj name="Equação" r:id="rId6" imgW="126890" imgH="19033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522" y="5884333"/>
                        <a:ext cx="19843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10798"/>
              </p:ext>
            </p:extLst>
          </p:nvPr>
        </p:nvGraphicFramePr>
        <p:xfrm>
          <a:off x="3735614" y="5544942"/>
          <a:ext cx="1984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ção" r:id="rId8" imgW="126890" imgH="190335" progId="Equation.3">
                  <p:embed/>
                </p:oleObj>
              </mc:Choice>
              <mc:Fallback>
                <p:oleObj name="Equação" r:id="rId8" imgW="126890" imgH="19033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14" y="5544942"/>
                        <a:ext cx="198437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803845"/>
              </p:ext>
            </p:extLst>
          </p:nvPr>
        </p:nvGraphicFramePr>
        <p:xfrm>
          <a:off x="3735614" y="5209879"/>
          <a:ext cx="19843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ção" r:id="rId10" imgW="126890" imgH="190335" progId="Equation.3">
                  <p:embed/>
                </p:oleObj>
              </mc:Choice>
              <mc:Fallback>
                <p:oleObj name="Equação" r:id="rId10" imgW="126890" imgH="19033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614" y="5209879"/>
                        <a:ext cx="198437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597784"/>
              </p:ext>
            </p:extLst>
          </p:nvPr>
        </p:nvGraphicFramePr>
        <p:xfrm>
          <a:off x="3751057" y="4885748"/>
          <a:ext cx="1397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2" imgW="88784" imgH="190252" progId="Equation.3">
                  <p:embed/>
                </p:oleObj>
              </mc:Choice>
              <mc:Fallback>
                <p:oleObj name="Equation" r:id="rId12" imgW="88784" imgH="190252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057" y="4885748"/>
                        <a:ext cx="1397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90361"/>
              </p:ext>
            </p:extLst>
          </p:nvPr>
        </p:nvGraphicFramePr>
        <p:xfrm>
          <a:off x="3744697" y="4539563"/>
          <a:ext cx="160337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ção" r:id="rId14" imgW="101520" imgH="190440" progId="Equation.3">
                  <p:embed/>
                </p:oleObj>
              </mc:Choice>
              <mc:Fallback>
                <p:oleObj name="Equação" r:id="rId14" imgW="101520" imgH="190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697" y="4539563"/>
                        <a:ext cx="160337" cy="22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to 1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7544" y="404664"/>
            <a:ext cx="4286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 em Largura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1603"/>
              </p:ext>
            </p:extLst>
          </p:nvPr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17367"/>
              </p:ext>
            </p:extLst>
          </p:nvPr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5017"/>
              </p:ext>
            </p:extLst>
          </p:nvPr>
        </p:nvGraphicFramePr>
        <p:xfrm>
          <a:off x="1910879" y="3434025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5" imgW="508000" imgH="228600" progId="Equation.3">
                  <p:embed/>
                </p:oleObj>
              </mc:Choice>
              <mc:Fallback>
                <p:oleObj name="Equation" r:id="rId5" imgW="508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434025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</a:p>
          <a:p>
            <a:r>
              <a:rPr lang="pt-BR" dirty="0" smtClean="0"/>
              <a:t>³ </a:t>
            </a:r>
            <a:r>
              <a:rPr lang="pt-BR" dirty="0"/>
              <a:t>ótimo se o custo de todos os passos for idêntico</a:t>
            </a:r>
            <a:r>
              <a:rPr lang="pt-BR" dirty="0" smtClean="0"/>
              <a:t>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Comparação dos Métodos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66617" y="2681583"/>
            <a:ext cx="31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08 de fevereiro de 2017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itchFamily="34" charset="0"/>
              </a:rPr>
            </a:br>
            <a:r>
              <a:rPr lang="pt-BR" sz="4000" b="1" dirty="0" smtClean="0">
                <a:latin typeface="+mj-lt"/>
                <a:cs typeface="Arial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itchFamily="34" charset="0"/>
              </a:rPr>
              <a:t>Profº</a:t>
            </a:r>
            <a:r>
              <a:rPr lang="pt-BR" sz="2400" dirty="0" smtClean="0">
                <a:latin typeface="+mj-lt"/>
                <a:cs typeface="Arial" pitchFamily="34" charset="0"/>
              </a:rPr>
              <a:t> Esdras Lins Bispo Jr.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itchFamily="34" charset="0"/>
              </a:rPr>
              <a:t>bispojr@ufg.br</a:t>
            </a:r>
            <a:endParaRPr lang="pt-BR" sz="2400" u="sng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3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kropotk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643050"/>
            <a:ext cx="3214710" cy="3921946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Pensamento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000496" y="1894352"/>
            <a:ext cx="492922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latin typeface="Calibri" pitchFamily="34" charset="0"/>
              </a:rPr>
              <a:t>“</a:t>
            </a:r>
            <a:r>
              <a:rPr lang="pt-BR" sz="2800" dirty="0" smtClean="0"/>
              <a:t>Nenhuma revolução social pode triunfar se não for precedida de uma revolução nas mentes e corações do povo.</a:t>
            </a:r>
            <a:r>
              <a:rPr lang="pt-BR" sz="2800" dirty="0" smtClean="0">
                <a:latin typeface="Calibri" pitchFamily="34" charset="0"/>
              </a:rPr>
              <a:t>”</a:t>
            </a:r>
            <a:endParaRPr lang="pt-BR" sz="2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4786346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err="1" smtClean="0">
                <a:solidFill>
                  <a:schemeClr val="tx1"/>
                </a:solidFill>
              </a:rPr>
              <a:t>Piotr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 err="1" smtClean="0">
                <a:solidFill>
                  <a:schemeClr val="tx1"/>
                </a:solidFill>
              </a:rPr>
              <a:t>Kropotkin</a:t>
            </a:r>
            <a:r>
              <a:rPr lang="pt-BR" sz="2800" b="1" dirty="0" smtClean="0">
                <a:solidFill>
                  <a:schemeClr val="tx1"/>
                </a:solidFill>
              </a:rPr>
              <a:t> (1842-1921)</a:t>
            </a:r>
          </a:p>
          <a:p>
            <a:pPr algn="ctr"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Geógrafo e escritor russo.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Agradecimentos pelos slides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Uma vez o problema bem formulado, o estado final (objetivo) deve ser “</a:t>
            </a:r>
            <a:r>
              <a:rPr lang="pt-BR" sz="2800" b="1" dirty="0"/>
              <a:t>buscado</a:t>
            </a:r>
            <a:r>
              <a:rPr lang="pt-BR" sz="2800" dirty="0"/>
              <a:t>” no espaço de estados.</a:t>
            </a:r>
          </a:p>
          <a:p>
            <a:endParaRPr lang="pt-BR" sz="2800" dirty="0"/>
          </a:p>
          <a:p>
            <a:r>
              <a:rPr lang="pt-BR" sz="2800" dirty="0"/>
              <a:t>A busca é representada em uma </a:t>
            </a:r>
            <a:r>
              <a:rPr lang="pt-BR" sz="2800" b="1" dirty="0"/>
              <a:t>árvore de busca</a:t>
            </a:r>
            <a:r>
              <a:rPr lang="pt-BR" sz="2800" dirty="0"/>
              <a:t>:</a:t>
            </a:r>
          </a:p>
          <a:p>
            <a:pPr lvl="1"/>
            <a:r>
              <a:rPr lang="pt-BR" sz="2000" dirty="0"/>
              <a:t>Raiz: corresponde ao estado inicial;</a:t>
            </a:r>
          </a:p>
          <a:p>
            <a:pPr lvl="1"/>
            <a:r>
              <a:rPr lang="pt-BR" sz="2000" dirty="0"/>
              <a:t>Expande-se o estado corrente, gerando um novo conjunto de sucessores; </a:t>
            </a:r>
          </a:p>
          <a:p>
            <a:pPr lvl="1"/>
            <a:r>
              <a:rPr lang="pt-BR" sz="2000" dirty="0"/>
              <a:t>Escolhe-se o próximo estado a expandir seguindo uma </a:t>
            </a:r>
            <a:r>
              <a:rPr lang="pt-BR" sz="2000" b="1" dirty="0"/>
              <a:t>estratégia de busca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Prossegue-se até chegar ao estado final (solução) ou falhar na busca pela solução;</a:t>
            </a:r>
          </a:p>
          <a:p>
            <a:endParaRPr lang="en-US" sz="4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6537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Como encontrar a solução?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Exemplo: </a:t>
            </a:r>
            <a:r>
              <a:rPr lang="pt-BR" dirty="0"/>
              <a:t>Ir de </a:t>
            </a:r>
            <a:r>
              <a:rPr lang="pt-BR" b="1" dirty="0"/>
              <a:t>Arad</a:t>
            </a:r>
            <a:r>
              <a:rPr lang="pt-BR" dirty="0"/>
              <a:t> para </a:t>
            </a:r>
            <a:r>
              <a:rPr lang="pt-BR" b="1" dirty="0" err="1"/>
              <a:t>Bucharest</a:t>
            </a:r>
            <a:endParaRPr lang="pt-BR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5360" y="2564904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5160" y="3658830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Sibiu</a:t>
            </a:r>
            <a:endParaRPr lang="pt-BR" dirty="0">
              <a:latin typeface="+mj-lt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4435360" y="3658830"/>
            <a:ext cx="172819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Timissoara</a:t>
            </a:r>
            <a:endParaRPr lang="pt-BR" dirty="0">
              <a:latin typeface="+mj-lt"/>
            </a:endParaRPr>
          </a:p>
        </p:txBody>
      </p:sp>
      <p:cxnSp>
        <p:nvCxnSpPr>
          <p:cNvPr id="8" name="Straight Arrow Connector 16"/>
          <p:cNvCxnSpPr>
            <a:stCxn id="5" idx="4"/>
            <a:endCxn id="6" idx="0"/>
          </p:cNvCxnSpPr>
          <p:nvPr/>
        </p:nvCxnSpPr>
        <p:spPr bwMode="auto">
          <a:xfrm flipH="1">
            <a:off x="3423560" y="3084255"/>
            <a:ext cx="1800200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17"/>
          <p:cNvCxnSpPr>
            <a:stCxn id="5" idx="4"/>
            <a:endCxn id="7" idx="0"/>
          </p:cNvCxnSpPr>
          <p:nvPr/>
        </p:nvCxnSpPr>
        <p:spPr bwMode="auto">
          <a:xfrm>
            <a:off x="5223760" y="3084255"/>
            <a:ext cx="75696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12"/>
          <p:cNvSpPr txBox="1"/>
          <p:nvPr/>
        </p:nvSpPr>
        <p:spPr>
          <a:xfrm>
            <a:off x="6307568" y="3658830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Zerind</a:t>
            </a:r>
            <a:endParaRPr lang="pt-BR" dirty="0">
              <a:latin typeface="+mj-lt"/>
            </a:endParaRPr>
          </a:p>
        </p:txBody>
      </p:sp>
      <p:cxnSp>
        <p:nvCxnSpPr>
          <p:cNvPr id="11" name="Straight Arrow Connector 17"/>
          <p:cNvCxnSpPr>
            <a:stCxn id="5" idx="4"/>
            <a:endCxn id="10" idx="0"/>
          </p:cNvCxnSpPr>
          <p:nvPr/>
        </p:nvCxnSpPr>
        <p:spPr bwMode="auto">
          <a:xfrm>
            <a:off x="5223760" y="3084255"/>
            <a:ext cx="1872208" cy="5745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6"/>
          <p:cNvSpPr txBox="1"/>
          <p:nvPr/>
        </p:nvSpPr>
        <p:spPr>
          <a:xfrm>
            <a:off x="915352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Arad</a:t>
            </a:r>
            <a:endParaRPr lang="pt-BR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7720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Fagaras</a:t>
            </a:r>
            <a:endParaRPr lang="pt-BR" dirty="0">
              <a:latin typeface="+mj-lt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2571536" y="4810958"/>
            <a:ext cx="15768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Orades</a:t>
            </a:r>
            <a:endParaRPr lang="pt-BR" dirty="0">
              <a:latin typeface="+mj-lt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5883904" y="4810958"/>
            <a:ext cx="2216488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Rimnico Vilcea</a:t>
            </a:r>
            <a:endParaRPr lang="pt-BR" dirty="0">
              <a:latin typeface="+mj-lt"/>
            </a:endParaRPr>
          </a:p>
        </p:txBody>
      </p:sp>
      <p:cxnSp>
        <p:nvCxnSpPr>
          <p:cNvPr id="16" name="Straight Arrow Connector 16"/>
          <p:cNvCxnSpPr>
            <a:stCxn id="6" idx="4"/>
            <a:endCxn id="12" idx="0"/>
          </p:cNvCxnSpPr>
          <p:nvPr/>
        </p:nvCxnSpPr>
        <p:spPr bwMode="auto">
          <a:xfrm flipH="1">
            <a:off x="1703752" y="4178181"/>
            <a:ext cx="1719808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6" idx="4"/>
            <a:endCxn id="14" idx="0"/>
          </p:cNvCxnSpPr>
          <p:nvPr/>
        </p:nvCxnSpPr>
        <p:spPr bwMode="auto">
          <a:xfrm flipH="1">
            <a:off x="3359936" y="4178181"/>
            <a:ext cx="63624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6"/>
          <p:cNvCxnSpPr>
            <a:stCxn id="6" idx="4"/>
            <a:endCxn id="13" idx="0"/>
          </p:cNvCxnSpPr>
          <p:nvPr/>
        </p:nvCxnSpPr>
        <p:spPr bwMode="auto">
          <a:xfrm>
            <a:off x="3423560" y="4178181"/>
            <a:ext cx="1592560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6"/>
          <p:cNvCxnSpPr>
            <a:stCxn id="6" idx="4"/>
            <a:endCxn id="15" idx="0"/>
          </p:cNvCxnSpPr>
          <p:nvPr/>
        </p:nvCxnSpPr>
        <p:spPr bwMode="auto">
          <a:xfrm>
            <a:off x="3423560" y="4178181"/>
            <a:ext cx="3568588" cy="63277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ector reto 20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67544" y="404664"/>
            <a:ext cx="4630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Buscando Soluções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23" name="Conector reto 22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espaço de estados é </a:t>
            </a:r>
            <a:r>
              <a:rPr lang="pt-BR" sz="2800" b="1" dirty="0"/>
              <a:t>diferente</a:t>
            </a:r>
            <a:r>
              <a:rPr lang="pt-BR" sz="2800" dirty="0"/>
              <a:t> da árvore de </a:t>
            </a:r>
            <a:r>
              <a:rPr lang="pt-BR" sz="2800" dirty="0" smtClean="0"/>
              <a:t>busca. 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b="1" dirty="0" smtClean="0"/>
              <a:t>Exemplo:</a:t>
            </a:r>
          </a:p>
          <a:p>
            <a:endParaRPr lang="pt-BR" sz="2800" b="1" dirty="0" smtClean="0"/>
          </a:p>
          <a:p>
            <a:pPr lvl="1"/>
            <a:r>
              <a:rPr lang="pt-BR" sz="2000" dirty="0"/>
              <a:t>20 estados no espaço de </a:t>
            </a:r>
            <a:r>
              <a:rPr lang="pt-BR" sz="2000" dirty="0" smtClean="0"/>
              <a:t>estados;</a:t>
            </a:r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Número de caminhos infinito;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Árvore com infinitos nós;</a:t>
            </a:r>
          </a:p>
          <a:p>
            <a:endParaRPr lang="pt-BR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80928"/>
            <a:ext cx="38678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7544" y="404664"/>
            <a:ext cx="4630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Buscando Soluções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BuscaEmArvore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Estratégia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 ou falha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Inicio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Inicializa a arvore usando o estado inicial do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não existem candidatos para serem expandidos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falha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Escolhe um nó folha para ser expandido de acordo com 	a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Estratégia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Se o nó possuir o estado final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solução correspondente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 não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	expande o nó e adiciona os nós resultantes a 			arvore de busca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endParaRPr lang="en-US" sz="1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506536"/>
            <a:ext cx="791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+mj-lt"/>
                <a:cs typeface="Arial" pitchFamily="34" charset="0"/>
              </a:rPr>
              <a:t>Código descritivo – Busca em Árvore</a:t>
            </a:r>
            <a:endParaRPr lang="pt-BR" sz="40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7" y="1600200"/>
            <a:ext cx="886732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Função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BuscaEmArvore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 ou falha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Inicio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i="1" dirty="0">
                <a:latin typeface="Courier New" pitchFamily="49" charset="0"/>
                <a:cs typeface="Courier New" pitchFamily="49" charset="0"/>
              </a:rPr>
              <a:t>  fronteira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InsereNaFila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FazNó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EstadoInicial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]),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loop do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FilaVazia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falha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nó ←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RemovePrimeiro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nó[Estado] for igual a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EstadoFinal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  retorna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Solução(nó)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pt-BR" sz="1600" i="1" dirty="0" err="1">
                <a:latin typeface="Courier New" pitchFamily="49" charset="0"/>
                <a:cs typeface="Courier New" pitchFamily="49" charset="0"/>
              </a:rPr>
              <a:t>InsereNaFila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ExpandeFronteira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(nó,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Problema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Fim</a:t>
            </a:r>
          </a:p>
          <a:p>
            <a:pPr>
              <a:buNone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-"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A função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Solução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retorna a sequência de nós necessários para retornar a raiz da arvore.</a:t>
            </a:r>
          </a:p>
          <a:p>
            <a:pPr>
              <a:buFontTx/>
              <a:buChar char="-"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Considera-se </a:t>
            </a:r>
            <a:r>
              <a:rPr lang="pt-BR" sz="1600" i="1" dirty="0">
                <a:latin typeface="Courier New" pitchFamily="49" charset="0"/>
                <a:cs typeface="Courier New" pitchFamily="49" charset="0"/>
              </a:rPr>
              <a:t>fronteira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uma estrutura do tipo fila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67544" y="404664"/>
            <a:ext cx="7917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itchFamily="34" charset="0"/>
              </a:rPr>
              <a:t>Pseudocódigo – Busca em Árvore</a:t>
            </a:r>
            <a:endParaRPr lang="pt-BR" sz="4400" b="1" dirty="0">
              <a:latin typeface="+mj-lt"/>
              <a:cs typeface="Arial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767</Words>
  <Application>Microsoft Office PowerPoint</Application>
  <PresentationFormat>Apresentação na tela (4:3)</PresentationFormat>
  <Paragraphs>191</Paragraphs>
  <Slides>16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Tema do Office</vt:lpstr>
      <vt:lpstr>Equation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273</cp:revision>
  <dcterms:created xsi:type="dcterms:W3CDTF">2011-12-06T21:40:09Z</dcterms:created>
  <dcterms:modified xsi:type="dcterms:W3CDTF">2017-02-15T18:40:24Z</dcterms:modified>
</cp:coreProperties>
</file>