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20" r:id="rId2"/>
    <p:sldId id="403" r:id="rId3"/>
    <p:sldId id="521" r:id="rId4"/>
    <p:sldId id="434" r:id="rId5"/>
    <p:sldId id="515" r:id="rId6"/>
    <p:sldId id="516" r:id="rId7"/>
    <p:sldId id="517" r:id="rId8"/>
    <p:sldId id="518" r:id="rId9"/>
    <p:sldId id="519" r:id="rId10"/>
    <p:sldId id="486" r:id="rId11"/>
    <p:sldId id="487" r:id="rId12"/>
    <p:sldId id="488" r:id="rId13"/>
    <p:sldId id="489" r:id="rId14"/>
    <p:sldId id="490" r:id="rId15"/>
    <p:sldId id="512" r:id="rId16"/>
    <p:sldId id="509" r:id="rId17"/>
    <p:sldId id="510" r:id="rId18"/>
    <p:sldId id="511" r:id="rId19"/>
    <p:sldId id="491" r:id="rId20"/>
    <p:sldId id="492" r:id="rId21"/>
    <p:sldId id="493" r:id="rId22"/>
    <p:sldId id="508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2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6" Type="http://schemas.openxmlformats.org/officeDocument/2006/relationships/image" Target="../media/image17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6" Type="http://schemas.openxmlformats.org/officeDocument/2006/relationships/image" Target="../media/image19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9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1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image" Target="../media/image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19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15 </a:t>
            </a:r>
            <a:r>
              <a:rPr lang="pt-BR" sz="2400" dirty="0" smtClean="0">
                <a:latin typeface="+mj-lt"/>
                <a:cs typeface="Arial" pitchFamily="34" charset="0"/>
              </a:rPr>
              <a:t>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Desempenho do Algoritmo:</a:t>
            </a:r>
          </a:p>
          <a:p>
            <a:pPr lvl="1"/>
            <a:r>
              <a:rPr lang="pt-BR" sz="2000" dirty="0"/>
              <a:t>(1) O algoritmo encontrou alguma solução?</a:t>
            </a:r>
          </a:p>
          <a:p>
            <a:pPr lvl="1"/>
            <a:r>
              <a:rPr lang="pt-BR" sz="2000" dirty="0"/>
              <a:t>(2) </a:t>
            </a:r>
            <a:r>
              <a:rPr lang="pt-BR" sz="2000" dirty="0" smtClean="0"/>
              <a:t>Das soluções, é a melhor? </a:t>
            </a:r>
            <a:endParaRPr lang="pt-BR" sz="2000" dirty="0"/>
          </a:p>
          <a:p>
            <a:pPr lvl="2"/>
            <a:r>
              <a:rPr lang="pt-BR" sz="1600" dirty="0"/>
              <a:t>Custo de caminho (qualidade da solução).</a:t>
            </a:r>
          </a:p>
          <a:p>
            <a:pPr lvl="1"/>
            <a:r>
              <a:rPr lang="pt-BR" sz="2000" dirty="0"/>
              <a:t>(3) É uma solução computacionalmente barata?</a:t>
            </a:r>
          </a:p>
          <a:p>
            <a:pPr lvl="2"/>
            <a:r>
              <a:rPr lang="pt-BR" sz="1600" dirty="0"/>
              <a:t>Custo da busca (tempo e memória).</a:t>
            </a:r>
          </a:p>
          <a:p>
            <a:pPr lvl="2"/>
            <a:endParaRPr lang="pt-BR" sz="2000" dirty="0"/>
          </a:p>
          <a:p>
            <a:r>
              <a:rPr lang="pt-BR" sz="2800" b="1" dirty="0"/>
              <a:t>Custo Total</a:t>
            </a:r>
          </a:p>
          <a:p>
            <a:pPr lvl="1"/>
            <a:r>
              <a:rPr lang="pt-BR" sz="2000" dirty="0"/>
              <a:t>Custo do Caminho + Custo de Busca.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Medidas de Desempenho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</a:p>
          <a:p>
            <a:pPr lvl="1"/>
            <a:r>
              <a:rPr lang="pt-BR" sz="2000" dirty="0"/>
              <a:t>Estima qual o melhor nó da fronteira a ser expandido com base em funções heurísticas.</a:t>
            </a:r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</a:p>
          <a:p>
            <a:pPr lvl="1"/>
            <a:r>
              <a:rPr lang="pt-BR" sz="2000" dirty="0"/>
              <a:t>Operam em um único estado e movem-se para a vizinhança deste estado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47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Métodos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Algoritmos de Busca Cega:</a:t>
            </a:r>
          </a:p>
          <a:p>
            <a:pPr lvl="1"/>
            <a:r>
              <a:rPr lang="pt-BR" dirty="0"/>
              <a:t>Busca em largura;</a:t>
            </a:r>
          </a:p>
          <a:p>
            <a:pPr lvl="1"/>
            <a:r>
              <a:rPr lang="pt-BR" dirty="0"/>
              <a:t>Busca de custo uniforme;</a:t>
            </a:r>
          </a:p>
          <a:p>
            <a:pPr lvl="1"/>
            <a:r>
              <a:rPr lang="pt-BR" dirty="0"/>
              <a:t>Busca em profundidade;</a:t>
            </a:r>
          </a:p>
          <a:p>
            <a:pPr lvl="1"/>
            <a:r>
              <a:rPr lang="pt-BR" dirty="0"/>
              <a:t>Busca com aprofundamento iterativo;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278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Cega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O nó raiz é expandido, em seguida todos os nós sucessores são expandidos, então todos próximos nós sucessores são expandidos, e assim em diante.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077072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5013176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013176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874" y="5013176"/>
            <a:ext cx="374635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715" y="5013176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471700" y="3469420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79804" y="4409542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409542"/>
            <a:ext cx="426704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556956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flipH="1">
            <a:off x="2673340" y="4409542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3"/>
          </p:cNvCxnSpPr>
          <p:nvPr/>
        </p:nvCxnSpPr>
        <p:spPr bwMode="auto">
          <a:xfrm flipH="1">
            <a:off x="2051721" y="5345646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4"/>
          </p:cNvCxnSpPr>
          <p:nvPr/>
        </p:nvCxnSpPr>
        <p:spPr bwMode="auto">
          <a:xfrm>
            <a:off x="2673340" y="5402689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5"/>
          </p:cNvCxnSpPr>
          <p:nvPr/>
        </p:nvCxnSpPr>
        <p:spPr bwMode="auto">
          <a:xfrm>
            <a:off x="2812169" y="5345646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3221535" y="5465638"/>
            <a:ext cx="602353" cy="3496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3543346" y="5699752"/>
            <a:ext cx="618601" cy="118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H="1">
            <a:off x="3913456" y="5421789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033655" y="5472387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5713656" y="5420504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401314" y="5562570"/>
            <a:ext cx="557398" cy="2160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reto 2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Pode ser implementado com base no pseudocódigo da função “</a:t>
            </a:r>
            <a:r>
              <a:rPr lang="pt-BR" sz="2400" dirty="0" err="1"/>
              <a:t>BuscaEmArvore</a:t>
            </a:r>
            <a:r>
              <a:rPr lang="pt-BR" sz="2400" dirty="0" smtClean="0"/>
              <a:t>”. Utiliza-se </a:t>
            </a:r>
            <a:r>
              <a:rPr lang="pt-BR" sz="2400" dirty="0"/>
              <a:t>uma estrutura de </a:t>
            </a:r>
            <a:r>
              <a:rPr lang="pt-BR" sz="2400" dirty="0" smtClean="0"/>
              <a:t>fila (</a:t>
            </a:r>
            <a:r>
              <a:rPr lang="pt-BR" sz="2400" i="1" dirty="0" err="1" smtClean="0"/>
              <a:t>first-in-first-out</a:t>
            </a:r>
            <a:r>
              <a:rPr lang="pt-BR" sz="2400" dirty="0"/>
              <a:t>) para armazenar os nós das fronteira</a:t>
            </a:r>
            <a:r>
              <a:rPr lang="pt-BR" sz="2400" dirty="0" smtClean="0"/>
              <a:t>.</a:t>
            </a:r>
            <a:endParaRPr lang="pt-BR" sz="1050" dirty="0"/>
          </a:p>
          <a:p>
            <a:r>
              <a:rPr lang="pt-BR" sz="2400" b="1" dirty="0"/>
              <a:t>Complexidade: </a:t>
            </a:r>
            <a:r>
              <a:rPr lang="pt-BR" sz="2400" b="1" dirty="0" smtClean="0"/>
              <a:t>                </a:t>
            </a:r>
            <a:r>
              <a:rPr lang="pt-BR" sz="2400" dirty="0" smtClean="0"/>
              <a:t>(Tempo e Espaço)</a:t>
            </a:r>
            <a:endParaRPr lang="pt-BR" sz="2400" b="1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86421"/>
              </p:ext>
            </p:extLst>
          </p:nvPr>
        </p:nvGraphicFramePr>
        <p:xfrm>
          <a:off x="2915816" y="2564904"/>
          <a:ext cx="893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8937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87499"/>
              </p:ext>
            </p:extLst>
          </p:nvPr>
        </p:nvGraphicFramePr>
        <p:xfrm>
          <a:off x="1835696" y="3502385"/>
          <a:ext cx="59046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0"/>
                <a:gridCol w="1316098"/>
                <a:gridCol w="1476164"/>
                <a:gridCol w="1476164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Profundidade (</a:t>
                      </a:r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Memória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0.11 </a:t>
                      </a:r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107 KB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111,100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pt-BR" sz="1600" i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i="0" u="none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10.6 MB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1.1 seg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 TB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13 dias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anos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99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3768" y="6284343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i="1" dirty="0" smtClean="0"/>
              <a:t>* </a:t>
            </a:r>
            <a:r>
              <a:rPr lang="pt-BR" sz="1400" i="1" dirty="0"/>
              <a:t>Considerando o </a:t>
            </a:r>
            <a:r>
              <a:rPr lang="pt-BR" sz="1400" i="1" dirty="0" smtClean="0"/>
              <a:t>número </a:t>
            </a:r>
            <a:r>
              <a:rPr lang="pt-BR" sz="1400" i="1" dirty="0"/>
              <a:t>de folhas b = 10 e cada nó ocupando 1KB de </a:t>
            </a:r>
            <a:r>
              <a:rPr lang="pt-BR" sz="1400" i="1" dirty="0" smtClean="0"/>
              <a:t>memória.</a:t>
            </a:r>
            <a:endParaRPr lang="pt-BR" sz="14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9465"/>
              </p:ext>
            </p:extLst>
          </p:nvPr>
        </p:nvGraphicFramePr>
        <p:xfrm>
          <a:off x="3741522" y="5884333"/>
          <a:ext cx="1984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ção" r:id="rId6" imgW="126890" imgH="190335" progId="Equation.3">
                  <p:embed/>
                </p:oleObj>
              </mc:Choice>
              <mc:Fallback>
                <p:oleObj name="Equação" r:id="rId6" imgW="126890" imgH="19033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522" y="5884333"/>
                        <a:ext cx="1984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10798"/>
              </p:ext>
            </p:extLst>
          </p:nvPr>
        </p:nvGraphicFramePr>
        <p:xfrm>
          <a:off x="3735614" y="5544942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ção" r:id="rId8" imgW="126890" imgH="190335" progId="Equation.3">
                  <p:embed/>
                </p:oleObj>
              </mc:Choice>
              <mc:Fallback>
                <p:oleObj name="Equação" r:id="rId8" imgW="126890" imgH="19033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544942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03845"/>
              </p:ext>
            </p:extLst>
          </p:nvPr>
        </p:nvGraphicFramePr>
        <p:xfrm>
          <a:off x="3735614" y="5209879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ção" r:id="rId10" imgW="126890" imgH="190335" progId="Equation.3">
                  <p:embed/>
                </p:oleObj>
              </mc:Choice>
              <mc:Fallback>
                <p:oleObj name="Equação" r:id="rId10" imgW="126890" imgH="19033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209879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97784"/>
              </p:ext>
            </p:extLst>
          </p:nvPr>
        </p:nvGraphicFramePr>
        <p:xfrm>
          <a:off x="3751057" y="4885748"/>
          <a:ext cx="1397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2" imgW="88784" imgH="190252" progId="Equation.3">
                  <p:embed/>
                </p:oleObj>
              </mc:Choice>
              <mc:Fallback>
                <p:oleObj name="Equation" r:id="rId12" imgW="88784" imgH="19025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57" y="4885748"/>
                        <a:ext cx="1397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90361"/>
              </p:ext>
            </p:extLst>
          </p:nvPr>
        </p:nvGraphicFramePr>
        <p:xfrm>
          <a:off x="3744697" y="4539563"/>
          <a:ext cx="1603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ção" r:id="rId14" imgW="101520" imgH="190440" progId="Equation.3">
                  <p:embed/>
                </p:oleObj>
              </mc:Choice>
              <mc:Fallback>
                <p:oleObj name="Equação" r:id="rId14" imgW="10152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97" y="4539563"/>
                        <a:ext cx="1603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5" imgW="508000" imgH="228600" progId="Equation.3">
                  <p:embed/>
                </p:oleObj>
              </mc:Choice>
              <mc:Fallback>
                <p:oleObj name="Equation" r:id="rId5" imgW="50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 smtClean="0"/>
              <a:t>³ </a:t>
            </a:r>
            <a:r>
              <a:rPr lang="pt-BR" dirty="0"/>
              <a:t>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Expande sempre o nó de menor custo de caminho. Se o custo de todos os passos for o mesmo, o algoritmo acaba sendo o mesmo que a busca em largura.</a:t>
            </a:r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3399527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263623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5199727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199727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4263623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0586" y="5199727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461" y="5199727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399692" y="3655971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296160" y="3731997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16426" y="4596093"/>
            <a:ext cx="5114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596093"/>
            <a:ext cx="350575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>
            <a:off x="3459307" y="4596093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rot="5400000">
            <a:off x="2636192" y="4647894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47527" y="4293096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stCxn id="4" idx="4"/>
            <a:endCxn id="17" idx="0"/>
          </p:cNvCxnSpPr>
          <p:nvPr/>
        </p:nvCxnSpPr>
        <p:spPr bwMode="auto">
          <a:xfrm>
            <a:off x="4151752" y="3789040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416444" y="3717032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9184" y="393305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170</a:t>
            </a:r>
            <a:endParaRPr lang="pt-BR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3172" y="3717032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118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172" y="466075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71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9980" y="4611608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6" y="469123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99</a:t>
            </a:r>
            <a:endParaRPr lang="pt-BR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336" y="465313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111</a:t>
            </a:r>
            <a:endParaRPr lang="pt-BR" sz="1200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6" idx="5"/>
          </p:cNvCxnSpPr>
          <p:nvPr/>
        </p:nvCxnSpPr>
        <p:spPr bwMode="auto">
          <a:xfrm rot="16200000" flipH="1">
            <a:off x="2731996" y="5621444"/>
            <a:ext cx="489093" cy="31059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6" idx="3"/>
          </p:cNvCxnSpPr>
          <p:nvPr/>
        </p:nvCxnSpPr>
        <p:spPr bwMode="auto">
          <a:xfrm rot="5400000">
            <a:off x="2130693" y="5597241"/>
            <a:ext cx="489093" cy="3590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ector reto 28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de Custo Uniforme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primeira solução encontrada é a </a:t>
            </a:r>
            <a:r>
              <a:rPr lang="pt-BR" sz="2400" b="1" dirty="0"/>
              <a:t>solução ótima </a:t>
            </a:r>
            <a:r>
              <a:rPr lang="pt-BR" sz="2400" dirty="0"/>
              <a:t>se custo do caminho sempre aumentar ao logo do caminho, ou seja, não existirem operadores com custo negativo.</a:t>
            </a:r>
          </a:p>
          <a:p>
            <a:endParaRPr lang="pt-BR" sz="2400" dirty="0"/>
          </a:p>
          <a:p>
            <a:r>
              <a:rPr lang="pt-BR" sz="2400" dirty="0"/>
              <a:t>Implementação semelhante a busca em largura. Adiciona-se uma </a:t>
            </a:r>
            <a:r>
              <a:rPr lang="pt-BR" sz="2400" b="1" dirty="0"/>
              <a:t>condição de seleção </a:t>
            </a:r>
            <a:r>
              <a:rPr lang="pt-BR" sz="2400" dirty="0"/>
              <a:t>dos nós a serem expandidos.</a:t>
            </a:r>
          </a:p>
          <a:p>
            <a:endParaRPr lang="pt-BR" sz="2400" dirty="0"/>
          </a:p>
          <a:p>
            <a:r>
              <a:rPr lang="pt-BR" sz="2400" b="1" dirty="0"/>
              <a:t>Complexidade:</a:t>
            </a:r>
            <a:r>
              <a:rPr lang="pt-BR" sz="2400" dirty="0"/>
              <a:t>  </a:t>
            </a:r>
          </a:p>
          <a:p>
            <a:pPr lvl="1"/>
            <a:r>
              <a:rPr lang="pt-BR" sz="1800" dirty="0" smtClean="0"/>
              <a:t>em que:</a:t>
            </a:r>
            <a:endParaRPr lang="pt-BR" sz="1800" dirty="0"/>
          </a:p>
          <a:p>
            <a:pPr lvl="1">
              <a:buNone/>
            </a:pPr>
            <a:r>
              <a:rPr lang="pt-BR" sz="1800" i="1" dirty="0"/>
              <a:t>	C = custo da solução ótima;</a:t>
            </a:r>
          </a:p>
          <a:p>
            <a:pPr lvl="1">
              <a:buNone/>
            </a:pPr>
            <a:r>
              <a:rPr lang="pt-BR" sz="1800" i="1" dirty="0"/>
              <a:t>	</a:t>
            </a:r>
            <a:r>
              <a:rPr lang="pt-BR" sz="1800" i="1" dirty="0" smtClean="0"/>
              <a:t> </a:t>
            </a:r>
            <a:r>
              <a:rPr lang="pt-BR" sz="1800" i="1" dirty="0" smtClean="0">
                <a:latin typeface="Verdana"/>
                <a:ea typeface="Verdana"/>
                <a:cs typeface="Verdana"/>
              </a:rPr>
              <a:t> </a:t>
            </a:r>
            <a:r>
              <a:rPr lang="pt-BR" sz="1800" i="1" dirty="0">
                <a:latin typeface="Verdana"/>
                <a:ea typeface="Verdana"/>
                <a:cs typeface="Verdana"/>
              </a:rPr>
              <a:t>= custo mínimo de uma ação</a:t>
            </a:r>
            <a:r>
              <a:rPr lang="pt-BR" sz="1800" i="1" dirty="0" smtClean="0">
                <a:latin typeface="Verdana"/>
                <a:ea typeface="Verdana"/>
                <a:cs typeface="Verdana"/>
              </a:rPr>
              <a:t>;</a:t>
            </a:r>
            <a:endParaRPr lang="pt-BR" sz="18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03977"/>
              </p:ext>
            </p:extLst>
          </p:nvPr>
        </p:nvGraphicFramePr>
        <p:xfrm>
          <a:off x="2901961" y="4493645"/>
          <a:ext cx="1208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61" y="4493645"/>
                        <a:ext cx="12080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de Custo Uniforme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87624" y="5589240"/>
          <a:ext cx="2667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ção" r:id="rId6" imgW="152280" imgH="139680" progId="Equation.3">
                  <p:embed/>
                </p:oleObj>
              </mc:Choice>
              <mc:Fallback>
                <p:oleObj name="Equação" r:id="rId6" imgW="15228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89240"/>
                        <a:ext cx="2667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7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85917"/>
              </p:ext>
            </p:extLst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2833"/>
              </p:ext>
            </p:extLst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Expande os nós da vizinhança até o nó mais profundo.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2679445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3543541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4479645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4479645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3543541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 bwMode="auto">
          <a:xfrm rot="5400000">
            <a:off x="3399692" y="2935889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 bwMode="auto">
          <a:xfrm>
            <a:off x="4296160" y="3011915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 bwMode="auto">
          <a:xfrm>
            <a:off x="3459307" y="3876011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rot="5400000">
            <a:off x="2636192" y="3927812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47527" y="3573014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4" idx="4"/>
            <a:endCxn id="13" idx="0"/>
          </p:cNvCxnSpPr>
          <p:nvPr/>
        </p:nvCxnSpPr>
        <p:spPr bwMode="auto">
          <a:xfrm>
            <a:off x="4151752" y="3068958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7"/>
          <p:cNvCxnSpPr>
            <a:stCxn id="6" idx="5"/>
            <a:endCxn id="18" idx="0"/>
          </p:cNvCxnSpPr>
          <p:nvPr/>
        </p:nvCxnSpPr>
        <p:spPr bwMode="auto">
          <a:xfrm>
            <a:off x="2821243" y="4812115"/>
            <a:ext cx="298577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8"/>
          <p:cNvCxnSpPr>
            <a:stCxn id="6" idx="3"/>
            <a:endCxn id="17" idx="0"/>
          </p:cNvCxnSpPr>
          <p:nvPr/>
        </p:nvCxnSpPr>
        <p:spPr bwMode="auto">
          <a:xfrm flipH="1">
            <a:off x="2205131" y="4812115"/>
            <a:ext cx="349610" cy="48909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"/>
          <p:cNvSpPr txBox="1"/>
          <p:nvPr/>
        </p:nvSpPr>
        <p:spPr>
          <a:xfrm>
            <a:off x="1999931" y="530120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14620" y="532297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19" name="Straight Arrow Connector 27"/>
          <p:cNvCxnSpPr>
            <a:stCxn id="7" idx="5"/>
            <a:endCxn id="22" idx="0"/>
          </p:cNvCxnSpPr>
          <p:nvPr/>
        </p:nvCxnSpPr>
        <p:spPr bwMode="auto">
          <a:xfrm>
            <a:off x="3957979" y="4812115"/>
            <a:ext cx="20900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7" idx="3"/>
            <a:endCxn id="21" idx="0"/>
          </p:cNvCxnSpPr>
          <p:nvPr/>
        </p:nvCxnSpPr>
        <p:spPr bwMode="auto">
          <a:xfrm flipH="1">
            <a:off x="3591930" y="4812115"/>
            <a:ext cx="112298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"/>
          <p:cNvSpPr txBox="1"/>
          <p:nvPr/>
        </p:nvSpPr>
        <p:spPr>
          <a:xfrm>
            <a:off x="3386730" y="533849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961782" y="5334142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cxnSp>
        <p:nvCxnSpPr>
          <p:cNvPr id="24" name="Conector reto 2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 ser implementado com base no pseudocódigo da função “</a:t>
            </a:r>
            <a:r>
              <a:rPr lang="pt-BR" dirty="0" err="1" smtClean="0"/>
              <a:t>BuscaEmArvore</a:t>
            </a:r>
            <a:r>
              <a:rPr lang="pt-BR" dirty="0" smtClean="0"/>
              <a:t>”. </a:t>
            </a:r>
            <a:r>
              <a:rPr lang="pt-BR" dirty="0"/>
              <a:t>Utiliza-se uma estrutura de pilha (</a:t>
            </a:r>
            <a:r>
              <a:rPr lang="pt-BR" i="1" dirty="0" err="1"/>
              <a:t>last-in-first-out</a:t>
            </a:r>
            <a:r>
              <a:rPr lang="pt-BR" dirty="0"/>
              <a:t>) para armazenar os nós das fronteira. </a:t>
            </a:r>
          </a:p>
          <a:p>
            <a:r>
              <a:rPr lang="pt-BR" b="1" dirty="0"/>
              <a:t>Consome pouca memória</a:t>
            </a:r>
            <a:r>
              <a:rPr lang="pt-BR" dirty="0"/>
              <a:t>, apenas o caminho de nós sendo analisados precisa </a:t>
            </a:r>
            <a:r>
              <a:rPr lang="pt-BR" dirty="0" smtClean="0"/>
              <a:t>ser armazenado</a:t>
            </a:r>
            <a:r>
              <a:rPr lang="pt-BR" dirty="0"/>
              <a:t>. Caminhos que já foram explorados podem ser descartados da memória.</a:t>
            </a:r>
          </a:p>
          <a:p>
            <a:endParaRPr lang="pt-BR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Uso de memória pela </a:t>
            </a:r>
            <a:r>
              <a:rPr lang="pt-BR" sz="2800" b="1" dirty="0"/>
              <a:t>busca em largura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1000 TB.</a:t>
            </a:r>
          </a:p>
          <a:p>
            <a:endParaRPr lang="pt-BR" sz="2800" dirty="0"/>
          </a:p>
          <a:p>
            <a:r>
              <a:rPr lang="pt-BR" sz="2800" dirty="0"/>
              <a:t>Uso de memória pela </a:t>
            </a:r>
            <a:r>
              <a:rPr lang="pt-BR" sz="2800" b="1" dirty="0"/>
              <a:t>busca em profundidade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118 KB.</a:t>
            </a:r>
          </a:p>
          <a:p>
            <a:endParaRPr lang="pt-BR" sz="2800" dirty="0"/>
          </a:p>
          <a:p>
            <a:r>
              <a:rPr lang="pt-BR" sz="2800" b="1" dirty="0"/>
              <a:t>Problema: </a:t>
            </a:r>
            <a:r>
              <a:rPr lang="pt-BR" sz="2800" dirty="0"/>
              <a:t>O algoritmo pode fazer uma busca muito longa mesmo quando a resposta do problema </a:t>
            </a:r>
            <a:r>
              <a:rPr lang="pt-BR" sz="2800" dirty="0" smtClean="0"/>
              <a:t>está </a:t>
            </a:r>
            <a:r>
              <a:rPr lang="pt-BR" sz="2800" dirty="0"/>
              <a:t>localizado a poucos nós da raiz da árvore.</a:t>
            </a:r>
          </a:p>
          <a:p>
            <a:endParaRPr lang="en-US" sz="28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Profundidade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85917"/>
              </p:ext>
            </p:extLst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50076"/>
              </p:ext>
            </p:extLst>
          </p:nvPr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43858"/>
              </p:ext>
            </p:extLst>
          </p:nvPr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9" imgW="444307" imgH="203112" progId="Equation.3">
                  <p:embed/>
                </p:oleObj>
              </mc:Choice>
              <mc:Fallback>
                <p:oleObj name="Equation" r:id="rId9" imgW="444307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2833"/>
              </p:ext>
            </p:extLst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11" imgW="685800" imgH="228600" progId="Equation.3">
                  <p:embed/>
                </p:oleObj>
              </mc:Choice>
              <mc:Fallback>
                <p:oleObj name="Equation" r:id="rId11" imgW="685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12" imgW="508000" imgH="228600" progId="Equation.3">
                  <p:embed/>
                </p:oleObj>
              </mc:Choice>
              <mc:Fallback>
                <p:oleObj name="Equation" r:id="rId12" imgW="5080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Estratégia: </a:t>
            </a:r>
            <a:r>
              <a:rPr lang="pt-BR" sz="2400" dirty="0"/>
              <a:t>Consiste em uma busca em profundidade onde o limite de profundidade é incrementado gradualmente.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82538" y="2492894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850" y="3356990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557" y="4293094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6685" y="4293094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72" y="3356990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 bwMode="auto">
          <a:xfrm rot="5400000">
            <a:off x="3434702" y="2749338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 bwMode="auto">
          <a:xfrm>
            <a:off x="4331170" y="2825364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 bwMode="auto">
          <a:xfrm>
            <a:off x="3494317" y="3689460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rot="5400000">
            <a:off x="2671202" y="3741261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82537" y="3386463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4" idx="4"/>
            <a:endCxn id="13" idx="0"/>
          </p:cNvCxnSpPr>
          <p:nvPr/>
        </p:nvCxnSpPr>
        <p:spPr bwMode="auto">
          <a:xfrm>
            <a:off x="4186762" y="2882407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7"/>
          <p:cNvCxnSpPr>
            <a:stCxn id="6" idx="5"/>
            <a:endCxn id="18" idx="0"/>
          </p:cNvCxnSpPr>
          <p:nvPr/>
        </p:nvCxnSpPr>
        <p:spPr bwMode="auto">
          <a:xfrm>
            <a:off x="2856253" y="4625564"/>
            <a:ext cx="293094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8"/>
          <p:cNvCxnSpPr>
            <a:stCxn id="6" idx="3"/>
            <a:endCxn id="17" idx="0"/>
          </p:cNvCxnSpPr>
          <p:nvPr/>
        </p:nvCxnSpPr>
        <p:spPr bwMode="auto">
          <a:xfrm rot="5400000">
            <a:off x="2179492" y="4704397"/>
            <a:ext cx="489093" cy="3314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"/>
          <p:cNvSpPr txBox="1"/>
          <p:nvPr/>
        </p:nvSpPr>
        <p:spPr>
          <a:xfrm>
            <a:off x="2034941" y="5114657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49631" y="5136427"/>
            <a:ext cx="39943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19" name="Straight Arrow Connector 27"/>
          <p:cNvCxnSpPr>
            <a:stCxn id="7" idx="5"/>
            <a:endCxn id="22" idx="0"/>
          </p:cNvCxnSpPr>
          <p:nvPr/>
        </p:nvCxnSpPr>
        <p:spPr bwMode="auto">
          <a:xfrm>
            <a:off x="3992989" y="4625564"/>
            <a:ext cx="21366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7" idx="3"/>
            <a:endCxn id="21" idx="0"/>
          </p:cNvCxnSpPr>
          <p:nvPr/>
        </p:nvCxnSpPr>
        <p:spPr bwMode="auto">
          <a:xfrm flipH="1">
            <a:off x="3645124" y="4625564"/>
            <a:ext cx="94114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"/>
          <p:cNvSpPr txBox="1"/>
          <p:nvPr/>
        </p:nvSpPr>
        <p:spPr>
          <a:xfrm>
            <a:off x="3421740" y="5151947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996792" y="5147591"/>
            <a:ext cx="41971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2790656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0</a:t>
            </a:r>
            <a:endParaRPr lang="pt-BR" sz="14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790586" y="3098433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5576" y="3726760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1</a:t>
            </a:r>
            <a:endParaRPr lang="pt-BR" sz="1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90586" y="4034537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430121" y="4314949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396" y="4307329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29" name="Straight Arrow Connector 28"/>
          <p:cNvCxnSpPr>
            <a:stCxn id="8" idx="5"/>
            <a:endCxn id="28" idx="0"/>
          </p:cNvCxnSpPr>
          <p:nvPr/>
        </p:nvCxnSpPr>
        <p:spPr bwMode="auto">
          <a:xfrm>
            <a:off x="5151436" y="3689460"/>
            <a:ext cx="397422" cy="617869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3"/>
            <a:endCxn id="27" idx="0"/>
          </p:cNvCxnSpPr>
          <p:nvPr/>
        </p:nvCxnSpPr>
        <p:spPr bwMode="auto">
          <a:xfrm flipH="1">
            <a:off x="4637727" y="3689460"/>
            <a:ext cx="236050" cy="625489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27"/>
          <p:cNvCxnSpPr>
            <a:stCxn id="28" idx="5"/>
            <a:endCxn id="34" idx="0"/>
          </p:cNvCxnSpPr>
          <p:nvPr/>
        </p:nvCxnSpPr>
        <p:spPr bwMode="auto">
          <a:xfrm>
            <a:off x="5688484" y="4639799"/>
            <a:ext cx="280514" cy="53924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28"/>
          <p:cNvCxnSpPr>
            <a:endCxn id="33" idx="0"/>
          </p:cNvCxnSpPr>
          <p:nvPr/>
        </p:nvCxnSpPr>
        <p:spPr bwMode="auto">
          <a:xfrm rot="5400000">
            <a:off x="5120649" y="4871832"/>
            <a:ext cx="526383" cy="9675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5"/>
          <p:cNvSpPr txBox="1"/>
          <p:nvPr/>
        </p:nvSpPr>
        <p:spPr>
          <a:xfrm>
            <a:off x="5112078" y="5183401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5759138" y="5179045"/>
            <a:ext cx="41971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576" y="4590856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2</a:t>
            </a:r>
            <a:endParaRPr lang="pt-BR" sz="1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790586" y="4898633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55576" y="5425477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3</a:t>
            </a:r>
            <a:endParaRPr lang="pt-BR" sz="14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790586" y="5733254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28"/>
          <p:cNvCxnSpPr>
            <a:stCxn id="17" idx="3"/>
          </p:cNvCxnSpPr>
          <p:nvPr/>
        </p:nvCxnSpPr>
        <p:spPr bwMode="auto">
          <a:xfrm rot="5400000">
            <a:off x="1741944" y="5575890"/>
            <a:ext cx="487188" cy="2296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28"/>
          <p:cNvCxnSpPr>
            <a:stCxn id="17" idx="5"/>
          </p:cNvCxnSpPr>
          <p:nvPr/>
        </p:nvCxnSpPr>
        <p:spPr bwMode="auto">
          <a:xfrm rot="16200000" flipH="1">
            <a:off x="2288462" y="5574945"/>
            <a:ext cx="502153" cy="24651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28"/>
          <p:cNvCxnSpPr>
            <a:stCxn id="18" idx="4"/>
          </p:cNvCxnSpPr>
          <p:nvPr/>
        </p:nvCxnSpPr>
        <p:spPr bwMode="auto">
          <a:xfrm>
            <a:off x="3149347" y="5525940"/>
            <a:ext cx="17502" cy="42333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28"/>
          <p:cNvCxnSpPr>
            <a:stCxn id="22" idx="3"/>
          </p:cNvCxnSpPr>
          <p:nvPr/>
        </p:nvCxnSpPr>
        <p:spPr bwMode="auto">
          <a:xfrm rot="5400000">
            <a:off x="3674411" y="5620572"/>
            <a:ext cx="524358" cy="24333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28"/>
          <p:cNvCxnSpPr>
            <a:stCxn id="22" idx="5"/>
          </p:cNvCxnSpPr>
          <p:nvPr/>
        </p:nvCxnSpPr>
        <p:spPr bwMode="auto">
          <a:xfrm rot="16200000" flipH="1">
            <a:off x="4210415" y="5624690"/>
            <a:ext cx="541225" cy="2519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28"/>
          <p:cNvCxnSpPr>
            <a:stCxn id="33" idx="3"/>
          </p:cNvCxnSpPr>
          <p:nvPr/>
        </p:nvCxnSpPr>
        <p:spPr bwMode="auto">
          <a:xfrm rot="5400000">
            <a:off x="4855574" y="5699355"/>
            <a:ext cx="505417" cy="13844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28"/>
          <p:cNvCxnSpPr>
            <a:stCxn id="33" idx="5"/>
          </p:cNvCxnSpPr>
          <p:nvPr/>
        </p:nvCxnSpPr>
        <p:spPr bwMode="auto">
          <a:xfrm rot="16200000" flipH="1">
            <a:off x="5301563" y="5707726"/>
            <a:ext cx="505417" cy="12170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28"/>
          <p:cNvCxnSpPr>
            <a:stCxn id="34" idx="4"/>
          </p:cNvCxnSpPr>
          <p:nvPr/>
        </p:nvCxnSpPr>
        <p:spPr bwMode="auto">
          <a:xfrm rot="16200000" flipH="1">
            <a:off x="5745716" y="5791840"/>
            <a:ext cx="452728" cy="616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ector reto 4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67544" y="404664"/>
            <a:ext cx="814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Busca com Aprofundamento Iterativo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8" grpId="0" animBg="1"/>
      <p:bldP spid="21" grpId="0" animBg="1"/>
      <p:bldP spid="22" grpId="0" animBg="1"/>
      <p:bldP spid="23" grpId="0"/>
      <p:bldP spid="23" grpId="1"/>
      <p:bldP spid="25" grpId="0"/>
      <p:bldP spid="25" grpId="1"/>
      <p:bldP spid="27" grpId="0" animBg="1"/>
      <p:bldP spid="28" grpId="0" animBg="1"/>
      <p:bldP spid="33" grpId="0" animBg="1"/>
      <p:bldP spid="34" grpId="0" animBg="1"/>
      <p:bldP spid="35" grpId="0"/>
      <p:bldP spid="35" grpId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Combina os benefícios da busca em largura com os benefícios da busca em profundidade.</a:t>
            </a:r>
          </a:p>
          <a:p>
            <a:endParaRPr lang="pt-BR" sz="2400" dirty="0"/>
          </a:p>
          <a:p>
            <a:r>
              <a:rPr lang="pt-BR" sz="2400" dirty="0"/>
              <a:t>Evita o problema de caminhos muito longos ou infinitos.</a:t>
            </a:r>
          </a:p>
          <a:p>
            <a:endParaRPr lang="pt-BR" sz="2400" dirty="0"/>
          </a:p>
          <a:p>
            <a:r>
              <a:rPr lang="pt-BR" sz="2400" dirty="0"/>
              <a:t>A repetição da expansão de estados não é tão ruim, pois a maior parte dos estados está nos níveis mais baixos.</a:t>
            </a:r>
          </a:p>
          <a:p>
            <a:endParaRPr lang="pt-BR" sz="2400" dirty="0"/>
          </a:p>
          <a:p>
            <a:r>
              <a:rPr lang="pt-BR" sz="2400" dirty="0" smtClean="0"/>
              <a:t>Cria </a:t>
            </a:r>
            <a:r>
              <a:rPr lang="pt-BR" sz="2400" dirty="0"/>
              <a:t>menos estados que a busca em largura e consome menos memória. </a:t>
            </a: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814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Busca com Aprofundamento Iterativo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889596" y="3121287"/>
          <a:ext cx="5286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9" imgW="419100" imgH="228600" progId="Equation.3">
                  <p:embed/>
                </p:oleObj>
              </mc:Choice>
              <mc:Fallback>
                <p:oleObj name="Equation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6" y="3121287"/>
                        <a:ext cx="5286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895946" y="3438787"/>
          <a:ext cx="5445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11" imgW="431613" imgH="203112" progId="Equation.3">
                  <p:embed/>
                </p:oleObj>
              </mc:Choice>
              <mc:Fallback>
                <p:oleObj name="Equation" r:id="rId11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46" y="3438787"/>
                        <a:ext cx="5445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13" imgW="444307" imgH="203112" progId="Equation.3">
                  <p:embed/>
                </p:oleObj>
              </mc:Choice>
              <mc:Fallback>
                <p:oleObj name="Equation" r:id="rId13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5" imgW="685800" imgH="228600" progId="Equation.3">
                  <p:embed/>
                </p:oleObj>
              </mc:Choice>
              <mc:Fallback>
                <p:oleObj name="Equation" r:id="rId1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16" imgW="508000" imgH="228600" progId="Equation.3">
                  <p:embed/>
                </p:oleObj>
              </mc:Choice>
              <mc:Fallback>
                <p:oleObj name="Equation" r:id="rId16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Estratégia: </a:t>
            </a:r>
          </a:p>
          <a:p>
            <a:pPr lvl="1"/>
            <a:r>
              <a:rPr lang="pt-BR" sz="2400" dirty="0"/>
              <a:t>A busca se inicia ao mesmo tempo a partir do estado inicial e do estado final.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89040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4725144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4725144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3789040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715" y="4725144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 bwMode="auto">
          <a:xfrm rot="5400000">
            <a:off x="3615716" y="3325404"/>
            <a:ext cx="243594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2435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5"/>
            <a:endCxn id="9" idx="0"/>
          </p:cNvCxnSpPr>
          <p:nvPr/>
        </p:nvCxnSpPr>
        <p:spPr bwMode="auto">
          <a:xfrm>
            <a:off x="5179804" y="4121510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268924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 bwMode="auto">
          <a:xfrm flipH="1">
            <a:off x="2673340" y="4121510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3"/>
          </p:cNvCxnSpPr>
          <p:nvPr/>
        </p:nvCxnSpPr>
        <p:spPr bwMode="auto">
          <a:xfrm flipH="1">
            <a:off x="2051721" y="5057614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4"/>
          </p:cNvCxnSpPr>
          <p:nvPr/>
        </p:nvCxnSpPr>
        <p:spPr bwMode="auto">
          <a:xfrm>
            <a:off x="2673340" y="5114657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5"/>
          </p:cNvCxnSpPr>
          <p:nvPr/>
        </p:nvCxnSpPr>
        <p:spPr bwMode="auto">
          <a:xfrm>
            <a:off x="2812169" y="5057614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033655" y="5190690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5713656" y="5138807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81914" y="5642405"/>
            <a:ext cx="39943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6262" y="5650615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67544" y="404664"/>
            <a:ext cx="443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Bidirecional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5" name="Conector reto 2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67544" y="404664"/>
            <a:ext cx="443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Bidirecional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5" name="Conector reto 2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 l="21998" t="33398" r="18155" b="9961"/>
          <a:stretch>
            <a:fillRect/>
          </a:stretch>
        </p:blipFill>
        <p:spPr bwMode="auto">
          <a:xfrm>
            <a:off x="571472" y="1714488"/>
            <a:ext cx="77867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6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889596" y="3121287"/>
          <a:ext cx="5286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9" imgW="419100" imgH="228600" progId="Equation.3">
                  <p:embed/>
                </p:oleObj>
              </mc:Choice>
              <mc:Fallback>
                <p:oleObj name="Equation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6" y="3121287"/>
                        <a:ext cx="5286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506251" y="3121287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11" imgW="508000" imgH="228600" progId="Equation.3">
                  <p:embed/>
                </p:oleObj>
              </mc:Choice>
              <mc:Fallback>
                <p:oleObj name="Equation" r:id="rId11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251" y="3121287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509426" y="3432437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26" y="3432437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895946" y="3438787"/>
          <a:ext cx="5445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4" imgW="431613" imgH="203112" progId="Equation.3">
                  <p:embed/>
                </p:oleObj>
              </mc:Choice>
              <mc:Fallback>
                <p:oleObj name="Equation" r:id="rId14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46" y="3438787"/>
                        <a:ext cx="5445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6" imgW="444307" imgH="203112" progId="Equation.3">
                  <p:embed/>
                </p:oleObj>
              </mc:Choice>
              <mc:Fallback>
                <p:oleObj name="Equation" r:id="rId16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18" imgW="685800" imgH="228600" progId="Equation.3">
                  <p:embed/>
                </p:oleObj>
              </mc:Choice>
              <mc:Fallback>
                <p:oleObj name="Equation" r:id="rId18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9" imgW="508000" imgH="228600" progId="Equation.3">
                  <p:embed/>
                </p:oleObj>
              </mc:Choice>
              <mc:Fallback>
                <p:oleObj name="Equation" r:id="rId19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/>
              <a:t>² completo se o custo de todos os passos for positivo.    </a:t>
            </a:r>
          </a:p>
          <a:p>
            <a:r>
              <a:rPr lang="pt-BR" dirty="0"/>
              <a:t>³ ótimo se o custo de todos os passos for idêntico.</a:t>
            </a:r>
          </a:p>
          <a:p>
            <a:r>
              <a:rPr lang="pt-BR" dirty="0">
                <a:ea typeface="Verdana"/>
                <a:cs typeface="Verdana"/>
              </a:rPr>
              <a:t>⁴ se ambas as direções usarem busca em </a:t>
            </a:r>
            <a:r>
              <a:rPr lang="pt-BR" dirty="0" smtClean="0">
                <a:ea typeface="Verdana"/>
                <a:cs typeface="Verdana"/>
              </a:rPr>
              <a:t>largura.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Estados repetidos sempre vão ocorrer em problema </a:t>
            </a:r>
            <a:r>
              <a:rPr lang="pt-BR" sz="2800" dirty="0" smtClean="0"/>
              <a:t>em que </a:t>
            </a:r>
            <a:r>
              <a:rPr lang="pt-BR" sz="2800" dirty="0"/>
              <a:t>os estados são reversíveis.</a:t>
            </a:r>
          </a:p>
          <a:p>
            <a:endParaRPr lang="pt-BR" sz="2800" dirty="0"/>
          </a:p>
          <a:p>
            <a:r>
              <a:rPr lang="pt-BR" sz="2800" dirty="0"/>
              <a:t>Como evitar?</a:t>
            </a:r>
          </a:p>
          <a:p>
            <a:pPr lvl="1"/>
            <a:r>
              <a:rPr lang="pt-BR" sz="2400" dirty="0"/>
              <a:t>Não retornar ao estado “pai”.</a:t>
            </a:r>
          </a:p>
          <a:p>
            <a:pPr lvl="1"/>
            <a:r>
              <a:rPr lang="pt-BR" sz="2400" dirty="0"/>
              <a:t>Não </a:t>
            </a:r>
            <a:r>
              <a:rPr lang="pt-BR" sz="2400" dirty="0" smtClean="0"/>
              <a:t>retornar </a:t>
            </a:r>
            <a:r>
              <a:rPr lang="pt-BR" sz="2400" dirty="0"/>
              <a:t>a um ancestral.</a:t>
            </a:r>
          </a:p>
          <a:p>
            <a:pPr lvl="1"/>
            <a:r>
              <a:rPr lang="pt-BR" sz="2400" dirty="0"/>
              <a:t>Não gerar qualquer estado que já tenha sido criado antes (em qualquer ramo).</a:t>
            </a:r>
          </a:p>
          <a:p>
            <a:pPr lvl="2"/>
            <a:r>
              <a:rPr lang="pt-BR" sz="1800" dirty="0"/>
              <a:t>Requer que todos os estados gerados permaneçam na memória.</a:t>
            </a:r>
          </a:p>
          <a:p>
            <a:pPr lvl="1"/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57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Como evitar estados repetidos?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cdn.pensador.com/img/authors/co/nf/confucio-2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3457"/>
            <a:ext cx="3126618" cy="388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894352"/>
            <a:ext cx="4929222" cy="276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 smtClean="0">
                <a:latin typeface="Calibri" pitchFamily="34" charset="0"/>
              </a:rPr>
              <a:t>“</a:t>
            </a:r>
            <a:r>
              <a:rPr lang="pt-BR" sz="4000" dirty="0"/>
              <a:t>Antes de sair em busca de vingança, cave duas </a:t>
            </a:r>
            <a:r>
              <a:rPr lang="pt-BR" sz="4000" dirty="0" smtClean="0"/>
              <a:t>covas</a:t>
            </a:r>
            <a:r>
              <a:rPr lang="pt-BR" sz="4000" dirty="0" smtClean="0"/>
              <a:t>.</a:t>
            </a:r>
            <a:r>
              <a:rPr lang="pt-BR" sz="4000" dirty="0" smtClean="0">
                <a:latin typeface="Calibri" pitchFamily="34" charset="0"/>
              </a:rPr>
              <a:t>”</a:t>
            </a:r>
            <a:endParaRPr lang="pt-BR" sz="4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78634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Confúcio (551 a.C. -479 a.C.)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Pensador e filósofo chinês.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Anteriormente supomos que o ambiente era estático, completamente observável e determinístico. </a:t>
            </a:r>
          </a:p>
          <a:p>
            <a:endParaRPr lang="pt-BR" sz="2400" dirty="0" smtClean="0"/>
          </a:p>
          <a:p>
            <a:r>
              <a:rPr lang="pt-BR" sz="2400" dirty="0" smtClean="0"/>
              <a:t>O que fazer se o conhecimento sobre os estados ou ações é incompleto?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com Informação Parcial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Agente sem sensores: </a:t>
            </a:r>
            <a:r>
              <a:rPr lang="pt-BR" sz="2800" dirty="0" smtClean="0"/>
              <a:t>em alguns casos o agente não tem nenhum sensor para saber em qual estado ele está. </a:t>
            </a:r>
          </a:p>
          <a:p>
            <a:pPr lvl="1"/>
            <a:r>
              <a:rPr lang="pt-BR" sz="2400" dirty="0" smtClean="0"/>
              <a:t>Podendo estar em um de vários possíveis estados. </a:t>
            </a:r>
          </a:p>
          <a:p>
            <a:pPr lvl="1"/>
            <a:r>
              <a:rPr lang="pt-BR" sz="2400" dirty="0" smtClean="0"/>
              <a:t>Cada ação pode levar o agente para um de vários possíveis estados sucessores.</a:t>
            </a:r>
          </a:p>
          <a:p>
            <a:pPr lvl="1"/>
            <a:endParaRPr lang="pt-BR" sz="2400" dirty="0" smtClean="0"/>
          </a:p>
          <a:p>
            <a:r>
              <a:rPr lang="pt-BR" sz="2800" b="1" dirty="0" smtClean="0"/>
              <a:t>Exemplo: </a:t>
            </a:r>
            <a:r>
              <a:rPr lang="pt-BR" sz="2800" dirty="0" smtClean="0"/>
              <a:t>Aspirador de pó sem sensores.</a:t>
            </a:r>
            <a:endParaRPr lang="pt-BR" sz="28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com Informação Parcial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95933"/>
            <a:ext cx="4933470" cy="456937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b="1" dirty="0" smtClean="0"/>
              <a:t>estado inicial </a:t>
            </a:r>
            <a:r>
              <a:rPr lang="pt-BR" sz="2000" dirty="0" smtClean="0"/>
              <a:t>é um dos possíveis estados {1, 2, 3, 4, 5, 6, 7, 8}.</a:t>
            </a:r>
          </a:p>
          <a:p>
            <a:endParaRPr lang="pt-BR" sz="1000" dirty="0" smtClean="0"/>
          </a:p>
          <a:p>
            <a:r>
              <a:rPr lang="pt-BR" sz="2000" dirty="0" smtClean="0"/>
              <a:t>Executar a ação </a:t>
            </a:r>
            <a:r>
              <a:rPr lang="pt-BR" sz="2000" b="1" dirty="0" err="1" smtClean="0"/>
              <a:t>MoverDireita</a:t>
            </a:r>
            <a:r>
              <a:rPr lang="pt-BR" sz="2000" dirty="0" smtClean="0"/>
              <a:t> sempre vai levar o </a:t>
            </a:r>
            <a:r>
              <a:rPr lang="pt-BR" sz="2000" dirty="0"/>
              <a:t>agente para um dos estados {</a:t>
            </a:r>
            <a:r>
              <a:rPr lang="pt-BR" sz="2000" dirty="0" smtClean="0"/>
              <a:t>2, 4, 6, 8}.</a:t>
            </a:r>
          </a:p>
          <a:p>
            <a:endParaRPr lang="pt-BR" sz="1000" dirty="0"/>
          </a:p>
          <a:p>
            <a:r>
              <a:rPr lang="pt-BR" sz="2000" dirty="0" smtClean="0"/>
              <a:t>A sequencia de ações [</a:t>
            </a:r>
            <a:r>
              <a:rPr lang="pt-BR" sz="2000" b="1" dirty="0" err="1" smtClean="0"/>
              <a:t>MoverDireita</a:t>
            </a:r>
            <a:r>
              <a:rPr lang="pt-BR" sz="2000" b="1" dirty="0" smtClean="0"/>
              <a:t>, Limpar]</a:t>
            </a:r>
            <a:r>
              <a:rPr lang="pt-BR" sz="2000" dirty="0" smtClean="0"/>
              <a:t> </a:t>
            </a:r>
            <a:r>
              <a:rPr lang="pt-BR" sz="2000" dirty="0"/>
              <a:t>sempre vai levar o agente para um dos estados </a:t>
            </a:r>
            <a:r>
              <a:rPr lang="pt-BR" sz="2000" dirty="0" smtClean="0"/>
              <a:t>{4, </a:t>
            </a:r>
            <a:r>
              <a:rPr lang="pt-BR" sz="2000" dirty="0"/>
              <a:t>8</a:t>
            </a:r>
            <a:r>
              <a:rPr lang="pt-BR" sz="2000" dirty="0" smtClean="0"/>
              <a:t>}.</a:t>
            </a:r>
          </a:p>
          <a:p>
            <a:endParaRPr lang="pt-BR" sz="2000" dirty="0"/>
          </a:p>
          <a:p>
            <a:r>
              <a:rPr lang="pt-BR" sz="2000" dirty="0"/>
              <a:t>A sequencia de ações [</a:t>
            </a:r>
            <a:r>
              <a:rPr lang="pt-BR" sz="2000" b="1" dirty="0" err="1"/>
              <a:t>MoverDireita</a:t>
            </a:r>
            <a:r>
              <a:rPr lang="pt-BR" sz="2000" b="1" dirty="0"/>
              <a:t>, </a:t>
            </a:r>
            <a:r>
              <a:rPr lang="pt-BR" sz="2000" b="1" dirty="0" smtClean="0"/>
              <a:t>Limpar, </a:t>
            </a:r>
            <a:r>
              <a:rPr lang="pt-BR" sz="2000" b="1" dirty="0" err="1" smtClean="0"/>
              <a:t>MoverEsqueda</a:t>
            </a:r>
            <a:r>
              <a:rPr lang="pt-BR" sz="2000" b="1" dirty="0" smtClean="0"/>
              <a:t>, Limpar]</a:t>
            </a:r>
            <a:r>
              <a:rPr lang="pt-BR" sz="2000" dirty="0" smtClean="0"/>
              <a:t> </a:t>
            </a:r>
            <a:r>
              <a:rPr lang="pt-BR" sz="2000" dirty="0"/>
              <a:t>sempre vai levar o agente para </a:t>
            </a:r>
            <a:r>
              <a:rPr lang="pt-BR" sz="2000" dirty="0" smtClean="0"/>
              <a:t>o estado 7.</a:t>
            </a:r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982" y="1916832"/>
            <a:ext cx="387858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com Informação Parcial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95933"/>
            <a:ext cx="4933470" cy="456937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agente consegue atingir o estado objetivo sem saber onde ele começou.</a:t>
            </a:r>
          </a:p>
          <a:p>
            <a:endParaRPr lang="pt-BR" sz="2000" dirty="0"/>
          </a:p>
          <a:p>
            <a:r>
              <a:rPr lang="pt-BR" sz="2000" dirty="0" smtClean="0"/>
              <a:t>O agente deve raciocinar sobre o conjunto de estados que ele pode estar em vez de um único estado.</a:t>
            </a:r>
            <a:endParaRPr lang="pt-BR" sz="2000" dirty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982" y="1916832"/>
            <a:ext cx="387858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com Informação Parcial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15 </a:t>
            </a:r>
            <a:r>
              <a:rPr lang="pt-BR" sz="2400" dirty="0" smtClean="0">
                <a:latin typeface="+mj-lt"/>
                <a:cs typeface="Arial" pitchFamily="34" charset="0"/>
              </a:rPr>
              <a:t>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vez o problema bem formulado, o estado final (objetivo) deve ser “</a:t>
            </a:r>
            <a:r>
              <a:rPr lang="pt-BR" sz="2800" b="1" dirty="0"/>
              <a:t>buscado</a:t>
            </a:r>
            <a:r>
              <a:rPr lang="pt-BR" sz="2800" dirty="0"/>
              <a:t>” no espaço de estados.</a:t>
            </a:r>
          </a:p>
          <a:p>
            <a:endParaRPr lang="pt-BR" sz="2800" dirty="0"/>
          </a:p>
          <a:p>
            <a:r>
              <a:rPr lang="pt-BR" sz="2800" dirty="0"/>
              <a:t>A busca é representada em uma </a:t>
            </a:r>
            <a:r>
              <a:rPr lang="pt-BR" sz="2800" b="1" dirty="0"/>
              <a:t>árvore de busca</a:t>
            </a:r>
            <a:r>
              <a:rPr lang="pt-BR" sz="2800" dirty="0"/>
              <a:t>:</a:t>
            </a:r>
          </a:p>
          <a:p>
            <a:pPr lvl="1"/>
            <a:r>
              <a:rPr lang="pt-BR" sz="2000" dirty="0"/>
              <a:t>Raiz: corresponde ao estado inicial;</a:t>
            </a:r>
          </a:p>
          <a:p>
            <a:pPr lvl="1"/>
            <a:r>
              <a:rPr lang="pt-BR" sz="2000" dirty="0"/>
              <a:t>Expande-se o estado corrente, gerando um novo conjunto de sucessores; </a:t>
            </a:r>
          </a:p>
          <a:p>
            <a:pPr lvl="1"/>
            <a:r>
              <a:rPr lang="pt-BR" sz="2000" dirty="0"/>
              <a:t>Escolhe-se o próximo estado a expandir seguindo uma </a:t>
            </a:r>
            <a:r>
              <a:rPr lang="pt-BR" sz="2000" b="1" dirty="0"/>
              <a:t>estratégia de busca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Prossegue-se até chegar ao estado final (solução) ou falhar na busca pela solução;</a:t>
            </a:r>
          </a:p>
          <a:p>
            <a:endParaRPr lang="en-US" sz="4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537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Como encontrar a solução?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dirty="0"/>
              <a:t>Ir de </a:t>
            </a:r>
            <a:r>
              <a:rPr lang="pt-BR" b="1" dirty="0"/>
              <a:t>Arad</a:t>
            </a:r>
            <a:r>
              <a:rPr lang="pt-BR" dirty="0"/>
              <a:t> para </a:t>
            </a:r>
            <a:r>
              <a:rPr lang="pt-BR" b="1" dirty="0" err="1"/>
              <a:t>Bucharest</a:t>
            </a:r>
            <a:endParaRPr lang="pt-BR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5360" y="2564904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160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Sibiu</a:t>
            </a:r>
            <a:endParaRPr lang="pt-BR" dirty="0">
              <a:latin typeface="+mj-lt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435360" y="3658830"/>
            <a:ext cx="172819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Timissoara</a:t>
            </a:r>
            <a:endParaRPr lang="pt-BR" dirty="0">
              <a:latin typeface="+mj-lt"/>
            </a:endParaRPr>
          </a:p>
        </p:txBody>
      </p:sp>
      <p:cxnSp>
        <p:nvCxnSpPr>
          <p:cNvPr id="8" name="Straight Arrow Connector 16"/>
          <p:cNvCxnSpPr>
            <a:stCxn id="5" idx="4"/>
            <a:endCxn id="6" idx="0"/>
          </p:cNvCxnSpPr>
          <p:nvPr/>
        </p:nvCxnSpPr>
        <p:spPr bwMode="auto">
          <a:xfrm flipH="1">
            <a:off x="3423560" y="3084255"/>
            <a:ext cx="1800200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17"/>
          <p:cNvCxnSpPr>
            <a:stCxn id="5" idx="4"/>
            <a:endCxn id="7" idx="0"/>
          </p:cNvCxnSpPr>
          <p:nvPr/>
        </p:nvCxnSpPr>
        <p:spPr bwMode="auto">
          <a:xfrm>
            <a:off x="5223760" y="3084255"/>
            <a:ext cx="75696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12"/>
          <p:cNvSpPr txBox="1"/>
          <p:nvPr/>
        </p:nvSpPr>
        <p:spPr>
          <a:xfrm>
            <a:off x="6307568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Zerind</a:t>
            </a:r>
            <a:endParaRPr lang="pt-BR" dirty="0">
              <a:latin typeface="+mj-lt"/>
            </a:endParaRPr>
          </a:p>
        </p:txBody>
      </p:sp>
      <p:cxnSp>
        <p:nvCxnSpPr>
          <p:cNvPr id="11" name="Straight Arrow Connector 17"/>
          <p:cNvCxnSpPr>
            <a:stCxn id="5" idx="4"/>
            <a:endCxn id="10" idx="0"/>
          </p:cNvCxnSpPr>
          <p:nvPr/>
        </p:nvCxnSpPr>
        <p:spPr bwMode="auto">
          <a:xfrm>
            <a:off x="5223760" y="3084255"/>
            <a:ext cx="1872208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915352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7720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Fagaras</a:t>
            </a:r>
            <a:endParaRPr lang="pt-BR" dirty="0">
              <a:latin typeface="+mj-lt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2571536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Orades</a:t>
            </a:r>
            <a:endParaRPr lang="pt-BR" dirty="0">
              <a:latin typeface="+mj-lt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883904" y="4810958"/>
            <a:ext cx="2216488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Rimnico Vilcea</a:t>
            </a:r>
            <a:endParaRPr lang="pt-BR" dirty="0">
              <a:latin typeface="+mj-lt"/>
            </a:endParaRPr>
          </a:p>
        </p:txBody>
      </p:sp>
      <p:cxnSp>
        <p:nvCxnSpPr>
          <p:cNvPr id="16" name="Straight Arrow Connector 16"/>
          <p:cNvCxnSpPr>
            <a:stCxn id="6" idx="4"/>
            <a:endCxn id="12" idx="0"/>
          </p:cNvCxnSpPr>
          <p:nvPr/>
        </p:nvCxnSpPr>
        <p:spPr bwMode="auto">
          <a:xfrm flipH="1">
            <a:off x="1703752" y="4178181"/>
            <a:ext cx="171980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4"/>
            <a:endCxn id="14" idx="0"/>
          </p:cNvCxnSpPr>
          <p:nvPr/>
        </p:nvCxnSpPr>
        <p:spPr bwMode="auto">
          <a:xfrm flipH="1">
            <a:off x="3359936" y="4178181"/>
            <a:ext cx="63624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6"/>
          <p:cNvCxnSpPr>
            <a:stCxn id="6" idx="4"/>
            <a:endCxn id="13" idx="0"/>
          </p:cNvCxnSpPr>
          <p:nvPr/>
        </p:nvCxnSpPr>
        <p:spPr bwMode="auto">
          <a:xfrm>
            <a:off x="3423560" y="4178181"/>
            <a:ext cx="1592560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6"/>
          <p:cNvCxnSpPr>
            <a:stCxn id="6" idx="4"/>
            <a:endCxn id="15" idx="0"/>
          </p:cNvCxnSpPr>
          <p:nvPr/>
        </p:nvCxnSpPr>
        <p:spPr bwMode="auto">
          <a:xfrm>
            <a:off x="3423560" y="4178181"/>
            <a:ext cx="356858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reto 2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espaço de estados é </a:t>
            </a:r>
            <a:r>
              <a:rPr lang="pt-BR" sz="2800" b="1" dirty="0"/>
              <a:t>diferente</a:t>
            </a:r>
            <a:r>
              <a:rPr lang="pt-BR" sz="2800" dirty="0"/>
              <a:t> da árvore de </a:t>
            </a:r>
            <a:r>
              <a:rPr lang="pt-BR" sz="2800" dirty="0" smtClean="0"/>
              <a:t>busca. 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b="1" dirty="0" smtClean="0"/>
              <a:t>Exemplo:</a:t>
            </a:r>
          </a:p>
          <a:p>
            <a:endParaRPr lang="pt-BR" sz="2800" b="1" dirty="0" smtClean="0"/>
          </a:p>
          <a:p>
            <a:pPr lvl="1"/>
            <a:r>
              <a:rPr lang="pt-BR" sz="2000" dirty="0"/>
              <a:t>20 estados no espaço de </a:t>
            </a:r>
            <a:r>
              <a:rPr lang="pt-BR" sz="2000" dirty="0" smtClean="0"/>
              <a:t>estados;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Número de caminhos infinito;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Árvore com infinitos nós;</a:t>
            </a:r>
          </a:p>
          <a:p>
            <a:endParaRPr lang="pt-BR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80928"/>
            <a:ext cx="38678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Inicializa a arvore usando o estado inicial do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não existem candidatos para serem expandidos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Escolhe um nó folha para ser expandido de acordo com 	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Se o nó possuir o estado final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solução correspondente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 não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expande o nó e adiciona os nós resultantes a 			arvore de busca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endParaRPr lang="en-US" sz="1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791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Código descritivo – Busca em Árvore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7" y="1600200"/>
            <a:ext cx="886732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i="1" dirty="0">
                <a:latin typeface="Courier New" pitchFamily="49" charset="0"/>
                <a:cs typeface="Courier New" pitchFamily="49" charset="0"/>
              </a:rPr>
              <a:t>  fronteira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FazNó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EstadoInicial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 do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FilaVazia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nó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RemovePrimeiro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nó[Estado] for igual 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EstadoFinal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  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Solução(nó)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ExpandeFronteira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(nó,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 função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Solução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retorna a sequência de nós necessários para retornar a raiz da arvore.</a:t>
            </a: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Considera-se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uma estrutura do tipo fila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91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Pseudocódigo – Busca em Árvore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1980</Words>
  <Application>Microsoft Office PowerPoint</Application>
  <PresentationFormat>Apresentação na tela (4:3)</PresentationFormat>
  <Paragraphs>443</Paragraphs>
  <Slides>34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Verdana</vt:lpstr>
      <vt:lpstr>Wingdings</vt:lpstr>
      <vt:lpstr>Tema do Office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274</cp:revision>
  <dcterms:created xsi:type="dcterms:W3CDTF">2011-12-06T21:40:09Z</dcterms:created>
  <dcterms:modified xsi:type="dcterms:W3CDTF">2017-02-15T19:12:01Z</dcterms:modified>
</cp:coreProperties>
</file>