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10" r:id="rId2"/>
    <p:sldId id="403" r:id="rId3"/>
    <p:sldId id="508" r:id="rId4"/>
    <p:sldId id="434" r:id="rId5"/>
    <p:sldId id="460" r:id="rId6"/>
    <p:sldId id="505" r:id="rId7"/>
    <p:sldId id="461" r:id="rId8"/>
    <p:sldId id="463" r:id="rId9"/>
    <p:sldId id="462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509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0A3"/>
    <a:srgbClr val="FFFCC8"/>
    <a:srgbClr val="2C67AE"/>
    <a:srgbClr val="377BC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8370A-704E-49FC-BAA9-D4AB260E2050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85C9-5B3D-496F-A8D2-6ECD3530B2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9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5F9C-F71A-419D-83AB-F48A1180A152}" type="datetimeFigureOut">
              <a:rPr lang="pt-BR" smtClean="0"/>
              <a:pPr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273826" y="2681583"/>
            <a:ext cx="303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10</a:t>
            </a:r>
            <a:r>
              <a:rPr lang="pt-BR" sz="2400" dirty="0" smtClean="0">
                <a:latin typeface="+mj-lt"/>
                <a:cs typeface="Arial" pitchFamily="34" charset="0"/>
              </a:rPr>
              <a:t> </a:t>
            </a:r>
            <a:r>
              <a:rPr lang="pt-BR" sz="2400" dirty="0" smtClean="0">
                <a:latin typeface="+mj-lt"/>
                <a:cs typeface="Arial" pitchFamily="34" charset="0"/>
              </a:rPr>
              <a:t>de outubro de 2016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itchFamily="34" charset="0"/>
              </a:rPr>
            </a:br>
            <a:r>
              <a:rPr lang="pt-BR" sz="4000" b="1" dirty="0" smtClean="0">
                <a:latin typeface="+mj-lt"/>
                <a:cs typeface="Arial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itchFamily="34" charset="0"/>
              </a:rPr>
              <a:t>Profº</a:t>
            </a:r>
            <a:r>
              <a:rPr lang="pt-BR" sz="2400" dirty="0" smtClean="0">
                <a:latin typeface="+mj-lt"/>
                <a:cs typeface="Arial" pitchFamily="34" charset="0"/>
              </a:rPr>
              <a:t> Esdras Lins Bispo Jr.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55776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>
                <a:latin typeface="+mj-lt"/>
                <a:cs typeface="Arial" pitchFamily="34" charset="0"/>
              </a:rPr>
              <a:t>bispojr@ufg.br</a:t>
            </a:r>
            <a:endParaRPr lang="pt-BR" sz="2400" u="sng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O processo de tentar encontrar uma sequencia </a:t>
            </a:r>
            <a:r>
              <a:rPr lang="pt-BR" sz="2800" dirty="0"/>
              <a:t>de ações que </a:t>
            </a:r>
            <a:r>
              <a:rPr lang="pt-BR" sz="2800" dirty="0" smtClean="0"/>
              <a:t>leva de um estado até </a:t>
            </a:r>
            <a:r>
              <a:rPr lang="pt-BR" sz="2800" dirty="0"/>
              <a:t>um estado </a:t>
            </a:r>
            <a:r>
              <a:rPr lang="pt-BR" sz="2800" dirty="0" smtClean="0"/>
              <a:t>objetivo é chamado de </a:t>
            </a:r>
            <a:r>
              <a:rPr lang="pt-BR" sz="2800" b="1" dirty="0" smtClean="0"/>
              <a:t>busca</a:t>
            </a:r>
            <a:r>
              <a:rPr lang="pt-BR" sz="2800" dirty="0" smtClean="0"/>
              <a:t>.</a:t>
            </a:r>
          </a:p>
          <a:p>
            <a:endParaRPr lang="pt-BR" sz="2800" dirty="0"/>
          </a:p>
          <a:p>
            <a:r>
              <a:rPr lang="pt-BR" sz="2800" dirty="0" smtClean="0"/>
              <a:t>Uma vez encontrada a solução, o agente pode </a:t>
            </a:r>
            <a:r>
              <a:rPr lang="pt-BR" sz="2800" b="1" dirty="0" smtClean="0"/>
              <a:t>executar</a:t>
            </a:r>
            <a:r>
              <a:rPr lang="pt-BR" sz="2800" dirty="0" smtClean="0"/>
              <a:t> a sequencia de ações para chegar no objetivo.</a:t>
            </a:r>
          </a:p>
          <a:p>
            <a:endParaRPr lang="pt-BR" sz="2800" dirty="0"/>
          </a:p>
          <a:p>
            <a:r>
              <a:rPr lang="pt-BR" sz="2800" dirty="0" smtClean="0"/>
              <a:t>Fases:</a:t>
            </a:r>
          </a:p>
          <a:p>
            <a:pPr lvl="1"/>
            <a:r>
              <a:rPr lang="pt-BR" sz="2400" dirty="0" smtClean="0"/>
              <a:t>Formular objetivo</a:t>
            </a:r>
          </a:p>
          <a:p>
            <a:pPr lvl="1"/>
            <a:r>
              <a:rPr lang="pt-BR" sz="2400" dirty="0" smtClean="0"/>
              <a:t>Buscar objetivo</a:t>
            </a:r>
          </a:p>
          <a:p>
            <a:pPr lvl="1"/>
            <a:r>
              <a:rPr lang="pt-BR" sz="2400" dirty="0" smtClean="0"/>
              <a:t>Executar sequencia de ações</a:t>
            </a:r>
            <a:endParaRPr lang="en-US" sz="2400" dirty="0" smtClean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4640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Problema de Busca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549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Definição do Problema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42910" y="1785926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É a primeira e mais importante etapa do processo de resolução de problemas de inteligência artificial por meio de buscas.</a:t>
            </a:r>
            <a:endParaRPr lang="pt-BR" sz="2400" b="1" dirty="0">
              <a:solidFill>
                <a:srgbClr val="2960A3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 rot="10800000">
            <a:off x="611560" y="1754412"/>
            <a:ext cx="6389332" cy="31514"/>
          </a:xfrm>
          <a:prstGeom prst="line">
            <a:avLst/>
          </a:prstGeom>
          <a:ln>
            <a:solidFill>
              <a:srgbClr val="2960A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072198" y="1484784"/>
            <a:ext cx="2388234" cy="101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Definição do Problema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r>
              <a:rPr lang="pt-BR" sz="2400" b="1" dirty="0"/>
              <a:t>Estado Inicial: </a:t>
            </a:r>
            <a:r>
              <a:rPr lang="pt-BR" sz="2400" dirty="0"/>
              <a:t>Estado inicial do agente. </a:t>
            </a:r>
          </a:p>
          <a:p>
            <a:pPr lvl="1"/>
            <a:r>
              <a:rPr lang="pt-BR" sz="2000" dirty="0"/>
              <a:t>Ex: Em(</a:t>
            </a:r>
            <a:r>
              <a:rPr lang="pt-BR" sz="2000" dirty="0" err="1"/>
              <a:t>Arad</a:t>
            </a:r>
            <a:r>
              <a:rPr lang="pt-BR" sz="2000" dirty="0" smtClean="0"/>
              <a:t>)</a:t>
            </a:r>
            <a:endParaRPr lang="pt-BR" sz="2000" b="1" dirty="0"/>
          </a:p>
          <a:p>
            <a:r>
              <a:rPr lang="pt-BR" sz="2400" b="1" dirty="0"/>
              <a:t>Estado Final: </a:t>
            </a:r>
            <a:r>
              <a:rPr lang="pt-BR" sz="2400" dirty="0"/>
              <a:t>Estado buscado pelo agente. </a:t>
            </a:r>
          </a:p>
          <a:p>
            <a:pPr lvl="1"/>
            <a:r>
              <a:rPr lang="pt-BR" sz="2000" dirty="0"/>
              <a:t>Ex: Em(</a:t>
            </a:r>
            <a:r>
              <a:rPr lang="pt-BR" sz="2000" dirty="0" err="1"/>
              <a:t>Bucharest</a:t>
            </a:r>
            <a:r>
              <a:rPr lang="pt-BR" sz="2000" dirty="0" smtClean="0"/>
              <a:t>)</a:t>
            </a:r>
            <a:endParaRPr lang="pt-BR" sz="2000" b="1" dirty="0"/>
          </a:p>
          <a:p>
            <a:r>
              <a:rPr lang="pt-BR" sz="2400" b="1" dirty="0"/>
              <a:t>Ações Possíveis: </a:t>
            </a:r>
            <a:r>
              <a:rPr lang="pt-BR" sz="2400" dirty="0"/>
              <a:t>Conjunto de ações que o agente pode executar. </a:t>
            </a:r>
          </a:p>
          <a:p>
            <a:pPr lvl="1"/>
            <a:r>
              <a:rPr lang="pt-BR" sz="2000" dirty="0"/>
              <a:t>Ex: Ir(Cidade, </a:t>
            </a:r>
            <a:r>
              <a:rPr lang="pt-BR" sz="2000" dirty="0" err="1"/>
              <a:t>PróximaCidade</a:t>
            </a:r>
            <a:r>
              <a:rPr lang="pt-BR" sz="2000" dirty="0" smtClean="0"/>
              <a:t>)</a:t>
            </a:r>
            <a:endParaRPr lang="pt-BR" sz="2000" b="1" dirty="0"/>
          </a:p>
          <a:p>
            <a:r>
              <a:rPr lang="pt-BR" sz="2400" b="1" dirty="0"/>
              <a:t>Espaço de Estados: </a:t>
            </a:r>
            <a:r>
              <a:rPr lang="pt-BR" sz="2400" dirty="0"/>
              <a:t>Conjunto de estados que podem ser atingidos a partir do estado inicial. </a:t>
            </a:r>
          </a:p>
          <a:p>
            <a:pPr lvl="1"/>
            <a:r>
              <a:rPr lang="pt-BR" sz="2000" dirty="0"/>
              <a:t>Ex: Mapa da Romênia</a:t>
            </a:r>
            <a:r>
              <a:rPr lang="pt-BR" sz="2000" dirty="0" smtClean="0"/>
              <a:t>.</a:t>
            </a:r>
            <a:endParaRPr lang="pt-BR" sz="2000" dirty="0"/>
          </a:p>
          <a:p>
            <a:r>
              <a:rPr lang="pt-BR" sz="2400" b="1" dirty="0"/>
              <a:t>Custo: </a:t>
            </a:r>
            <a:r>
              <a:rPr lang="pt-BR" sz="2400" dirty="0"/>
              <a:t>Custo numérico de cada caminho. </a:t>
            </a:r>
          </a:p>
          <a:p>
            <a:pPr lvl="1"/>
            <a:r>
              <a:rPr lang="pt-BR" sz="2000" dirty="0" err="1"/>
              <a:t>Ex</a:t>
            </a:r>
            <a:r>
              <a:rPr lang="pt-BR" sz="2000" dirty="0"/>
              <a:t>: Distância em KM entre as cidades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549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Definição de Problema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b="1" dirty="0"/>
              <a:t>Estático: </a:t>
            </a:r>
          </a:p>
          <a:p>
            <a:pPr lvl="1"/>
            <a:r>
              <a:rPr lang="pt-BR" sz="2400" dirty="0"/>
              <a:t>O Ambiente não pode mudar enquanto o agente está realizando a resolução do problema.</a:t>
            </a:r>
          </a:p>
          <a:p>
            <a:endParaRPr lang="pt-BR" sz="2000" dirty="0"/>
          </a:p>
          <a:p>
            <a:r>
              <a:rPr lang="pt-BR" sz="2800" b="1" dirty="0"/>
              <a:t>Observável: </a:t>
            </a:r>
          </a:p>
          <a:p>
            <a:pPr lvl="1"/>
            <a:r>
              <a:rPr lang="pt-BR" sz="2400" dirty="0"/>
              <a:t>O estado inicial do ambiente precisa ser conhecido previamente.</a:t>
            </a:r>
          </a:p>
          <a:p>
            <a:endParaRPr lang="pt-BR" sz="2000" dirty="0"/>
          </a:p>
          <a:p>
            <a:r>
              <a:rPr lang="pt-BR" sz="2800" b="1" dirty="0"/>
              <a:t>Determinístico: </a:t>
            </a:r>
          </a:p>
          <a:p>
            <a:pPr lvl="1"/>
            <a:r>
              <a:rPr lang="pt-BR" sz="2400" dirty="0"/>
              <a:t>O próximo estado do agente deve ser determinado pelo estado atual + ação. A execução da ação não pode falhar.</a:t>
            </a:r>
          </a:p>
          <a:p>
            <a:endParaRPr lang="en-US" dirty="0"/>
          </a:p>
        </p:txBody>
      </p:sp>
      <p:cxnSp>
        <p:nvCxnSpPr>
          <p:cNvPr id="4" name="Conector reto 3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467544" y="537314"/>
            <a:ext cx="80795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00" b="1" dirty="0" smtClean="0">
                <a:latin typeface="+mj-lt"/>
                <a:cs typeface="Arial" pitchFamily="34" charset="0"/>
              </a:rPr>
              <a:t>Considerações em relação ao ambiente</a:t>
            </a:r>
            <a:endParaRPr lang="pt-BR" sz="3800" b="1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5" y="1600200"/>
            <a:ext cx="4469374" cy="4525963"/>
          </a:xfrm>
        </p:spPr>
        <p:txBody>
          <a:bodyPr>
            <a:normAutofit/>
          </a:bodyPr>
          <a:lstStyle/>
          <a:p>
            <a:r>
              <a:rPr lang="pt-BR" sz="1800" b="1" dirty="0"/>
              <a:t>Espaço de Estados: </a:t>
            </a:r>
            <a:r>
              <a:rPr lang="pt-BR" sz="1800" dirty="0"/>
              <a:t>8 estados possíveis (figura ao lado);</a:t>
            </a:r>
          </a:p>
          <a:p>
            <a:endParaRPr lang="pt-BR" sz="1800" b="1" dirty="0"/>
          </a:p>
          <a:p>
            <a:r>
              <a:rPr lang="pt-BR" sz="1800" b="1" dirty="0"/>
              <a:t>Estado Inicial: </a:t>
            </a:r>
            <a:r>
              <a:rPr lang="pt-BR" sz="1800" dirty="0"/>
              <a:t>Qualquer estado;</a:t>
            </a:r>
          </a:p>
          <a:p>
            <a:endParaRPr lang="pt-BR" sz="1800" b="1" dirty="0"/>
          </a:p>
          <a:p>
            <a:r>
              <a:rPr lang="pt-BR" sz="1800" b="1" dirty="0"/>
              <a:t>Estado Final: </a:t>
            </a:r>
            <a:r>
              <a:rPr lang="pt-BR" sz="1800" dirty="0"/>
              <a:t>Estado 7 ou 8 (ambos quadrados limpos);</a:t>
            </a:r>
          </a:p>
          <a:p>
            <a:endParaRPr lang="pt-BR" sz="1800" dirty="0"/>
          </a:p>
          <a:p>
            <a:r>
              <a:rPr lang="pt-BR" sz="1800" b="1" dirty="0"/>
              <a:t>Ações Possíveis: </a:t>
            </a:r>
            <a:r>
              <a:rPr lang="pt-BR" sz="1800" dirty="0"/>
              <a:t>Mover para direita, mover para esquerda e limpar;</a:t>
            </a:r>
          </a:p>
          <a:p>
            <a:endParaRPr lang="pt-BR" sz="1800" b="1" dirty="0"/>
          </a:p>
          <a:p>
            <a:r>
              <a:rPr lang="pt-BR" sz="1800" b="1" dirty="0"/>
              <a:t>Custo: </a:t>
            </a:r>
            <a:r>
              <a:rPr lang="pt-BR" sz="1800" dirty="0"/>
              <a:t>Cada passo tem o custo 1, assim o custo do caminho é definido pelo </a:t>
            </a:r>
            <a:r>
              <a:rPr lang="pt-BR" sz="1800" dirty="0" smtClean="0"/>
              <a:t>número </a:t>
            </a:r>
            <a:r>
              <a:rPr lang="pt-BR" sz="1800" dirty="0"/>
              <a:t>de passos;</a:t>
            </a:r>
          </a:p>
          <a:p>
            <a:pPr lvl="1"/>
            <a:endParaRPr lang="pt-BR" sz="2000" b="1" dirty="0"/>
          </a:p>
          <a:p>
            <a:endParaRPr 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299" y="1575923"/>
            <a:ext cx="41315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6192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Aspirador de Pó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5151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3813820" y="220486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51920" y="220486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6192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Aspirador de Pó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9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18073 0.1627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73 0.16273 L -0.03906 0.1627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06 0.16273 L 0.15 0.3201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0.13784 0.0053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84 0.00532 L 0.31909 0.1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909 0.16273 L 0.17725 0.1627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5 0.16273 L -0.00382 0.3201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Espaço de Estados: </a:t>
            </a:r>
            <a:r>
              <a:rPr lang="pt-BR" dirty="0"/>
              <a:t>181.440 possíveis estados;</a:t>
            </a:r>
          </a:p>
          <a:p>
            <a:endParaRPr lang="pt-BR" b="1" dirty="0"/>
          </a:p>
          <a:p>
            <a:r>
              <a:rPr lang="pt-BR" b="1" dirty="0"/>
              <a:t>Estado Inicial: </a:t>
            </a:r>
            <a:r>
              <a:rPr lang="pt-BR" dirty="0"/>
              <a:t>Qualquer estado;</a:t>
            </a:r>
          </a:p>
          <a:p>
            <a:endParaRPr lang="pt-BR" b="1" dirty="0"/>
          </a:p>
          <a:p>
            <a:r>
              <a:rPr lang="pt-BR" b="1" dirty="0"/>
              <a:t>Estado Final: </a:t>
            </a:r>
            <a:r>
              <a:rPr lang="pt-BR" dirty="0"/>
              <a:t>Figura ao lado – </a:t>
            </a:r>
            <a:r>
              <a:rPr lang="pt-BR" dirty="0" err="1"/>
              <a:t>Goal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b="1" dirty="0"/>
              <a:t>Ações Possíveis: </a:t>
            </a:r>
            <a:r>
              <a:rPr lang="pt-BR" dirty="0"/>
              <a:t>Mover o quadrado vazio para direita, para esquerda, para cima ou para baixo;</a:t>
            </a:r>
          </a:p>
          <a:p>
            <a:endParaRPr lang="pt-BR" b="1" dirty="0"/>
          </a:p>
          <a:p>
            <a:r>
              <a:rPr lang="pt-BR" b="1" dirty="0"/>
              <a:t>Custo: </a:t>
            </a:r>
            <a:r>
              <a:rPr lang="pt-BR" dirty="0"/>
              <a:t>Cada passo tem o custo 1, assim o custo do caminho é definido pelo </a:t>
            </a:r>
            <a:r>
              <a:rPr lang="pt-BR" dirty="0" smtClean="0"/>
              <a:t>número </a:t>
            </a:r>
            <a:r>
              <a:rPr lang="pt-BR" dirty="0"/>
              <a:t>de passos;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15-puzzle (4x4) – </a:t>
            </a:r>
            <a:r>
              <a:rPr lang="pt-BR" dirty="0"/>
              <a:t>1.3 trilhões estados possíveis.</a:t>
            </a:r>
          </a:p>
          <a:p>
            <a:r>
              <a:rPr lang="pt-BR" b="1" dirty="0"/>
              <a:t>24-puzzle (5x5) – </a:t>
            </a:r>
            <a:r>
              <a:rPr lang="pt-BR" dirty="0"/>
              <a:t>10²⁵ estados possíveis.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628800"/>
            <a:ext cx="185336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4411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8-puzzle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Espaço de Estados: </a:t>
            </a:r>
            <a:r>
              <a:rPr lang="pt-BR" dirty="0" smtClean="0"/>
              <a:t>Aproximadamente 10</a:t>
            </a:r>
            <a:r>
              <a:rPr lang="pt-BR" baseline="30000" dirty="0" smtClean="0"/>
              <a:t>40</a:t>
            </a:r>
            <a:r>
              <a:rPr lang="pt-BR" dirty="0" smtClean="0"/>
              <a:t>        </a:t>
            </a:r>
            <a:r>
              <a:rPr lang="pt-BR" dirty="0"/>
              <a:t>possíveis estados (Claude Shannon, 1950);</a:t>
            </a:r>
          </a:p>
          <a:p>
            <a:endParaRPr lang="pt-BR" b="1" dirty="0"/>
          </a:p>
          <a:p>
            <a:r>
              <a:rPr lang="pt-BR" b="1" dirty="0"/>
              <a:t>Estado Inicial: </a:t>
            </a:r>
            <a:r>
              <a:rPr lang="pt-BR" dirty="0"/>
              <a:t>Posição inicial de um jogo de xadrez;</a:t>
            </a:r>
          </a:p>
          <a:p>
            <a:endParaRPr lang="pt-BR" b="1" dirty="0"/>
          </a:p>
          <a:p>
            <a:r>
              <a:rPr lang="pt-BR" b="1" dirty="0"/>
              <a:t>Estado Final: </a:t>
            </a:r>
            <a:r>
              <a:rPr lang="pt-BR" dirty="0"/>
              <a:t>Qualquer estado onde o rei adversário está sendo atacado e o adversário não possui movimentos válidos;</a:t>
            </a:r>
          </a:p>
          <a:p>
            <a:endParaRPr lang="pt-BR" dirty="0"/>
          </a:p>
          <a:p>
            <a:r>
              <a:rPr lang="pt-BR" b="1" dirty="0"/>
              <a:t>Ações Possíveis: </a:t>
            </a:r>
            <a:r>
              <a:rPr lang="pt-BR" dirty="0"/>
              <a:t>Regras de movimentação de cada peça do xadrez;</a:t>
            </a:r>
          </a:p>
          <a:p>
            <a:endParaRPr lang="pt-BR" b="1" dirty="0"/>
          </a:p>
          <a:p>
            <a:r>
              <a:rPr lang="pt-BR" b="1" dirty="0"/>
              <a:t>Custo: </a:t>
            </a:r>
            <a:r>
              <a:rPr lang="pt-BR" dirty="0"/>
              <a:t>Quantidade de posições examinadas;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4251" y="1772816"/>
            <a:ext cx="17621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1576" y="3767832"/>
            <a:ext cx="17716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reto 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7544" y="404664"/>
            <a:ext cx="4065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Xadrez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Espaço de Estados: </a:t>
            </a:r>
            <a:r>
              <a:rPr lang="pt-BR" dirty="0"/>
              <a:t>Qualquer disposição de 0 a 8 rainhas no tabuleiro</a:t>
            </a:r>
            <a:r>
              <a:rPr lang="pt-BR" b="1" dirty="0"/>
              <a:t> </a:t>
            </a:r>
            <a:r>
              <a:rPr lang="pt-BR" dirty="0"/>
              <a:t>(1.8 x 10¹⁴ possíveis estados);</a:t>
            </a:r>
          </a:p>
          <a:p>
            <a:endParaRPr lang="pt-BR" b="1" dirty="0"/>
          </a:p>
          <a:p>
            <a:r>
              <a:rPr lang="pt-BR" b="1" dirty="0"/>
              <a:t>Estado Inicial: </a:t>
            </a:r>
            <a:r>
              <a:rPr lang="pt-BR" dirty="0"/>
              <a:t>Nenhuma rainha no tabuleiro;</a:t>
            </a:r>
          </a:p>
          <a:p>
            <a:endParaRPr lang="pt-BR" b="1" dirty="0"/>
          </a:p>
          <a:p>
            <a:r>
              <a:rPr lang="pt-BR" b="1" dirty="0"/>
              <a:t>Estado Final: </a:t>
            </a:r>
            <a:r>
              <a:rPr lang="pt-BR" dirty="0"/>
              <a:t>Qualquer estado onde  as 8 rainhas estão no tabuleiro e nenhuma esta sendo atacada;</a:t>
            </a:r>
          </a:p>
          <a:p>
            <a:endParaRPr lang="pt-BR" dirty="0"/>
          </a:p>
          <a:p>
            <a:r>
              <a:rPr lang="pt-BR" b="1" dirty="0"/>
              <a:t>Ações Possíveis: </a:t>
            </a:r>
            <a:r>
              <a:rPr lang="pt-BR" dirty="0"/>
              <a:t>Colocar uma rainha em um espaço </a:t>
            </a:r>
            <a:r>
              <a:rPr lang="pt-BR" dirty="0" smtClean="0"/>
              <a:t>vazio </a:t>
            </a:r>
            <a:r>
              <a:rPr lang="pt-BR" dirty="0"/>
              <a:t>do tabuleiro;</a:t>
            </a:r>
          </a:p>
          <a:p>
            <a:endParaRPr lang="pt-BR" b="1" dirty="0"/>
          </a:p>
          <a:p>
            <a:r>
              <a:rPr lang="pt-BR" b="1" dirty="0"/>
              <a:t>Custo: </a:t>
            </a:r>
            <a:r>
              <a:rPr lang="pt-BR" dirty="0"/>
              <a:t>Não importa nesse caso;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988840"/>
            <a:ext cx="21602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714876" y="4857760"/>
            <a:ext cx="3857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600" dirty="0"/>
              <a:t>* O jogo possui apenas 92 possíveis soluções (considerando diferentes rotações e reflexões). E apenas 12 soluções únicas.</a:t>
            </a: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7544" y="404664"/>
            <a:ext cx="8027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8 Rainhas (Incremental)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Espaço de Estados: </a:t>
            </a:r>
            <a:r>
              <a:rPr lang="pt-BR" dirty="0"/>
              <a:t>Tabuleiro com n rainhas, uma por coluna, nas n colunas mais a esquerda sem que nenhuma rainha ataque outra</a:t>
            </a:r>
            <a:r>
              <a:rPr lang="pt-BR" b="1" dirty="0"/>
              <a:t> </a:t>
            </a:r>
            <a:r>
              <a:rPr lang="pt-BR" dirty="0"/>
              <a:t>(2057 possíveis estados);</a:t>
            </a:r>
          </a:p>
          <a:p>
            <a:endParaRPr lang="pt-BR" b="1" dirty="0"/>
          </a:p>
          <a:p>
            <a:r>
              <a:rPr lang="pt-BR" b="1" dirty="0"/>
              <a:t>Estado Inicial: </a:t>
            </a:r>
            <a:r>
              <a:rPr lang="pt-BR" dirty="0"/>
              <a:t>Nenhuma rainha no tabuleiro;</a:t>
            </a:r>
          </a:p>
          <a:p>
            <a:endParaRPr lang="pt-BR" b="1" dirty="0"/>
          </a:p>
          <a:p>
            <a:r>
              <a:rPr lang="pt-BR" b="1" dirty="0"/>
              <a:t>Estado Final: </a:t>
            </a:r>
            <a:r>
              <a:rPr lang="pt-BR" dirty="0"/>
              <a:t>Qualquer estado onde  as 8 rainhas estão no tabuleiro e nenhuma esta sendo atacada;</a:t>
            </a:r>
          </a:p>
          <a:p>
            <a:endParaRPr lang="pt-BR" dirty="0"/>
          </a:p>
          <a:p>
            <a:r>
              <a:rPr lang="pt-BR" b="1" dirty="0"/>
              <a:t>Ações Possíveis: </a:t>
            </a:r>
            <a:r>
              <a:rPr lang="pt-BR" dirty="0"/>
              <a:t>Adicionar uma rainha em  qualquer casa na coluna vazia mais à esquerda de forma que não possa ser atacada;</a:t>
            </a:r>
          </a:p>
          <a:p>
            <a:endParaRPr lang="pt-BR" b="1" dirty="0"/>
          </a:p>
          <a:p>
            <a:r>
              <a:rPr lang="pt-BR" b="1" dirty="0"/>
              <a:t>Custo: </a:t>
            </a:r>
            <a:r>
              <a:rPr lang="pt-BR" dirty="0"/>
              <a:t>Não importa nesse caso;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988840"/>
            <a:ext cx="208823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8720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+mj-lt"/>
                <a:cs typeface="Arial" pitchFamily="34" charset="0"/>
              </a:rPr>
              <a:t>Exemplo: 8 Rainhas (Estados completos)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Pensamento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0722" name="Picture 2" descr="http://www.darwin.com.br/prevestibular/Enem/questoes/img/67.jpg"/>
          <p:cNvPicPr>
            <a:picLocks noChangeAspect="1" noChangeArrowheads="1"/>
          </p:cNvPicPr>
          <p:nvPr/>
        </p:nvPicPr>
        <p:blipFill>
          <a:blip r:embed="rId3" cstate="print"/>
          <a:srcRect b="6447"/>
          <a:stretch>
            <a:fillRect/>
          </a:stretch>
        </p:blipFill>
        <p:spPr bwMode="auto">
          <a:xfrm>
            <a:off x="1763688" y="1484784"/>
            <a:ext cx="5472608" cy="453650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3419872" y="20608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 ou não C?</a:t>
            </a:r>
            <a:endParaRPr lang="pt-BR" sz="3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Torre de Hanói?</a:t>
            </a:r>
          </a:p>
          <a:p>
            <a:endParaRPr lang="en-US" dirty="0"/>
          </a:p>
          <a:p>
            <a:endParaRPr lang="en-US" sz="2800" dirty="0"/>
          </a:p>
          <a:p>
            <a:endParaRPr lang="en-US" dirty="0"/>
          </a:p>
          <a:p>
            <a:r>
              <a:rPr lang="pt-BR" dirty="0"/>
              <a:t>Canibais e Missionários?</a:t>
            </a:r>
          </a:p>
          <a:p>
            <a:endParaRPr lang="en-US" dirty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420" y="2243088"/>
            <a:ext cx="4955852" cy="143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725144"/>
            <a:ext cx="191929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0982" y="4725144"/>
            <a:ext cx="191929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para a direita 6"/>
          <p:cNvSpPr/>
          <p:nvPr/>
        </p:nvSpPr>
        <p:spPr bwMode="auto">
          <a:xfrm>
            <a:off x="4330576" y="5178400"/>
            <a:ext cx="432048" cy="360040"/>
          </a:xfrm>
          <a:prstGeom prst="rightArrow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67544" y="404664"/>
            <a:ext cx="414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Outros Exemplos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ufgJataiLogo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Torre de Hanói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lvl="1"/>
            <a:r>
              <a:rPr lang="pt-BR" sz="2000" b="1" dirty="0"/>
              <a:t>Espaço de Estados</a:t>
            </a:r>
            <a:r>
              <a:rPr lang="pt-BR" sz="2000" dirty="0"/>
              <a:t>: Todas as possíveis configurações de argolas em todos os pinos (27 possíveis estados</a:t>
            </a:r>
            <a:r>
              <a:rPr lang="pt-BR" sz="2000" dirty="0" smtClean="0"/>
              <a:t>).</a:t>
            </a:r>
          </a:p>
          <a:p>
            <a:pPr lvl="1"/>
            <a:endParaRPr lang="pt-BR" sz="2000" dirty="0"/>
          </a:p>
          <a:p>
            <a:pPr lvl="1"/>
            <a:r>
              <a:rPr lang="pt-BR" sz="2000" b="1" dirty="0"/>
              <a:t>Ações Possíveis:</a:t>
            </a:r>
            <a:r>
              <a:rPr lang="pt-BR" sz="2000" dirty="0"/>
              <a:t> Mover a primeira argola de qualquer pino para o pino da direita ou da esquerda</a:t>
            </a:r>
            <a:r>
              <a:rPr lang="pt-BR" sz="2000" dirty="0" smtClean="0"/>
              <a:t>.</a:t>
            </a:r>
          </a:p>
          <a:p>
            <a:pPr lvl="1"/>
            <a:endParaRPr lang="pt-BR" sz="2000" dirty="0"/>
          </a:p>
          <a:p>
            <a:pPr lvl="1"/>
            <a:r>
              <a:rPr lang="pt-BR" sz="2000" b="1" dirty="0"/>
              <a:t>Custo</a:t>
            </a:r>
            <a:r>
              <a:rPr lang="pt-BR" sz="2000" dirty="0"/>
              <a:t>: Cada movimento tem 1 de custo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7544" y="404664"/>
            <a:ext cx="414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Outros Exemplos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85900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04664"/>
            <a:ext cx="414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Outros Exemplos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Canibais e Missionários</a:t>
            </a:r>
            <a:r>
              <a:rPr lang="pt-BR" sz="2800" dirty="0" smtClean="0"/>
              <a:t>:</a:t>
            </a:r>
          </a:p>
          <a:p>
            <a:endParaRPr lang="pt-BR" sz="2800" dirty="0"/>
          </a:p>
          <a:p>
            <a:pPr lvl="1"/>
            <a:r>
              <a:rPr lang="pt-BR" sz="2000" b="1" dirty="0"/>
              <a:t>Espaço de Estados</a:t>
            </a:r>
            <a:r>
              <a:rPr lang="pt-BR" sz="2000" dirty="0"/>
              <a:t>: Todas as possíveis configurações validas de canibais e missionários em cada lado do rio (16 possíveis estados</a:t>
            </a:r>
            <a:r>
              <a:rPr lang="pt-BR" sz="2000" dirty="0" smtClean="0"/>
              <a:t>).</a:t>
            </a:r>
          </a:p>
          <a:p>
            <a:pPr lvl="1"/>
            <a:endParaRPr lang="pt-BR" sz="2000" dirty="0"/>
          </a:p>
          <a:p>
            <a:pPr lvl="1"/>
            <a:r>
              <a:rPr lang="pt-BR" sz="2000" b="1" dirty="0"/>
              <a:t>Ações Possíveis:</a:t>
            </a:r>
            <a:r>
              <a:rPr lang="pt-BR" sz="2000" dirty="0"/>
              <a:t> Mover 1 ou 2 personagens (canibais ou missionários) para o outro lado do rio. O número de canibais em um determinado lado do rio não pode ser maior do que o número de missionários</a:t>
            </a:r>
            <a:r>
              <a:rPr lang="pt-BR" sz="2000" dirty="0" smtClean="0"/>
              <a:t>.</a:t>
            </a:r>
          </a:p>
          <a:p>
            <a:pPr lvl="1"/>
            <a:endParaRPr lang="pt-BR" sz="2000" dirty="0"/>
          </a:p>
          <a:p>
            <a:pPr lvl="1"/>
            <a:r>
              <a:rPr lang="pt-BR" sz="2000" b="1" dirty="0"/>
              <a:t>Custo</a:t>
            </a:r>
            <a:r>
              <a:rPr lang="pt-BR" sz="2000" dirty="0"/>
              <a:t>: Cada movimento tem 1 de custo</a:t>
            </a:r>
            <a:r>
              <a:rPr lang="pt-BR" sz="2000" dirty="0" smtClean="0"/>
              <a:t>.</a:t>
            </a:r>
          </a:p>
          <a:p>
            <a:pPr lvl="1"/>
            <a:endParaRPr lang="pt-BR" sz="2000" dirty="0"/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7544" y="404664"/>
            <a:ext cx="414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Outros Exemplos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747" y="1988840"/>
            <a:ext cx="684662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04664"/>
            <a:ext cx="414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Outros Exemplos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b="1" dirty="0"/>
              <a:t>Cálculo de Rotas:</a:t>
            </a:r>
          </a:p>
          <a:p>
            <a:pPr lvl="1"/>
            <a:r>
              <a:rPr lang="pt-BR" sz="2400" dirty="0"/>
              <a:t>Planejamento de rotas de aviões;</a:t>
            </a:r>
          </a:p>
          <a:p>
            <a:pPr lvl="1"/>
            <a:r>
              <a:rPr lang="pt-BR" sz="2400" dirty="0"/>
              <a:t>Sistemas de planejamento de viagens;</a:t>
            </a:r>
          </a:p>
          <a:p>
            <a:pPr lvl="1"/>
            <a:r>
              <a:rPr lang="pt-BR" sz="2400" dirty="0"/>
              <a:t>Caixeiro viajante;</a:t>
            </a:r>
          </a:p>
          <a:p>
            <a:pPr lvl="1"/>
            <a:r>
              <a:rPr lang="pt-BR" sz="2400" dirty="0"/>
              <a:t>Rotas em redes de computadores;</a:t>
            </a:r>
          </a:p>
          <a:p>
            <a:pPr lvl="1"/>
            <a:r>
              <a:rPr lang="pt-BR" sz="2400" dirty="0"/>
              <a:t>Jogos de computadores (rotas dos personagens);</a:t>
            </a:r>
          </a:p>
          <a:p>
            <a:pPr lvl="1"/>
            <a:endParaRPr lang="pt-BR" sz="2400" dirty="0"/>
          </a:p>
          <a:p>
            <a:r>
              <a:rPr lang="pt-BR" sz="2800" b="1" dirty="0"/>
              <a:t>Alocação</a:t>
            </a:r>
          </a:p>
          <a:p>
            <a:pPr lvl="1"/>
            <a:r>
              <a:rPr lang="pt-BR" sz="2400" dirty="0"/>
              <a:t>Salas de aula;</a:t>
            </a:r>
          </a:p>
          <a:p>
            <a:pPr lvl="1"/>
            <a:r>
              <a:rPr lang="pt-BR" sz="2400" dirty="0"/>
              <a:t>Máquinas industriais;</a:t>
            </a:r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273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Aplicação em Problemas Reais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Circuitos Eletrônicos:</a:t>
            </a:r>
          </a:p>
          <a:p>
            <a:pPr lvl="1"/>
            <a:r>
              <a:rPr lang="pt-BR" sz="2400" dirty="0"/>
              <a:t>Posicionamento de componentes;</a:t>
            </a:r>
          </a:p>
          <a:p>
            <a:pPr lvl="1"/>
            <a:r>
              <a:rPr lang="pt-BR" sz="2400" dirty="0"/>
              <a:t>Rotas de circuitos;</a:t>
            </a:r>
          </a:p>
          <a:p>
            <a:pPr lvl="1"/>
            <a:endParaRPr lang="pt-BR" sz="2400" dirty="0"/>
          </a:p>
          <a:p>
            <a:r>
              <a:rPr lang="pt-BR" sz="2800" b="1" dirty="0"/>
              <a:t>Robótica:</a:t>
            </a:r>
          </a:p>
          <a:p>
            <a:pPr lvl="1"/>
            <a:r>
              <a:rPr lang="pt-BR" sz="2400" dirty="0"/>
              <a:t>Navegação e busca de rotas em ambientes reais;</a:t>
            </a:r>
          </a:p>
          <a:p>
            <a:pPr lvl="1"/>
            <a:r>
              <a:rPr lang="pt-BR" sz="2400" dirty="0"/>
              <a:t>Montagem de objetos por robôs;</a:t>
            </a:r>
          </a:p>
          <a:p>
            <a:pPr lvl="1"/>
            <a:endParaRPr lang="pt-BR" sz="2400" dirty="0"/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273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Aplicação em Problemas Reais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273826" y="2681583"/>
            <a:ext cx="303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10</a:t>
            </a:r>
            <a:r>
              <a:rPr lang="pt-BR" sz="2400" dirty="0" smtClean="0">
                <a:latin typeface="+mj-lt"/>
                <a:cs typeface="Arial" pitchFamily="34" charset="0"/>
              </a:rPr>
              <a:t> </a:t>
            </a:r>
            <a:r>
              <a:rPr lang="pt-BR" sz="2400" dirty="0" smtClean="0">
                <a:latin typeface="+mj-lt"/>
                <a:cs typeface="Arial" pitchFamily="34" charset="0"/>
              </a:rPr>
              <a:t>de outubro de 2016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itchFamily="34" charset="0"/>
              </a:rPr>
            </a:br>
            <a:r>
              <a:rPr lang="pt-BR" sz="4000" b="1" dirty="0" smtClean="0">
                <a:latin typeface="+mj-lt"/>
                <a:cs typeface="Arial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itchFamily="34" charset="0"/>
              </a:rPr>
              <a:t>Profº</a:t>
            </a:r>
            <a:r>
              <a:rPr lang="pt-BR" sz="2400" dirty="0" smtClean="0">
                <a:latin typeface="+mj-lt"/>
                <a:cs typeface="Arial" pitchFamily="34" charset="0"/>
              </a:rPr>
              <a:t> Esdras Lins Bispo Jr.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55776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>
                <a:latin typeface="+mj-lt"/>
                <a:cs typeface="Arial" pitchFamily="34" charset="0"/>
              </a:rPr>
              <a:t>bispojr@ufg.br</a:t>
            </a:r>
            <a:endParaRPr lang="pt-BR" sz="2400" u="sng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3.bp.blogspot.com/_JHzcPG5VhpA/TKvA0OkDeFI/AAAAAAAAAB0/o2xOElP7zxM/s1600/pd-thomas-kuhn.jpg"/>
          <p:cNvPicPr>
            <a:picLocks noChangeAspect="1" noChangeArrowheads="1"/>
          </p:cNvPicPr>
          <p:nvPr/>
        </p:nvPicPr>
        <p:blipFill>
          <a:blip r:embed="rId2" cstate="print"/>
          <a:srcRect l="27422"/>
          <a:stretch>
            <a:fillRect/>
          </a:stretch>
        </p:blipFill>
        <p:spPr bwMode="auto">
          <a:xfrm>
            <a:off x="500035" y="1714488"/>
            <a:ext cx="3277250" cy="3714746"/>
          </a:xfrm>
          <a:prstGeom prst="rect">
            <a:avLst/>
          </a:prstGeom>
          <a:noFill/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Pensamento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9"/>
          <p:cNvSpPr txBox="1">
            <a:spLocks noChangeArrowheads="1"/>
          </p:cNvSpPr>
          <p:nvPr/>
        </p:nvSpPr>
        <p:spPr bwMode="auto">
          <a:xfrm>
            <a:off x="4000496" y="1500174"/>
            <a:ext cx="478634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latin typeface="Calibri" pitchFamily="34" charset="0"/>
              </a:rPr>
              <a:t>“</a:t>
            </a:r>
            <a:r>
              <a:rPr lang="pt-BR" sz="2400" dirty="0" smtClean="0"/>
              <a:t>Uma nova verdade científica não triunfa porque os que se opunham à ela </a:t>
            </a:r>
            <a:r>
              <a:rPr lang="pt-BR" sz="2400" dirty="0" err="1" smtClean="0"/>
              <a:t>veem</a:t>
            </a:r>
            <a:r>
              <a:rPr lang="pt-BR" sz="2400" dirty="0" smtClean="0"/>
              <a:t> a luz e saem convencidos, mas porque eles acabam morrendo e surge uma nova geração mais familiarizada com ela.</a:t>
            </a:r>
            <a:r>
              <a:rPr lang="pt-BR" sz="2400" dirty="0" smtClean="0">
                <a:latin typeface="Calibri" pitchFamily="34" charset="0"/>
              </a:rPr>
              <a:t>”</a:t>
            </a:r>
            <a:endParaRPr lang="pt-BR" sz="24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071538" y="4929198"/>
            <a:ext cx="6072230" cy="1154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 smtClean="0">
                <a:solidFill>
                  <a:schemeClr val="tx1"/>
                </a:solidFill>
              </a:rPr>
              <a:t>Thomas Kuhn (1922-96)</a:t>
            </a:r>
            <a:r>
              <a:rPr lang="pt-BR" sz="2800" b="1" dirty="0">
                <a:solidFill>
                  <a:schemeClr val="tx1"/>
                </a:solidFill>
              </a:rPr>
              <a:t/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Físico e filósofo da ciência estadunidense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6797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Agradecimentos pelos slides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857364"/>
            <a:ext cx="4468482" cy="110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429132"/>
            <a:ext cx="416150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357422" y="3286124"/>
            <a:ext cx="3857652" cy="9807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Edirlei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Soares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Lima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&lt;elima@inf.puc-rio.br&gt;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Agentes Autônomos:</a:t>
            </a:r>
          </a:p>
          <a:p>
            <a:pPr lvl="1"/>
            <a:r>
              <a:rPr lang="pt-BR" sz="2400" dirty="0"/>
              <a:t>Entidades </a:t>
            </a:r>
            <a:r>
              <a:rPr lang="pt-BR" sz="2400" dirty="0" smtClean="0"/>
              <a:t>capazes </a:t>
            </a:r>
            <a:r>
              <a:rPr lang="pt-BR" sz="2400" dirty="0"/>
              <a:t>de observar o ambiente e agir de forma </a:t>
            </a:r>
            <a:r>
              <a:rPr lang="pt-BR" sz="2400" dirty="0" smtClean="0"/>
              <a:t>de forma autônoma com o objetivo de </a:t>
            </a:r>
            <a:r>
              <a:rPr lang="pt-BR" sz="2400" dirty="0"/>
              <a:t>atingir </a:t>
            </a:r>
            <a:r>
              <a:rPr lang="pt-BR" sz="2400" dirty="0" smtClean="0"/>
              <a:t>um determinado </a:t>
            </a:r>
            <a:r>
              <a:rPr lang="pt-BR" sz="2400" dirty="0"/>
              <a:t>objetivo</a:t>
            </a:r>
            <a:r>
              <a:rPr lang="pt-BR" sz="2400" dirty="0" smtClean="0"/>
              <a:t>.</a:t>
            </a:r>
          </a:p>
          <a:p>
            <a:pPr lvl="1"/>
            <a:endParaRPr lang="pt-BR" sz="2400" dirty="0"/>
          </a:p>
          <a:p>
            <a:r>
              <a:rPr lang="pt-BR" sz="2800" b="1" dirty="0"/>
              <a:t>Tipos de Agentes:</a:t>
            </a:r>
          </a:p>
          <a:p>
            <a:pPr lvl="1"/>
            <a:r>
              <a:rPr lang="pt-BR" sz="2400" dirty="0"/>
              <a:t>Agentes reativos simples;</a:t>
            </a:r>
          </a:p>
          <a:p>
            <a:pPr lvl="1"/>
            <a:r>
              <a:rPr lang="pt-BR" sz="2400" dirty="0"/>
              <a:t>Agentes reativos baseado em modelo;</a:t>
            </a:r>
          </a:p>
          <a:p>
            <a:pPr lvl="1"/>
            <a:r>
              <a:rPr lang="pt-BR" sz="2400" dirty="0"/>
              <a:t>Agentes baseados em objetivos;</a:t>
            </a:r>
          </a:p>
          <a:p>
            <a:pPr lvl="1"/>
            <a:r>
              <a:rPr lang="pt-BR" sz="2400" dirty="0"/>
              <a:t>Agentes baseados na utilidade;</a:t>
            </a:r>
          </a:p>
          <a:p>
            <a:pPr lvl="1"/>
            <a:r>
              <a:rPr lang="pt-BR" sz="2400" dirty="0"/>
              <a:t>Agentes baseados em aprendizado;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31922" y="4896870"/>
            <a:ext cx="4132166" cy="7200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549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Definição de Problema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549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Definição de Problema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42910" y="1785926"/>
            <a:ext cx="6000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Um problema pode ser definido por </a:t>
            </a:r>
            <a:br>
              <a:rPr lang="pt-BR" sz="2400" dirty="0" smtClean="0"/>
            </a:br>
            <a:r>
              <a:rPr lang="pt-BR" sz="2400" dirty="0" smtClean="0"/>
              <a:t>quatro componentes:</a:t>
            </a:r>
            <a:br>
              <a:rPr lang="pt-BR" sz="2400" dirty="0" smtClean="0"/>
            </a:br>
            <a:endParaRPr lang="pt-BR" sz="2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b="1" dirty="0" smtClean="0">
                <a:solidFill>
                  <a:srgbClr val="2960A3"/>
                </a:solidFill>
                <a:sym typeface="Wingdings" pitchFamily="2" charset="2"/>
              </a:rPr>
              <a:t>Estado Inicial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b="1" dirty="0" smtClean="0">
                <a:solidFill>
                  <a:srgbClr val="2960A3"/>
                </a:solidFill>
                <a:sym typeface="Wingdings" pitchFamily="2" charset="2"/>
              </a:rPr>
              <a:t>Função Sucessor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b="1" dirty="0" smtClean="0">
                <a:solidFill>
                  <a:srgbClr val="2960A3"/>
                </a:solidFill>
                <a:sym typeface="Wingdings" pitchFamily="2" charset="2"/>
              </a:rPr>
              <a:t>Teste de Objetivo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b="1" dirty="0" smtClean="0">
                <a:solidFill>
                  <a:srgbClr val="2960A3"/>
                </a:solidFill>
                <a:sym typeface="Wingdings" pitchFamily="2" charset="2"/>
              </a:rPr>
              <a:t>Custo de Caminho</a:t>
            </a:r>
            <a:endParaRPr lang="pt-BR" sz="2400" b="1" dirty="0">
              <a:solidFill>
                <a:srgbClr val="2960A3"/>
              </a:solidFill>
            </a:endParaRPr>
          </a:p>
        </p:txBody>
      </p:sp>
      <p:cxnSp>
        <p:nvCxnSpPr>
          <p:cNvPr id="16" name="Conector reto 15"/>
          <p:cNvCxnSpPr/>
          <p:nvPr/>
        </p:nvCxnSpPr>
        <p:spPr>
          <a:xfrm rot="10800000">
            <a:off x="611560" y="1754412"/>
            <a:ext cx="6389332" cy="31514"/>
          </a:xfrm>
          <a:prstGeom prst="line">
            <a:avLst/>
          </a:prstGeom>
          <a:ln>
            <a:solidFill>
              <a:srgbClr val="2960A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643702" y="1484784"/>
            <a:ext cx="1816730" cy="729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Problema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Objetivo:</a:t>
            </a:r>
            <a:r>
              <a:rPr lang="pt-BR" sz="2400" dirty="0" smtClean="0"/>
              <a:t> Conjunto de estados que satisfazem o objetivo.</a:t>
            </a:r>
          </a:p>
          <a:p>
            <a:endParaRPr lang="pt-BR" sz="2400" dirty="0"/>
          </a:p>
          <a:p>
            <a:r>
              <a:rPr lang="pt-BR" sz="2400" b="1" dirty="0" smtClean="0"/>
              <a:t>Tarefa de Busca: </a:t>
            </a:r>
            <a:r>
              <a:rPr lang="pt-BR" sz="2400" dirty="0" smtClean="0"/>
              <a:t>Encontrar a sequencia de ações que leva do estado atual até um estado objetivo.</a:t>
            </a:r>
          </a:p>
          <a:p>
            <a:endParaRPr lang="pt-BR" sz="2400" dirty="0"/>
          </a:p>
          <a:p>
            <a:r>
              <a:rPr lang="pt-BR" sz="2400" dirty="0" smtClean="0"/>
              <a:t>Quais são os estados? </a:t>
            </a:r>
          </a:p>
          <a:p>
            <a:r>
              <a:rPr lang="pt-BR" sz="2400" dirty="0" smtClean="0"/>
              <a:t>Quais são as ações?</a:t>
            </a:r>
          </a:p>
          <a:p>
            <a:r>
              <a:rPr lang="pt-BR" sz="2400" dirty="0" smtClean="0"/>
              <a:t>Nível de abstração?</a:t>
            </a:r>
            <a:endParaRPr lang="pt-BR" sz="2400" dirty="0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67544" y="404664"/>
            <a:ext cx="4640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Problema de Busca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homepages.ius.edu/rwisman/C463/html/chapter3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16" y="2046993"/>
            <a:ext cx="5702487" cy="340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1892464" y="2875796"/>
            <a:ext cx="174496" cy="17449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67544" y="404664"/>
            <a:ext cx="4640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Problema de Busca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301 L 0.13385 0.052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5 0.05254 L 0.25208 0.062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09 0.06297 L 0.36233 0.2569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 bwMode="auto">
          <a:xfrm>
            <a:off x="4109472" y="5157192"/>
            <a:ext cx="720080" cy="72008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effectLst/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4293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844824"/>
            <a:ext cx="151216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Bucharest</a:t>
            </a:r>
            <a:endParaRPr lang="pt-BR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4725144"/>
            <a:ext cx="151216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Arad</a:t>
            </a:r>
            <a:endParaRPr lang="pt-BR" dirty="0">
              <a:latin typeface="+mj-lt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971600" y="2780928"/>
            <a:ext cx="7056784" cy="2148528"/>
            <a:chOff x="971600" y="2780928"/>
            <a:chExt cx="7056784" cy="2148528"/>
          </a:xfrm>
        </p:grpSpPr>
        <p:sp>
          <p:nvSpPr>
            <p:cNvPr id="9" name="TextBox 8"/>
            <p:cNvSpPr txBox="1"/>
            <p:nvPr/>
          </p:nvSpPr>
          <p:spPr>
            <a:xfrm>
              <a:off x="971600" y="4293096"/>
              <a:ext cx="1512168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+mj-lt"/>
                </a:rPr>
                <a:t>Sibiu</a:t>
              </a:r>
              <a:endParaRPr lang="pt-BR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07904" y="2780928"/>
              <a:ext cx="1512168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+mj-lt"/>
                </a:rPr>
                <a:t>Timisoara</a:t>
              </a:r>
              <a:endParaRPr lang="pt-BR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216" y="4316521"/>
              <a:ext cx="1512168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+mj-lt"/>
                </a:rPr>
                <a:t>Zerind</a:t>
              </a:r>
              <a:endParaRPr lang="pt-BR" dirty="0">
                <a:latin typeface="+mj-lt"/>
              </a:endParaRPr>
            </a:p>
          </p:txBody>
        </p:sp>
        <p:cxnSp>
          <p:nvCxnSpPr>
            <p:cNvPr id="12" name="Straight Arrow Connector 11"/>
            <p:cNvCxnSpPr>
              <a:stCxn id="7" idx="1"/>
              <a:endCxn id="9" idx="3"/>
            </p:cNvCxnSpPr>
            <p:nvPr/>
          </p:nvCxnSpPr>
          <p:spPr bwMode="auto">
            <a:xfrm rot="10800000">
              <a:off x="2483768" y="4497408"/>
              <a:ext cx="1224136" cy="432048"/>
            </a:xfrm>
            <a:prstGeom prst="straightConnector1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>
              <a:stCxn id="7" idx="0"/>
              <a:endCxn id="10" idx="2"/>
            </p:cNvCxnSpPr>
            <p:nvPr/>
          </p:nvCxnSpPr>
          <p:spPr bwMode="auto">
            <a:xfrm rot="5400000" flipH="1" flipV="1">
              <a:off x="3696192" y="3957348"/>
              <a:ext cx="1535593" cy="1588"/>
            </a:xfrm>
            <a:prstGeom prst="straightConnector1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>
              <a:stCxn id="7" idx="3"/>
              <a:endCxn id="11" idx="1"/>
            </p:cNvCxnSpPr>
            <p:nvPr/>
          </p:nvCxnSpPr>
          <p:spPr bwMode="auto">
            <a:xfrm flipV="1">
              <a:off x="5220072" y="4520833"/>
              <a:ext cx="1296144" cy="408623"/>
            </a:xfrm>
            <a:prstGeom prst="straightConnector1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16" name="Conector reto 1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67544" y="404664"/>
            <a:ext cx="4640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Problema de Busca</a:t>
            </a:r>
          </a:p>
        </p:txBody>
      </p:sp>
      <p:cxnSp>
        <p:nvCxnSpPr>
          <p:cNvPr id="18" name="Conector reto 1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1362</Words>
  <Application>Microsoft Office PowerPoint</Application>
  <PresentationFormat>Apresentação na tela (4:3)</PresentationFormat>
  <Paragraphs>232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Garamond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</cp:lastModifiedBy>
  <cp:revision>272</cp:revision>
  <dcterms:created xsi:type="dcterms:W3CDTF">2011-12-06T21:40:09Z</dcterms:created>
  <dcterms:modified xsi:type="dcterms:W3CDTF">2016-10-10T19:06:19Z</dcterms:modified>
</cp:coreProperties>
</file>