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555" r:id="rId3"/>
    <p:sldId id="403" r:id="rId4"/>
    <p:sldId id="521" r:id="rId5"/>
    <p:sldId id="434" r:id="rId6"/>
    <p:sldId id="590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1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0A3"/>
    <a:srgbClr val="FFFCC8"/>
    <a:srgbClr val="2C67AE"/>
    <a:srgbClr val="377BC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41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370A-704E-49FC-BAA9-D4AB260E2050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985C9-5B3D-496F-A8D2-6ECD3530B25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5F9C-F71A-419D-83AB-F48A1180A152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878E-8A05-46B2-B675-421B2CB7043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4.png"/><Relationship Id="rId17" Type="http://schemas.openxmlformats.org/officeDocument/2006/relationships/oleObject" Target="../embeddings/oleObject10.bin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15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anose="020B0604020202020204" pitchFamily="34" charset="0"/>
              </a:rPr>
            </a:br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Heurística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67" y="1916832"/>
            <a:ext cx="599696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68223" y="4149080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Atual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6018293" y="4153549"/>
            <a:ext cx="166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</a:t>
            </a:r>
            <a:r>
              <a:rPr lang="pt-BR" dirty="0" smtClean="0"/>
              <a:t>Objetivo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Algoritmos de Busca Heurística</a:t>
            </a:r>
            <a:r>
              <a:rPr lang="pt-BR" b="1" dirty="0" smtClean="0"/>
              <a:t>:</a:t>
            </a:r>
            <a:endParaRPr lang="pt-BR" b="1" dirty="0" smtClean="0"/>
          </a:p>
          <a:p>
            <a:endParaRPr lang="pt-BR" b="1" dirty="0"/>
          </a:p>
          <a:p>
            <a:pPr lvl="1"/>
            <a:r>
              <a:rPr lang="pt-BR" dirty="0"/>
              <a:t>Busca </a:t>
            </a:r>
            <a:r>
              <a:rPr lang="pt-BR" dirty="0" smtClean="0"/>
              <a:t>Gulosa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/>
              <a:t>A* </a:t>
            </a:r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Estratégia: </a:t>
            </a:r>
            <a:endParaRPr lang="pt-BR" sz="2800" b="1" dirty="0"/>
          </a:p>
          <a:p>
            <a:pPr lvl="1"/>
            <a:r>
              <a:rPr lang="pt-BR" sz="2400" dirty="0"/>
              <a:t>Expande os nós que se encontram mais próximos do objetivo (uma linha reta conectando os dois pontos no caso de distâncias), desta maneira é provável que a busca encontre uma solução rapidamente.</a:t>
            </a:r>
            <a:endParaRPr lang="pt-BR" sz="2400" dirty="0"/>
          </a:p>
          <a:p>
            <a:pPr lvl="1"/>
            <a:endParaRPr lang="pt-BR" sz="3200" b="1" dirty="0"/>
          </a:p>
          <a:p>
            <a:r>
              <a:rPr lang="pt-BR" sz="2400" dirty="0"/>
              <a:t>A implementação do algoritmo se assemelha ao utilizado na busca cega, entretanto utiliza-se uma função heurística para decidir qual o nó deve ser expandido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39675" y="3617504"/>
          <a:ext cx="33291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25"/>
                <a:gridCol w="533718"/>
                <a:gridCol w="1278255"/>
                <a:gridCol w="533718"/>
              </a:tblGrid>
              <a:tr h="242146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Arad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366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Mehadia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241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Bucharest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Neamt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234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Craiova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160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Oradea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380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Drobeta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242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Pitesti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100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Eforie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161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Rimnicu Vilcea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193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Fagaras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176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Sibiu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253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Giurgiu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77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Timisoara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329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Iasi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226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Vaslui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199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Lugoj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244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Zerind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374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Hirsova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151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Urziceni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80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088"/>
            <a:ext cx="8229600" cy="1143000"/>
          </a:xfrm>
        </p:spPr>
        <p:txBody>
          <a:bodyPr/>
          <a:lstStyle/>
          <a:p>
            <a:r>
              <a:rPr lang="pt-BR" dirty="0"/>
              <a:t>Busca Gulosa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5755" y="1772816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Arad</a:t>
            </a:r>
            <a:endParaRPr lang="pt-B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534" y="2852936"/>
            <a:ext cx="648072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Sibiu</a:t>
            </a:r>
            <a:endParaRPr lang="pt-B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9622" y="2852936"/>
            <a:ext cx="108012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Timissoara</a:t>
            </a:r>
            <a:endParaRPr lang="pt-B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3758" y="2852936"/>
            <a:ext cx="72008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Zerind</a:t>
            </a:r>
            <a:endParaRPr lang="pt-B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523" y="3861048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Fagaras</a:t>
            </a:r>
            <a:endParaRPr lang="pt-BR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233" y="3861048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Arad</a:t>
            </a:r>
            <a:endParaRPr lang="pt-BR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3861048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Oradea</a:t>
            </a:r>
            <a:endParaRPr lang="pt-BR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3861048"/>
            <a:ext cx="129614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Rimnicu Vilcea</a:t>
            </a:r>
            <a:endParaRPr lang="pt-BR" sz="1200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582" y="4941168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Sibiu</a:t>
            </a:r>
            <a:endParaRPr lang="pt-BR" sz="1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1678" y="4941168"/>
            <a:ext cx="97379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Bucharest</a:t>
            </a:r>
            <a:endParaRPr lang="pt-BR" sz="1200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 bwMode="auto">
          <a:xfrm rot="5400000">
            <a:off x="1720853" y="1960001"/>
            <a:ext cx="773653" cy="101221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 bwMode="auto">
          <a:xfrm rot="5400000">
            <a:off x="2224909" y="2464057"/>
            <a:ext cx="773653" cy="41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 bwMode="auto">
          <a:xfrm rot="16200000" flipH="1">
            <a:off x="2746966" y="1946103"/>
            <a:ext cx="773653" cy="104001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 bwMode="auto">
          <a:xfrm rot="5400000">
            <a:off x="839596" y="3099073"/>
            <a:ext cx="701645" cy="8223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 bwMode="auto">
          <a:xfrm rot="16200000" flipH="1">
            <a:off x="1257746" y="3503226"/>
            <a:ext cx="701645" cy="1399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 bwMode="auto">
          <a:xfrm rot="16200000" flipH="1">
            <a:off x="1745853" y="3015120"/>
            <a:ext cx="701645" cy="99021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6" idx="2"/>
            <a:endCxn id="12" idx="0"/>
          </p:cNvCxnSpPr>
          <p:nvPr/>
        </p:nvCxnSpPr>
        <p:spPr bwMode="auto">
          <a:xfrm rot="16200000" flipH="1">
            <a:off x="2375923" y="2385050"/>
            <a:ext cx="701645" cy="225035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 bwMode="auto">
          <a:xfrm rot="5400000">
            <a:off x="928765" y="4254365"/>
            <a:ext cx="773653" cy="59995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2"/>
            <a:endCxn id="14" idx="0"/>
          </p:cNvCxnSpPr>
          <p:nvPr/>
        </p:nvCxnSpPr>
        <p:spPr bwMode="auto">
          <a:xfrm rot="16200000" flipH="1">
            <a:off x="1460244" y="4322838"/>
            <a:ext cx="773653" cy="46300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150308" y="3628137"/>
            <a:ext cx="1512000" cy="2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643607" y="5135328"/>
            <a:ext cx="1836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39675" y="5135328"/>
            <a:ext cx="1512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47295" y="3915236"/>
            <a:ext cx="1512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effectLst/>
              <a:latin typeface="Garamond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7358" y="312572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253</a:t>
            </a:r>
            <a:endParaRPr lang="pt-BR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422041" y="312572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329</a:t>
            </a:r>
            <a:endParaRPr lang="pt-BR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4825" y="31223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374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18614" y="20608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366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502" y="41380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366</a:t>
            </a:r>
            <a:endParaRPr lang="pt-B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380518" y="413803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176</a:t>
            </a:r>
            <a:endParaRPr lang="pt-B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84706" y="412279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380</a:t>
            </a:r>
            <a:endParaRPr lang="pt-B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57226" y="412622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193</a:t>
            </a:r>
            <a:endParaRPr lang="pt-B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96338" y="52139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263</a:t>
            </a:r>
            <a:endParaRPr lang="pt-B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29161" y="52029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</a:t>
            </a:r>
            <a:endParaRPr lang="pt-BR" sz="1200" dirty="0"/>
          </a:p>
        </p:txBody>
      </p:sp>
      <p:pic>
        <p:nvPicPr>
          <p:cNvPr id="39" name="Picture 2" descr="http://homepages.ius.edu/rwisman/C463/html/chapter3-4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74" y="1230514"/>
            <a:ext cx="3815215" cy="22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2634743" y="6082364"/>
            <a:ext cx="2438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Função Heurística (h): </a:t>
            </a:r>
            <a:r>
              <a:rPr lang="pt-BR" sz="1600" dirty="0"/>
              <a:t>Distancia em linha reta</a:t>
            </a:r>
            <a:endParaRPr lang="en-US" sz="1600" dirty="0"/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053494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Custo de busca </a:t>
            </a:r>
            <a:r>
              <a:rPr lang="pt-BR" b="1" dirty="0" smtClean="0"/>
              <a:t>mínimo:</a:t>
            </a:r>
            <a:endParaRPr lang="pt-BR" b="1" dirty="0"/>
          </a:p>
          <a:p>
            <a:pPr lvl="1"/>
            <a:r>
              <a:rPr lang="pt-BR" dirty="0"/>
              <a:t>No exemplo, não expande nós fora do </a:t>
            </a:r>
            <a:r>
              <a:rPr lang="pt-BR" dirty="0" smtClean="0"/>
              <a:t>caminho.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Não é </a:t>
            </a:r>
            <a:r>
              <a:rPr lang="pt-BR" b="1" dirty="0"/>
              <a:t>ótima:</a:t>
            </a:r>
            <a:endParaRPr lang="pt-BR" b="1" dirty="0"/>
          </a:p>
          <a:p>
            <a:pPr lvl="1"/>
            <a:r>
              <a:rPr lang="pt-BR" dirty="0" smtClean="0"/>
              <a:t>No exemplo, </a:t>
            </a:r>
            <a:r>
              <a:rPr lang="pt-BR" dirty="0"/>
              <a:t>escolhe o caminho que é mais econômico à primeira vista, via </a:t>
            </a:r>
            <a:r>
              <a:rPr lang="pt-BR" dirty="0" err="1" smtClean="0"/>
              <a:t>Fagaras</a:t>
            </a:r>
            <a:r>
              <a:rPr lang="pt-BR" dirty="0"/>
              <a:t>.</a:t>
            </a:r>
            <a:endParaRPr lang="pt-BR" dirty="0"/>
          </a:p>
          <a:p>
            <a:pPr lvl="1"/>
            <a:r>
              <a:rPr lang="pt-BR" dirty="0" smtClean="0"/>
              <a:t>Porém</a:t>
            </a:r>
            <a:r>
              <a:rPr lang="pt-BR" dirty="0"/>
              <a:t>, existe um caminho mais curto via </a:t>
            </a:r>
            <a:r>
              <a:rPr lang="pt-BR" dirty="0" err="1" smtClean="0"/>
              <a:t>Rimnicu</a:t>
            </a:r>
            <a:r>
              <a:rPr lang="pt-BR" dirty="0" smtClean="0"/>
              <a:t> </a:t>
            </a:r>
            <a:r>
              <a:rPr lang="pt-BR" dirty="0" err="1" smtClean="0"/>
              <a:t>Vilcea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b="1" dirty="0"/>
              <a:t>Não é completa:</a:t>
            </a:r>
            <a:endParaRPr lang="pt-BR" b="1" dirty="0"/>
          </a:p>
          <a:p>
            <a:pPr lvl="1"/>
            <a:r>
              <a:rPr lang="pt-BR" dirty="0" smtClean="0"/>
              <a:t>Pode </a:t>
            </a:r>
            <a:r>
              <a:rPr lang="pt-BR" dirty="0"/>
              <a:t>entrar em loop se não detectar a expansão de estados </a:t>
            </a:r>
            <a:r>
              <a:rPr lang="pt-BR" dirty="0" smtClean="0"/>
              <a:t>repetidos.</a:t>
            </a:r>
            <a:endParaRPr lang="pt-BR" dirty="0"/>
          </a:p>
          <a:p>
            <a:pPr lvl="1"/>
            <a:r>
              <a:rPr lang="pt-BR" dirty="0" smtClean="0"/>
              <a:t>Pode </a:t>
            </a:r>
            <a:r>
              <a:rPr lang="pt-BR" dirty="0"/>
              <a:t>tentar desenvolver um caminho </a:t>
            </a:r>
            <a:r>
              <a:rPr lang="pt-BR" dirty="0" smtClean="0"/>
              <a:t>infinito.</a:t>
            </a:r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Gulosa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Ir de </a:t>
            </a:r>
            <a:r>
              <a:rPr lang="pt-BR" b="1" dirty="0"/>
              <a:t>Iasi</a:t>
            </a:r>
            <a:r>
              <a:rPr lang="pt-BR" dirty="0"/>
              <a:t> para </a:t>
            </a:r>
            <a:r>
              <a:rPr lang="pt-BR" b="1" dirty="0" err="1"/>
              <a:t>Fagaras</a:t>
            </a:r>
            <a:r>
              <a:rPr lang="pt-BR" dirty="0"/>
              <a:t>? </a:t>
            </a:r>
            <a:endParaRPr lang="pt-BR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7704" y="2276872"/>
            <a:ext cx="56259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6228184" y="2965053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459883" y="3583649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A</a:t>
            </a:r>
            <a:r>
              <a:rPr lang="pt-BR" dirty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Estratégia: </a:t>
            </a:r>
            <a:endParaRPr lang="pt-BR" sz="2800" b="1" dirty="0"/>
          </a:p>
          <a:p>
            <a:pPr lvl="1"/>
            <a:r>
              <a:rPr lang="pt-BR" sz="2400" dirty="0"/>
              <a:t>Combina o custo do caminho </a:t>
            </a:r>
            <a:r>
              <a:rPr lang="pt-BR" sz="2400" i="1" dirty="0"/>
              <a:t>g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com o valor da heurística </a:t>
            </a:r>
            <a:r>
              <a:rPr lang="pt-BR" sz="2400" i="1" dirty="0"/>
              <a:t>h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</a:t>
            </a:r>
            <a:endParaRPr lang="pt-BR" sz="2400" dirty="0"/>
          </a:p>
          <a:p>
            <a:pPr lvl="1"/>
            <a:r>
              <a:rPr lang="pt-BR" sz="2400" i="1" dirty="0"/>
              <a:t>g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custo do caminho do nó inicial até o nó </a:t>
            </a:r>
            <a:r>
              <a:rPr lang="pt-BR" sz="2400" i="1" dirty="0"/>
              <a:t>n</a:t>
            </a:r>
            <a:endParaRPr lang="pt-BR" sz="2400" i="1" dirty="0"/>
          </a:p>
          <a:p>
            <a:pPr lvl="1"/>
            <a:r>
              <a:rPr lang="pt-BR" sz="2400" i="1" dirty="0"/>
              <a:t>h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valor da heurística do nó </a:t>
            </a:r>
            <a:r>
              <a:rPr lang="pt-BR" sz="2400" i="1" dirty="0"/>
              <a:t>n</a:t>
            </a:r>
            <a:r>
              <a:rPr lang="pt-BR" sz="2400" dirty="0"/>
              <a:t> até um nó objetivo (distancia em linha reta no caso de distancias espaciais)</a:t>
            </a:r>
            <a:endParaRPr lang="pt-BR" sz="2400" dirty="0"/>
          </a:p>
          <a:p>
            <a:pPr lvl="1"/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</a:t>
            </a:r>
            <a:r>
              <a:rPr lang="pt-BR" sz="2400" i="1" dirty="0"/>
              <a:t>g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+ </a:t>
            </a:r>
            <a:r>
              <a:rPr lang="pt-BR" sz="2400" i="1" dirty="0"/>
              <a:t>h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</a:t>
            </a:r>
            <a:endParaRPr lang="pt-BR" sz="2400" dirty="0"/>
          </a:p>
          <a:p>
            <a:endParaRPr lang="pt-BR" sz="3600" dirty="0"/>
          </a:p>
          <a:p>
            <a:r>
              <a:rPr lang="pt-BR" sz="2800" b="1" dirty="0"/>
              <a:t>É a técnica de busca mais utilizada</a:t>
            </a:r>
            <a:r>
              <a:rPr lang="pt-BR" sz="2800" b="1" dirty="0" smtClean="0"/>
              <a:t>.</a:t>
            </a:r>
            <a:endParaRPr lang="pt-BR" sz="2800" b="1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9"/>
            <a:ext cx="8229600" cy="1143000"/>
          </a:xfrm>
        </p:spPr>
        <p:txBody>
          <a:bodyPr/>
          <a:lstStyle/>
          <a:p>
            <a:r>
              <a:rPr lang="pt-BR" dirty="0"/>
              <a:t>Busca A*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39675" y="3617504"/>
          <a:ext cx="332911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25"/>
                <a:gridCol w="533718"/>
                <a:gridCol w="1278255"/>
                <a:gridCol w="533718"/>
              </a:tblGrid>
              <a:tr h="242146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Arad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366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Mehadia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241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Bucharest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Neamt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234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Craiova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160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Oradea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380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Drobeta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242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Pitesti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100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872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Eforie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161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Rimnicu Vilcea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193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Fagaras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176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Sibiu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253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Giurgiu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77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Timisoara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329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Iasi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226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Vaslui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199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Lugoj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244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Zerind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374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1323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Hirsova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151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Urziceni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80 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2" descr="http://homepages.ius.edu/rwisman/C463/html/chapter3-4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74" y="1230514"/>
            <a:ext cx="3815215" cy="22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335373" y="1605111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Arad</a:t>
            </a:r>
            <a:endParaRPr lang="pt-BR" sz="12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7152" y="2397199"/>
            <a:ext cx="648072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Sibiu</a:t>
            </a:r>
            <a:endParaRPr lang="pt-BR" sz="12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79240" y="2397199"/>
            <a:ext cx="108012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Timissoara</a:t>
            </a:r>
            <a:endParaRPr lang="pt-BR" sz="1200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3376" y="2397199"/>
            <a:ext cx="72008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Zerind</a:t>
            </a:r>
            <a:endParaRPr lang="pt-BR" sz="1200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29141" y="3261295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Fagaras</a:t>
            </a:r>
            <a:endParaRPr lang="pt-BR" sz="1200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851" y="3261295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Arad</a:t>
            </a:r>
            <a:endParaRPr lang="pt-BR" sz="1200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5354" y="3261295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Oradea</a:t>
            </a:r>
            <a:endParaRPr lang="pt-BR" sz="1200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3466" y="3261295"/>
            <a:ext cx="129614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Rimnicu Vilcea</a:t>
            </a:r>
            <a:endParaRPr lang="pt-BR" sz="1200" dirty="0" smtClean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2096" y="4178964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Sibiu</a:t>
            </a:r>
            <a:endParaRPr lang="pt-BR" sz="12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56192" y="4178964"/>
            <a:ext cx="97379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Bucharest</a:t>
            </a:r>
            <a:endParaRPr lang="pt-BR" sz="1200" dirty="0"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2"/>
            <a:endCxn id="57" idx="0"/>
          </p:cNvCxnSpPr>
          <p:nvPr/>
        </p:nvCxnSpPr>
        <p:spPr bwMode="auto">
          <a:xfrm rot="5400000">
            <a:off x="1874487" y="1648280"/>
            <a:ext cx="485621" cy="101221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6" idx="2"/>
            <a:endCxn id="58" idx="0"/>
          </p:cNvCxnSpPr>
          <p:nvPr/>
        </p:nvCxnSpPr>
        <p:spPr bwMode="auto">
          <a:xfrm rot="5400000">
            <a:off x="2378543" y="2152336"/>
            <a:ext cx="485621" cy="41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56" idx="2"/>
            <a:endCxn id="59" idx="0"/>
          </p:cNvCxnSpPr>
          <p:nvPr/>
        </p:nvCxnSpPr>
        <p:spPr bwMode="auto">
          <a:xfrm rot="16200000" flipH="1">
            <a:off x="2900600" y="1634382"/>
            <a:ext cx="485621" cy="104001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57" idx="2"/>
            <a:endCxn id="61" idx="0"/>
          </p:cNvCxnSpPr>
          <p:nvPr/>
        </p:nvCxnSpPr>
        <p:spPr bwMode="auto">
          <a:xfrm rot="5400000">
            <a:off x="921222" y="2571328"/>
            <a:ext cx="557629" cy="82230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57" idx="2"/>
            <a:endCxn id="60" idx="0"/>
          </p:cNvCxnSpPr>
          <p:nvPr/>
        </p:nvCxnSpPr>
        <p:spPr bwMode="auto">
          <a:xfrm rot="16200000" flipH="1">
            <a:off x="1339372" y="2975481"/>
            <a:ext cx="557629" cy="1399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57" idx="2"/>
            <a:endCxn id="62" idx="0"/>
          </p:cNvCxnSpPr>
          <p:nvPr/>
        </p:nvCxnSpPr>
        <p:spPr bwMode="auto">
          <a:xfrm rot="16200000" flipH="1">
            <a:off x="1827479" y="2487375"/>
            <a:ext cx="557629" cy="99021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57" idx="2"/>
            <a:endCxn id="63" idx="0"/>
          </p:cNvCxnSpPr>
          <p:nvPr/>
        </p:nvCxnSpPr>
        <p:spPr bwMode="auto">
          <a:xfrm rot="16200000" flipH="1">
            <a:off x="2457549" y="1857305"/>
            <a:ext cx="557629" cy="225035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2"/>
            <a:endCxn id="64" idx="0"/>
          </p:cNvCxnSpPr>
          <p:nvPr/>
        </p:nvCxnSpPr>
        <p:spPr bwMode="auto">
          <a:xfrm rot="5400000">
            <a:off x="797056" y="3350835"/>
            <a:ext cx="611202" cy="1045057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0" idx="2"/>
            <a:endCxn id="65" idx="0"/>
          </p:cNvCxnSpPr>
          <p:nvPr/>
        </p:nvCxnSpPr>
        <p:spPr bwMode="auto">
          <a:xfrm rot="16200000" flipH="1">
            <a:off x="1328535" y="3864412"/>
            <a:ext cx="611202" cy="1790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267670" y="4189597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Craiova</a:t>
            </a:r>
            <a:endParaRPr lang="pt-BR" sz="12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91261" y="4189597"/>
            <a:ext cx="74767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Pitesti</a:t>
            </a:r>
            <a:endParaRPr lang="pt-BR" sz="12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9281" y="4197399"/>
            <a:ext cx="57606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Sibiu</a:t>
            </a:r>
            <a:endParaRPr lang="pt-BR" sz="1200" dirty="0">
              <a:latin typeface="+mj-lt"/>
            </a:endParaRPr>
          </a:p>
        </p:txBody>
      </p:sp>
      <p:cxnSp>
        <p:nvCxnSpPr>
          <p:cNvPr id="78" name="Straight Arrow Connector 77"/>
          <p:cNvCxnSpPr>
            <a:stCxn id="63" idx="2"/>
            <a:endCxn id="75" idx="0"/>
          </p:cNvCxnSpPr>
          <p:nvPr/>
        </p:nvCxnSpPr>
        <p:spPr bwMode="auto">
          <a:xfrm rot="5400000">
            <a:off x="2951709" y="3279767"/>
            <a:ext cx="621835" cy="119782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3" idx="2"/>
            <a:endCxn id="76" idx="0"/>
          </p:cNvCxnSpPr>
          <p:nvPr/>
        </p:nvCxnSpPr>
        <p:spPr bwMode="auto">
          <a:xfrm rot="5400000">
            <a:off x="3452401" y="3780459"/>
            <a:ext cx="621835" cy="19644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 bwMode="auto">
          <a:xfrm rot="16200000" flipH="1">
            <a:off x="3904607" y="3524692"/>
            <a:ext cx="629637" cy="71577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3590467" y="5144136"/>
            <a:ext cx="1296144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Rimnicu Vilcea</a:t>
            </a:r>
            <a:endParaRPr lang="pt-BR" sz="1200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42885" y="5133503"/>
            <a:ext cx="973790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Bucharest</a:t>
            </a:r>
            <a:endParaRPr lang="pt-BR" sz="12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54363" y="5144136"/>
            <a:ext cx="792088" cy="306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</a:rPr>
              <a:t>Craiova</a:t>
            </a:r>
            <a:endParaRPr lang="pt-BR" sz="1200" dirty="0">
              <a:latin typeface="+mj-lt"/>
            </a:endParaRPr>
          </a:p>
        </p:txBody>
      </p:sp>
      <p:cxnSp>
        <p:nvCxnSpPr>
          <p:cNvPr id="84" name="Straight Arrow Connector 83"/>
          <p:cNvCxnSpPr>
            <a:stCxn id="76" idx="2"/>
            <a:endCxn id="82" idx="0"/>
          </p:cNvCxnSpPr>
          <p:nvPr/>
        </p:nvCxnSpPr>
        <p:spPr bwMode="auto">
          <a:xfrm rot="5400000">
            <a:off x="2528720" y="3997124"/>
            <a:ext cx="637439" cy="163531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76" idx="2"/>
            <a:endCxn id="83" idx="0"/>
          </p:cNvCxnSpPr>
          <p:nvPr/>
        </p:nvCxnSpPr>
        <p:spPr bwMode="auto">
          <a:xfrm rot="5400000">
            <a:off x="3033717" y="4512755"/>
            <a:ext cx="648072" cy="61469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76" idx="2"/>
            <a:endCxn id="81" idx="0"/>
          </p:cNvCxnSpPr>
          <p:nvPr/>
        </p:nvCxnSpPr>
        <p:spPr bwMode="auto">
          <a:xfrm rot="16200000" flipH="1">
            <a:off x="3627782" y="4533379"/>
            <a:ext cx="648072" cy="57344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172988" y="1875304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0+366=366</a:t>
            </a:r>
            <a:endParaRPr lang="pt-BR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093619" y="2659772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140+253=393</a:t>
            </a:r>
            <a:endParaRPr lang="pt-BR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102100" y="265558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118+329=447</a:t>
            </a:r>
            <a:endParaRPr lang="pt-BR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159360" y="2651770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75+374=449</a:t>
            </a:r>
            <a:endParaRPr lang="pt-BR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07032" y="351586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280+366=646</a:t>
            </a:r>
            <a:endParaRPr lang="pt-BR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113544" y="350951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239+176=415</a:t>
            </a:r>
            <a:endParaRPr lang="pt-BR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940" y="351586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291+380=671</a:t>
            </a:r>
            <a:endParaRPr lang="pt-BR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43634" y="3513708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220+193=413</a:t>
            </a:r>
            <a:endParaRPr lang="pt-BR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3015" y="4441428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338+253=591</a:t>
            </a:r>
            <a:endParaRPr lang="pt-BR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208922" y="444346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450+0=450</a:t>
            </a:r>
            <a:endParaRPr lang="pt-BR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151248" y="4443462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366+160=526</a:t>
            </a:r>
            <a:endParaRPr lang="pt-BR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146533" y="4439270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317+100=417</a:t>
            </a:r>
            <a:endParaRPr lang="pt-BR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082637" y="4443462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300+253=553</a:t>
            </a:r>
            <a:endParaRPr lang="pt-BR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568961" y="5394424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418+0=418</a:t>
            </a:r>
            <a:endParaRPr lang="pt-BR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532369" y="5394424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455+160=615</a:t>
            </a:r>
            <a:endParaRPr lang="pt-BR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35297" y="5392266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414+193=607</a:t>
            </a:r>
            <a:endParaRPr lang="pt-BR" sz="12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5146765" y="3614282"/>
            <a:ext cx="1512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67983" y="5129093"/>
            <a:ext cx="1800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63901" y="4842109"/>
            <a:ext cx="1800000" cy="2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136132" y="5135328"/>
            <a:ext cx="1512000" cy="324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67439" y="4541479"/>
            <a:ext cx="1800000" cy="2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154385" y="3939724"/>
            <a:ext cx="1512000" cy="2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053494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75" grpId="0" bldLvl="0" animBg="1"/>
      <p:bldP spid="76" grpId="0" bldLvl="0" animBg="1"/>
      <p:bldP spid="77" grpId="0" bldLvl="0" animBg="1"/>
      <p:bldP spid="81" grpId="0" bldLvl="0" animBg="1"/>
      <p:bldP spid="82" grpId="0" bldLvl="0" animBg="1"/>
      <p:bldP spid="83" grpId="0" bldLvl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 bldLvl="0" animBg="1"/>
      <p:bldP spid="103" grpId="1" bldLvl="0" animBg="1"/>
      <p:bldP spid="104" grpId="0" bldLvl="0" animBg="1"/>
      <p:bldP spid="104" grpId="1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estratégia é </a:t>
            </a:r>
            <a:r>
              <a:rPr lang="pt-BR" sz="2400" b="1" dirty="0"/>
              <a:t>completa</a:t>
            </a:r>
            <a:r>
              <a:rPr lang="pt-BR" sz="2400" dirty="0"/>
              <a:t> e </a:t>
            </a:r>
            <a:r>
              <a:rPr lang="pt-BR" sz="2400" b="1" dirty="0"/>
              <a:t>ótima</a:t>
            </a:r>
            <a:r>
              <a:rPr lang="pt-BR" sz="2400" dirty="0"/>
              <a:t>.</a:t>
            </a:r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Custo de tempo:</a:t>
            </a:r>
            <a:endParaRPr lang="pt-BR" sz="2400" b="1" dirty="0"/>
          </a:p>
          <a:p>
            <a:pPr lvl="1"/>
            <a:r>
              <a:rPr lang="pt-BR" sz="1800" dirty="0"/>
              <a:t>Exponencial com o comprimento da solução, porém boas funções heurísticas diminuem significativamente esse custo.</a:t>
            </a:r>
            <a:endParaRPr lang="pt-BR" sz="1800" dirty="0"/>
          </a:p>
          <a:p>
            <a:endParaRPr lang="pt-BR" sz="2400" dirty="0"/>
          </a:p>
          <a:p>
            <a:r>
              <a:rPr lang="pt-BR" sz="2400" b="1" dirty="0"/>
              <a:t>Custo memória: </a:t>
            </a:r>
            <a:endParaRPr lang="pt-BR" sz="2400" b="1" dirty="0"/>
          </a:p>
          <a:p>
            <a:pPr lvl="1"/>
            <a:r>
              <a:rPr lang="pt-BR" sz="1800" dirty="0"/>
              <a:t>Guarda todos os nós expandidos na memória.</a:t>
            </a:r>
            <a:endParaRPr lang="pt-BR" sz="1800" dirty="0"/>
          </a:p>
          <a:p>
            <a:endParaRPr lang="pt-BR" sz="2800" dirty="0"/>
          </a:p>
          <a:p>
            <a:r>
              <a:rPr lang="pt-BR" sz="2400" dirty="0"/>
              <a:t>Nenhum outro algoritmo ótimo garante expandir menos nós.</a:t>
            </a:r>
            <a:endParaRPr lang="pt-BR" sz="2400" dirty="0"/>
          </a:p>
          <a:p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824" y="4021652"/>
          <a:ext cx="663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" imgW="419100" imgH="228600" progId="Equation.3">
                  <p:embed/>
                </p:oleObj>
              </mc:Choice>
              <mc:Fallback>
                <p:oleObj name="Equation" r:id="rId1" imgW="419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21652"/>
                        <a:ext cx="6635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/>
          </a:bodyPr>
          <a:lstStyle/>
          <a:p>
            <a:r>
              <a:rPr lang="pt-BR" sz="2800" dirty="0"/>
              <a:t>Cada problema </a:t>
            </a:r>
            <a:r>
              <a:rPr lang="pt-BR" sz="2800" b="1" dirty="0"/>
              <a:t>exige</a:t>
            </a:r>
            <a:r>
              <a:rPr lang="pt-BR" sz="2800" dirty="0"/>
              <a:t> uma função heurística diferente.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Não se deve superestimar o custo real da solução.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Como escolher uma boa função heurística para o jogo 8-Puzzle?</a:t>
            </a:r>
            <a:endParaRPr lang="pt-BR" sz="28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72200" y="1628800"/>
            <a:ext cx="18533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22" name="Picture 2" descr="http://www.darwin.com.br/prevestibular/Enem/questoes/img/67.jpg"/>
          <p:cNvPicPr>
            <a:picLocks noChangeAspect="1" noChangeArrowheads="1"/>
          </p:cNvPicPr>
          <p:nvPr/>
        </p:nvPicPr>
        <p:blipFill>
          <a:blip r:embed="rId2" cstate="print"/>
          <a:srcRect b="6447"/>
          <a:stretch>
            <a:fillRect/>
          </a:stretch>
        </p:blipFill>
        <p:spPr bwMode="auto">
          <a:xfrm>
            <a:off x="1763688" y="1484784"/>
            <a:ext cx="5472608" cy="4536504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3419872" y="206084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C ou não C?</a:t>
            </a:r>
            <a:endParaRPr lang="pt-BR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16" y="1776986"/>
            <a:ext cx="62388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704508" y="4003940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Atual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6018293" y="4008409"/>
            <a:ext cx="1661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</a:t>
            </a:r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508104" y="4610156"/>
            <a:ext cx="206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A quantidade </a:t>
            </a:r>
            <a:r>
              <a:rPr lang="pt-BR" i="1" dirty="0" smtClean="0"/>
              <a:t>de peças </a:t>
            </a:r>
            <a:r>
              <a:rPr lang="pt-BR" i="1" dirty="0"/>
              <a:t>for a do </a:t>
            </a:r>
            <a:r>
              <a:rPr lang="pt-BR" i="1" dirty="0" smtClean="0"/>
              <a:t>lugar</a:t>
            </a:r>
            <a:endParaRPr lang="pt-BR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514798" y="54167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1569442"/>
            <a:ext cx="7308304" cy="453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52120" y="5405154"/>
            <a:ext cx="200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Outra Heurística?</a:t>
            </a: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79357"/>
            <a:ext cx="6000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9571" y="48870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78" y="1509483"/>
            <a:ext cx="62388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148626" y="4199317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Número de </a:t>
            </a:r>
            <a:r>
              <a:rPr lang="pt-BR" i="1" dirty="0" smtClean="0"/>
              <a:t>movimentos necessários </a:t>
            </a:r>
            <a:r>
              <a:rPr lang="pt-BR" i="1" dirty="0"/>
              <a:t>para colocar </a:t>
            </a:r>
            <a:r>
              <a:rPr lang="pt-BR" i="1" dirty="0" smtClean="0"/>
              <a:t>cada peça </a:t>
            </a:r>
            <a:r>
              <a:rPr lang="pt-BR" i="1" dirty="0"/>
              <a:t>no seu lugar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059472" y="46007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5170397" y="513716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10</a:t>
            </a:r>
            <a:endParaRPr lang="pt-BR" dirty="0"/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59396"/>
            <a:ext cx="7315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5358" y="54312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406915" y="18587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5464562" y="1751045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10</a:t>
            </a:r>
            <a:endParaRPr lang="pt-BR" sz="2000" dirty="0"/>
          </a:p>
        </p:txBody>
      </p:sp>
      <p:sp>
        <p:nvSpPr>
          <p:cNvPr id="9" name="Rectangle 8"/>
          <p:cNvSpPr/>
          <p:nvPr/>
        </p:nvSpPr>
        <p:spPr>
          <a:xfrm>
            <a:off x="5475065" y="5315722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9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0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Heurísticas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r>
              <a:rPr lang="pt-BR" sz="2800" dirty="0"/>
              <a:t>Como escolher uma boa função heurística para o jogo 8-Puzzle?</a:t>
            </a:r>
            <a:endParaRPr lang="pt-BR" sz="2800" dirty="0"/>
          </a:p>
          <a:p>
            <a:endParaRPr lang="pt-BR" sz="2800" dirty="0"/>
          </a:p>
          <a:p>
            <a:pPr lvl="1"/>
            <a:r>
              <a:rPr lang="pt-BR" sz="2000" i="1" dirty="0"/>
              <a:t>h</a:t>
            </a:r>
            <a:r>
              <a:rPr lang="pt-BR" sz="2000" dirty="0"/>
              <a:t>¹ = número de elementos fora do lugar.</a:t>
            </a:r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i="1" dirty="0"/>
              <a:t>h</a:t>
            </a:r>
            <a:r>
              <a:rPr lang="pt-BR" sz="2000" dirty="0"/>
              <a:t>² = soma das distâncias de cada número à sua posição final (movimentação horizontal e vertical).</a:t>
            </a:r>
            <a:endParaRPr lang="pt-BR" sz="2000" dirty="0"/>
          </a:p>
          <a:p>
            <a:pPr lvl="1"/>
            <a:endParaRPr lang="pt-BR" sz="2400" dirty="0"/>
          </a:p>
          <a:p>
            <a:r>
              <a:rPr lang="pt-BR" sz="2800" dirty="0"/>
              <a:t>Qual das heurísticas é melhor?</a:t>
            </a:r>
            <a:endParaRPr lang="pt-BR" sz="2800" dirty="0"/>
          </a:p>
          <a:p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72200" y="1628800"/>
            <a:ext cx="185336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graphicFrame>
        <p:nvGraphicFramePr>
          <p:cNvPr id="4" name="Tabela 4"/>
          <p:cNvGraphicFramePr>
            <a:graphicFrameLocks noGrp="1"/>
          </p:cNvGraphicFramePr>
          <p:nvPr/>
        </p:nvGraphicFramePr>
        <p:xfrm>
          <a:off x="1763684" y="1491477"/>
          <a:ext cx="5256588" cy="445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98"/>
                <a:gridCol w="876098"/>
                <a:gridCol w="876098"/>
                <a:gridCol w="876098"/>
                <a:gridCol w="876098"/>
                <a:gridCol w="876098"/>
              </a:tblGrid>
              <a:tr h="85033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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28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é o espaço de estados?</a:t>
            </a:r>
            <a:endParaRPr lang="pt-BR" dirty="0"/>
          </a:p>
          <a:p>
            <a:endParaRPr lang="pt-BR" dirty="0"/>
          </a:p>
          <a:p>
            <a:r>
              <a:rPr lang="pt-BR" dirty="0"/>
              <a:t>Quais são as ações possíveis?</a:t>
            </a:r>
            <a:endParaRPr lang="pt-BR" dirty="0"/>
          </a:p>
          <a:p>
            <a:endParaRPr lang="pt-BR" dirty="0"/>
          </a:p>
          <a:p>
            <a:r>
              <a:rPr lang="pt-BR" dirty="0"/>
              <a:t>Qual será o custo das ações?</a:t>
            </a:r>
            <a:endParaRPr lang="pt-BR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Heurística do A*: </a:t>
            </a:r>
            <a:r>
              <a:rPr lang="pt-BR" sz="2800" i="1" dirty="0"/>
              <a:t>f</a:t>
            </a:r>
            <a:r>
              <a:rPr lang="pt-BR" sz="2800" dirty="0"/>
              <a:t>(</a:t>
            </a:r>
            <a:r>
              <a:rPr lang="pt-BR" sz="2800" i="1" dirty="0"/>
              <a:t>n</a:t>
            </a:r>
            <a:r>
              <a:rPr lang="pt-BR" sz="2800" dirty="0"/>
              <a:t>) = </a:t>
            </a:r>
            <a:r>
              <a:rPr lang="pt-BR" sz="2800" i="1" dirty="0"/>
              <a:t>g</a:t>
            </a:r>
            <a:r>
              <a:rPr lang="pt-BR" sz="2800" dirty="0"/>
              <a:t>(</a:t>
            </a:r>
            <a:r>
              <a:rPr lang="pt-BR" sz="2800" i="1" dirty="0"/>
              <a:t>n</a:t>
            </a:r>
            <a:r>
              <a:rPr lang="pt-BR" sz="2800" dirty="0"/>
              <a:t>) + </a:t>
            </a:r>
            <a:r>
              <a:rPr lang="pt-BR" sz="2800" i="1" dirty="0"/>
              <a:t>h</a:t>
            </a:r>
            <a:r>
              <a:rPr lang="pt-BR" sz="2800" dirty="0"/>
              <a:t>(</a:t>
            </a:r>
            <a:r>
              <a:rPr lang="pt-BR" sz="2800" i="1" dirty="0"/>
              <a:t>n</a:t>
            </a:r>
            <a:r>
              <a:rPr lang="pt-BR" sz="2800" dirty="0"/>
              <a:t>)</a:t>
            </a:r>
            <a:endParaRPr lang="pt-BR" sz="2800" dirty="0"/>
          </a:p>
          <a:p>
            <a:pPr lvl="1"/>
            <a:r>
              <a:rPr lang="pt-BR" sz="2400" i="1" dirty="0"/>
              <a:t>g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custo do caminho</a:t>
            </a:r>
            <a:endParaRPr lang="pt-BR" sz="2400" dirty="0"/>
          </a:p>
          <a:p>
            <a:pPr lvl="1"/>
            <a:r>
              <a:rPr lang="pt-BR" sz="2400" i="1" dirty="0"/>
              <a:t>h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função heurística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800" dirty="0"/>
              <a:t>Qual seria a função heurística </a:t>
            </a:r>
            <a:r>
              <a:rPr lang="pt-BR" sz="2800" i="1" dirty="0"/>
              <a:t>h</a:t>
            </a:r>
            <a:r>
              <a:rPr lang="pt-BR" sz="2800" dirty="0"/>
              <a:t>(</a:t>
            </a:r>
            <a:r>
              <a:rPr lang="pt-BR" sz="2800" i="1" dirty="0"/>
              <a:t>n</a:t>
            </a:r>
            <a:r>
              <a:rPr lang="pt-BR" sz="2800" dirty="0"/>
              <a:t>) mais adequada para este problema?</a:t>
            </a:r>
            <a:endParaRPr lang="pt-BR" sz="28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 distancia em linha reta é uma opção.</a:t>
            </a:r>
            <a:endParaRPr lang="pt-BR" sz="2400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calcular a heurística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)?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Distancia de Manhattan</a:t>
            </a:r>
            <a:endParaRPr lang="pt-BR" dirty="0"/>
          </a:p>
          <a:p>
            <a:endParaRPr lang="en-US" dirty="0"/>
          </a:p>
        </p:txBody>
      </p:sp>
      <p:pic>
        <p:nvPicPr>
          <p:cNvPr id="4" name="Picture 3" descr="C:\Users\Edirlei\Desktop\283px-Manhattan_distance.svg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31107" y="3446463"/>
            <a:ext cx="2393503" cy="2393503"/>
          </a:xfrm>
          <a:prstGeom prst="rect">
            <a:avLst/>
          </a:prstGeom>
          <a:noFill/>
        </p:spPr>
      </p:pic>
      <p:pic>
        <p:nvPicPr>
          <p:cNvPr id="5124" name="Picture 4" descr="d_1(\mathbf{p}, \mathbf{q}) = \|\mathbf{p} - \mathbf{q}\|_1 = \sum_{i=1}^n |p_i-q_i|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93096"/>
            <a:ext cx="28289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cdn.pensador.com/img/authors/co/nf/confucio-2-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3457"/>
            <a:ext cx="3126618" cy="388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309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Pensamento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9"/>
          <p:cNvSpPr txBox="1">
            <a:spLocks noChangeArrowheads="1"/>
          </p:cNvSpPr>
          <p:nvPr/>
        </p:nvSpPr>
        <p:spPr bwMode="auto">
          <a:xfrm>
            <a:off x="4000496" y="1894352"/>
            <a:ext cx="4929222" cy="27669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 smtClean="0">
                <a:latin typeface="Calibri" panose="020F0502020204030204" pitchFamily="34" charset="0"/>
              </a:rPr>
              <a:t>“</a:t>
            </a:r>
            <a:r>
              <a:rPr lang="pt-BR" sz="4000" dirty="0"/>
              <a:t>Antes de sair em busca de vingança, cave duas </a:t>
            </a:r>
            <a:r>
              <a:rPr lang="pt-BR" sz="4000" dirty="0" smtClean="0"/>
              <a:t>covas.</a:t>
            </a:r>
            <a:r>
              <a:rPr lang="pt-BR" sz="4000" dirty="0" smtClean="0">
                <a:latin typeface="Calibri" panose="020F0502020204030204" pitchFamily="34" charset="0"/>
              </a:rPr>
              <a:t>”</a:t>
            </a:r>
            <a:endParaRPr lang="pt-BR" sz="40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071538" y="4929198"/>
            <a:ext cx="4786346" cy="1154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296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 smtClean="0">
                <a:solidFill>
                  <a:schemeClr val="tx1"/>
                </a:solidFill>
              </a:rPr>
              <a:t>Confúcio (551 a.C. -479 a.C.)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2400" dirty="0" smtClean="0">
                <a:solidFill>
                  <a:schemeClr val="tx1"/>
                </a:solidFill>
              </a:rPr>
              <a:t>Pensador e filósofo chinês.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próximo passo é gerar a árvore de busca e expandir os nós que tiverem o menor valor resultante da função heurística </a:t>
            </a:r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).</a:t>
            </a:r>
            <a:endParaRPr lang="pt-BR" dirty="0"/>
          </a:p>
          <a:p>
            <a:endParaRPr lang="pt-BR" dirty="0"/>
          </a:p>
          <a:p>
            <a:pPr lvl="1"/>
            <a:r>
              <a:rPr lang="pt-BR" i="1" dirty="0"/>
              <a:t>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+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</a:t>
            </a:r>
            <a:endParaRPr lang="pt-BR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1279" y="169151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[1,1]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99792" y="289010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[1,2]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36096" y="285293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[2,1]</a:t>
            </a:r>
            <a:endParaRPr lang="pt-BR" sz="3200" dirty="0"/>
          </a:p>
        </p:txBody>
      </p:sp>
      <p:cxnSp>
        <p:nvCxnSpPr>
          <p:cNvPr id="7" name="Conector de seta reta 7"/>
          <p:cNvCxnSpPr>
            <a:stCxn id="4" idx="2"/>
            <a:endCxn id="5" idx="0"/>
          </p:cNvCxnSpPr>
          <p:nvPr/>
        </p:nvCxnSpPr>
        <p:spPr bwMode="auto">
          <a:xfrm flipH="1">
            <a:off x="3178449" y="2276291"/>
            <a:ext cx="1361487" cy="61381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9"/>
          <p:cNvCxnSpPr>
            <a:stCxn id="4" idx="2"/>
            <a:endCxn id="6" idx="0"/>
          </p:cNvCxnSpPr>
          <p:nvPr/>
        </p:nvCxnSpPr>
        <p:spPr bwMode="auto">
          <a:xfrm>
            <a:off x="4539936" y="2276291"/>
            <a:ext cx="1374817" cy="57664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Espaço Reservado para Texto 2"/>
          <p:cNvSpPr txBox="1"/>
          <p:nvPr/>
        </p:nvSpPr>
        <p:spPr>
          <a:xfrm>
            <a:off x="755576" y="3573016"/>
            <a:ext cx="7560840" cy="216024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[1,2] =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?? + ??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[2,1] =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= ?? + ??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2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63684" y="1491477"/>
          <a:ext cx="5256588" cy="445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98"/>
                <a:gridCol w="876098"/>
                <a:gridCol w="876098"/>
                <a:gridCol w="876098"/>
                <a:gridCol w="876098"/>
                <a:gridCol w="876098"/>
              </a:tblGrid>
              <a:tr h="85033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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28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61279" y="141277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[1,1]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99792" y="2530067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[1,2]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36096" y="2492896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[2,1]</a:t>
            </a:r>
            <a:endParaRPr lang="pt-BR" sz="3200" dirty="0"/>
          </a:p>
        </p:txBody>
      </p:sp>
      <p:cxnSp>
        <p:nvCxnSpPr>
          <p:cNvPr id="7" name="Conector de seta reta 7"/>
          <p:cNvCxnSpPr>
            <a:stCxn id="4" idx="2"/>
            <a:endCxn id="5" idx="0"/>
          </p:cNvCxnSpPr>
          <p:nvPr/>
        </p:nvCxnSpPr>
        <p:spPr bwMode="auto">
          <a:xfrm flipH="1">
            <a:off x="3178449" y="1997551"/>
            <a:ext cx="1361487" cy="53251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9"/>
          <p:cNvCxnSpPr>
            <a:stCxn id="4" idx="2"/>
            <a:endCxn id="6" idx="0"/>
          </p:cNvCxnSpPr>
          <p:nvPr/>
        </p:nvCxnSpPr>
        <p:spPr bwMode="auto">
          <a:xfrm>
            <a:off x="4539936" y="1997551"/>
            <a:ext cx="1374817" cy="49534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Espaço Reservado para Texto 2"/>
          <p:cNvSpPr txBox="1"/>
          <p:nvPr/>
        </p:nvSpPr>
        <p:spPr>
          <a:xfrm>
            <a:off x="755576" y="4581128"/>
            <a:ext cx="7560840" cy="1296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[1,1] 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?? + ??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[2,2] 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?? + ??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10" name="CaixaDeTexto 8"/>
          <p:cNvSpPr txBox="1"/>
          <p:nvPr/>
        </p:nvSpPr>
        <p:spPr>
          <a:xfrm>
            <a:off x="1459383" y="363631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[1,1]</a:t>
            </a:r>
            <a:endParaRPr lang="pt-BR" sz="3200" dirty="0"/>
          </a:p>
        </p:txBody>
      </p:sp>
      <p:cxnSp>
        <p:nvCxnSpPr>
          <p:cNvPr id="11" name="Conector de Seta Reta 10"/>
          <p:cNvCxnSpPr>
            <a:stCxn id="5" idx="2"/>
            <a:endCxn id="10" idx="0"/>
          </p:cNvCxnSpPr>
          <p:nvPr/>
        </p:nvCxnSpPr>
        <p:spPr bwMode="auto">
          <a:xfrm flipH="1">
            <a:off x="1938040" y="3114842"/>
            <a:ext cx="1240409" cy="52147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4"/>
          <p:cNvSpPr txBox="1"/>
          <p:nvPr/>
        </p:nvSpPr>
        <p:spPr>
          <a:xfrm>
            <a:off x="3916039" y="3644698"/>
            <a:ext cx="102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[2,2]</a:t>
            </a:r>
            <a:endParaRPr lang="pt-BR" sz="3200" dirty="0"/>
          </a:p>
        </p:txBody>
      </p:sp>
      <p:cxnSp>
        <p:nvCxnSpPr>
          <p:cNvPr id="13" name="Conector de seta reta 15"/>
          <p:cNvCxnSpPr>
            <a:stCxn id="5" idx="2"/>
            <a:endCxn id="12" idx="0"/>
          </p:cNvCxnSpPr>
          <p:nvPr/>
        </p:nvCxnSpPr>
        <p:spPr bwMode="auto">
          <a:xfrm>
            <a:off x="3178449" y="3114842"/>
            <a:ext cx="1250395" cy="52985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6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A*</a:t>
            </a:r>
            <a:endParaRPr lang="en-US" dirty="0"/>
          </a:p>
        </p:txBody>
      </p:sp>
      <p:graphicFrame>
        <p:nvGraphicFramePr>
          <p:cNvPr id="4" name="Tabela 4"/>
          <p:cNvGraphicFramePr>
            <a:graphicFrameLocks noGrp="1"/>
          </p:cNvGraphicFramePr>
          <p:nvPr/>
        </p:nvGraphicFramePr>
        <p:xfrm>
          <a:off x="1763684" y="1491477"/>
          <a:ext cx="5256588" cy="445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98"/>
                <a:gridCol w="876098"/>
                <a:gridCol w="876098"/>
                <a:gridCol w="876098"/>
                <a:gridCol w="876098"/>
                <a:gridCol w="876098"/>
              </a:tblGrid>
              <a:tr h="850330"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pt-BR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pt-BR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28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3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96327" marR="196327" marT="98164" marB="98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(1) Qual </a:t>
            </a:r>
            <a:r>
              <a:rPr lang="pt-BR" dirty="0"/>
              <a:t>seria uma boa </a:t>
            </a:r>
            <a:r>
              <a:rPr lang="pt-BR" dirty="0" smtClean="0"/>
              <a:t>heurística para </a:t>
            </a:r>
            <a:r>
              <a:rPr lang="pt-BR" dirty="0"/>
              <a:t>o </a:t>
            </a:r>
            <a:r>
              <a:rPr lang="pt-BR" b="1" dirty="0"/>
              <a:t>jogo da velha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5122" name="Picture 2" descr="http://htmlimg3.scribdassets.com/8nxuyrexa81b53fi/images/56-3cf09bb26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27" y="3099403"/>
            <a:ext cx="5544616" cy="20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(2) Supondo que é necessário utilizar um algoritmo de busca para resolver um problema no qual são necessárias </a:t>
            </a:r>
            <a:r>
              <a:rPr lang="pt-BR" sz="2400" b="1" dirty="0" smtClean="0"/>
              <a:t>respostas instantâneas</a:t>
            </a:r>
            <a:r>
              <a:rPr lang="pt-BR" sz="2400" dirty="0" smtClean="0"/>
              <a:t>. Mas, mesmo utilizando o A* com uma boa função heurística, o tempo gasto com o processo de busca ainda está muito grande. O que pode ser feito para otimizar esse processo?</a:t>
            </a:r>
            <a:endParaRPr lang="pt-BR" sz="2400" dirty="0" smtClean="0"/>
          </a:p>
          <a:p>
            <a:endParaRPr lang="pt-BR" sz="2400" dirty="0"/>
          </a:p>
          <a:p>
            <a:pPr lvl="1"/>
            <a:r>
              <a:rPr lang="pt-BR" sz="2000" dirty="0" smtClean="0"/>
              <a:t>Caminhos </a:t>
            </a:r>
            <a:r>
              <a:rPr lang="pt-BR" sz="2000" dirty="0" err="1" smtClean="0"/>
              <a:t>pré</a:t>
            </a:r>
            <a:r>
              <a:rPr lang="pt-BR" sz="2000" dirty="0" smtClean="0"/>
              <a:t>-calculados.</a:t>
            </a:r>
            <a:endParaRPr lang="pt-BR" sz="2000" dirty="0" smtClean="0"/>
          </a:p>
          <a:p>
            <a:pPr lvl="1"/>
            <a:r>
              <a:rPr lang="pt-BR" sz="2000" dirty="0" smtClean="0"/>
              <a:t>Custos </a:t>
            </a:r>
            <a:r>
              <a:rPr lang="pt-BR" sz="2000" dirty="0" err="1" smtClean="0"/>
              <a:t>pré</a:t>
            </a:r>
            <a:r>
              <a:rPr lang="pt-BR" sz="2000" dirty="0" smtClean="0"/>
              <a:t>-calculados.</a:t>
            </a:r>
            <a:endParaRPr lang="pt-BR" sz="2000" dirty="0" smtClean="0"/>
          </a:p>
          <a:p>
            <a:pPr lvl="1"/>
            <a:endParaRPr lang="en-US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Pré-Calculados</a:t>
            </a:r>
            <a:endParaRPr lang="pt-BR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467544" y="1628800"/>
            <a:ext cx="8280920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b="1" dirty="0" smtClean="0"/>
              <a:t>Tabela </a:t>
            </a:r>
            <a:r>
              <a:rPr lang="pt-BR" sz="2200" b="1" dirty="0" err="1" smtClean="0"/>
              <a:t>pré</a:t>
            </a:r>
            <a:r>
              <a:rPr lang="pt-BR" sz="2200" b="1" dirty="0" smtClean="0"/>
              <a:t>-calculada </a:t>
            </a:r>
            <a:r>
              <a:rPr lang="pt-BR" sz="2200" dirty="0" smtClean="0"/>
              <a:t>com os melhores caminhos.</a:t>
            </a:r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/>
              <a:t>Armazena-se somente o próximo nó que deve ser seguindo do nó atual ao nó destino.</a:t>
            </a:r>
            <a:endParaRPr lang="pt-BR" sz="2200" dirty="0" smtClean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5" y="3573016"/>
            <a:ext cx="4932219" cy="244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61048"/>
            <a:ext cx="3355700" cy="202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Custos</a:t>
            </a:r>
            <a:r>
              <a:rPr lang="en-US" dirty="0"/>
              <a:t> </a:t>
            </a:r>
            <a:r>
              <a:rPr lang="en-US" dirty="0" err="1"/>
              <a:t>Pré-Calculados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Saber qual o melhor caminho entre dois nós somente é útil quando se sabe onde se deseja ir. 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Uma </a:t>
            </a:r>
            <a:r>
              <a:rPr lang="pt-BR" sz="2400" b="1" dirty="0"/>
              <a:t>tabela </a:t>
            </a:r>
            <a:r>
              <a:rPr lang="pt-BR" sz="2400" b="1" dirty="0" err="1"/>
              <a:t>pré</a:t>
            </a:r>
            <a:r>
              <a:rPr lang="pt-BR" sz="2400" b="1" dirty="0"/>
              <a:t>-calculada</a:t>
            </a:r>
            <a:r>
              <a:rPr lang="pt-BR" sz="2400" dirty="0"/>
              <a:t> com os </a:t>
            </a:r>
            <a:r>
              <a:rPr lang="pt-BR" sz="2400" b="1" dirty="0"/>
              <a:t>custos de locomoção </a:t>
            </a:r>
            <a:r>
              <a:rPr lang="pt-BR" sz="2400" dirty="0"/>
              <a:t>entre quaisquer dois nós também é uma informação muito util.</a:t>
            </a:r>
            <a:endParaRPr lang="en-US" sz="2400" dirty="0"/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60872"/>
            <a:ext cx="528239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  <a:endParaRPr lang="en-US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539552" y="1628800"/>
            <a:ext cx="5256584" cy="41044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Russell, S. </a:t>
            </a:r>
            <a:r>
              <a:rPr lang="pt-BR" sz="1800" dirty="0" err="1" smtClean="0"/>
              <a:t>and</a:t>
            </a:r>
            <a:r>
              <a:rPr lang="pt-BR" sz="1800" dirty="0" smtClean="0"/>
              <a:t> </a:t>
            </a:r>
            <a:r>
              <a:rPr lang="pt-BR" sz="1800" dirty="0" err="1" smtClean="0"/>
              <a:t>Novig</a:t>
            </a:r>
            <a:r>
              <a:rPr lang="pt-BR" sz="1800" dirty="0" smtClean="0"/>
              <a:t>, P. </a:t>
            </a:r>
            <a:r>
              <a:rPr lang="pt-BR" sz="1800" b="1" dirty="0" smtClean="0"/>
              <a:t>Artificial </a:t>
            </a:r>
            <a:r>
              <a:rPr lang="pt-BR" sz="1800" b="1" dirty="0" err="1" smtClean="0"/>
              <a:t>Intelligence</a:t>
            </a:r>
            <a:r>
              <a:rPr lang="pt-BR" sz="1800" b="1" dirty="0" smtClean="0"/>
              <a:t>: a </a:t>
            </a:r>
            <a:r>
              <a:rPr lang="pt-BR" sz="1800" b="1" dirty="0" err="1" smtClean="0"/>
              <a:t>Modern</a:t>
            </a:r>
            <a:r>
              <a:rPr lang="pt-BR" sz="1800" b="1" dirty="0" smtClean="0"/>
              <a:t> Approach</a:t>
            </a:r>
            <a:r>
              <a:rPr lang="pt-BR" sz="1800" dirty="0" smtClean="0"/>
              <a:t>, 2nd </a:t>
            </a:r>
            <a:r>
              <a:rPr lang="pt-BR" sz="1800" dirty="0" err="1" smtClean="0"/>
              <a:t>Edition</a:t>
            </a:r>
            <a:r>
              <a:rPr lang="pt-BR" sz="1800" dirty="0" smtClean="0"/>
              <a:t>, Prentice-Hall, 2003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b="1" dirty="0" smtClean="0"/>
              <a:t>Capítulo 4</a:t>
            </a:r>
            <a:r>
              <a:rPr lang="pt-BR" sz="2000" b="1" dirty="0"/>
              <a:t>: </a:t>
            </a:r>
            <a:r>
              <a:rPr lang="pt-BR" sz="2000" b="1" dirty="0" err="1"/>
              <a:t>Informed</a:t>
            </a:r>
            <a:r>
              <a:rPr lang="pt-BR" sz="2000" b="1" dirty="0"/>
              <a:t> </a:t>
            </a:r>
            <a:r>
              <a:rPr lang="pt-BR" sz="2000" b="1" dirty="0" err="1"/>
              <a:t>Search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Exploration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r="9840"/>
          <a:stretch>
            <a:fillRect/>
          </a:stretch>
        </p:blipFill>
        <p:spPr bwMode="auto">
          <a:xfrm>
            <a:off x="5806772" y="1651620"/>
            <a:ext cx="229362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Reto 2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67544" y="404664"/>
            <a:ext cx="6797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Agradecimentos pelos slides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857364"/>
            <a:ext cx="4468482" cy="110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429132"/>
            <a:ext cx="416150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ubtitle 2"/>
          <p:cNvSpPr txBox="1"/>
          <p:nvPr/>
        </p:nvSpPr>
        <p:spPr>
          <a:xfrm>
            <a:off x="2357422" y="3286124"/>
            <a:ext cx="3857652" cy="980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Edirlei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Soares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Lima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&lt;elima@inf.puc-rio.br&gt;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312" y="2681583"/>
            <a:ext cx="279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15 de março de 2017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580112" y="3429000"/>
            <a:ext cx="6336704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1304" y="1268760"/>
            <a:ext cx="7850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Inteligência Artificial: </a:t>
            </a:r>
            <a:br>
              <a:rPr lang="pt-BR" sz="4000" b="1" dirty="0" smtClean="0">
                <a:latin typeface="+mj-lt"/>
                <a:cs typeface="Arial" panose="020B0604020202020204" pitchFamily="34" charset="0"/>
              </a:rPr>
            </a:br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Agentes de Resolução de Problemas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55776" y="5085184"/>
            <a:ext cx="33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sz="2400" dirty="0" smtClean="0">
                <a:latin typeface="+mj-lt"/>
                <a:cs typeface="Arial" panose="020B0604020202020204" pitchFamily="34" charset="0"/>
              </a:rPr>
              <a:t> Esdras Lins Bispo Jr.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27784" y="5517232"/>
            <a:ext cx="205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u="sng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sz="2400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67656" y="4653136"/>
            <a:ext cx="531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 smtClean="0">
                <a:latin typeface="+mj-lt"/>
                <a:cs typeface="Arial" panose="020B0604020202020204" pitchFamily="34" charset="0"/>
              </a:rPr>
              <a:t>Bacharelado em Ciências da Computação</a:t>
            </a:r>
            <a:endParaRPr lang="pt-BR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3443163"/>
            <a:ext cx="2246446" cy="2996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700808"/>
          <a:ext cx="8244408" cy="211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91"/>
                <a:gridCol w="942218"/>
                <a:gridCol w="1099255"/>
                <a:gridCol w="1491845"/>
                <a:gridCol w="1835127"/>
                <a:gridCol w="1619672"/>
              </a:tblGrid>
              <a:tr h="65215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Criterio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Largura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Uniforme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Profundidade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Aprofundamento Iterativo</a:t>
                      </a:r>
                      <a:endParaRPr lang="pt-B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Bidirecional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Completo?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 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¹,²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¹,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 panose="020B0604030504040204"/>
                          <a:cs typeface="Verdana" panose="020B0604030504040204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Ótimo?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Não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Sim ³,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Verdana" panose="020B0604030504040204"/>
                          <a:cs typeface="Verdana" panose="020B0604030504040204"/>
                        </a:rPr>
                        <a:t>⁴</a:t>
                      </a:r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148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Tempo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2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Espaço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7704" y="3133987"/>
          <a:ext cx="639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1" imgW="508000" imgH="228600" progId="Equation.3">
                  <p:embed/>
                </p:oleObj>
              </mc:Choice>
              <mc:Fallback>
                <p:oleObj name="Equation" r:id="rId1" imgW="508000" imgH="228600" progId="Equation.3">
                  <p:embed/>
                  <p:pic>
                    <p:nvPicPr>
                      <p:cNvPr id="0" name="Imagem 40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33987"/>
                        <a:ext cx="63976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906" y="3111762"/>
          <a:ext cx="9286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Imagem 40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906" y="3111762"/>
                        <a:ext cx="9286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57499" y="3141925"/>
          <a:ext cx="5445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431800" imgH="228600" progId="Equation.3">
                  <p:embed/>
                </p:oleObj>
              </mc:Choice>
              <mc:Fallback>
                <p:oleObj name="Equation" r:id="rId5" imgW="431800" imgH="228600" progId="Equation.3">
                  <p:embed/>
                  <p:pic>
                    <p:nvPicPr>
                      <p:cNvPr id="0" name="Imagem 40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499" y="3141925"/>
                        <a:ext cx="54451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89596" y="3121287"/>
          <a:ext cx="5286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7" imgW="419100" imgH="228600" progId="Equation.3">
                  <p:embed/>
                </p:oleObj>
              </mc:Choice>
              <mc:Fallback>
                <p:oleObj name="Equation" r:id="rId7" imgW="419100" imgH="228600" progId="Equation.3">
                  <p:embed/>
                  <p:pic>
                    <p:nvPicPr>
                      <p:cNvPr id="0" name="Imagem 40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596" y="3121287"/>
                        <a:ext cx="52863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506251" y="3121287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9" imgW="508000" imgH="228600" progId="Equation.3">
                  <p:embed/>
                </p:oleObj>
              </mc:Choice>
              <mc:Fallback>
                <p:oleObj name="Equation" r:id="rId9" imgW="508000" imgH="228600" progId="Equation.3">
                  <p:embed/>
                  <p:pic>
                    <p:nvPicPr>
                      <p:cNvPr id="0" name="Imagem 40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251" y="3121287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09426" y="3504192"/>
          <a:ext cx="6413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1" imgW="508000" imgH="228600" progId="Equation.3">
                  <p:embed/>
                </p:oleObj>
              </mc:Choice>
              <mc:Fallback>
                <p:oleObj name="Equation" r:id="rId11" imgW="508000" imgH="228600" progId="Equation.3">
                  <p:embed/>
                  <p:pic>
                    <p:nvPicPr>
                      <p:cNvPr id="0" name="Imagem 40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26" y="3504192"/>
                        <a:ext cx="64135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95946" y="3510542"/>
          <a:ext cx="5445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2" imgW="431800" imgH="203200" progId="Equation.3">
                  <p:embed/>
                </p:oleObj>
              </mc:Choice>
              <mc:Fallback>
                <p:oleObj name="Equation" r:id="rId12" imgW="431800" imgH="203200" progId="Equation.3">
                  <p:embed/>
                  <p:pic>
                    <p:nvPicPr>
                      <p:cNvPr id="0" name="Imagem 40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46" y="3510542"/>
                        <a:ext cx="5445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235274" y="3543880"/>
          <a:ext cx="560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4" imgW="444500" imgH="203200" progId="Equation.3">
                  <p:embed/>
                </p:oleObj>
              </mc:Choice>
              <mc:Fallback>
                <p:oleObj name="Equation" r:id="rId14" imgW="444500" imgH="203200" progId="Equation.3">
                  <p:embed/>
                  <p:pic>
                    <p:nvPicPr>
                      <p:cNvPr id="0" name="Imagem 40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274" y="3543880"/>
                        <a:ext cx="560387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739844" y="3491492"/>
          <a:ext cx="9286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16" imgW="685800" imgH="228600" progId="Equation.3">
                  <p:embed/>
                </p:oleObj>
              </mc:Choice>
              <mc:Fallback>
                <p:oleObj name="Equation" r:id="rId16" imgW="685800" imgH="228600" progId="Equation.3">
                  <p:embed/>
                  <p:pic>
                    <p:nvPicPr>
                      <p:cNvPr id="0" name="Imagem 40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844" y="3491492"/>
                        <a:ext cx="9286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10879" y="3505780"/>
          <a:ext cx="6397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7" imgW="508000" imgH="228600" progId="Equation.3">
                  <p:embed/>
                </p:oleObj>
              </mc:Choice>
              <mc:Fallback>
                <p:oleObj name="Equation" r:id="rId17" imgW="508000" imgH="228600" progId="Equation.3">
                  <p:embed/>
                  <p:pic>
                    <p:nvPicPr>
                      <p:cNvPr id="0" name="Imagem 40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79" y="3505780"/>
                        <a:ext cx="639762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1578" y="4005064"/>
            <a:ext cx="685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b</a:t>
            </a:r>
            <a:r>
              <a:rPr lang="pt-BR" dirty="0"/>
              <a:t> = fator de folhas por nó.</a:t>
            </a:r>
            <a:endParaRPr lang="pt-BR" dirty="0"/>
          </a:p>
          <a:p>
            <a:r>
              <a:rPr lang="pt-BR" i="1" dirty="0"/>
              <a:t>d </a:t>
            </a:r>
            <a:r>
              <a:rPr lang="pt-BR" dirty="0"/>
              <a:t>= profundidade da solução </a:t>
            </a:r>
            <a:r>
              <a:rPr lang="pt-BR" dirty="0" smtClean="0"/>
              <a:t>menos </a:t>
            </a:r>
            <a:r>
              <a:rPr lang="pt-BR" dirty="0"/>
              <a:t>profunda.</a:t>
            </a:r>
            <a:endParaRPr lang="pt-BR" dirty="0"/>
          </a:p>
          <a:p>
            <a:r>
              <a:rPr lang="pt-BR" i="1" dirty="0"/>
              <a:t>m </a:t>
            </a:r>
            <a:r>
              <a:rPr lang="pt-BR" dirty="0"/>
              <a:t>= profundidade máxima da árvore.</a:t>
            </a:r>
            <a:endParaRPr lang="pt-BR" dirty="0"/>
          </a:p>
          <a:p>
            <a:r>
              <a:rPr lang="pt-BR" dirty="0"/>
              <a:t>¹ completo se </a:t>
            </a:r>
            <a:r>
              <a:rPr lang="pt-BR" i="1" dirty="0"/>
              <a:t>b</a:t>
            </a:r>
            <a:r>
              <a:rPr lang="pt-BR" dirty="0"/>
              <a:t>  for finito.    </a:t>
            </a:r>
            <a:endParaRPr lang="pt-BR" dirty="0"/>
          </a:p>
          <a:p>
            <a:r>
              <a:rPr lang="pt-BR" dirty="0"/>
              <a:t>² completo se o custo de todos os passos for positivo.    </a:t>
            </a:r>
            <a:endParaRPr lang="pt-BR" dirty="0"/>
          </a:p>
          <a:p>
            <a:r>
              <a:rPr lang="pt-BR" dirty="0"/>
              <a:t>³ ótimo se o custo de todos os passos for idêntico.</a:t>
            </a:r>
            <a:endParaRPr lang="pt-BR" dirty="0"/>
          </a:p>
          <a:p>
            <a:r>
              <a:rPr lang="pt-BR" dirty="0">
                <a:ea typeface="Verdana" panose="020B0604030504040204"/>
                <a:cs typeface="Verdana" panose="020B0604030504040204"/>
              </a:rPr>
              <a:t>⁴ se ambas as direções usarem busca em </a:t>
            </a:r>
            <a:r>
              <a:rPr lang="pt-BR" dirty="0" smtClean="0">
                <a:ea typeface="Verdana" panose="020B0604030504040204"/>
                <a:cs typeface="Verdana" panose="020B0604030504040204"/>
              </a:rPr>
              <a:t>largura.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67544" y="404664"/>
            <a:ext cx="6291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latin typeface="+mj-lt"/>
                <a:cs typeface="Arial" panose="020B0604020202020204" pitchFamily="34" charset="0"/>
              </a:rPr>
              <a:t>Comparação dos Métodos</a:t>
            </a:r>
            <a:endParaRPr lang="pt-BR" sz="44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ufgJataiLogo.png"/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Busca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Busca Cega ou Exaustiva:</a:t>
            </a:r>
            <a:endParaRPr lang="pt-BR" sz="2400" b="1" dirty="0"/>
          </a:p>
          <a:p>
            <a:pPr lvl="1"/>
            <a:r>
              <a:rPr lang="pt-BR" sz="2000" dirty="0"/>
              <a:t>Não sabe qual o melhor nó da fronteira a ser expandido. Apenas distingue o estado objetivo dos não objetivos.</a:t>
            </a:r>
            <a:endParaRPr lang="pt-BR" sz="2000" dirty="0"/>
          </a:p>
          <a:p>
            <a:endParaRPr lang="pt-BR" sz="2400" dirty="0"/>
          </a:p>
          <a:p>
            <a:r>
              <a:rPr lang="pt-BR" sz="2400" b="1" dirty="0"/>
              <a:t>Busca Heurística:</a:t>
            </a:r>
            <a:endParaRPr lang="pt-BR" sz="2400" b="1" dirty="0"/>
          </a:p>
          <a:p>
            <a:pPr lvl="1"/>
            <a:r>
              <a:rPr lang="pt-BR" sz="2000" b="1" dirty="0"/>
              <a:t>Estima qual o melhor nó da fronteira a ser expandido com base em funções heurísticas.</a:t>
            </a:r>
            <a:endParaRPr lang="pt-BR" sz="2000" b="1" dirty="0"/>
          </a:p>
          <a:p>
            <a:pPr lvl="1"/>
            <a:endParaRPr lang="pt-BR" sz="2000" dirty="0"/>
          </a:p>
          <a:p>
            <a:r>
              <a:rPr lang="pt-BR" sz="2400" b="1" dirty="0"/>
              <a:t>Busca Local:</a:t>
            </a:r>
            <a:endParaRPr lang="pt-BR" sz="2400" b="1" dirty="0"/>
          </a:p>
          <a:p>
            <a:pPr lvl="1"/>
            <a:r>
              <a:rPr lang="pt-BR" sz="2000" dirty="0"/>
              <a:t>Operam em um único estado e movem-se para a vizinhança deste estado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Algoritmos de Busca Heurística:</a:t>
            </a:r>
            <a:endParaRPr lang="pt-BR" sz="2800" b="1" dirty="0"/>
          </a:p>
          <a:p>
            <a:pPr lvl="1"/>
            <a:r>
              <a:rPr lang="pt-BR" sz="2400" dirty="0"/>
              <a:t>Busca Gulosa</a:t>
            </a:r>
            <a:endParaRPr lang="pt-BR" sz="2400" dirty="0"/>
          </a:p>
          <a:p>
            <a:pPr lvl="1"/>
            <a:r>
              <a:rPr lang="pt-BR" sz="2400" dirty="0"/>
              <a:t>A* 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400" dirty="0"/>
              <a:t>A busca heurística leva em conta o </a:t>
            </a:r>
            <a:r>
              <a:rPr lang="pt-BR" sz="2400" b="1" dirty="0"/>
              <a:t>objetivo</a:t>
            </a:r>
            <a:r>
              <a:rPr lang="pt-BR" sz="2400" dirty="0"/>
              <a:t> para decidir qual caminho escolher.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Conhecimento extra sobre o problema é utilizado para </a:t>
            </a:r>
            <a:r>
              <a:rPr lang="pt-BR" sz="2400" b="1" dirty="0"/>
              <a:t>guiar o processo de busca</a:t>
            </a:r>
            <a:r>
              <a:rPr lang="pt-BR" sz="2400" dirty="0"/>
              <a:t>.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encontrar um barco perdido?</a:t>
            </a:r>
            <a:endParaRPr lang="pt-BR" dirty="0"/>
          </a:p>
          <a:p>
            <a:endParaRPr lang="pt-BR" sz="2800" dirty="0"/>
          </a:p>
          <a:p>
            <a:pPr lvl="1"/>
            <a:r>
              <a:rPr lang="pt-BR" sz="2400" b="1" dirty="0"/>
              <a:t>Busca Cega </a:t>
            </a:r>
            <a:r>
              <a:rPr lang="pt-BR" sz="2400" dirty="0"/>
              <a:t>-&gt; Procura no oceano inteiro.</a:t>
            </a:r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b="1" dirty="0" smtClean="0"/>
              <a:t>Busca </a:t>
            </a:r>
            <a:r>
              <a:rPr lang="pt-BR" sz="2400" b="1" dirty="0"/>
              <a:t>Heurística </a:t>
            </a:r>
            <a:r>
              <a:rPr lang="pt-BR" sz="2400" dirty="0"/>
              <a:t>-&gt; Procura utilizando informações relativas ao problema. </a:t>
            </a:r>
            <a:endParaRPr lang="pt-BR" sz="2400" dirty="0" smtClean="0"/>
          </a:p>
          <a:p>
            <a:pPr lvl="2"/>
            <a:r>
              <a:rPr lang="pt-BR" sz="2000" dirty="0" smtClean="0"/>
              <a:t>Exemplo: </a:t>
            </a:r>
            <a:r>
              <a:rPr lang="pt-BR" sz="2000" dirty="0"/>
              <a:t>correntes marítimas, vento, etc.</a:t>
            </a:r>
            <a:endParaRPr lang="pt-BR" sz="2000" dirty="0"/>
          </a:p>
          <a:p>
            <a:endParaRPr lang="en-US" sz="3600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Heurística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Função Heurística </a:t>
            </a:r>
            <a:r>
              <a:rPr lang="pt-BR" sz="2800" dirty="0"/>
              <a:t>(</a:t>
            </a:r>
            <a:r>
              <a:rPr lang="pt-BR" sz="2800" i="1" dirty="0"/>
              <a:t>h</a:t>
            </a:r>
            <a:r>
              <a:rPr lang="pt-BR" sz="2800" dirty="0"/>
              <a:t>) </a:t>
            </a:r>
            <a:endParaRPr lang="pt-BR" sz="2800" dirty="0"/>
          </a:p>
          <a:p>
            <a:pPr lvl="1"/>
            <a:r>
              <a:rPr lang="pt-BR" sz="2400" dirty="0"/>
              <a:t>Estima o custo do caminho mais barato do estado atual até o estado final mais próximo.</a:t>
            </a:r>
            <a:endParaRPr lang="pt-BR" sz="2400" dirty="0"/>
          </a:p>
          <a:p>
            <a:pPr lvl="1"/>
            <a:r>
              <a:rPr lang="pt-BR" sz="2400" dirty="0"/>
              <a:t>São específicas para cada problema.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800" b="1" dirty="0"/>
              <a:t>Exemplo:</a:t>
            </a:r>
            <a:endParaRPr lang="pt-BR" sz="2800" b="1" dirty="0"/>
          </a:p>
          <a:p>
            <a:pPr lvl="1"/>
            <a:r>
              <a:rPr lang="pt-BR" sz="2400" dirty="0"/>
              <a:t>Encontrar a rota mais curta entre duas cidades:</a:t>
            </a:r>
            <a:endParaRPr lang="pt-BR" sz="2400" dirty="0"/>
          </a:p>
          <a:p>
            <a:pPr lvl="2"/>
            <a:r>
              <a:rPr lang="pt-BR" sz="2000" i="1" dirty="0"/>
              <a:t>h</a:t>
            </a:r>
            <a:r>
              <a:rPr lang="pt-BR" sz="2000" dirty="0"/>
              <a:t>(</a:t>
            </a:r>
            <a:r>
              <a:rPr lang="pt-BR" sz="2000" i="1" dirty="0"/>
              <a:t>n</a:t>
            </a:r>
            <a:r>
              <a:rPr lang="pt-BR" sz="2000" dirty="0"/>
              <a:t>) = distância em linha reta direta entre o nó </a:t>
            </a:r>
            <a:r>
              <a:rPr lang="pt-BR" sz="2000" i="1" dirty="0"/>
              <a:t>n</a:t>
            </a:r>
            <a:r>
              <a:rPr lang="pt-BR" sz="2000" dirty="0"/>
              <a:t> e o nó final.</a:t>
            </a:r>
            <a:endParaRPr lang="pt-BR" sz="2000" dirty="0"/>
          </a:p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 rot="10800000">
            <a:off x="323528" y="1268759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0800000">
            <a:off x="323528" y="6309320"/>
            <a:ext cx="7776864" cy="1"/>
          </a:xfrm>
          <a:prstGeom prst="line">
            <a:avLst/>
          </a:prstGeom>
          <a:ln w="1905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fgJataiLogo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714" r="10714" b="35529"/>
          <a:stretch>
            <a:fillRect/>
          </a:stretch>
        </p:blipFill>
        <p:spPr>
          <a:xfrm>
            <a:off x="8172400" y="5805264"/>
            <a:ext cx="817190" cy="891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91864" y="5970766"/>
            <a:ext cx="1084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UFG - Jataí</a:t>
            </a:r>
            <a:endParaRPr lang="pt-BR" sz="1600" b="1" dirty="0">
              <a:solidFill>
                <a:sysClr val="windowText" lastClr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463530" y="6309320"/>
            <a:ext cx="3651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Inteligência Artificial - Esdras Lins Bispo Jr.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8867</Words>
  <Application>WPS Presentation</Application>
  <PresentationFormat>Apresentação na tela (4:3)</PresentationFormat>
  <Paragraphs>835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40</vt:i4>
      </vt:variant>
    </vt:vector>
  </HeadingPairs>
  <TitlesOfParts>
    <vt:vector size="60" baseType="lpstr">
      <vt:lpstr>Arial</vt:lpstr>
      <vt:lpstr>SimSun</vt:lpstr>
      <vt:lpstr>Wingdings</vt:lpstr>
      <vt:lpstr>Calibri</vt:lpstr>
      <vt:lpstr>Verdana</vt:lpstr>
      <vt:lpstr>Garamond</vt:lpstr>
      <vt:lpstr>Microsoft YaHei</vt:lpstr>
      <vt:lpstr>Segoe Print</vt:lpstr>
      <vt:lpstr>Tema do Office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Métodos de Busca</vt:lpstr>
      <vt:lpstr>Busca Heurística</vt:lpstr>
      <vt:lpstr>Busca Heurística</vt:lpstr>
      <vt:lpstr>Busca Heurística</vt:lpstr>
      <vt:lpstr>Função Heurística</vt:lpstr>
      <vt:lpstr>Busca Heurística</vt:lpstr>
      <vt:lpstr>Busca Gulosa</vt:lpstr>
      <vt:lpstr>Busca Gulosa</vt:lpstr>
      <vt:lpstr>Busca Gulosa</vt:lpstr>
      <vt:lpstr>Busca Gulosa</vt:lpstr>
      <vt:lpstr>Busca A*</vt:lpstr>
      <vt:lpstr>Busca A*</vt:lpstr>
      <vt:lpstr>Busca A*</vt:lpstr>
      <vt:lpstr>Definindo Heurísticas</vt:lpstr>
      <vt:lpstr>Definindo Heurísticas</vt:lpstr>
      <vt:lpstr>Definindo Heurísticas</vt:lpstr>
      <vt:lpstr>Definindo Heurísticas</vt:lpstr>
      <vt:lpstr>Definindo Heurísticas</vt:lpstr>
      <vt:lpstr>Definindo Heurísticas</vt:lpstr>
      <vt:lpstr>Definindo Heurísticas</vt:lpstr>
      <vt:lpstr>Exemplo - A*</vt:lpstr>
      <vt:lpstr>Exemplo - A*</vt:lpstr>
      <vt:lpstr>Exemplo - A*</vt:lpstr>
      <vt:lpstr>Exemplo - A*</vt:lpstr>
      <vt:lpstr>Exemplo - A*</vt:lpstr>
      <vt:lpstr>Exemplo - A*</vt:lpstr>
      <vt:lpstr>Exemplo - A*</vt:lpstr>
      <vt:lpstr>Exemplo - A*</vt:lpstr>
      <vt:lpstr>Exemplo - A*</vt:lpstr>
      <vt:lpstr>Exercícios</vt:lpstr>
      <vt:lpstr>Exercícios</vt:lpstr>
      <vt:lpstr>Caminhos Pré-Calculados</vt:lpstr>
      <vt:lpstr>Custos Pré-Calculados</vt:lpstr>
      <vt:lpstr>Leitura Complementar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</cp:lastModifiedBy>
  <cp:revision>278</cp:revision>
  <dcterms:created xsi:type="dcterms:W3CDTF">2011-12-06T21:40:00Z</dcterms:created>
  <dcterms:modified xsi:type="dcterms:W3CDTF">2017-03-15T20:18:41Z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