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20" r:id="rId2"/>
    <p:sldId id="403" r:id="rId3"/>
    <p:sldId id="521" r:id="rId4"/>
    <p:sldId id="434" r:id="rId5"/>
    <p:sldId id="515" r:id="rId6"/>
    <p:sldId id="516" r:id="rId7"/>
    <p:sldId id="517" r:id="rId8"/>
    <p:sldId id="518" r:id="rId9"/>
    <p:sldId id="519" r:id="rId10"/>
    <p:sldId id="486" r:id="rId11"/>
    <p:sldId id="487" r:id="rId12"/>
    <p:sldId id="488" r:id="rId13"/>
    <p:sldId id="489" r:id="rId14"/>
    <p:sldId id="490" r:id="rId15"/>
    <p:sldId id="512" r:id="rId16"/>
    <p:sldId id="509" r:id="rId17"/>
    <p:sldId id="510" r:id="rId18"/>
    <p:sldId id="511" r:id="rId19"/>
    <p:sldId id="491" r:id="rId20"/>
    <p:sldId id="492" r:id="rId21"/>
    <p:sldId id="493" r:id="rId22"/>
    <p:sldId id="508" r:id="rId23"/>
    <p:sldId id="522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0A3"/>
    <a:srgbClr val="FFFCC8"/>
    <a:srgbClr val="2C67AE"/>
    <a:srgbClr val="377B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8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8370A-704E-49FC-BAA9-D4AB260E2050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85C9-5B3D-496F-A8D2-6ECD3530B2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7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5F9C-F71A-419D-83AB-F48A1180A152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png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wmf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66617" y="2681583"/>
            <a:ext cx="314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08 de fevereiro de 2017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Desempenho do Algoritmo:</a:t>
            </a:r>
          </a:p>
          <a:p>
            <a:pPr lvl="1"/>
            <a:r>
              <a:rPr lang="pt-BR" sz="2000" dirty="0"/>
              <a:t>(1) O algoritmo encontrou alguma solução?</a:t>
            </a:r>
          </a:p>
          <a:p>
            <a:pPr lvl="1"/>
            <a:r>
              <a:rPr lang="pt-BR" sz="2000" dirty="0"/>
              <a:t>(2) </a:t>
            </a:r>
            <a:r>
              <a:rPr lang="pt-BR" sz="2000" dirty="0" smtClean="0"/>
              <a:t>Das soluções, é a melhor? </a:t>
            </a:r>
            <a:endParaRPr lang="pt-BR" sz="2000" dirty="0"/>
          </a:p>
          <a:p>
            <a:pPr lvl="2"/>
            <a:r>
              <a:rPr lang="pt-BR" sz="1600" dirty="0"/>
              <a:t>Custo de caminho (qualidade da solução).</a:t>
            </a:r>
          </a:p>
          <a:p>
            <a:pPr lvl="1"/>
            <a:r>
              <a:rPr lang="pt-BR" sz="2000" dirty="0"/>
              <a:t>(3) É uma solução computacionalmente barata?</a:t>
            </a:r>
          </a:p>
          <a:p>
            <a:pPr lvl="2"/>
            <a:r>
              <a:rPr lang="pt-BR" sz="1600" dirty="0"/>
              <a:t>Custo da busca (tempo e memória).</a:t>
            </a:r>
          </a:p>
          <a:p>
            <a:pPr lvl="2"/>
            <a:endParaRPr lang="pt-BR" sz="2000" dirty="0"/>
          </a:p>
          <a:p>
            <a:r>
              <a:rPr lang="pt-BR" sz="2800" b="1" dirty="0"/>
              <a:t>Custo Total</a:t>
            </a:r>
          </a:p>
          <a:p>
            <a:pPr lvl="1"/>
            <a:r>
              <a:rPr lang="pt-BR" sz="2000" dirty="0"/>
              <a:t>Custo do Caminho + Custo de Busca.</a:t>
            </a:r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6154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Medidas de Desempenho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Busca Cega ou Exaustiva:</a:t>
            </a:r>
          </a:p>
          <a:p>
            <a:pPr lvl="1"/>
            <a:r>
              <a:rPr lang="pt-BR" sz="2000" dirty="0"/>
              <a:t>Não sabe qual o melhor nó da fronteira a ser expandido. Apenas distingue o estado objetivo dos não objetivos.</a:t>
            </a:r>
          </a:p>
          <a:p>
            <a:endParaRPr lang="pt-BR" sz="2400" dirty="0"/>
          </a:p>
          <a:p>
            <a:r>
              <a:rPr lang="pt-BR" sz="2400" b="1" dirty="0"/>
              <a:t>Busca Heurística:</a:t>
            </a:r>
          </a:p>
          <a:p>
            <a:pPr lvl="1"/>
            <a:r>
              <a:rPr lang="pt-BR" sz="2000" dirty="0"/>
              <a:t>Estima qual o melhor nó da fronteira a ser expandido com base em funções heurísticas.</a:t>
            </a:r>
          </a:p>
          <a:p>
            <a:pPr lvl="1"/>
            <a:endParaRPr lang="pt-BR" sz="2000" dirty="0"/>
          </a:p>
          <a:p>
            <a:r>
              <a:rPr lang="pt-BR" sz="2400" b="1" dirty="0"/>
              <a:t>Busca Local:</a:t>
            </a:r>
          </a:p>
          <a:p>
            <a:pPr lvl="1"/>
            <a:r>
              <a:rPr lang="pt-BR" sz="2000" dirty="0"/>
              <a:t>Operam em um único estado e movem-se para a vizinhança deste estado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4479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Métodos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Algoritmos de Busca Cega:</a:t>
            </a:r>
          </a:p>
          <a:p>
            <a:pPr lvl="1"/>
            <a:r>
              <a:rPr lang="pt-BR" dirty="0"/>
              <a:t>Busca em largura;</a:t>
            </a:r>
          </a:p>
          <a:p>
            <a:pPr lvl="1"/>
            <a:r>
              <a:rPr lang="pt-BR" dirty="0"/>
              <a:t>Busca de custo uniforme;</a:t>
            </a:r>
          </a:p>
          <a:p>
            <a:pPr lvl="1"/>
            <a:r>
              <a:rPr lang="pt-BR" dirty="0"/>
              <a:t>Busca em profundidade;</a:t>
            </a:r>
          </a:p>
          <a:p>
            <a:pPr lvl="1"/>
            <a:r>
              <a:rPr lang="pt-BR" dirty="0"/>
              <a:t>Busca com aprofundamento iterativo;</a:t>
            </a:r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2786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Cega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Estratégia: </a:t>
            </a:r>
          </a:p>
          <a:p>
            <a:pPr lvl="1"/>
            <a:r>
              <a:rPr lang="pt-BR" sz="2000" dirty="0"/>
              <a:t>O nó raiz é expandido, em seguida todos os nós sucessores são expandidos, então todos próximos nós sucessores são expandidos, e assim em diante.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9536" y="3212976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077072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7005" y="5013176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5013176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4077072"/>
            <a:ext cx="37463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874" y="5013176"/>
            <a:ext cx="374635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2715" y="5013176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 bwMode="auto">
          <a:xfrm rot="5400000">
            <a:off x="3471700" y="3469420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4" idx="5"/>
            <a:endCxn id="8" idx="0"/>
          </p:cNvCxnSpPr>
          <p:nvPr/>
        </p:nvCxnSpPr>
        <p:spPr bwMode="auto">
          <a:xfrm>
            <a:off x="4368168" y="3545446"/>
            <a:ext cx="679182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5"/>
            <a:endCxn id="10" idx="0"/>
          </p:cNvCxnSpPr>
          <p:nvPr/>
        </p:nvCxnSpPr>
        <p:spPr bwMode="auto">
          <a:xfrm>
            <a:off x="5179804" y="4409542"/>
            <a:ext cx="46051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 bwMode="auto">
          <a:xfrm flipH="1">
            <a:off x="4488192" y="4409542"/>
            <a:ext cx="426704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5"/>
            <a:endCxn id="7" idx="0"/>
          </p:cNvCxnSpPr>
          <p:nvPr/>
        </p:nvCxnSpPr>
        <p:spPr bwMode="auto">
          <a:xfrm rot="16200000" flipH="1">
            <a:off x="3383900" y="4556956"/>
            <a:ext cx="603634" cy="3088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 bwMode="auto">
          <a:xfrm flipH="1">
            <a:off x="2673340" y="4409542"/>
            <a:ext cx="586693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3"/>
          </p:cNvCxnSpPr>
          <p:nvPr/>
        </p:nvCxnSpPr>
        <p:spPr bwMode="auto">
          <a:xfrm flipH="1">
            <a:off x="2051721" y="5345646"/>
            <a:ext cx="482789" cy="63120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4"/>
          </p:cNvCxnSpPr>
          <p:nvPr/>
        </p:nvCxnSpPr>
        <p:spPr bwMode="auto">
          <a:xfrm>
            <a:off x="2673340" y="5402689"/>
            <a:ext cx="26453" cy="6186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6" idx="5"/>
          </p:cNvCxnSpPr>
          <p:nvPr/>
        </p:nvCxnSpPr>
        <p:spPr bwMode="auto">
          <a:xfrm>
            <a:off x="2812169" y="5345646"/>
            <a:ext cx="391679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3221535" y="5465638"/>
            <a:ext cx="602353" cy="34969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H="1">
            <a:off x="3543346" y="5699752"/>
            <a:ext cx="618601" cy="118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H="1">
            <a:off x="3913456" y="5421789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5033655" y="5472387"/>
            <a:ext cx="583685" cy="35486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5713656" y="5420504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4401314" y="5562570"/>
            <a:ext cx="557398" cy="21602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ector reto 2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67544" y="404664"/>
            <a:ext cx="4286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Largura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29" name="Conector reto 2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8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/>
              <a:t>Pode ser implementado com base no pseudocódigo da função “</a:t>
            </a:r>
            <a:r>
              <a:rPr lang="pt-BR" sz="2400" dirty="0" err="1"/>
              <a:t>BuscaEmArvore</a:t>
            </a:r>
            <a:r>
              <a:rPr lang="pt-BR" sz="2400" dirty="0" smtClean="0"/>
              <a:t>”. Utiliza-se </a:t>
            </a:r>
            <a:r>
              <a:rPr lang="pt-BR" sz="2400" dirty="0"/>
              <a:t>uma estrutura de </a:t>
            </a:r>
            <a:r>
              <a:rPr lang="pt-BR" sz="2400" dirty="0" smtClean="0"/>
              <a:t>fila (</a:t>
            </a:r>
            <a:r>
              <a:rPr lang="pt-BR" sz="2400" i="1" dirty="0" err="1" smtClean="0"/>
              <a:t>first-in-first-out</a:t>
            </a:r>
            <a:r>
              <a:rPr lang="pt-BR" sz="2400" dirty="0"/>
              <a:t>) para armazenar os nós das fronteira</a:t>
            </a:r>
            <a:r>
              <a:rPr lang="pt-BR" sz="2400" dirty="0" smtClean="0"/>
              <a:t>.</a:t>
            </a:r>
            <a:endParaRPr lang="pt-BR" sz="1050" dirty="0"/>
          </a:p>
          <a:p>
            <a:r>
              <a:rPr lang="pt-BR" sz="2400" b="1" dirty="0"/>
              <a:t>Complexidade: </a:t>
            </a:r>
            <a:r>
              <a:rPr lang="pt-BR" sz="2400" b="1" dirty="0" smtClean="0"/>
              <a:t>                </a:t>
            </a:r>
            <a:r>
              <a:rPr lang="pt-BR" sz="2400" dirty="0" smtClean="0"/>
              <a:t>(Tempo e Espaço)</a:t>
            </a:r>
            <a:endParaRPr lang="pt-BR" sz="2400" b="1" dirty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686421"/>
              </p:ext>
            </p:extLst>
          </p:nvPr>
        </p:nvGraphicFramePr>
        <p:xfrm>
          <a:off x="2915816" y="2564904"/>
          <a:ext cx="8937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4904"/>
                        <a:ext cx="8937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87499"/>
              </p:ext>
            </p:extLst>
          </p:nvPr>
        </p:nvGraphicFramePr>
        <p:xfrm>
          <a:off x="1835696" y="3502385"/>
          <a:ext cx="590465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0"/>
                <a:gridCol w="1316098"/>
                <a:gridCol w="1476164"/>
                <a:gridCol w="1476164"/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Profundidade (</a:t>
                      </a:r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Nós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Memória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0.11 </a:t>
                      </a:r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107 KB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111,100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pt-BR" sz="1600" i="1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i="0" u="none" dirty="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pt-BR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10.6 MB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1.1 seg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 GB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 GB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3 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 TB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13 dias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 PB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anos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99 PB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83768" y="6284343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400" i="1" dirty="0" smtClean="0"/>
              <a:t>* </a:t>
            </a:r>
            <a:r>
              <a:rPr lang="pt-BR" sz="1400" i="1" dirty="0"/>
              <a:t>Considerando o </a:t>
            </a:r>
            <a:r>
              <a:rPr lang="pt-BR" sz="1400" i="1" dirty="0" smtClean="0"/>
              <a:t>número </a:t>
            </a:r>
            <a:r>
              <a:rPr lang="pt-BR" sz="1400" i="1" dirty="0"/>
              <a:t>de folhas b = 10 e cada nó ocupando 1KB de </a:t>
            </a:r>
            <a:r>
              <a:rPr lang="pt-BR" sz="1400" i="1" dirty="0" smtClean="0"/>
              <a:t>memória.</a:t>
            </a:r>
            <a:endParaRPr lang="pt-BR" sz="1400" i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9465"/>
              </p:ext>
            </p:extLst>
          </p:nvPr>
        </p:nvGraphicFramePr>
        <p:xfrm>
          <a:off x="3741522" y="5884333"/>
          <a:ext cx="198437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ção" r:id="rId6" imgW="126890" imgH="190335" progId="Equation.3">
                  <p:embed/>
                </p:oleObj>
              </mc:Choice>
              <mc:Fallback>
                <p:oleObj name="Equação" r:id="rId6" imgW="126890" imgH="19033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522" y="5884333"/>
                        <a:ext cx="198437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210798"/>
              </p:ext>
            </p:extLst>
          </p:nvPr>
        </p:nvGraphicFramePr>
        <p:xfrm>
          <a:off x="3735614" y="5544942"/>
          <a:ext cx="19843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ção" r:id="rId8" imgW="126890" imgH="190335" progId="Equation.3">
                  <p:embed/>
                </p:oleObj>
              </mc:Choice>
              <mc:Fallback>
                <p:oleObj name="Equação" r:id="rId8" imgW="126890" imgH="19033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614" y="5544942"/>
                        <a:ext cx="198437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803845"/>
              </p:ext>
            </p:extLst>
          </p:nvPr>
        </p:nvGraphicFramePr>
        <p:xfrm>
          <a:off x="3735614" y="5209879"/>
          <a:ext cx="19843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ção" r:id="rId10" imgW="126890" imgH="190335" progId="Equation.3">
                  <p:embed/>
                </p:oleObj>
              </mc:Choice>
              <mc:Fallback>
                <p:oleObj name="Equação" r:id="rId10" imgW="126890" imgH="19033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614" y="5209879"/>
                        <a:ext cx="198437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597784"/>
              </p:ext>
            </p:extLst>
          </p:nvPr>
        </p:nvGraphicFramePr>
        <p:xfrm>
          <a:off x="3751057" y="4885748"/>
          <a:ext cx="1397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2" imgW="88784" imgH="190252" progId="Equation.3">
                  <p:embed/>
                </p:oleObj>
              </mc:Choice>
              <mc:Fallback>
                <p:oleObj name="Equation" r:id="rId12" imgW="88784" imgH="190252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057" y="4885748"/>
                        <a:ext cx="139700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590361"/>
              </p:ext>
            </p:extLst>
          </p:nvPr>
        </p:nvGraphicFramePr>
        <p:xfrm>
          <a:off x="3744697" y="4539563"/>
          <a:ext cx="160337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ção" r:id="rId14" imgW="101520" imgH="190440" progId="Equation.3">
                  <p:embed/>
                </p:oleObj>
              </mc:Choice>
              <mc:Fallback>
                <p:oleObj name="Equação" r:id="rId14" imgW="101520" imgH="190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697" y="4539563"/>
                        <a:ext cx="160337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ctor reto 1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67544" y="404664"/>
            <a:ext cx="4286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Largura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1603"/>
              </p:ext>
            </p:extLst>
          </p:nvPr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17367"/>
              </p:ext>
            </p:extLst>
          </p:nvPr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3" imgW="508000" imgH="228600" progId="Equation.3">
                  <p:embed/>
                </p:oleObj>
              </mc:Choice>
              <mc:Fallback>
                <p:oleObj name="Equation" r:id="rId3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75017"/>
              </p:ext>
            </p:extLst>
          </p:nvPr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5" imgW="508000" imgH="228600" progId="Equation.3">
                  <p:embed/>
                </p:oleObj>
              </mc:Choice>
              <mc:Fallback>
                <p:oleObj name="Equation" r:id="rId5" imgW="508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</a:p>
          <a:p>
            <a:r>
              <a:rPr lang="pt-BR" dirty="0" smtClean="0"/>
              <a:t>³ </a:t>
            </a:r>
            <a:r>
              <a:rPr lang="pt-BR" dirty="0"/>
              <a:t>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Comparação dos Métodos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t-BR" sz="2400" b="1" dirty="0"/>
              <a:t>Estratégia: </a:t>
            </a:r>
          </a:p>
          <a:p>
            <a:pPr lvl="1"/>
            <a:r>
              <a:rPr lang="pt-BR" sz="2000" dirty="0"/>
              <a:t>Expande sempre o nó de menor custo de caminho. Se o custo de todos os passos for o mesmo, o algoritmo acaba sendo o mesmo que a busca em largura.</a:t>
            </a:r>
            <a:endParaRPr lang="pt-B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7528" y="3399527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4263623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547" y="5199727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5199727"/>
            <a:ext cx="35885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1262" y="4263623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0586" y="5199727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0461" y="5199727"/>
            <a:ext cx="394923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H</a:t>
            </a:r>
            <a:endParaRPr lang="pt-BR" sz="1200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 bwMode="auto">
          <a:xfrm rot="5400000">
            <a:off x="3399692" y="3655971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4" idx="5"/>
            <a:endCxn id="8" idx="0"/>
          </p:cNvCxnSpPr>
          <p:nvPr/>
        </p:nvCxnSpPr>
        <p:spPr bwMode="auto">
          <a:xfrm>
            <a:off x="4296160" y="3731997"/>
            <a:ext cx="681437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5"/>
            <a:endCxn id="10" idx="0"/>
          </p:cNvCxnSpPr>
          <p:nvPr/>
        </p:nvCxnSpPr>
        <p:spPr bwMode="auto">
          <a:xfrm>
            <a:off x="5116426" y="4596093"/>
            <a:ext cx="5114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 bwMode="auto">
          <a:xfrm flipH="1">
            <a:off x="4488192" y="4596093"/>
            <a:ext cx="350575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5"/>
            <a:endCxn id="7" idx="0"/>
          </p:cNvCxnSpPr>
          <p:nvPr/>
        </p:nvCxnSpPr>
        <p:spPr bwMode="auto">
          <a:xfrm>
            <a:off x="3459307" y="4596093"/>
            <a:ext cx="3717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 bwMode="auto">
          <a:xfrm rot="5400000">
            <a:off x="2636192" y="4647894"/>
            <a:ext cx="603634" cy="50003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947527" y="4293096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	</a:t>
            </a:r>
            <a:endParaRPr lang="pt-BR" sz="1200" dirty="0">
              <a:latin typeface="+mj-lt"/>
            </a:endParaRPr>
          </a:p>
        </p:txBody>
      </p:sp>
      <p:cxnSp>
        <p:nvCxnSpPr>
          <p:cNvPr id="18" name="Straight Arrow Connector 17"/>
          <p:cNvCxnSpPr>
            <a:stCxn id="4" idx="4"/>
            <a:endCxn id="17" idx="0"/>
          </p:cNvCxnSpPr>
          <p:nvPr/>
        </p:nvCxnSpPr>
        <p:spPr bwMode="auto">
          <a:xfrm>
            <a:off x="4151752" y="3789040"/>
            <a:ext cx="975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416444" y="3717032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75</a:t>
            </a:r>
            <a:endParaRPr lang="pt-B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9184" y="3933056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170</a:t>
            </a:r>
            <a:endParaRPr lang="pt-BR" sz="1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3172" y="3717032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118</a:t>
            </a:r>
            <a:endParaRPr lang="pt-BR" sz="12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2172" y="466075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71</a:t>
            </a:r>
            <a:endParaRPr lang="pt-BR" sz="12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9980" y="4611608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75</a:t>
            </a:r>
            <a:endParaRPr lang="pt-BR" sz="12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5976" y="469123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99</a:t>
            </a:r>
            <a:endParaRPr lang="pt-BR" sz="12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336" y="4653136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111</a:t>
            </a:r>
            <a:endParaRPr lang="pt-BR" sz="1200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6" idx="5"/>
          </p:cNvCxnSpPr>
          <p:nvPr/>
        </p:nvCxnSpPr>
        <p:spPr bwMode="auto">
          <a:xfrm rot="16200000" flipH="1">
            <a:off x="2731996" y="5621444"/>
            <a:ext cx="489093" cy="31059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6" idx="3"/>
          </p:cNvCxnSpPr>
          <p:nvPr/>
        </p:nvCxnSpPr>
        <p:spPr bwMode="auto">
          <a:xfrm rot="5400000">
            <a:off x="2130693" y="5597241"/>
            <a:ext cx="489093" cy="3590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onector reto 28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467544" y="404664"/>
            <a:ext cx="6047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de Custo Uniforme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primeira solução encontrada é a </a:t>
            </a:r>
            <a:r>
              <a:rPr lang="pt-BR" sz="2400" b="1" dirty="0"/>
              <a:t>solução ótima </a:t>
            </a:r>
            <a:r>
              <a:rPr lang="pt-BR" sz="2400" dirty="0"/>
              <a:t>se custo do caminho sempre aumentar ao logo do caminho, ou seja, não existirem operadores com custo negativo.</a:t>
            </a:r>
          </a:p>
          <a:p>
            <a:endParaRPr lang="pt-BR" sz="2400" dirty="0"/>
          </a:p>
          <a:p>
            <a:r>
              <a:rPr lang="pt-BR" sz="2400" dirty="0"/>
              <a:t>Implementação semelhante a busca em largura. Adiciona-se uma </a:t>
            </a:r>
            <a:r>
              <a:rPr lang="pt-BR" sz="2400" b="1" dirty="0"/>
              <a:t>condição de seleção </a:t>
            </a:r>
            <a:r>
              <a:rPr lang="pt-BR" sz="2400" dirty="0"/>
              <a:t>dos nós a serem expandidos.</a:t>
            </a:r>
          </a:p>
          <a:p>
            <a:endParaRPr lang="pt-BR" sz="2400" dirty="0"/>
          </a:p>
          <a:p>
            <a:r>
              <a:rPr lang="pt-BR" sz="2400" b="1" dirty="0"/>
              <a:t>Complexidade:</a:t>
            </a:r>
            <a:r>
              <a:rPr lang="pt-BR" sz="2400" dirty="0"/>
              <a:t>  </a:t>
            </a:r>
          </a:p>
          <a:p>
            <a:pPr lvl="1"/>
            <a:r>
              <a:rPr lang="pt-BR" sz="1800" dirty="0" smtClean="0"/>
              <a:t>em que:</a:t>
            </a:r>
            <a:endParaRPr lang="pt-BR" sz="1800" dirty="0"/>
          </a:p>
          <a:p>
            <a:pPr lvl="1">
              <a:buNone/>
            </a:pPr>
            <a:r>
              <a:rPr lang="pt-BR" sz="1800" i="1" dirty="0"/>
              <a:t>	C = custo da solução ótima;</a:t>
            </a:r>
          </a:p>
          <a:p>
            <a:pPr lvl="1">
              <a:buNone/>
            </a:pPr>
            <a:r>
              <a:rPr lang="pt-BR" sz="1800" i="1" dirty="0"/>
              <a:t>	</a:t>
            </a:r>
            <a:r>
              <a:rPr lang="pt-BR" sz="1800" i="1" dirty="0" smtClean="0"/>
              <a:t> </a:t>
            </a:r>
            <a:r>
              <a:rPr lang="pt-BR" sz="1800" i="1" dirty="0" smtClean="0">
                <a:latin typeface="Verdana"/>
                <a:ea typeface="Verdana"/>
                <a:cs typeface="Verdana"/>
              </a:rPr>
              <a:t> </a:t>
            </a:r>
            <a:r>
              <a:rPr lang="pt-BR" sz="1800" i="1" dirty="0">
                <a:latin typeface="Verdana"/>
                <a:ea typeface="Verdana"/>
                <a:cs typeface="Verdana"/>
              </a:rPr>
              <a:t>= custo mínimo de uma ação</a:t>
            </a:r>
            <a:r>
              <a:rPr lang="pt-BR" sz="1800" i="1" dirty="0" smtClean="0">
                <a:latin typeface="Verdana"/>
                <a:ea typeface="Verdana"/>
                <a:cs typeface="Verdana"/>
              </a:rPr>
              <a:t>;</a:t>
            </a:r>
            <a:endParaRPr lang="pt-BR" sz="1800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803977"/>
              </p:ext>
            </p:extLst>
          </p:nvPr>
        </p:nvGraphicFramePr>
        <p:xfrm>
          <a:off x="2901961" y="4493645"/>
          <a:ext cx="12080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61" y="4493645"/>
                        <a:ext cx="120808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6047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de Custo Uniforme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187624" y="5589240"/>
          <a:ext cx="2667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ção" r:id="rId6" imgW="152280" imgH="139680" progId="Equation.3">
                  <p:embed/>
                </p:oleObj>
              </mc:Choice>
              <mc:Fallback>
                <p:oleObj name="Equação" r:id="rId6" imgW="15228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589240"/>
                        <a:ext cx="2667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7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1603"/>
              </p:ext>
            </p:extLst>
          </p:nvPr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¹,²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17367"/>
              </p:ext>
            </p:extLst>
          </p:nvPr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3" imgW="508000" imgH="228600" progId="Equation.3">
                  <p:embed/>
                </p:oleObj>
              </mc:Choice>
              <mc:Fallback>
                <p:oleObj name="Equation" r:id="rId3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85917"/>
              </p:ext>
            </p:extLst>
          </p:nvPr>
        </p:nvGraphicFramePr>
        <p:xfrm>
          <a:off x="2731906" y="3111762"/>
          <a:ext cx="928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06" y="3111762"/>
                        <a:ext cx="9286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82833"/>
              </p:ext>
            </p:extLst>
          </p:nvPr>
        </p:nvGraphicFramePr>
        <p:xfrm>
          <a:off x="2739844" y="3419737"/>
          <a:ext cx="9286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7" imgW="685800" imgH="228600" progId="Equation.3">
                  <p:embed/>
                </p:oleObj>
              </mc:Choice>
              <mc:Fallback>
                <p:oleObj name="Equation" r:id="rId7" imgW="6858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44" y="3419737"/>
                        <a:ext cx="9286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75017"/>
              </p:ext>
            </p:extLst>
          </p:nvPr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8" imgW="508000" imgH="228600" progId="Equation.3">
                  <p:embed/>
                </p:oleObj>
              </mc:Choice>
              <mc:Fallback>
                <p:oleObj name="Equation" r:id="rId8" imgW="508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</a:p>
          <a:p>
            <a:r>
              <a:rPr lang="pt-BR" dirty="0"/>
              <a:t>² completo se o custo de todos os passos for positivo.    </a:t>
            </a:r>
          </a:p>
          <a:p>
            <a:r>
              <a:rPr lang="pt-BR" dirty="0"/>
              <a:t>³ 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Comparação dos Métodos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Estratégia: </a:t>
            </a:r>
          </a:p>
          <a:p>
            <a:pPr lvl="1"/>
            <a:r>
              <a:rPr lang="pt-BR" sz="2000" dirty="0"/>
              <a:t>Expande os nós da vizinhança até o nó mais profundo.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7528" y="2679445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3543541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547" y="4479645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4479645"/>
            <a:ext cx="35885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1262" y="3543541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 bwMode="auto">
          <a:xfrm rot="5400000">
            <a:off x="3399692" y="2935889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4" idx="5"/>
            <a:endCxn id="8" idx="0"/>
          </p:cNvCxnSpPr>
          <p:nvPr/>
        </p:nvCxnSpPr>
        <p:spPr bwMode="auto">
          <a:xfrm>
            <a:off x="4296160" y="3011915"/>
            <a:ext cx="681437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 bwMode="auto">
          <a:xfrm>
            <a:off x="3459307" y="3876011"/>
            <a:ext cx="3717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 bwMode="auto">
          <a:xfrm rot="5400000">
            <a:off x="2636192" y="3927812"/>
            <a:ext cx="603634" cy="50003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47527" y="3573014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	</a:t>
            </a:r>
            <a:endParaRPr lang="pt-BR" sz="1200" dirty="0">
              <a:latin typeface="+mj-lt"/>
            </a:endParaRPr>
          </a:p>
        </p:txBody>
      </p:sp>
      <p:cxnSp>
        <p:nvCxnSpPr>
          <p:cNvPr id="14" name="Straight Arrow Connector 13"/>
          <p:cNvCxnSpPr>
            <a:stCxn id="4" idx="4"/>
            <a:endCxn id="13" idx="0"/>
          </p:cNvCxnSpPr>
          <p:nvPr/>
        </p:nvCxnSpPr>
        <p:spPr bwMode="auto">
          <a:xfrm>
            <a:off x="4151752" y="3068958"/>
            <a:ext cx="975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27"/>
          <p:cNvCxnSpPr>
            <a:stCxn id="6" idx="5"/>
            <a:endCxn id="18" idx="0"/>
          </p:cNvCxnSpPr>
          <p:nvPr/>
        </p:nvCxnSpPr>
        <p:spPr bwMode="auto">
          <a:xfrm>
            <a:off x="2821243" y="4812115"/>
            <a:ext cx="298577" cy="51086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28"/>
          <p:cNvCxnSpPr>
            <a:stCxn id="6" idx="3"/>
            <a:endCxn id="17" idx="0"/>
          </p:cNvCxnSpPr>
          <p:nvPr/>
        </p:nvCxnSpPr>
        <p:spPr bwMode="auto">
          <a:xfrm flipH="1">
            <a:off x="2205131" y="4812115"/>
            <a:ext cx="349610" cy="48909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5"/>
          <p:cNvSpPr txBox="1"/>
          <p:nvPr/>
        </p:nvSpPr>
        <p:spPr>
          <a:xfrm>
            <a:off x="1999931" y="5301208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M</a:t>
            </a:r>
            <a:endParaRPr lang="pt-BR" sz="1200" dirty="0">
              <a:latin typeface="+mj-lt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2914620" y="5322978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N</a:t>
            </a:r>
            <a:endParaRPr lang="pt-BR" sz="1200" dirty="0">
              <a:latin typeface="+mj-lt"/>
            </a:endParaRPr>
          </a:p>
        </p:txBody>
      </p:sp>
      <p:cxnSp>
        <p:nvCxnSpPr>
          <p:cNvPr id="19" name="Straight Arrow Connector 27"/>
          <p:cNvCxnSpPr>
            <a:stCxn id="7" idx="5"/>
            <a:endCxn id="22" idx="0"/>
          </p:cNvCxnSpPr>
          <p:nvPr/>
        </p:nvCxnSpPr>
        <p:spPr bwMode="auto">
          <a:xfrm>
            <a:off x="3957979" y="4812115"/>
            <a:ext cx="209003" cy="52202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8"/>
          <p:cNvCxnSpPr>
            <a:stCxn id="7" idx="3"/>
            <a:endCxn id="21" idx="0"/>
          </p:cNvCxnSpPr>
          <p:nvPr/>
        </p:nvCxnSpPr>
        <p:spPr bwMode="auto">
          <a:xfrm flipH="1">
            <a:off x="3591930" y="4812115"/>
            <a:ext cx="112298" cy="52638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5"/>
          <p:cNvSpPr txBox="1"/>
          <p:nvPr/>
        </p:nvSpPr>
        <p:spPr>
          <a:xfrm>
            <a:off x="3386730" y="5338498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P</a:t>
            </a:r>
            <a:endParaRPr lang="pt-BR" sz="1200" dirty="0">
              <a:latin typeface="+mj-lt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3961782" y="5334142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Q</a:t>
            </a:r>
            <a:endParaRPr lang="pt-BR" sz="1200" dirty="0">
              <a:latin typeface="+mj-lt"/>
            </a:endParaRPr>
          </a:p>
        </p:txBody>
      </p:sp>
      <p:cxnSp>
        <p:nvCxnSpPr>
          <p:cNvPr id="24" name="Conector reto 23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67544" y="404664"/>
            <a:ext cx="5727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Profundidade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722" name="Picture 2" descr="http://www.darwin.com.br/prevestibular/Enem/questoes/img/67.jpg"/>
          <p:cNvPicPr>
            <a:picLocks noChangeAspect="1" noChangeArrowheads="1"/>
          </p:cNvPicPr>
          <p:nvPr/>
        </p:nvPicPr>
        <p:blipFill>
          <a:blip r:embed="rId3" cstate="print"/>
          <a:srcRect b="6447"/>
          <a:stretch>
            <a:fillRect/>
          </a:stretch>
        </p:blipFill>
        <p:spPr bwMode="auto">
          <a:xfrm>
            <a:off x="1763688" y="1484784"/>
            <a:ext cx="5472608" cy="453650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3419872" y="20608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 ou não C?</a:t>
            </a:r>
            <a:endParaRPr lang="pt-BR" sz="3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Pode ser implementado com base no pseudocódigo da função “</a:t>
            </a:r>
            <a:r>
              <a:rPr lang="pt-BR" dirty="0" err="1" smtClean="0"/>
              <a:t>BuscaEmArvore</a:t>
            </a:r>
            <a:r>
              <a:rPr lang="pt-BR" dirty="0" smtClean="0"/>
              <a:t>”</a:t>
            </a:r>
            <a:r>
              <a:rPr lang="pt-BR" dirty="0" smtClean="0"/>
              <a:t>. </a:t>
            </a:r>
            <a:r>
              <a:rPr lang="pt-BR" dirty="0"/>
              <a:t>Utiliza-se uma estrutura de pilha (</a:t>
            </a:r>
            <a:r>
              <a:rPr lang="pt-BR" i="1" dirty="0" err="1"/>
              <a:t>last-in-first-out</a:t>
            </a:r>
            <a:r>
              <a:rPr lang="pt-BR" dirty="0"/>
              <a:t>) para armazenar os nós das fronteira. </a:t>
            </a:r>
          </a:p>
          <a:p>
            <a:r>
              <a:rPr lang="pt-BR" b="1" dirty="0"/>
              <a:t>Consome pouca memória</a:t>
            </a:r>
            <a:r>
              <a:rPr lang="pt-BR" dirty="0"/>
              <a:t>, apenas o caminho de nós sendo analisados precisa </a:t>
            </a:r>
            <a:r>
              <a:rPr lang="pt-BR" dirty="0" smtClean="0"/>
              <a:t>ser armazenado</a:t>
            </a:r>
            <a:r>
              <a:rPr lang="pt-BR" dirty="0"/>
              <a:t>. Caminhos que já foram explorados podem ser descartados da memória.</a:t>
            </a:r>
          </a:p>
          <a:p>
            <a:endParaRPr lang="pt-BR" dirty="0"/>
          </a:p>
          <a:p>
            <a:endParaRPr lang="en-US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727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Profundidade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Uso de memória pela </a:t>
            </a:r>
            <a:r>
              <a:rPr lang="pt-BR" sz="2800" b="1" dirty="0"/>
              <a:t>busca em largura</a:t>
            </a:r>
            <a:r>
              <a:rPr lang="pt-BR" sz="2800" dirty="0"/>
              <a:t> em uma </a:t>
            </a:r>
            <a:r>
              <a:rPr lang="pt-BR" sz="2800" dirty="0" smtClean="0"/>
              <a:t>árvore </a:t>
            </a:r>
            <a:r>
              <a:rPr lang="pt-BR" sz="2800" dirty="0"/>
              <a:t>com 12 de profundidade: 1000 TB.</a:t>
            </a:r>
          </a:p>
          <a:p>
            <a:endParaRPr lang="pt-BR" sz="2800" dirty="0"/>
          </a:p>
          <a:p>
            <a:r>
              <a:rPr lang="pt-BR" sz="2800" dirty="0"/>
              <a:t>Uso de memória pela </a:t>
            </a:r>
            <a:r>
              <a:rPr lang="pt-BR" sz="2800" b="1" dirty="0"/>
              <a:t>busca em profundidade</a:t>
            </a:r>
            <a:r>
              <a:rPr lang="pt-BR" sz="2800" dirty="0"/>
              <a:t> em uma </a:t>
            </a:r>
            <a:r>
              <a:rPr lang="pt-BR" sz="2800" dirty="0" smtClean="0"/>
              <a:t>árvore </a:t>
            </a:r>
            <a:r>
              <a:rPr lang="pt-BR" sz="2800" dirty="0"/>
              <a:t>com 12 de profundidade: 118 KB.</a:t>
            </a:r>
          </a:p>
          <a:p>
            <a:endParaRPr lang="pt-BR" sz="2800" dirty="0"/>
          </a:p>
          <a:p>
            <a:r>
              <a:rPr lang="pt-BR" sz="2800" b="1" dirty="0"/>
              <a:t>Problema: </a:t>
            </a:r>
            <a:r>
              <a:rPr lang="pt-BR" sz="2800" dirty="0"/>
              <a:t>O algoritmo pode fazer uma busca muito longa mesmo quando a resposta do problema </a:t>
            </a:r>
            <a:r>
              <a:rPr lang="pt-BR" sz="2800" dirty="0" smtClean="0"/>
              <a:t>está </a:t>
            </a:r>
            <a:r>
              <a:rPr lang="pt-BR" sz="2800" dirty="0"/>
              <a:t>localizado a poucos nós da raiz da árvore.</a:t>
            </a:r>
          </a:p>
          <a:p>
            <a:endParaRPr lang="en-US" sz="28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727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Profundidade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1603"/>
              </p:ext>
            </p:extLst>
          </p:nvPr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¹,²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17367"/>
              </p:ext>
            </p:extLst>
          </p:nvPr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3" imgW="508000" imgH="228600" progId="Equation.3">
                  <p:embed/>
                </p:oleObj>
              </mc:Choice>
              <mc:Fallback>
                <p:oleObj name="Equation" r:id="rId3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85917"/>
              </p:ext>
            </p:extLst>
          </p:nvPr>
        </p:nvGraphicFramePr>
        <p:xfrm>
          <a:off x="2731906" y="3111762"/>
          <a:ext cx="928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06" y="3111762"/>
                        <a:ext cx="9286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950076"/>
              </p:ext>
            </p:extLst>
          </p:nvPr>
        </p:nvGraphicFramePr>
        <p:xfrm>
          <a:off x="4257499" y="3141925"/>
          <a:ext cx="5445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7" imgW="431613" imgH="228501" progId="Equation.3">
                  <p:embed/>
                </p:oleObj>
              </mc:Choice>
              <mc:Fallback>
                <p:oleObj name="Equation" r:id="rId7" imgW="431613" imgH="22850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499" y="3141925"/>
                        <a:ext cx="54451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43858"/>
              </p:ext>
            </p:extLst>
          </p:nvPr>
        </p:nvGraphicFramePr>
        <p:xfrm>
          <a:off x="4235274" y="3472125"/>
          <a:ext cx="560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9" imgW="444307" imgH="203112" progId="Equation.3">
                  <p:embed/>
                </p:oleObj>
              </mc:Choice>
              <mc:Fallback>
                <p:oleObj name="Equation" r:id="rId9" imgW="444307" imgH="20311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274" y="3472125"/>
                        <a:ext cx="560387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82833"/>
              </p:ext>
            </p:extLst>
          </p:nvPr>
        </p:nvGraphicFramePr>
        <p:xfrm>
          <a:off x="2739844" y="3419737"/>
          <a:ext cx="9286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11" imgW="685800" imgH="228600" progId="Equation.3">
                  <p:embed/>
                </p:oleObj>
              </mc:Choice>
              <mc:Fallback>
                <p:oleObj name="Equation" r:id="rId11" imgW="6858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44" y="3419737"/>
                        <a:ext cx="9286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75017"/>
              </p:ext>
            </p:extLst>
          </p:nvPr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12" imgW="508000" imgH="228600" progId="Equation.3">
                  <p:embed/>
                </p:oleObj>
              </mc:Choice>
              <mc:Fallback>
                <p:oleObj name="Equation" r:id="rId12" imgW="5080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</a:p>
          <a:p>
            <a:r>
              <a:rPr lang="pt-BR" dirty="0"/>
              <a:t>² completo se o custo de todos os passos for positivo.    </a:t>
            </a:r>
          </a:p>
          <a:p>
            <a:r>
              <a:rPr lang="pt-BR" dirty="0"/>
              <a:t>³ 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Comparação dos Métodos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66617" y="2681583"/>
            <a:ext cx="314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08 de fevereiro de 2017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kropotk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643050"/>
            <a:ext cx="3214710" cy="3921946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9"/>
          <p:cNvSpPr txBox="1">
            <a:spLocks noChangeArrowheads="1"/>
          </p:cNvSpPr>
          <p:nvPr/>
        </p:nvSpPr>
        <p:spPr bwMode="auto">
          <a:xfrm>
            <a:off x="4000496" y="1894352"/>
            <a:ext cx="492922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 smtClean="0">
                <a:latin typeface="Calibri" pitchFamily="34" charset="0"/>
              </a:rPr>
              <a:t>“</a:t>
            </a:r>
            <a:r>
              <a:rPr lang="pt-BR" sz="2800" dirty="0" smtClean="0"/>
              <a:t>Nenhuma revolução social pode triunfar se não for precedida de uma revolução nas mentes e corações do povo.</a:t>
            </a:r>
            <a:r>
              <a:rPr lang="pt-BR" sz="2800" dirty="0" smtClean="0">
                <a:latin typeface="Calibri" pitchFamily="34" charset="0"/>
              </a:rPr>
              <a:t>”</a:t>
            </a:r>
            <a:endParaRPr lang="pt-BR" sz="28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071538" y="4929198"/>
            <a:ext cx="4786346" cy="1154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 err="1" smtClean="0">
                <a:solidFill>
                  <a:schemeClr val="tx1"/>
                </a:solidFill>
              </a:rPr>
              <a:t>Piotr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err="1" smtClean="0">
                <a:solidFill>
                  <a:schemeClr val="tx1"/>
                </a:solidFill>
              </a:rPr>
              <a:t>Kropotkin</a:t>
            </a:r>
            <a:r>
              <a:rPr lang="pt-BR" sz="2800" b="1" dirty="0" smtClean="0">
                <a:solidFill>
                  <a:schemeClr val="tx1"/>
                </a:solidFill>
              </a:rPr>
              <a:t> (1842-1921)</a:t>
            </a:r>
          </a:p>
          <a:p>
            <a:pPr algn="ctr"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Geógrafo e escritor russo.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79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Agradecimentos pelos slides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1857364"/>
            <a:ext cx="4468482" cy="110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4429132"/>
            <a:ext cx="41615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357422" y="3286124"/>
            <a:ext cx="3857652" cy="9807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Edirlei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Soares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Lima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&lt;elima@inf.puc-rio.br&gt;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Uma vez o problema bem formulado, o estado final (objetivo) deve ser “</a:t>
            </a:r>
            <a:r>
              <a:rPr lang="pt-BR" sz="2800" b="1" dirty="0"/>
              <a:t>buscado</a:t>
            </a:r>
            <a:r>
              <a:rPr lang="pt-BR" sz="2800" dirty="0"/>
              <a:t>” no espaço de estados.</a:t>
            </a:r>
          </a:p>
          <a:p>
            <a:endParaRPr lang="pt-BR" sz="2800" dirty="0"/>
          </a:p>
          <a:p>
            <a:r>
              <a:rPr lang="pt-BR" sz="2800" dirty="0"/>
              <a:t>A busca é representada em uma </a:t>
            </a:r>
            <a:r>
              <a:rPr lang="pt-BR" sz="2800" b="1" dirty="0"/>
              <a:t>árvore de busca</a:t>
            </a:r>
            <a:r>
              <a:rPr lang="pt-BR" sz="2800" dirty="0"/>
              <a:t>:</a:t>
            </a:r>
          </a:p>
          <a:p>
            <a:pPr lvl="1"/>
            <a:r>
              <a:rPr lang="pt-BR" sz="2000" dirty="0"/>
              <a:t>Raiz: corresponde ao estado inicial;</a:t>
            </a:r>
          </a:p>
          <a:p>
            <a:pPr lvl="1"/>
            <a:r>
              <a:rPr lang="pt-BR" sz="2000" dirty="0"/>
              <a:t>Expande-se o estado corrente, gerando um novo conjunto de sucessores; </a:t>
            </a:r>
          </a:p>
          <a:p>
            <a:pPr lvl="1"/>
            <a:r>
              <a:rPr lang="pt-BR" sz="2000" dirty="0"/>
              <a:t>Escolhe-se o próximo estado a expandir seguindo uma </a:t>
            </a:r>
            <a:r>
              <a:rPr lang="pt-BR" sz="2000" b="1" dirty="0"/>
              <a:t>estratégia de busca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Prossegue-se até chegar ao estado final (solução) ou falhar na busca pela solução;</a:t>
            </a:r>
          </a:p>
          <a:p>
            <a:endParaRPr lang="en-US" sz="4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6537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Como encontrar a solução?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Exemplo: </a:t>
            </a:r>
            <a:r>
              <a:rPr lang="pt-BR" dirty="0"/>
              <a:t>Ir de </a:t>
            </a:r>
            <a:r>
              <a:rPr lang="pt-BR" b="1" dirty="0"/>
              <a:t>Arad</a:t>
            </a:r>
            <a:r>
              <a:rPr lang="pt-BR" dirty="0"/>
              <a:t> para </a:t>
            </a:r>
            <a:r>
              <a:rPr lang="pt-BR" b="1" dirty="0" err="1"/>
              <a:t>Bucharest</a:t>
            </a:r>
            <a:endParaRPr lang="pt-BR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5360" y="2564904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Arad</a:t>
            </a:r>
            <a:endParaRPr lang="pt-BR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5160" y="3658830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Sibiu</a:t>
            </a:r>
            <a:endParaRPr lang="pt-BR" dirty="0">
              <a:latin typeface="+mj-lt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4435360" y="3658830"/>
            <a:ext cx="172819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Timissoara</a:t>
            </a:r>
            <a:endParaRPr lang="pt-BR" dirty="0">
              <a:latin typeface="+mj-lt"/>
            </a:endParaRPr>
          </a:p>
        </p:txBody>
      </p:sp>
      <p:cxnSp>
        <p:nvCxnSpPr>
          <p:cNvPr id="8" name="Straight Arrow Connector 16"/>
          <p:cNvCxnSpPr>
            <a:stCxn id="5" idx="4"/>
            <a:endCxn id="6" idx="0"/>
          </p:cNvCxnSpPr>
          <p:nvPr/>
        </p:nvCxnSpPr>
        <p:spPr bwMode="auto">
          <a:xfrm flipH="1">
            <a:off x="3423560" y="3084255"/>
            <a:ext cx="1800200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17"/>
          <p:cNvCxnSpPr>
            <a:stCxn id="5" idx="4"/>
            <a:endCxn id="7" idx="0"/>
          </p:cNvCxnSpPr>
          <p:nvPr/>
        </p:nvCxnSpPr>
        <p:spPr bwMode="auto">
          <a:xfrm>
            <a:off x="5223760" y="3084255"/>
            <a:ext cx="75696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12"/>
          <p:cNvSpPr txBox="1"/>
          <p:nvPr/>
        </p:nvSpPr>
        <p:spPr>
          <a:xfrm>
            <a:off x="6307568" y="3658830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Zerind</a:t>
            </a:r>
            <a:endParaRPr lang="pt-BR" dirty="0">
              <a:latin typeface="+mj-lt"/>
            </a:endParaRPr>
          </a:p>
        </p:txBody>
      </p:sp>
      <p:cxnSp>
        <p:nvCxnSpPr>
          <p:cNvPr id="11" name="Straight Arrow Connector 17"/>
          <p:cNvCxnSpPr>
            <a:stCxn id="5" idx="4"/>
            <a:endCxn id="10" idx="0"/>
          </p:cNvCxnSpPr>
          <p:nvPr/>
        </p:nvCxnSpPr>
        <p:spPr bwMode="auto">
          <a:xfrm>
            <a:off x="5223760" y="3084255"/>
            <a:ext cx="1872208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6"/>
          <p:cNvSpPr txBox="1"/>
          <p:nvPr/>
        </p:nvSpPr>
        <p:spPr>
          <a:xfrm>
            <a:off x="915352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Arad</a:t>
            </a:r>
            <a:endParaRPr lang="pt-BR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7720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Fagaras</a:t>
            </a:r>
            <a:endParaRPr lang="pt-BR" dirty="0">
              <a:latin typeface="+mj-lt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2571536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Orades</a:t>
            </a:r>
            <a:endParaRPr lang="pt-BR" dirty="0">
              <a:latin typeface="+mj-lt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5883904" y="4810958"/>
            <a:ext cx="2216488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Rimnico Vilcea</a:t>
            </a:r>
            <a:endParaRPr lang="pt-BR" dirty="0">
              <a:latin typeface="+mj-lt"/>
            </a:endParaRPr>
          </a:p>
        </p:txBody>
      </p:sp>
      <p:cxnSp>
        <p:nvCxnSpPr>
          <p:cNvPr id="16" name="Straight Arrow Connector 16"/>
          <p:cNvCxnSpPr>
            <a:stCxn id="6" idx="4"/>
            <a:endCxn id="12" idx="0"/>
          </p:cNvCxnSpPr>
          <p:nvPr/>
        </p:nvCxnSpPr>
        <p:spPr bwMode="auto">
          <a:xfrm flipH="1">
            <a:off x="1703752" y="4178181"/>
            <a:ext cx="1719808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4"/>
            <a:endCxn id="14" idx="0"/>
          </p:cNvCxnSpPr>
          <p:nvPr/>
        </p:nvCxnSpPr>
        <p:spPr bwMode="auto">
          <a:xfrm flipH="1">
            <a:off x="3359936" y="4178181"/>
            <a:ext cx="63624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6"/>
          <p:cNvCxnSpPr>
            <a:stCxn id="6" idx="4"/>
            <a:endCxn id="13" idx="0"/>
          </p:cNvCxnSpPr>
          <p:nvPr/>
        </p:nvCxnSpPr>
        <p:spPr bwMode="auto">
          <a:xfrm>
            <a:off x="3423560" y="4178181"/>
            <a:ext cx="1592560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6"/>
          <p:cNvCxnSpPr>
            <a:stCxn id="6" idx="4"/>
            <a:endCxn id="15" idx="0"/>
          </p:cNvCxnSpPr>
          <p:nvPr/>
        </p:nvCxnSpPr>
        <p:spPr bwMode="auto">
          <a:xfrm>
            <a:off x="3423560" y="4178181"/>
            <a:ext cx="3568588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onector reto 20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67544" y="404664"/>
            <a:ext cx="4630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Buscando Soluções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23" name="Conector reto 22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espaço de estados é </a:t>
            </a:r>
            <a:r>
              <a:rPr lang="pt-BR" sz="2800" b="1" dirty="0"/>
              <a:t>diferente</a:t>
            </a:r>
            <a:r>
              <a:rPr lang="pt-BR" sz="2800" dirty="0"/>
              <a:t> da árvore de </a:t>
            </a:r>
            <a:r>
              <a:rPr lang="pt-BR" sz="2800" dirty="0" smtClean="0"/>
              <a:t>busca. </a:t>
            </a:r>
            <a:endParaRPr lang="pt-BR" sz="2800" dirty="0"/>
          </a:p>
          <a:p>
            <a:endParaRPr lang="pt-BR" sz="2800" dirty="0" smtClean="0"/>
          </a:p>
          <a:p>
            <a:r>
              <a:rPr lang="pt-BR" sz="2800" b="1" dirty="0" smtClean="0"/>
              <a:t>Exemplo:</a:t>
            </a:r>
          </a:p>
          <a:p>
            <a:endParaRPr lang="pt-BR" sz="2800" b="1" dirty="0" smtClean="0"/>
          </a:p>
          <a:p>
            <a:pPr lvl="1"/>
            <a:r>
              <a:rPr lang="pt-BR" sz="2000" dirty="0"/>
              <a:t>20 estados no espaço de </a:t>
            </a:r>
            <a:r>
              <a:rPr lang="pt-BR" sz="2000" dirty="0" smtClean="0"/>
              <a:t>estados;</a:t>
            </a:r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Número de caminhos infinito;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Árvore com infinitos nós;</a:t>
            </a:r>
          </a:p>
          <a:p>
            <a:endParaRPr lang="pt-BR" sz="2800" dirty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780928"/>
            <a:ext cx="38678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reto 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7544" y="404664"/>
            <a:ext cx="4630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Buscando Soluções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Função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BuscaEmArvore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Estratégia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solução ou falha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Inicio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Inicializa a arvore usando o estado inicial do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loop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do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não existem candidatos para serem expandidos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falha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Escolhe um nó folha para ser expandido de acordo com 	a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Estratégia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Se o nó possuir o estado final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solução correspondente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 não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	expande o nó e adiciona os nós resultantes a 			arvore de busca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Fim</a:t>
            </a:r>
          </a:p>
          <a:p>
            <a:endParaRPr lang="en-US" sz="1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506536"/>
            <a:ext cx="791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+mj-lt"/>
                <a:cs typeface="Arial" pitchFamily="34" charset="0"/>
              </a:rPr>
              <a:t>Código descritivo – Busca em Árvore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7" y="1600200"/>
            <a:ext cx="886732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Função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BuscaEmArvore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solução ou falha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Inicio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i="1" dirty="0">
                <a:latin typeface="Courier New" pitchFamily="49" charset="0"/>
                <a:cs typeface="Courier New" pitchFamily="49" charset="0"/>
              </a:rPr>
              <a:t>  fronteira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InsereNaFila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FazNó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EstadoInicial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]),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loop do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FilaVazia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falha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nó ←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RemovePrimeiro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nó[Estado] for igual a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EstadoFinal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  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Solução(nó)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InsereNaFila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ExpandeFronteira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(nó,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Fim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-"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A função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Solução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retorna a sequência de nós necessários para retornar a raiz da arvore.</a:t>
            </a:r>
          </a:p>
          <a:p>
            <a:pPr>
              <a:buFontTx/>
              <a:buChar char="-"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Considera-se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uma estrutura do tipo fila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917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Pseudocódigo – Busca em Árvore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1257</Words>
  <Application>Microsoft Office PowerPoint</Application>
  <PresentationFormat>Apresentação na tela (4:3)</PresentationFormat>
  <Paragraphs>298</Paragraphs>
  <Slides>23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Verdana</vt:lpstr>
      <vt:lpstr>Wingdings</vt:lpstr>
      <vt:lpstr>Tema do Office</vt:lpstr>
      <vt:lpstr>Equation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272</cp:revision>
  <dcterms:created xsi:type="dcterms:W3CDTF">2011-12-06T21:40:09Z</dcterms:created>
  <dcterms:modified xsi:type="dcterms:W3CDTF">2017-02-08T18:49:08Z</dcterms:modified>
</cp:coreProperties>
</file>