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xls" ContentType="application/vnd.ms-excel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55" r:id="rId3"/>
    <p:sldId id="403" r:id="rId4"/>
    <p:sldId id="680" r:id="rId5"/>
    <p:sldId id="434" r:id="rId6"/>
    <p:sldId id="627" r:id="rId7"/>
    <p:sldId id="628" r:id="rId8"/>
    <p:sldId id="629" r:id="rId9"/>
    <p:sldId id="630" r:id="rId10"/>
    <p:sldId id="631" r:id="rId11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65" r:id="rId46"/>
    <p:sldId id="666" r:id="rId47"/>
    <p:sldId id="667" r:id="rId48"/>
    <p:sldId id="668" r:id="rId49"/>
    <p:sldId id="669" r:id="rId50"/>
    <p:sldId id="670" r:id="rId51"/>
    <p:sldId id="671" r:id="rId52"/>
    <p:sldId id="672" r:id="rId53"/>
    <p:sldId id="673" r:id="rId54"/>
    <p:sldId id="674" r:id="rId55"/>
    <p:sldId id="675" r:id="rId56"/>
    <p:sldId id="676" r:id="rId57"/>
    <p:sldId id="677" r:id="rId58"/>
    <p:sldId id="678" r:id="rId59"/>
    <p:sldId id="679" r:id="rId60"/>
    <p:sldId id="626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41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oleObject" Target="../embeddings/Document1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Document2.doc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Workbook1.xls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27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610610" y="1257935"/>
            <a:ext cx="4702810" cy="1316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altLang="en-US" sz="4000" b="1"/>
              <a:t>Inteligência Artificial:</a:t>
            </a:r>
            <a:endParaRPr lang="pt-BR" altLang="en-US" sz="4000" b="1"/>
          </a:p>
          <a:p>
            <a:pPr algn="r"/>
            <a:r>
              <a:rPr lang="pt-BR" altLang="en-US" sz="4000" b="1"/>
              <a:t>Algoritmos Genéticos</a:t>
            </a:r>
            <a:endParaRPr lang="pt-BR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</a:t>
            </a:r>
            <a:r>
              <a:rPr lang="pt-BR" dirty="0"/>
              <a:t>de 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Na natureza existem dois tipos de </a:t>
            </a:r>
            <a:r>
              <a:rPr lang="pt-BR" sz="2400" b="1" dirty="0"/>
              <a:t>reprodução</a:t>
            </a:r>
            <a:r>
              <a:rPr lang="pt-BR" sz="2400" dirty="0"/>
              <a:t>:</a:t>
            </a:r>
            <a:endParaRPr lang="pt-BR" sz="2400" dirty="0"/>
          </a:p>
          <a:p>
            <a:pPr lvl="1"/>
            <a:endParaRPr lang="pt-BR" sz="2000" b="1" dirty="0"/>
          </a:p>
          <a:p>
            <a:pPr lvl="1"/>
            <a:r>
              <a:rPr lang="pt-BR" sz="2000" b="1" dirty="0"/>
              <a:t>Assexuada</a:t>
            </a:r>
            <a:r>
              <a:rPr lang="pt-BR" sz="2000" dirty="0"/>
              <a:t>: típica de organismos inferiores, como bactérias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b="1" dirty="0"/>
              <a:t>Sexuada</a:t>
            </a:r>
            <a:r>
              <a:rPr lang="pt-BR" sz="2000" dirty="0"/>
              <a:t>: exige a presença de dois organismos, na maioria das vezes de sexos opostos, que trocam material genético.</a:t>
            </a:r>
            <a:endParaRPr lang="pt-BR" sz="2000" dirty="0"/>
          </a:p>
          <a:p>
            <a:endParaRPr lang="pt-BR" sz="2400" dirty="0" smtClean="0"/>
          </a:p>
          <a:p>
            <a:r>
              <a:rPr lang="pt-BR" sz="2400" b="1" dirty="0" smtClean="0"/>
              <a:t>Reprodução assexuada </a:t>
            </a:r>
            <a:r>
              <a:rPr lang="pt-BR" sz="2400" dirty="0" smtClean="0"/>
              <a:t>é base para o algoritmo de busca local </a:t>
            </a:r>
            <a:r>
              <a:rPr lang="pt-BR" sz="2400" b="1" dirty="0" err="1" smtClean="0"/>
              <a:t>Beam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Search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b="1" dirty="0" smtClean="0"/>
              <a:t>Reprodução </a:t>
            </a:r>
            <a:r>
              <a:rPr lang="pt-BR" sz="2400" b="1" dirty="0"/>
              <a:t>sexuada </a:t>
            </a:r>
            <a:r>
              <a:rPr lang="pt-BR" sz="2400" dirty="0"/>
              <a:t>é a base dos </a:t>
            </a:r>
            <a:r>
              <a:rPr lang="pt-BR" sz="2400" b="1" dirty="0"/>
              <a:t>algoritmos genéticos</a:t>
            </a:r>
            <a:r>
              <a:rPr lang="pt-BR" sz="2400" dirty="0" smtClean="0"/>
              <a:t>.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</a:t>
            </a:r>
            <a:r>
              <a:rPr lang="pt-BR" dirty="0"/>
              <a:t>de 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46668" cy="4525963"/>
          </a:xfrm>
        </p:spPr>
        <p:txBody>
          <a:bodyPr>
            <a:noAutofit/>
          </a:bodyPr>
          <a:lstStyle/>
          <a:p>
            <a:r>
              <a:rPr lang="pt-BR" sz="2400" dirty="0"/>
              <a:t>Na </a:t>
            </a:r>
            <a:r>
              <a:rPr lang="pt-BR" sz="2400" b="1" dirty="0"/>
              <a:t>reprodução sexuada </a:t>
            </a:r>
            <a:r>
              <a:rPr lang="pt-BR" sz="2400" dirty="0"/>
              <a:t>ocorre a formação de um </a:t>
            </a:r>
            <a:r>
              <a:rPr lang="pt-BR" sz="2400" b="1" dirty="0"/>
              <a:t>novo indivíduo </a:t>
            </a:r>
            <a:r>
              <a:rPr lang="pt-BR" sz="2400" dirty="0"/>
              <a:t>através da combinação de duas células gametas.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Na formação destas gametas, ocorre o processo de </a:t>
            </a:r>
            <a:r>
              <a:rPr lang="pt-BR" sz="2400" b="1" dirty="0"/>
              <a:t>recombinação genética </a:t>
            </a:r>
            <a:r>
              <a:rPr lang="pt-BR" sz="2400" dirty="0"/>
              <a:t>(crossing-over</a:t>
            </a:r>
            <a:r>
              <a:rPr lang="pt-BR" sz="2400" dirty="0" smtClean="0"/>
              <a:t>).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03868" y="1988840"/>
            <a:ext cx="33886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</a:t>
            </a:r>
            <a:r>
              <a:rPr lang="pt-BR" dirty="0"/>
              <a:t>de 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Autofit/>
          </a:bodyPr>
          <a:lstStyle/>
          <a:p>
            <a:r>
              <a:rPr lang="pt-BR" sz="2600" dirty="0"/>
              <a:t>O processo de replicação do DNA é extremamente complexo.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Pequenos </a:t>
            </a:r>
            <a:r>
              <a:rPr lang="pt-BR" sz="2600" b="1" dirty="0"/>
              <a:t>erros</a:t>
            </a:r>
            <a:r>
              <a:rPr lang="pt-BR" sz="2600" dirty="0"/>
              <a:t> podem ocorrer ao longo do tempo, gerando </a:t>
            </a:r>
            <a:r>
              <a:rPr lang="pt-BR" sz="2600" b="1" dirty="0"/>
              <a:t>mutações</a:t>
            </a:r>
            <a:r>
              <a:rPr lang="pt-BR" sz="2600" dirty="0"/>
              <a:t> dentro do código genético.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Estas mutações podem ser boas, ruins ou neutras.</a:t>
            </a:r>
            <a:endParaRPr lang="pt-BR" sz="2600" dirty="0"/>
          </a:p>
          <a:p>
            <a:endParaRPr lang="pt-BR" sz="2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92180" y="2276872"/>
            <a:ext cx="234026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de </a:t>
            </a:r>
            <a:r>
              <a:rPr lang="pt-BR" dirty="0"/>
              <a:t>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Alguns </a:t>
            </a:r>
            <a:r>
              <a:rPr lang="pt-BR" sz="2800" b="1" dirty="0"/>
              <a:t>fatores externos</a:t>
            </a:r>
            <a:r>
              <a:rPr lang="pt-BR" sz="2800" dirty="0"/>
              <a:t>, como a radiação ultravioleta, também podem causar pequenas </a:t>
            </a:r>
            <a:r>
              <a:rPr lang="pt-BR" sz="2800" dirty="0" err="1"/>
              <a:t>disrupções</a:t>
            </a:r>
            <a:r>
              <a:rPr lang="pt-BR" sz="2800" dirty="0"/>
              <a:t> no código genético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60720" y="3356991"/>
            <a:ext cx="3239472" cy="249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de </a:t>
            </a:r>
            <a:r>
              <a:rPr lang="pt-BR" dirty="0"/>
              <a:t>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Indivíduos com uma melhor adequação do seu fenótipo ao meio ambiente (</a:t>
            </a:r>
            <a:r>
              <a:rPr lang="pt-BR" b="1" dirty="0"/>
              <a:t>melhor fitness</a:t>
            </a:r>
            <a:r>
              <a:rPr lang="pt-BR" dirty="0"/>
              <a:t>) se reproduzem mais.</a:t>
            </a:r>
            <a:endParaRPr lang="pt-BR" dirty="0"/>
          </a:p>
          <a:p>
            <a:endParaRPr lang="pt-BR" dirty="0"/>
          </a:p>
          <a:p>
            <a:r>
              <a:rPr lang="pt-BR" dirty="0"/>
              <a:t>Dessa forma têm mais chances de passar seus genes para a </a:t>
            </a:r>
            <a:r>
              <a:rPr lang="pt-BR" b="1" dirty="0"/>
              <a:t>próxima geração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Entretanto, graças aos </a:t>
            </a:r>
            <a:r>
              <a:rPr lang="pt-BR" b="1" dirty="0"/>
              <a:t>operadores genéticos </a:t>
            </a:r>
            <a:r>
              <a:rPr lang="pt-BR" dirty="0"/>
              <a:t>(recombinação e mutação) os cromossomos dos filhos não são exatamente iguais aos dos pais.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Assim, eles podem </a:t>
            </a:r>
            <a:r>
              <a:rPr lang="pt-BR" b="1" dirty="0"/>
              <a:t>evoluir</a:t>
            </a:r>
            <a:r>
              <a:rPr lang="pt-BR" dirty="0"/>
              <a:t> e se </a:t>
            </a:r>
            <a:r>
              <a:rPr lang="pt-BR" b="1" dirty="0"/>
              <a:t>adaptar</a:t>
            </a:r>
            <a:r>
              <a:rPr lang="pt-BR" dirty="0"/>
              <a:t> cada vez mais aos meio ambiente que os cerca.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Evolucionários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Os </a:t>
            </a:r>
            <a:r>
              <a:rPr lang="pt-BR" sz="2400" b="1" dirty="0"/>
              <a:t>algoritmos evolucionários</a:t>
            </a:r>
            <a:r>
              <a:rPr lang="pt-BR" sz="2400" dirty="0"/>
              <a:t>, dos quais os algoritmos genéticos fazem parte, procuram se inspirar na forma como a natureza funciona.</a:t>
            </a:r>
            <a:endParaRPr lang="pt-BR" sz="2400" dirty="0"/>
          </a:p>
          <a:p>
            <a:endParaRPr lang="pt-BR" sz="2400" dirty="0" smtClean="0"/>
          </a:p>
          <a:p>
            <a:pPr lvl="1"/>
            <a:r>
              <a:rPr lang="pt-BR" sz="2000" dirty="0" smtClean="0"/>
              <a:t>Algoritmos Genéticos</a:t>
            </a:r>
            <a:endParaRPr lang="pt-BR" sz="2000" dirty="0" smtClean="0"/>
          </a:p>
          <a:p>
            <a:pPr lvl="1"/>
            <a:r>
              <a:rPr lang="pt-BR" sz="2000" dirty="0" smtClean="0"/>
              <a:t>Programação Genética</a:t>
            </a:r>
            <a:endParaRPr lang="pt-BR" sz="2000" dirty="0" smtClean="0"/>
          </a:p>
          <a:p>
            <a:pPr lvl="1"/>
            <a:r>
              <a:rPr lang="pt-BR" sz="2000" dirty="0" err="1" smtClean="0"/>
              <a:t>Neuro</a:t>
            </a:r>
            <a:r>
              <a:rPr lang="pt-BR" sz="2000" dirty="0" smtClean="0"/>
              <a:t>-Evolução</a:t>
            </a:r>
            <a:endParaRPr lang="pt-BR" sz="2000" dirty="0" smtClean="0"/>
          </a:p>
          <a:p>
            <a:pPr lvl="1"/>
            <a:r>
              <a:rPr lang="pt-BR" sz="2000" dirty="0" smtClean="0"/>
              <a:t>Evolução Diferencial</a:t>
            </a:r>
            <a:endParaRPr lang="pt-BR" sz="2000" dirty="0" smtClean="0"/>
          </a:p>
          <a:p>
            <a:pPr lvl="1"/>
            <a:endParaRPr lang="pt-BR" sz="2400" dirty="0"/>
          </a:p>
          <a:p>
            <a:r>
              <a:rPr lang="pt-BR" sz="2400" dirty="0"/>
              <a:t>Os algoritmos evolucionários funcionam mantendo uma </a:t>
            </a:r>
            <a:r>
              <a:rPr lang="pt-BR" sz="2400" b="1" dirty="0"/>
              <a:t>população de estruturas</a:t>
            </a:r>
            <a:r>
              <a:rPr lang="pt-BR" sz="2400" dirty="0"/>
              <a:t> que </a:t>
            </a:r>
            <a:r>
              <a:rPr lang="pt-BR" sz="2400" b="1" dirty="0"/>
              <a:t>evoluem</a:t>
            </a:r>
            <a:r>
              <a:rPr lang="pt-BR" sz="2400" dirty="0"/>
              <a:t> de forma semelhante à evolução das espécies. </a:t>
            </a:r>
            <a:endParaRPr lang="pt-BR" sz="24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Evolucionários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/>
              <a:t>Nestas estruturas são aplicados </a:t>
            </a:r>
            <a:r>
              <a:rPr lang="pt-BR" sz="2600" b="1" dirty="0"/>
              <a:t>operadores genéticos</a:t>
            </a:r>
            <a:r>
              <a:rPr lang="pt-BR" sz="2600" dirty="0"/>
              <a:t>, como a </a:t>
            </a:r>
            <a:r>
              <a:rPr lang="pt-BR" sz="2600" b="1" dirty="0"/>
              <a:t>recombinação</a:t>
            </a:r>
            <a:r>
              <a:rPr lang="pt-BR" sz="2600" dirty="0"/>
              <a:t> e </a:t>
            </a:r>
            <a:r>
              <a:rPr lang="pt-BR" sz="2600" b="1" dirty="0"/>
              <a:t>mutação</a:t>
            </a:r>
            <a:r>
              <a:rPr lang="pt-BR" sz="2600" dirty="0"/>
              <a:t>. 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Cada indivíduo recebe uma </a:t>
            </a:r>
            <a:r>
              <a:rPr lang="pt-BR" sz="2600" b="1" dirty="0" smtClean="0"/>
              <a:t>avaliação (fitness)</a:t>
            </a:r>
            <a:r>
              <a:rPr lang="pt-BR" sz="2600" dirty="0" smtClean="0"/>
              <a:t> </a:t>
            </a:r>
            <a:r>
              <a:rPr lang="pt-BR" sz="2600" dirty="0"/>
              <a:t>que é uma quantificação da sua </a:t>
            </a:r>
            <a:r>
              <a:rPr lang="pt-BR" sz="2600" b="1" dirty="0"/>
              <a:t>qualidade</a:t>
            </a:r>
            <a:r>
              <a:rPr lang="pt-BR" sz="2600" dirty="0"/>
              <a:t> como solução do problema em questão</a:t>
            </a:r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Baseados nesta avaliação são aplicados operadores genéticos de forma a simular a </a:t>
            </a:r>
            <a:r>
              <a:rPr lang="pt-BR" sz="2600" b="1" dirty="0"/>
              <a:t>sobrevivência do mais apto</a:t>
            </a:r>
            <a:r>
              <a:rPr lang="pt-BR" sz="2600" dirty="0"/>
              <a:t>.</a:t>
            </a:r>
            <a:endParaRPr lang="pt-BR" sz="2600" dirty="0"/>
          </a:p>
          <a:p>
            <a:endParaRPr lang="en-US" sz="26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Evolucionários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Algoritmos evolucionários </a:t>
            </a:r>
            <a:r>
              <a:rPr lang="pt-BR" sz="2800" b="1" dirty="0"/>
              <a:t>buscam</a:t>
            </a:r>
            <a:r>
              <a:rPr lang="pt-BR" sz="2800" dirty="0"/>
              <a:t> (dentro da atual população) aquelas </a:t>
            </a:r>
            <a:r>
              <a:rPr lang="pt-BR" sz="2800" b="1" dirty="0"/>
              <a:t>soluções</a:t>
            </a:r>
            <a:r>
              <a:rPr lang="pt-BR" sz="2800" dirty="0"/>
              <a:t> que possuem as </a:t>
            </a:r>
            <a:r>
              <a:rPr lang="pt-BR" sz="2800" b="1" dirty="0"/>
              <a:t>melhores características</a:t>
            </a:r>
            <a:r>
              <a:rPr lang="pt-BR" sz="2800" dirty="0"/>
              <a:t> e tenta combiná-las de forma a gerar soluções ainda melhores.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O processo é repetido até que tenha se passado tempo suficiente ou que tenhamos obtido uma solução satisfatória para nosso problema.</a:t>
            </a:r>
            <a:endParaRPr lang="pt-BR" sz="28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Evolucionários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pt-BR" dirty="0"/>
              <a:t>Algoritmos evolucionários são extremamente dependente de </a:t>
            </a:r>
            <a:r>
              <a:rPr lang="pt-BR" b="1" dirty="0"/>
              <a:t>fatores estocásticos </a:t>
            </a:r>
            <a:r>
              <a:rPr lang="pt-BR" dirty="0"/>
              <a:t>(probabilísticos), tanto na fase de </a:t>
            </a:r>
            <a:r>
              <a:rPr lang="pt-BR" b="1" dirty="0"/>
              <a:t>inicialização</a:t>
            </a:r>
            <a:r>
              <a:rPr lang="pt-BR" dirty="0"/>
              <a:t> da população quanto na fase de </a:t>
            </a:r>
            <a:r>
              <a:rPr lang="pt-BR" b="1" dirty="0"/>
              <a:t>evolução</a:t>
            </a:r>
            <a:r>
              <a:rPr lang="pt-BR" dirty="0"/>
              <a:t>. </a:t>
            </a:r>
            <a:endParaRPr lang="pt-BR" dirty="0"/>
          </a:p>
          <a:p>
            <a:endParaRPr lang="pt-BR" dirty="0"/>
          </a:p>
          <a:p>
            <a:r>
              <a:rPr lang="pt-BR" dirty="0"/>
              <a:t>Isto faz com que os seus </a:t>
            </a:r>
            <a:r>
              <a:rPr lang="pt-BR" b="1" dirty="0"/>
              <a:t>resultados raramente sejam perfeitamente reprodutíveis</a:t>
            </a:r>
            <a:r>
              <a:rPr lang="pt-BR" dirty="0"/>
              <a:t>. </a:t>
            </a:r>
            <a:endParaRPr lang="pt-BR" dirty="0"/>
          </a:p>
          <a:p>
            <a:endParaRPr lang="pt-BR" dirty="0"/>
          </a:p>
          <a:p>
            <a:r>
              <a:rPr lang="pt-BR" dirty="0"/>
              <a:t>Além disso, claramente os algoritmos evolucionários são </a:t>
            </a:r>
            <a:r>
              <a:rPr lang="pt-BR" b="1" dirty="0"/>
              <a:t>heurísticas</a:t>
            </a:r>
            <a:r>
              <a:rPr lang="pt-BR" dirty="0"/>
              <a:t> que não garantem a obtenção do melhor resultado possível em todas as suas execuções.</a:t>
            </a:r>
            <a:endParaRPr lang="pt-BR" dirty="0"/>
          </a:p>
          <a:p>
            <a:endParaRPr lang="pt-BR" sz="2800" dirty="0"/>
          </a:p>
          <a:p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Evolucionários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pt-BR" sz="2600" b="1" dirty="0"/>
              <a:t>Conclusão:</a:t>
            </a:r>
            <a:r>
              <a:rPr lang="pt-BR" sz="2600" dirty="0"/>
              <a:t> se você tem um algoritmo com tempo de execução razoável para solução de um problema, então não há nenhuma necessidade de se usar um algoritmo evolucionário. </a:t>
            </a:r>
            <a:endParaRPr lang="pt-BR" sz="2600" dirty="0"/>
          </a:p>
          <a:p>
            <a:endParaRPr lang="pt-BR" sz="2600" dirty="0"/>
          </a:p>
          <a:p>
            <a:r>
              <a:rPr lang="pt-BR" sz="2600" b="1" dirty="0"/>
              <a:t>Sempre dê prioridade aos algoritmos exatos. </a:t>
            </a:r>
            <a:endParaRPr lang="pt-BR" sz="2600" b="1" dirty="0"/>
          </a:p>
          <a:p>
            <a:endParaRPr lang="pt-BR" sz="2600" dirty="0"/>
          </a:p>
          <a:p>
            <a:r>
              <a:rPr lang="pt-BR" sz="2600" dirty="0"/>
              <a:t>Os algoritmos evolucionários entram em cena para resolver aqueles problemas cujos algoritmos exatos são extremamente lentos ou incapazes de obter uma solução. </a:t>
            </a:r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en-US" sz="26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2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Algoritmos Genéticos </a:t>
            </a:r>
            <a:r>
              <a:rPr lang="pt-BR" sz="2400" dirty="0"/>
              <a:t>são uma </a:t>
            </a:r>
            <a:r>
              <a:rPr lang="pt-BR" sz="2400" dirty="0" err="1" smtClean="0"/>
              <a:t>sub-área</a:t>
            </a:r>
            <a:r>
              <a:rPr lang="pt-BR" sz="2400" dirty="0" smtClean="0"/>
              <a:t> </a:t>
            </a:r>
            <a:r>
              <a:rPr lang="pt-BR" sz="2400" dirty="0"/>
              <a:t>dos Algoritmos Evolucionários. Logo, são uma metáfora para a evolução natural.</a:t>
            </a:r>
            <a:endParaRPr lang="pt-BR" sz="2400" dirty="0"/>
          </a:p>
          <a:p>
            <a:endParaRPr lang="pt-BR" sz="1200" dirty="0"/>
          </a:p>
          <a:p>
            <a:r>
              <a:rPr lang="pt-BR" sz="2400" dirty="0"/>
              <a:t>Os algoritmos genéticos são técnicas heurísticas de otimização global. Com isto, raramente eles ficam presos em </a:t>
            </a:r>
            <a:r>
              <a:rPr lang="pt-BR" sz="2400" b="1" dirty="0"/>
              <a:t>máximos locais</a:t>
            </a:r>
            <a:r>
              <a:rPr lang="pt-BR" sz="2400" dirty="0"/>
              <a:t>. </a:t>
            </a:r>
            <a:endParaRPr lang="pt-BR" sz="2400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82228" y="4002331"/>
          <a:ext cx="4824189" cy="253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o" r:id="rId1" imgW="4277995" imgH="2251075" progId="Word.Document.8">
                  <p:embed/>
                </p:oleObj>
              </mc:Choice>
              <mc:Fallback>
                <p:oleObj name="Documento" r:id="rId1" imgW="4277995" imgH="22510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228" y="4002331"/>
                        <a:ext cx="4824189" cy="2536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Nos algoritmos genéticos as populações de indivíduos são criadas e submetidas a operadores genéticos.</a:t>
            </a:r>
            <a:endParaRPr lang="pt-BR" sz="2400" dirty="0"/>
          </a:p>
          <a:p>
            <a:pPr lvl="1"/>
            <a:r>
              <a:rPr lang="pt-BR" sz="2000" dirty="0"/>
              <a:t>Seleção.</a:t>
            </a:r>
            <a:endParaRPr lang="pt-BR" sz="2000" dirty="0"/>
          </a:p>
          <a:p>
            <a:pPr lvl="1"/>
            <a:r>
              <a:rPr lang="pt-BR" sz="2000" dirty="0"/>
              <a:t>Recombinação. </a:t>
            </a:r>
            <a:endParaRPr lang="pt-BR" sz="2000" dirty="0"/>
          </a:p>
          <a:p>
            <a:pPr lvl="1"/>
            <a:r>
              <a:rPr lang="pt-BR" sz="2000" dirty="0"/>
              <a:t>Mutação. </a:t>
            </a:r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Estes operadores utilizam uma caracterização da </a:t>
            </a:r>
            <a:r>
              <a:rPr lang="pt-BR" sz="2400" b="1" dirty="0"/>
              <a:t>qualidade de cada indivíduo</a:t>
            </a:r>
            <a:r>
              <a:rPr lang="pt-BR" sz="2400" dirty="0"/>
              <a:t> como solução do problema em questão chamada de avaliação do indivíduo (</a:t>
            </a:r>
            <a:r>
              <a:rPr lang="pt-BR" sz="2400" b="1" dirty="0"/>
              <a:t>fitness</a:t>
            </a:r>
            <a:r>
              <a:rPr lang="pt-BR" sz="2400" dirty="0"/>
              <a:t>).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É gerado um processo de </a:t>
            </a:r>
            <a:r>
              <a:rPr lang="pt-BR" sz="2400" b="1" dirty="0"/>
              <a:t>evolução natural</a:t>
            </a:r>
            <a:r>
              <a:rPr lang="pt-BR" sz="2400" dirty="0"/>
              <a:t> destes indivíduos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Definição de um problema</a:t>
            </a:r>
            <a:r>
              <a:rPr lang="pt-BR" sz="2800" dirty="0"/>
              <a:t> em algoritmos genéticos:</a:t>
            </a:r>
            <a:endParaRPr lang="pt-BR" sz="28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É necessário definir uma maneira de codificar os </a:t>
            </a:r>
            <a:r>
              <a:rPr lang="pt-BR" sz="2400" b="1" dirty="0"/>
              <a:t>indivíduos</a:t>
            </a:r>
            <a:r>
              <a:rPr lang="pt-BR" sz="2400" dirty="0"/>
              <a:t>.</a:t>
            </a:r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Definir os </a:t>
            </a:r>
            <a:r>
              <a:rPr lang="pt-BR" sz="2400" b="1" dirty="0"/>
              <a:t>operadores genéticos</a:t>
            </a:r>
            <a:r>
              <a:rPr lang="pt-BR" sz="2400" dirty="0"/>
              <a:t> que serão utilizados.</a:t>
            </a:r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Definir uma </a:t>
            </a:r>
            <a:r>
              <a:rPr lang="pt-BR" sz="2400" b="1" dirty="0"/>
              <a:t>função de avaliação</a:t>
            </a:r>
            <a:r>
              <a:rPr lang="pt-BR" sz="2400" dirty="0"/>
              <a:t> para medir a capacidade de sobrevivência de cada indivíduo.</a:t>
            </a:r>
            <a:endParaRPr lang="pt-BR" sz="2400" dirty="0"/>
          </a:p>
          <a:p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5100" b="1" dirty="0"/>
              <a:t>Processo:</a:t>
            </a:r>
            <a:endParaRPr lang="pt-BR" sz="5100" b="1" dirty="0"/>
          </a:p>
          <a:p>
            <a:pPr>
              <a:buNone/>
            </a:pPr>
            <a:r>
              <a:rPr lang="pt-BR" sz="4400" dirty="0"/>
              <a:t>	</a:t>
            </a:r>
            <a:r>
              <a:rPr lang="pt-BR" b="1" dirty="0"/>
              <a:t>1) </a:t>
            </a:r>
            <a:r>
              <a:rPr lang="pt-BR" dirty="0"/>
              <a:t>Inicialize a população de indivíduos.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b="1" dirty="0"/>
              <a:t>2) </a:t>
            </a:r>
            <a:r>
              <a:rPr lang="pt-BR" dirty="0"/>
              <a:t>Avalie cada indivíduos na população.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endParaRPr lang="pt-BR" dirty="0"/>
          </a:p>
          <a:p>
            <a:pPr>
              <a:buNone/>
            </a:pPr>
            <a:r>
              <a:rPr lang="pt-BR" b="1" dirty="0"/>
              <a:t>	3) </a:t>
            </a:r>
            <a:r>
              <a:rPr lang="pt-BR" dirty="0"/>
              <a:t>Selecione os melhores pais para gerar novos indivíduos. Aplique os operadores de recombinação e mutação a estes pais de forma a gerar os indivíduos da nova geração.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b="1" dirty="0"/>
              <a:t>4) </a:t>
            </a:r>
            <a:r>
              <a:rPr lang="pt-BR" dirty="0"/>
              <a:t>Apague os velhos membros da população.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b="1" dirty="0"/>
              <a:t>5) </a:t>
            </a:r>
            <a:r>
              <a:rPr lang="pt-BR" dirty="0"/>
              <a:t>Avalie todos os novos indivíduos e insira-os na população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b="1" dirty="0"/>
              <a:t>6) </a:t>
            </a:r>
            <a:r>
              <a:rPr lang="pt-BR" dirty="0"/>
              <a:t>Se o tempo acabou, ou o melhor indivíduos satisfaz os requerimentos da solução do problema, retorne-o, caso contrário volte para o passo 3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057400" y="1589157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66925" y="3183007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2057400" y="1616145"/>
            <a:ext cx="5126038" cy="1492250"/>
          </a:xfrm>
          <a:custGeom>
            <a:avLst/>
            <a:gdLst/>
            <a:ahLst/>
            <a:cxnLst>
              <a:cxn ang="0">
                <a:pos x="50" y="819"/>
              </a:cxn>
              <a:cxn ang="0">
                <a:pos x="112" y="795"/>
              </a:cxn>
              <a:cxn ang="0">
                <a:pos x="168" y="708"/>
              </a:cxn>
              <a:cxn ang="0">
                <a:pos x="230" y="629"/>
              </a:cxn>
              <a:cxn ang="0">
                <a:pos x="294" y="575"/>
              </a:cxn>
              <a:cxn ang="0">
                <a:pos x="364" y="559"/>
              </a:cxn>
              <a:cxn ang="0">
                <a:pos x="420" y="606"/>
              </a:cxn>
              <a:cxn ang="0">
                <a:pos x="466" y="685"/>
              </a:cxn>
              <a:cxn ang="0">
                <a:pos x="522" y="755"/>
              </a:cxn>
              <a:cxn ang="0">
                <a:pos x="592" y="780"/>
              </a:cxn>
              <a:cxn ang="0">
                <a:pos x="663" y="741"/>
              </a:cxn>
              <a:cxn ang="0">
                <a:pos x="702" y="677"/>
              </a:cxn>
              <a:cxn ang="0">
                <a:pos x="758" y="614"/>
              </a:cxn>
              <a:cxn ang="0">
                <a:pos x="805" y="511"/>
              </a:cxn>
              <a:cxn ang="0">
                <a:pos x="845" y="409"/>
              </a:cxn>
              <a:cxn ang="0">
                <a:pos x="868" y="331"/>
              </a:cxn>
              <a:cxn ang="0">
                <a:pos x="907" y="244"/>
              </a:cxn>
              <a:cxn ang="0">
                <a:pos x="946" y="165"/>
              </a:cxn>
              <a:cxn ang="0">
                <a:pos x="1002" y="72"/>
              </a:cxn>
              <a:cxn ang="0">
                <a:pos x="1073" y="8"/>
              </a:cxn>
              <a:cxn ang="0">
                <a:pos x="1151" y="0"/>
              </a:cxn>
              <a:cxn ang="0">
                <a:pos x="1230" y="24"/>
              </a:cxn>
              <a:cxn ang="0">
                <a:pos x="1300" y="103"/>
              </a:cxn>
              <a:cxn ang="0">
                <a:pos x="1332" y="173"/>
              </a:cxn>
              <a:cxn ang="0">
                <a:pos x="1364" y="252"/>
              </a:cxn>
              <a:cxn ang="0">
                <a:pos x="1404" y="323"/>
              </a:cxn>
              <a:cxn ang="0">
                <a:pos x="1482" y="314"/>
              </a:cxn>
              <a:cxn ang="0">
                <a:pos x="1553" y="244"/>
              </a:cxn>
              <a:cxn ang="0">
                <a:pos x="1623" y="229"/>
              </a:cxn>
              <a:cxn ang="0">
                <a:pos x="1686" y="308"/>
              </a:cxn>
              <a:cxn ang="0">
                <a:pos x="1718" y="386"/>
              </a:cxn>
              <a:cxn ang="0">
                <a:pos x="1741" y="457"/>
              </a:cxn>
              <a:cxn ang="0">
                <a:pos x="1781" y="544"/>
              </a:cxn>
              <a:cxn ang="0">
                <a:pos x="1820" y="623"/>
              </a:cxn>
              <a:cxn ang="0">
                <a:pos x="1882" y="708"/>
              </a:cxn>
              <a:cxn ang="0">
                <a:pos x="1946" y="747"/>
              </a:cxn>
              <a:cxn ang="0">
                <a:pos x="2017" y="693"/>
              </a:cxn>
              <a:cxn ang="0">
                <a:pos x="2079" y="614"/>
              </a:cxn>
              <a:cxn ang="0">
                <a:pos x="2112" y="559"/>
              </a:cxn>
              <a:cxn ang="0">
                <a:pos x="2143" y="465"/>
              </a:cxn>
              <a:cxn ang="0">
                <a:pos x="2174" y="370"/>
              </a:cxn>
              <a:cxn ang="0">
                <a:pos x="2214" y="283"/>
              </a:cxn>
              <a:cxn ang="0">
                <a:pos x="2269" y="221"/>
              </a:cxn>
              <a:cxn ang="0">
                <a:pos x="2354" y="244"/>
              </a:cxn>
              <a:cxn ang="0">
                <a:pos x="2427" y="308"/>
              </a:cxn>
              <a:cxn ang="0">
                <a:pos x="2489" y="370"/>
              </a:cxn>
              <a:cxn ang="0">
                <a:pos x="2568" y="480"/>
              </a:cxn>
              <a:cxn ang="0">
                <a:pos x="2607" y="559"/>
              </a:cxn>
              <a:cxn ang="0">
                <a:pos x="2646" y="645"/>
              </a:cxn>
              <a:cxn ang="0">
                <a:pos x="2702" y="724"/>
              </a:cxn>
              <a:cxn ang="0">
                <a:pos x="2756" y="755"/>
              </a:cxn>
              <a:cxn ang="0">
                <a:pos x="2795" y="685"/>
              </a:cxn>
              <a:cxn ang="0">
                <a:pos x="2859" y="637"/>
              </a:cxn>
              <a:cxn ang="0">
                <a:pos x="2945" y="662"/>
              </a:cxn>
              <a:cxn ang="0">
                <a:pos x="3009" y="747"/>
              </a:cxn>
              <a:cxn ang="0">
                <a:pos x="3071" y="819"/>
              </a:cxn>
              <a:cxn ang="0">
                <a:pos x="3141" y="898"/>
              </a:cxn>
              <a:cxn ang="0">
                <a:pos x="3205" y="929"/>
              </a:cxn>
            </a:cxnLst>
            <a:rect l="0" t="0" r="r" b="b"/>
            <a:pathLst>
              <a:path w="3229" h="940">
                <a:moveTo>
                  <a:pt x="0" y="795"/>
                </a:moveTo>
                <a:lnTo>
                  <a:pt x="27" y="819"/>
                </a:lnTo>
                <a:lnTo>
                  <a:pt x="50" y="819"/>
                </a:lnTo>
                <a:lnTo>
                  <a:pt x="73" y="819"/>
                </a:lnTo>
                <a:lnTo>
                  <a:pt x="97" y="819"/>
                </a:lnTo>
                <a:lnTo>
                  <a:pt x="112" y="795"/>
                </a:lnTo>
                <a:lnTo>
                  <a:pt x="128" y="772"/>
                </a:lnTo>
                <a:lnTo>
                  <a:pt x="145" y="747"/>
                </a:lnTo>
                <a:lnTo>
                  <a:pt x="168" y="708"/>
                </a:lnTo>
                <a:lnTo>
                  <a:pt x="184" y="677"/>
                </a:lnTo>
                <a:lnTo>
                  <a:pt x="199" y="654"/>
                </a:lnTo>
                <a:lnTo>
                  <a:pt x="230" y="629"/>
                </a:lnTo>
                <a:lnTo>
                  <a:pt x="246" y="606"/>
                </a:lnTo>
                <a:lnTo>
                  <a:pt x="269" y="590"/>
                </a:lnTo>
                <a:lnTo>
                  <a:pt x="294" y="575"/>
                </a:lnTo>
                <a:lnTo>
                  <a:pt x="317" y="559"/>
                </a:lnTo>
                <a:lnTo>
                  <a:pt x="341" y="559"/>
                </a:lnTo>
                <a:lnTo>
                  <a:pt x="364" y="559"/>
                </a:lnTo>
                <a:lnTo>
                  <a:pt x="387" y="559"/>
                </a:lnTo>
                <a:lnTo>
                  <a:pt x="404" y="583"/>
                </a:lnTo>
                <a:lnTo>
                  <a:pt x="420" y="606"/>
                </a:lnTo>
                <a:lnTo>
                  <a:pt x="435" y="629"/>
                </a:lnTo>
                <a:lnTo>
                  <a:pt x="451" y="662"/>
                </a:lnTo>
                <a:lnTo>
                  <a:pt x="466" y="685"/>
                </a:lnTo>
                <a:lnTo>
                  <a:pt x="482" y="708"/>
                </a:lnTo>
                <a:lnTo>
                  <a:pt x="499" y="732"/>
                </a:lnTo>
                <a:lnTo>
                  <a:pt x="522" y="755"/>
                </a:lnTo>
                <a:lnTo>
                  <a:pt x="545" y="772"/>
                </a:lnTo>
                <a:lnTo>
                  <a:pt x="569" y="780"/>
                </a:lnTo>
                <a:lnTo>
                  <a:pt x="592" y="780"/>
                </a:lnTo>
                <a:lnTo>
                  <a:pt x="617" y="780"/>
                </a:lnTo>
                <a:lnTo>
                  <a:pt x="640" y="764"/>
                </a:lnTo>
                <a:lnTo>
                  <a:pt x="663" y="741"/>
                </a:lnTo>
                <a:lnTo>
                  <a:pt x="687" y="724"/>
                </a:lnTo>
                <a:lnTo>
                  <a:pt x="695" y="701"/>
                </a:lnTo>
                <a:lnTo>
                  <a:pt x="702" y="677"/>
                </a:lnTo>
                <a:lnTo>
                  <a:pt x="727" y="668"/>
                </a:lnTo>
                <a:lnTo>
                  <a:pt x="741" y="637"/>
                </a:lnTo>
                <a:lnTo>
                  <a:pt x="758" y="614"/>
                </a:lnTo>
                <a:lnTo>
                  <a:pt x="781" y="567"/>
                </a:lnTo>
                <a:lnTo>
                  <a:pt x="789" y="544"/>
                </a:lnTo>
                <a:lnTo>
                  <a:pt x="805" y="511"/>
                </a:lnTo>
                <a:lnTo>
                  <a:pt x="820" y="465"/>
                </a:lnTo>
                <a:lnTo>
                  <a:pt x="836" y="432"/>
                </a:lnTo>
                <a:lnTo>
                  <a:pt x="845" y="409"/>
                </a:lnTo>
                <a:lnTo>
                  <a:pt x="853" y="386"/>
                </a:lnTo>
                <a:lnTo>
                  <a:pt x="868" y="354"/>
                </a:lnTo>
                <a:lnTo>
                  <a:pt x="868" y="331"/>
                </a:lnTo>
                <a:lnTo>
                  <a:pt x="884" y="300"/>
                </a:lnTo>
                <a:lnTo>
                  <a:pt x="892" y="275"/>
                </a:lnTo>
                <a:lnTo>
                  <a:pt x="907" y="244"/>
                </a:lnTo>
                <a:lnTo>
                  <a:pt x="915" y="221"/>
                </a:lnTo>
                <a:lnTo>
                  <a:pt x="932" y="190"/>
                </a:lnTo>
                <a:lnTo>
                  <a:pt x="946" y="165"/>
                </a:lnTo>
                <a:lnTo>
                  <a:pt x="954" y="142"/>
                </a:lnTo>
                <a:lnTo>
                  <a:pt x="977" y="103"/>
                </a:lnTo>
                <a:lnTo>
                  <a:pt x="1002" y="72"/>
                </a:lnTo>
                <a:lnTo>
                  <a:pt x="1025" y="47"/>
                </a:lnTo>
                <a:lnTo>
                  <a:pt x="1050" y="32"/>
                </a:lnTo>
                <a:lnTo>
                  <a:pt x="1073" y="8"/>
                </a:lnTo>
                <a:lnTo>
                  <a:pt x="1104" y="0"/>
                </a:lnTo>
                <a:lnTo>
                  <a:pt x="1128" y="0"/>
                </a:lnTo>
                <a:lnTo>
                  <a:pt x="1151" y="0"/>
                </a:lnTo>
                <a:lnTo>
                  <a:pt x="1182" y="0"/>
                </a:lnTo>
                <a:lnTo>
                  <a:pt x="1207" y="16"/>
                </a:lnTo>
                <a:lnTo>
                  <a:pt x="1230" y="24"/>
                </a:lnTo>
                <a:lnTo>
                  <a:pt x="1261" y="47"/>
                </a:lnTo>
                <a:lnTo>
                  <a:pt x="1277" y="72"/>
                </a:lnTo>
                <a:lnTo>
                  <a:pt x="1300" y="103"/>
                </a:lnTo>
                <a:lnTo>
                  <a:pt x="1317" y="126"/>
                </a:lnTo>
                <a:lnTo>
                  <a:pt x="1325" y="150"/>
                </a:lnTo>
                <a:lnTo>
                  <a:pt x="1332" y="173"/>
                </a:lnTo>
                <a:lnTo>
                  <a:pt x="1340" y="196"/>
                </a:lnTo>
                <a:lnTo>
                  <a:pt x="1356" y="229"/>
                </a:lnTo>
                <a:lnTo>
                  <a:pt x="1364" y="252"/>
                </a:lnTo>
                <a:lnTo>
                  <a:pt x="1379" y="275"/>
                </a:lnTo>
                <a:lnTo>
                  <a:pt x="1395" y="300"/>
                </a:lnTo>
                <a:lnTo>
                  <a:pt x="1404" y="323"/>
                </a:lnTo>
                <a:lnTo>
                  <a:pt x="1427" y="323"/>
                </a:lnTo>
                <a:lnTo>
                  <a:pt x="1458" y="323"/>
                </a:lnTo>
                <a:lnTo>
                  <a:pt x="1482" y="314"/>
                </a:lnTo>
                <a:lnTo>
                  <a:pt x="1505" y="291"/>
                </a:lnTo>
                <a:lnTo>
                  <a:pt x="1528" y="268"/>
                </a:lnTo>
                <a:lnTo>
                  <a:pt x="1553" y="244"/>
                </a:lnTo>
                <a:lnTo>
                  <a:pt x="1576" y="236"/>
                </a:lnTo>
                <a:lnTo>
                  <a:pt x="1600" y="229"/>
                </a:lnTo>
                <a:lnTo>
                  <a:pt x="1623" y="229"/>
                </a:lnTo>
                <a:lnTo>
                  <a:pt x="1646" y="252"/>
                </a:lnTo>
                <a:lnTo>
                  <a:pt x="1671" y="283"/>
                </a:lnTo>
                <a:lnTo>
                  <a:pt x="1686" y="308"/>
                </a:lnTo>
                <a:lnTo>
                  <a:pt x="1702" y="331"/>
                </a:lnTo>
                <a:lnTo>
                  <a:pt x="1710" y="354"/>
                </a:lnTo>
                <a:lnTo>
                  <a:pt x="1718" y="386"/>
                </a:lnTo>
                <a:lnTo>
                  <a:pt x="1725" y="409"/>
                </a:lnTo>
                <a:lnTo>
                  <a:pt x="1733" y="432"/>
                </a:lnTo>
                <a:lnTo>
                  <a:pt x="1741" y="457"/>
                </a:lnTo>
                <a:lnTo>
                  <a:pt x="1758" y="488"/>
                </a:lnTo>
                <a:lnTo>
                  <a:pt x="1764" y="511"/>
                </a:lnTo>
                <a:lnTo>
                  <a:pt x="1781" y="544"/>
                </a:lnTo>
                <a:lnTo>
                  <a:pt x="1789" y="567"/>
                </a:lnTo>
                <a:lnTo>
                  <a:pt x="1804" y="590"/>
                </a:lnTo>
                <a:lnTo>
                  <a:pt x="1820" y="623"/>
                </a:lnTo>
                <a:lnTo>
                  <a:pt x="1836" y="654"/>
                </a:lnTo>
                <a:lnTo>
                  <a:pt x="1859" y="685"/>
                </a:lnTo>
                <a:lnTo>
                  <a:pt x="1882" y="708"/>
                </a:lnTo>
                <a:lnTo>
                  <a:pt x="1899" y="732"/>
                </a:lnTo>
                <a:lnTo>
                  <a:pt x="1922" y="747"/>
                </a:lnTo>
                <a:lnTo>
                  <a:pt x="1946" y="747"/>
                </a:lnTo>
                <a:lnTo>
                  <a:pt x="1969" y="741"/>
                </a:lnTo>
                <a:lnTo>
                  <a:pt x="1994" y="724"/>
                </a:lnTo>
                <a:lnTo>
                  <a:pt x="2017" y="693"/>
                </a:lnTo>
                <a:lnTo>
                  <a:pt x="2033" y="668"/>
                </a:lnTo>
                <a:lnTo>
                  <a:pt x="2056" y="645"/>
                </a:lnTo>
                <a:lnTo>
                  <a:pt x="2079" y="614"/>
                </a:lnTo>
                <a:lnTo>
                  <a:pt x="2079" y="590"/>
                </a:lnTo>
                <a:lnTo>
                  <a:pt x="2104" y="583"/>
                </a:lnTo>
                <a:lnTo>
                  <a:pt x="2112" y="559"/>
                </a:lnTo>
                <a:lnTo>
                  <a:pt x="2127" y="527"/>
                </a:lnTo>
                <a:lnTo>
                  <a:pt x="2135" y="496"/>
                </a:lnTo>
                <a:lnTo>
                  <a:pt x="2143" y="465"/>
                </a:lnTo>
                <a:lnTo>
                  <a:pt x="2151" y="441"/>
                </a:lnTo>
                <a:lnTo>
                  <a:pt x="2166" y="418"/>
                </a:lnTo>
                <a:lnTo>
                  <a:pt x="2174" y="370"/>
                </a:lnTo>
                <a:lnTo>
                  <a:pt x="2191" y="339"/>
                </a:lnTo>
                <a:lnTo>
                  <a:pt x="2197" y="314"/>
                </a:lnTo>
                <a:lnTo>
                  <a:pt x="2214" y="283"/>
                </a:lnTo>
                <a:lnTo>
                  <a:pt x="2230" y="260"/>
                </a:lnTo>
                <a:lnTo>
                  <a:pt x="2245" y="236"/>
                </a:lnTo>
                <a:lnTo>
                  <a:pt x="2269" y="221"/>
                </a:lnTo>
                <a:lnTo>
                  <a:pt x="2292" y="221"/>
                </a:lnTo>
                <a:lnTo>
                  <a:pt x="2323" y="229"/>
                </a:lnTo>
                <a:lnTo>
                  <a:pt x="2354" y="244"/>
                </a:lnTo>
                <a:lnTo>
                  <a:pt x="2379" y="260"/>
                </a:lnTo>
                <a:lnTo>
                  <a:pt x="2410" y="283"/>
                </a:lnTo>
                <a:lnTo>
                  <a:pt x="2427" y="308"/>
                </a:lnTo>
                <a:lnTo>
                  <a:pt x="2450" y="323"/>
                </a:lnTo>
                <a:lnTo>
                  <a:pt x="2473" y="347"/>
                </a:lnTo>
                <a:lnTo>
                  <a:pt x="2489" y="370"/>
                </a:lnTo>
                <a:lnTo>
                  <a:pt x="2520" y="393"/>
                </a:lnTo>
                <a:lnTo>
                  <a:pt x="2545" y="432"/>
                </a:lnTo>
                <a:lnTo>
                  <a:pt x="2568" y="480"/>
                </a:lnTo>
                <a:lnTo>
                  <a:pt x="2584" y="505"/>
                </a:lnTo>
                <a:lnTo>
                  <a:pt x="2599" y="536"/>
                </a:lnTo>
                <a:lnTo>
                  <a:pt x="2607" y="559"/>
                </a:lnTo>
                <a:lnTo>
                  <a:pt x="2615" y="583"/>
                </a:lnTo>
                <a:lnTo>
                  <a:pt x="2630" y="614"/>
                </a:lnTo>
                <a:lnTo>
                  <a:pt x="2646" y="645"/>
                </a:lnTo>
                <a:lnTo>
                  <a:pt x="2663" y="677"/>
                </a:lnTo>
                <a:lnTo>
                  <a:pt x="2677" y="701"/>
                </a:lnTo>
                <a:lnTo>
                  <a:pt x="2702" y="724"/>
                </a:lnTo>
                <a:lnTo>
                  <a:pt x="2709" y="747"/>
                </a:lnTo>
                <a:lnTo>
                  <a:pt x="2733" y="755"/>
                </a:lnTo>
                <a:lnTo>
                  <a:pt x="2756" y="755"/>
                </a:lnTo>
                <a:lnTo>
                  <a:pt x="2764" y="732"/>
                </a:lnTo>
                <a:lnTo>
                  <a:pt x="2781" y="708"/>
                </a:lnTo>
                <a:lnTo>
                  <a:pt x="2795" y="685"/>
                </a:lnTo>
                <a:lnTo>
                  <a:pt x="2812" y="662"/>
                </a:lnTo>
                <a:lnTo>
                  <a:pt x="2835" y="637"/>
                </a:lnTo>
                <a:lnTo>
                  <a:pt x="2859" y="637"/>
                </a:lnTo>
                <a:lnTo>
                  <a:pt x="2882" y="637"/>
                </a:lnTo>
                <a:lnTo>
                  <a:pt x="2914" y="645"/>
                </a:lnTo>
                <a:lnTo>
                  <a:pt x="2945" y="662"/>
                </a:lnTo>
                <a:lnTo>
                  <a:pt x="2969" y="693"/>
                </a:lnTo>
                <a:lnTo>
                  <a:pt x="3000" y="724"/>
                </a:lnTo>
                <a:lnTo>
                  <a:pt x="3009" y="747"/>
                </a:lnTo>
                <a:lnTo>
                  <a:pt x="3023" y="772"/>
                </a:lnTo>
                <a:lnTo>
                  <a:pt x="3048" y="786"/>
                </a:lnTo>
                <a:lnTo>
                  <a:pt x="3071" y="819"/>
                </a:lnTo>
                <a:lnTo>
                  <a:pt x="3102" y="850"/>
                </a:lnTo>
                <a:lnTo>
                  <a:pt x="3118" y="882"/>
                </a:lnTo>
                <a:lnTo>
                  <a:pt x="3141" y="898"/>
                </a:lnTo>
                <a:lnTo>
                  <a:pt x="3158" y="921"/>
                </a:lnTo>
                <a:lnTo>
                  <a:pt x="3181" y="929"/>
                </a:lnTo>
                <a:lnTo>
                  <a:pt x="3205" y="929"/>
                </a:lnTo>
                <a:lnTo>
                  <a:pt x="3228" y="929"/>
                </a:lnTo>
                <a:lnTo>
                  <a:pt x="3216" y="93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pt-BR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88960" y="3278257"/>
            <a:ext cx="3985130" cy="36676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pt-BR" b="0" smtClean="0">
                <a:latin typeface="+mn-lt"/>
              </a:rPr>
              <a:t>Distribuição dos indivíduos na Geração 0</a:t>
            </a:r>
            <a:endParaRPr lang="pt-BR" b="0"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057400" y="3816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63750" y="541020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057400" y="3843338"/>
            <a:ext cx="5126038" cy="1492250"/>
          </a:xfrm>
          <a:custGeom>
            <a:avLst/>
            <a:gdLst/>
            <a:ahLst/>
            <a:cxnLst>
              <a:cxn ang="0">
                <a:pos x="50" y="819"/>
              </a:cxn>
              <a:cxn ang="0">
                <a:pos x="112" y="795"/>
              </a:cxn>
              <a:cxn ang="0">
                <a:pos x="168" y="708"/>
              </a:cxn>
              <a:cxn ang="0">
                <a:pos x="230" y="629"/>
              </a:cxn>
              <a:cxn ang="0">
                <a:pos x="294" y="575"/>
              </a:cxn>
              <a:cxn ang="0">
                <a:pos x="364" y="559"/>
              </a:cxn>
              <a:cxn ang="0">
                <a:pos x="420" y="606"/>
              </a:cxn>
              <a:cxn ang="0">
                <a:pos x="466" y="685"/>
              </a:cxn>
              <a:cxn ang="0">
                <a:pos x="522" y="755"/>
              </a:cxn>
              <a:cxn ang="0">
                <a:pos x="592" y="780"/>
              </a:cxn>
              <a:cxn ang="0">
                <a:pos x="663" y="741"/>
              </a:cxn>
              <a:cxn ang="0">
                <a:pos x="702" y="677"/>
              </a:cxn>
              <a:cxn ang="0">
                <a:pos x="758" y="614"/>
              </a:cxn>
              <a:cxn ang="0">
                <a:pos x="805" y="511"/>
              </a:cxn>
              <a:cxn ang="0">
                <a:pos x="845" y="409"/>
              </a:cxn>
              <a:cxn ang="0">
                <a:pos x="868" y="331"/>
              </a:cxn>
              <a:cxn ang="0">
                <a:pos x="907" y="244"/>
              </a:cxn>
              <a:cxn ang="0">
                <a:pos x="946" y="165"/>
              </a:cxn>
              <a:cxn ang="0">
                <a:pos x="1002" y="72"/>
              </a:cxn>
              <a:cxn ang="0">
                <a:pos x="1073" y="8"/>
              </a:cxn>
              <a:cxn ang="0">
                <a:pos x="1151" y="0"/>
              </a:cxn>
              <a:cxn ang="0">
                <a:pos x="1230" y="24"/>
              </a:cxn>
              <a:cxn ang="0">
                <a:pos x="1300" y="103"/>
              </a:cxn>
              <a:cxn ang="0">
                <a:pos x="1332" y="173"/>
              </a:cxn>
              <a:cxn ang="0">
                <a:pos x="1364" y="252"/>
              </a:cxn>
              <a:cxn ang="0">
                <a:pos x="1404" y="323"/>
              </a:cxn>
              <a:cxn ang="0">
                <a:pos x="1482" y="314"/>
              </a:cxn>
              <a:cxn ang="0">
                <a:pos x="1553" y="244"/>
              </a:cxn>
              <a:cxn ang="0">
                <a:pos x="1623" y="229"/>
              </a:cxn>
              <a:cxn ang="0">
                <a:pos x="1686" y="308"/>
              </a:cxn>
              <a:cxn ang="0">
                <a:pos x="1718" y="386"/>
              </a:cxn>
              <a:cxn ang="0">
                <a:pos x="1741" y="457"/>
              </a:cxn>
              <a:cxn ang="0">
                <a:pos x="1781" y="544"/>
              </a:cxn>
              <a:cxn ang="0">
                <a:pos x="1820" y="623"/>
              </a:cxn>
              <a:cxn ang="0">
                <a:pos x="1882" y="708"/>
              </a:cxn>
              <a:cxn ang="0">
                <a:pos x="1946" y="747"/>
              </a:cxn>
              <a:cxn ang="0">
                <a:pos x="2017" y="693"/>
              </a:cxn>
              <a:cxn ang="0">
                <a:pos x="2079" y="614"/>
              </a:cxn>
              <a:cxn ang="0">
                <a:pos x="2112" y="559"/>
              </a:cxn>
              <a:cxn ang="0">
                <a:pos x="2143" y="465"/>
              </a:cxn>
              <a:cxn ang="0">
                <a:pos x="2174" y="370"/>
              </a:cxn>
              <a:cxn ang="0">
                <a:pos x="2214" y="283"/>
              </a:cxn>
              <a:cxn ang="0">
                <a:pos x="2269" y="221"/>
              </a:cxn>
              <a:cxn ang="0">
                <a:pos x="2354" y="244"/>
              </a:cxn>
              <a:cxn ang="0">
                <a:pos x="2427" y="308"/>
              </a:cxn>
              <a:cxn ang="0">
                <a:pos x="2489" y="370"/>
              </a:cxn>
              <a:cxn ang="0">
                <a:pos x="2568" y="480"/>
              </a:cxn>
              <a:cxn ang="0">
                <a:pos x="2607" y="559"/>
              </a:cxn>
              <a:cxn ang="0">
                <a:pos x="2646" y="645"/>
              </a:cxn>
              <a:cxn ang="0">
                <a:pos x="2702" y="724"/>
              </a:cxn>
              <a:cxn ang="0">
                <a:pos x="2756" y="755"/>
              </a:cxn>
              <a:cxn ang="0">
                <a:pos x="2795" y="685"/>
              </a:cxn>
              <a:cxn ang="0">
                <a:pos x="2859" y="637"/>
              </a:cxn>
              <a:cxn ang="0">
                <a:pos x="2945" y="662"/>
              </a:cxn>
              <a:cxn ang="0">
                <a:pos x="3009" y="747"/>
              </a:cxn>
              <a:cxn ang="0">
                <a:pos x="3071" y="819"/>
              </a:cxn>
              <a:cxn ang="0">
                <a:pos x="3141" y="898"/>
              </a:cxn>
              <a:cxn ang="0">
                <a:pos x="3205" y="929"/>
              </a:cxn>
            </a:cxnLst>
            <a:rect l="0" t="0" r="r" b="b"/>
            <a:pathLst>
              <a:path w="3229" h="940">
                <a:moveTo>
                  <a:pt x="0" y="795"/>
                </a:moveTo>
                <a:lnTo>
                  <a:pt x="27" y="819"/>
                </a:lnTo>
                <a:lnTo>
                  <a:pt x="50" y="819"/>
                </a:lnTo>
                <a:lnTo>
                  <a:pt x="73" y="819"/>
                </a:lnTo>
                <a:lnTo>
                  <a:pt x="97" y="819"/>
                </a:lnTo>
                <a:lnTo>
                  <a:pt x="112" y="795"/>
                </a:lnTo>
                <a:lnTo>
                  <a:pt x="128" y="772"/>
                </a:lnTo>
                <a:lnTo>
                  <a:pt x="145" y="747"/>
                </a:lnTo>
                <a:lnTo>
                  <a:pt x="168" y="708"/>
                </a:lnTo>
                <a:lnTo>
                  <a:pt x="184" y="677"/>
                </a:lnTo>
                <a:lnTo>
                  <a:pt x="199" y="654"/>
                </a:lnTo>
                <a:lnTo>
                  <a:pt x="230" y="629"/>
                </a:lnTo>
                <a:lnTo>
                  <a:pt x="246" y="606"/>
                </a:lnTo>
                <a:lnTo>
                  <a:pt x="269" y="590"/>
                </a:lnTo>
                <a:lnTo>
                  <a:pt x="294" y="575"/>
                </a:lnTo>
                <a:lnTo>
                  <a:pt x="317" y="559"/>
                </a:lnTo>
                <a:lnTo>
                  <a:pt x="341" y="559"/>
                </a:lnTo>
                <a:lnTo>
                  <a:pt x="364" y="559"/>
                </a:lnTo>
                <a:lnTo>
                  <a:pt x="387" y="559"/>
                </a:lnTo>
                <a:lnTo>
                  <a:pt x="404" y="583"/>
                </a:lnTo>
                <a:lnTo>
                  <a:pt x="420" y="606"/>
                </a:lnTo>
                <a:lnTo>
                  <a:pt x="435" y="629"/>
                </a:lnTo>
                <a:lnTo>
                  <a:pt x="451" y="662"/>
                </a:lnTo>
                <a:lnTo>
                  <a:pt x="466" y="685"/>
                </a:lnTo>
                <a:lnTo>
                  <a:pt x="482" y="708"/>
                </a:lnTo>
                <a:lnTo>
                  <a:pt x="499" y="732"/>
                </a:lnTo>
                <a:lnTo>
                  <a:pt x="522" y="755"/>
                </a:lnTo>
                <a:lnTo>
                  <a:pt x="545" y="772"/>
                </a:lnTo>
                <a:lnTo>
                  <a:pt x="569" y="780"/>
                </a:lnTo>
                <a:lnTo>
                  <a:pt x="592" y="780"/>
                </a:lnTo>
                <a:lnTo>
                  <a:pt x="617" y="780"/>
                </a:lnTo>
                <a:lnTo>
                  <a:pt x="640" y="764"/>
                </a:lnTo>
                <a:lnTo>
                  <a:pt x="663" y="741"/>
                </a:lnTo>
                <a:lnTo>
                  <a:pt x="687" y="724"/>
                </a:lnTo>
                <a:lnTo>
                  <a:pt x="695" y="701"/>
                </a:lnTo>
                <a:lnTo>
                  <a:pt x="702" y="677"/>
                </a:lnTo>
                <a:lnTo>
                  <a:pt x="727" y="668"/>
                </a:lnTo>
                <a:lnTo>
                  <a:pt x="741" y="637"/>
                </a:lnTo>
                <a:lnTo>
                  <a:pt x="758" y="614"/>
                </a:lnTo>
                <a:lnTo>
                  <a:pt x="781" y="567"/>
                </a:lnTo>
                <a:lnTo>
                  <a:pt x="789" y="544"/>
                </a:lnTo>
                <a:lnTo>
                  <a:pt x="805" y="511"/>
                </a:lnTo>
                <a:lnTo>
                  <a:pt x="820" y="465"/>
                </a:lnTo>
                <a:lnTo>
                  <a:pt x="836" y="432"/>
                </a:lnTo>
                <a:lnTo>
                  <a:pt x="845" y="409"/>
                </a:lnTo>
                <a:lnTo>
                  <a:pt x="853" y="386"/>
                </a:lnTo>
                <a:lnTo>
                  <a:pt x="868" y="354"/>
                </a:lnTo>
                <a:lnTo>
                  <a:pt x="868" y="331"/>
                </a:lnTo>
                <a:lnTo>
                  <a:pt x="884" y="300"/>
                </a:lnTo>
                <a:lnTo>
                  <a:pt x="892" y="275"/>
                </a:lnTo>
                <a:lnTo>
                  <a:pt x="907" y="244"/>
                </a:lnTo>
                <a:lnTo>
                  <a:pt x="915" y="221"/>
                </a:lnTo>
                <a:lnTo>
                  <a:pt x="932" y="190"/>
                </a:lnTo>
                <a:lnTo>
                  <a:pt x="946" y="165"/>
                </a:lnTo>
                <a:lnTo>
                  <a:pt x="954" y="142"/>
                </a:lnTo>
                <a:lnTo>
                  <a:pt x="977" y="103"/>
                </a:lnTo>
                <a:lnTo>
                  <a:pt x="1002" y="72"/>
                </a:lnTo>
                <a:lnTo>
                  <a:pt x="1025" y="47"/>
                </a:lnTo>
                <a:lnTo>
                  <a:pt x="1050" y="32"/>
                </a:lnTo>
                <a:lnTo>
                  <a:pt x="1073" y="8"/>
                </a:lnTo>
                <a:lnTo>
                  <a:pt x="1104" y="0"/>
                </a:lnTo>
                <a:lnTo>
                  <a:pt x="1128" y="0"/>
                </a:lnTo>
                <a:lnTo>
                  <a:pt x="1151" y="0"/>
                </a:lnTo>
                <a:lnTo>
                  <a:pt x="1182" y="0"/>
                </a:lnTo>
                <a:lnTo>
                  <a:pt x="1207" y="16"/>
                </a:lnTo>
                <a:lnTo>
                  <a:pt x="1230" y="24"/>
                </a:lnTo>
                <a:lnTo>
                  <a:pt x="1261" y="47"/>
                </a:lnTo>
                <a:lnTo>
                  <a:pt x="1277" y="72"/>
                </a:lnTo>
                <a:lnTo>
                  <a:pt x="1300" y="103"/>
                </a:lnTo>
                <a:lnTo>
                  <a:pt x="1317" y="126"/>
                </a:lnTo>
                <a:lnTo>
                  <a:pt x="1325" y="150"/>
                </a:lnTo>
                <a:lnTo>
                  <a:pt x="1332" y="173"/>
                </a:lnTo>
                <a:lnTo>
                  <a:pt x="1340" y="196"/>
                </a:lnTo>
                <a:lnTo>
                  <a:pt x="1356" y="229"/>
                </a:lnTo>
                <a:lnTo>
                  <a:pt x="1364" y="252"/>
                </a:lnTo>
                <a:lnTo>
                  <a:pt x="1379" y="275"/>
                </a:lnTo>
                <a:lnTo>
                  <a:pt x="1395" y="300"/>
                </a:lnTo>
                <a:lnTo>
                  <a:pt x="1404" y="323"/>
                </a:lnTo>
                <a:lnTo>
                  <a:pt x="1427" y="323"/>
                </a:lnTo>
                <a:lnTo>
                  <a:pt x="1458" y="323"/>
                </a:lnTo>
                <a:lnTo>
                  <a:pt x="1482" y="314"/>
                </a:lnTo>
                <a:lnTo>
                  <a:pt x="1505" y="291"/>
                </a:lnTo>
                <a:lnTo>
                  <a:pt x="1528" y="268"/>
                </a:lnTo>
                <a:lnTo>
                  <a:pt x="1553" y="244"/>
                </a:lnTo>
                <a:lnTo>
                  <a:pt x="1576" y="236"/>
                </a:lnTo>
                <a:lnTo>
                  <a:pt x="1600" y="229"/>
                </a:lnTo>
                <a:lnTo>
                  <a:pt x="1623" y="229"/>
                </a:lnTo>
                <a:lnTo>
                  <a:pt x="1646" y="252"/>
                </a:lnTo>
                <a:lnTo>
                  <a:pt x="1671" y="283"/>
                </a:lnTo>
                <a:lnTo>
                  <a:pt x="1686" y="308"/>
                </a:lnTo>
                <a:lnTo>
                  <a:pt x="1702" y="331"/>
                </a:lnTo>
                <a:lnTo>
                  <a:pt x="1710" y="354"/>
                </a:lnTo>
                <a:lnTo>
                  <a:pt x="1718" y="386"/>
                </a:lnTo>
                <a:lnTo>
                  <a:pt x="1725" y="409"/>
                </a:lnTo>
                <a:lnTo>
                  <a:pt x="1733" y="432"/>
                </a:lnTo>
                <a:lnTo>
                  <a:pt x="1741" y="457"/>
                </a:lnTo>
                <a:lnTo>
                  <a:pt x="1758" y="488"/>
                </a:lnTo>
                <a:lnTo>
                  <a:pt x="1764" y="511"/>
                </a:lnTo>
                <a:lnTo>
                  <a:pt x="1781" y="544"/>
                </a:lnTo>
                <a:lnTo>
                  <a:pt x="1789" y="567"/>
                </a:lnTo>
                <a:lnTo>
                  <a:pt x="1804" y="590"/>
                </a:lnTo>
                <a:lnTo>
                  <a:pt x="1820" y="623"/>
                </a:lnTo>
                <a:lnTo>
                  <a:pt x="1836" y="654"/>
                </a:lnTo>
                <a:lnTo>
                  <a:pt x="1859" y="685"/>
                </a:lnTo>
                <a:lnTo>
                  <a:pt x="1882" y="708"/>
                </a:lnTo>
                <a:lnTo>
                  <a:pt x="1899" y="732"/>
                </a:lnTo>
                <a:lnTo>
                  <a:pt x="1922" y="747"/>
                </a:lnTo>
                <a:lnTo>
                  <a:pt x="1946" y="747"/>
                </a:lnTo>
                <a:lnTo>
                  <a:pt x="1969" y="741"/>
                </a:lnTo>
                <a:lnTo>
                  <a:pt x="1994" y="724"/>
                </a:lnTo>
                <a:lnTo>
                  <a:pt x="2017" y="693"/>
                </a:lnTo>
                <a:lnTo>
                  <a:pt x="2033" y="668"/>
                </a:lnTo>
                <a:lnTo>
                  <a:pt x="2056" y="645"/>
                </a:lnTo>
                <a:lnTo>
                  <a:pt x="2079" y="614"/>
                </a:lnTo>
                <a:lnTo>
                  <a:pt x="2079" y="590"/>
                </a:lnTo>
                <a:lnTo>
                  <a:pt x="2104" y="583"/>
                </a:lnTo>
                <a:lnTo>
                  <a:pt x="2112" y="559"/>
                </a:lnTo>
                <a:lnTo>
                  <a:pt x="2127" y="527"/>
                </a:lnTo>
                <a:lnTo>
                  <a:pt x="2135" y="496"/>
                </a:lnTo>
                <a:lnTo>
                  <a:pt x="2143" y="465"/>
                </a:lnTo>
                <a:lnTo>
                  <a:pt x="2151" y="441"/>
                </a:lnTo>
                <a:lnTo>
                  <a:pt x="2166" y="418"/>
                </a:lnTo>
                <a:lnTo>
                  <a:pt x="2174" y="370"/>
                </a:lnTo>
                <a:lnTo>
                  <a:pt x="2191" y="339"/>
                </a:lnTo>
                <a:lnTo>
                  <a:pt x="2197" y="314"/>
                </a:lnTo>
                <a:lnTo>
                  <a:pt x="2214" y="283"/>
                </a:lnTo>
                <a:lnTo>
                  <a:pt x="2230" y="260"/>
                </a:lnTo>
                <a:lnTo>
                  <a:pt x="2245" y="236"/>
                </a:lnTo>
                <a:lnTo>
                  <a:pt x="2269" y="221"/>
                </a:lnTo>
                <a:lnTo>
                  <a:pt x="2292" y="221"/>
                </a:lnTo>
                <a:lnTo>
                  <a:pt x="2323" y="229"/>
                </a:lnTo>
                <a:lnTo>
                  <a:pt x="2354" y="244"/>
                </a:lnTo>
                <a:lnTo>
                  <a:pt x="2379" y="260"/>
                </a:lnTo>
                <a:lnTo>
                  <a:pt x="2410" y="283"/>
                </a:lnTo>
                <a:lnTo>
                  <a:pt x="2427" y="308"/>
                </a:lnTo>
                <a:lnTo>
                  <a:pt x="2450" y="323"/>
                </a:lnTo>
                <a:lnTo>
                  <a:pt x="2473" y="347"/>
                </a:lnTo>
                <a:lnTo>
                  <a:pt x="2489" y="370"/>
                </a:lnTo>
                <a:lnTo>
                  <a:pt x="2520" y="393"/>
                </a:lnTo>
                <a:lnTo>
                  <a:pt x="2545" y="432"/>
                </a:lnTo>
                <a:lnTo>
                  <a:pt x="2568" y="480"/>
                </a:lnTo>
                <a:lnTo>
                  <a:pt x="2584" y="505"/>
                </a:lnTo>
                <a:lnTo>
                  <a:pt x="2599" y="536"/>
                </a:lnTo>
                <a:lnTo>
                  <a:pt x="2607" y="559"/>
                </a:lnTo>
                <a:lnTo>
                  <a:pt x="2615" y="583"/>
                </a:lnTo>
                <a:lnTo>
                  <a:pt x="2630" y="614"/>
                </a:lnTo>
                <a:lnTo>
                  <a:pt x="2646" y="645"/>
                </a:lnTo>
                <a:lnTo>
                  <a:pt x="2663" y="677"/>
                </a:lnTo>
                <a:lnTo>
                  <a:pt x="2677" y="701"/>
                </a:lnTo>
                <a:lnTo>
                  <a:pt x="2702" y="724"/>
                </a:lnTo>
                <a:lnTo>
                  <a:pt x="2709" y="747"/>
                </a:lnTo>
                <a:lnTo>
                  <a:pt x="2733" y="755"/>
                </a:lnTo>
                <a:lnTo>
                  <a:pt x="2756" y="755"/>
                </a:lnTo>
                <a:lnTo>
                  <a:pt x="2764" y="732"/>
                </a:lnTo>
                <a:lnTo>
                  <a:pt x="2781" y="708"/>
                </a:lnTo>
                <a:lnTo>
                  <a:pt x="2795" y="685"/>
                </a:lnTo>
                <a:lnTo>
                  <a:pt x="2812" y="662"/>
                </a:lnTo>
                <a:lnTo>
                  <a:pt x="2835" y="637"/>
                </a:lnTo>
                <a:lnTo>
                  <a:pt x="2859" y="637"/>
                </a:lnTo>
                <a:lnTo>
                  <a:pt x="2882" y="637"/>
                </a:lnTo>
                <a:lnTo>
                  <a:pt x="2914" y="645"/>
                </a:lnTo>
                <a:lnTo>
                  <a:pt x="2945" y="662"/>
                </a:lnTo>
                <a:lnTo>
                  <a:pt x="2969" y="693"/>
                </a:lnTo>
                <a:lnTo>
                  <a:pt x="3000" y="724"/>
                </a:lnTo>
                <a:lnTo>
                  <a:pt x="3009" y="747"/>
                </a:lnTo>
                <a:lnTo>
                  <a:pt x="3023" y="772"/>
                </a:lnTo>
                <a:lnTo>
                  <a:pt x="3048" y="786"/>
                </a:lnTo>
                <a:lnTo>
                  <a:pt x="3071" y="819"/>
                </a:lnTo>
                <a:lnTo>
                  <a:pt x="3102" y="850"/>
                </a:lnTo>
                <a:lnTo>
                  <a:pt x="3118" y="882"/>
                </a:lnTo>
                <a:lnTo>
                  <a:pt x="3141" y="898"/>
                </a:lnTo>
                <a:lnTo>
                  <a:pt x="3158" y="921"/>
                </a:lnTo>
                <a:lnTo>
                  <a:pt x="3181" y="929"/>
                </a:lnTo>
                <a:lnTo>
                  <a:pt x="3205" y="929"/>
                </a:lnTo>
                <a:lnTo>
                  <a:pt x="3228" y="929"/>
                </a:lnTo>
                <a:lnTo>
                  <a:pt x="3216" y="93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pt-BR"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63405" y="5505450"/>
            <a:ext cx="4017190" cy="36676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pt-BR" b="0" smtClean="0">
                <a:latin typeface="+mn-lt"/>
              </a:rPr>
              <a:t>Distribuição dos indivíduos na Geração N</a:t>
            </a:r>
            <a:endParaRPr lang="pt-BR" b="0">
              <a:latin typeface="+mn-lt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322638" y="232734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444750" y="25035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749550" y="26559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825750" y="27321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901950" y="28083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305300" y="20717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121150" y="18939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4770438" y="231464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08600" y="255277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100763" y="235592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838950" y="282105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505575" y="2624207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675438" y="485298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5916613" y="4343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716588" y="41703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568950" y="42481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472113" y="4400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835525" y="47275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141788" y="41195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3908425" y="38195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008438" y="3898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611563" y="38909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87738" y="41021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2392363" y="478313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pt-BR">
              <a:latin typeface="+mn-lt"/>
            </a:endParaRPr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pt-BR" dirty="0"/>
              <a:t>Para criar um algoritmo genético é necessário:</a:t>
            </a:r>
            <a:endParaRPr lang="pt-BR" dirty="0"/>
          </a:p>
          <a:p>
            <a:pPr lvl="1"/>
            <a:r>
              <a:rPr lang="pt-BR" sz="2200" dirty="0" smtClean="0"/>
              <a:t>Definir </a:t>
            </a:r>
            <a:r>
              <a:rPr lang="pt-BR" sz="2200" dirty="0"/>
              <a:t>uma maneira de codificar a </a:t>
            </a:r>
            <a:r>
              <a:rPr lang="pt-BR" sz="2200" b="1" dirty="0"/>
              <a:t>população de indivíduos</a:t>
            </a:r>
            <a:r>
              <a:rPr lang="pt-BR" sz="2200" dirty="0"/>
              <a:t>. </a:t>
            </a:r>
            <a:endParaRPr lang="pt-BR" sz="2200" dirty="0"/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Definir uma </a:t>
            </a:r>
            <a:r>
              <a:rPr lang="pt-BR" sz="2200" b="1" dirty="0"/>
              <a:t>função de avaliação</a:t>
            </a:r>
            <a:r>
              <a:rPr lang="pt-BR" sz="2200" dirty="0"/>
              <a:t>.</a:t>
            </a:r>
            <a:endParaRPr lang="pt-BR" sz="2200" dirty="0"/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Definir um método de </a:t>
            </a:r>
            <a:r>
              <a:rPr lang="pt-BR" sz="2200" b="1" dirty="0"/>
              <a:t>seleção dos pais</a:t>
            </a:r>
            <a:r>
              <a:rPr lang="pt-BR" sz="2200" dirty="0"/>
              <a:t>.</a:t>
            </a:r>
            <a:endParaRPr lang="pt-BR" sz="2200" dirty="0"/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Definir os </a:t>
            </a:r>
            <a:r>
              <a:rPr lang="pt-BR" sz="2200" b="1" dirty="0"/>
              <a:t>operadores genéticos</a:t>
            </a:r>
            <a:r>
              <a:rPr lang="pt-BR" sz="2200" dirty="0"/>
              <a:t>:</a:t>
            </a:r>
            <a:endParaRPr lang="pt-BR" sz="2200" dirty="0"/>
          </a:p>
          <a:p>
            <a:pPr lvl="2"/>
            <a:r>
              <a:rPr lang="pt-BR" sz="2200" dirty="0"/>
              <a:t>Recombinação.</a:t>
            </a:r>
            <a:endParaRPr lang="pt-BR" sz="2200" dirty="0"/>
          </a:p>
          <a:p>
            <a:pPr lvl="2"/>
            <a:r>
              <a:rPr lang="pt-BR" sz="2200" dirty="0"/>
              <a:t>Mutação</a:t>
            </a:r>
            <a:r>
              <a:rPr lang="pt-BR" sz="2200" dirty="0" smtClean="0"/>
              <a:t>.</a:t>
            </a:r>
            <a:endParaRPr lang="en-US" sz="22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da População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representação dos cromossomos</a:t>
            </a:r>
            <a:r>
              <a:rPr lang="pt-BR" sz="2400" dirty="0"/>
              <a:t> é fundamental para o codificação do algoritmo genético. 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Consiste em uma maneira de traduzir a informação do problema em uma maneira viável de ser tratada pelo computador. 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Cada pedaço indivisível desta representação é chamado de um </a:t>
            </a:r>
            <a:r>
              <a:rPr lang="pt-BR" sz="2400" b="1" dirty="0"/>
              <a:t>gene</a:t>
            </a:r>
            <a:r>
              <a:rPr lang="pt-BR" sz="2400" dirty="0"/>
              <a:t>, por analogia aos genes que compõem um cromossomo biológico</a:t>
            </a:r>
            <a:r>
              <a:rPr lang="pt-BR" sz="2400" dirty="0" smtClean="0"/>
              <a:t>.</a:t>
            </a:r>
            <a:endParaRPr lang="en-US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 da População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4525963"/>
          </a:xfrm>
        </p:spPr>
        <p:txBody>
          <a:bodyPr>
            <a:normAutofit/>
          </a:bodyPr>
          <a:lstStyle/>
          <a:p>
            <a:r>
              <a:rPr lang="pt-BR" sz="2800" dirty="0"/>
              <a:t>É importante notar que a representação computacional dos cromossomos é </a:t>
            </a:r>
            <a:r>
              <a:rPr lang="pt-BR" sz="2800" b="1" dirty="0"/>
              <a:t>completamente arbitrária</a:t>
            </a:r>
            <a:r>
              <a:rPr lang="pt-BR" sz="2800" dirty="0"/>
              <a:t>.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Cromossomos podem ser</a:t>
            </a:r>
            <a:r>
              <a:rPr lang="pt-BR" sz="2800" dirty="0"/>
              <a:t>:</a:t>
            </a:r>
            <a:endParaRPr lang="pt-BR" sz="2800" dirty="0"/>
          </a:p>
          <a:p>
            <a:pPr lvl="1"/>
            <a:r>
              <a:rPr lang="pt-BR" sz="2400" dirty="0" err="1"/>
              <a:t>Strings</a:t>
            </a:r>
            <a:r>
              <a:rPr lang="pt-BR" sz="2400" dirty="0"/>
              <a:t> de bits (0101 ... 1100)</a:t>
            </a:r>
            <a:endParaRPr lang="pt-BR" sz="2400" dirty="0"/>
          </a:p>
          <a:p>
            <a:pPr lvl="1"/>
            <a:r>
              <a:rPr lang="pt-BR" sz="2400" dirty="0"/>
              <a:t>Números reais (43.2 -33.1 ... 0.0 89.2) </a:t>
            </a:r>
            <a:endParaRPr lang="pt-BR" sz="2400" dirty="0"/>
          </a:p>
          <a:p>
            <a:pPr lvl="1"/>
            <a:r>
              <a:rPr lang="pt-BR" sz="2400" dirty="0"/>
              <a:t>Listas de regras (R1 R2 R3 ... R22 R23)</a:t>
            </a:r>
            <a:endParaRPr lang="pt-BR" sz="2400" dirty="0"/>
          </a:p>
          <a:p>
            <a:pPr lvl="1"/>
            <a:r>
              <a:rPr lang="pt-BR" sz="2400" dirty="0"/>
              <a:t>Qualquer estrutura de dados imaginável!</a:t>
            </a:r>
            <a:endParaRPr lang="pt-BR" sz="2400" dirty="0"/>
          </a:p>
          <a:p>
            <a:endParaRPr lang="en-US" sz="36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en-US" dirty="0" err="1"/>
              <a:t>População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Objetivo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pt-BR" dirty="0"/>
              <a:t>Encontrar o máximo da função f(x)=x</a:t>
            </a:r>
            <a:r>
              <a:rPr lang="pt-BR" baseline="30000" dirty="0"/>
              <a:t>2</a:t>
            </a:r>
            <a:r>
              <a:rPr lang="pt-BR" dirty="0"/>
              <a:t> no intervalo [0,31].</a:t>
            </a:r>
            <a:endParaRPr lang="pt-BR" dirty="0"/>
          </a:p>
          <a:p>
            <a:endParaRPr lang="en-US" dirty="0"/>
          </a:p>
          <a:p>
            <a:r>
              <a:rPr lang="pt-BR" dirty="0"/>
              <a:t>Os indivíduos da população precisam armazenar o valor de uma </a:t>
            </a:r>
            <a:r>
              <a:rPr lang="pt-BR" b="1" dirty="0"/>
              <a:t>variável inteira</a:t>
            </a:r>
            <a:r>
              <a:rPr lang="pt-BR" dirty="0"/>
              <a:t>.</a:t>
            </a:r>
            <a:endParaRPr lang="pt-BR" dirty="0"/>
          </a:p>
          <a:p>
            <a:endParaRPr lang="en-US" dirty="0"/>
          </a:p>
          <a:p>
            <a:r>
              <a:rPr lang="pt-BR" dirty="0"/>
              <a:t>Podemos </a:t>
            </a:r>
            <a:r>
              <a:rPr lang="pt-BR" b="1" dirty="0"/>
              <a:t>codificar cada indivíduo da população</a:t>
            </a:r>
            <a:r>
              <a:rPr lang="pt-BR" dirty="0"/>
              <a:t> como uma sequência de </a:t>
            </a:r>
            <a:r>
              <a:rPr lang="pt-BR" b="1" dirty="0"/>
              <a:t>5 bits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                x=20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                x=3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725133" y="4752854"/>
            <a:ext cx="1524000" cy="381000"/>
            <a:chOff x="864" y="3792"/>
            <a:chExt cx="960" cy="240"/>
          </a:xfrm>
          <a:noFill/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 dirty="0"/>
                <a:t>1</a:t>
              </a:r>
              <a:endParaRPr lang="pt-BR" b="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/>
                <a:t>0</a:t>
              </a:r>
              <a:endParaRPr lang="pt-BR" b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48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 dirty="0"/>
                <a:t>1</a:t>
              </a:r>
              <a:endParaRPr lang="pt-BR" b="0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40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/>
                <a:t>0</a:t>
              </a:r>
              <a:endParaRPr lang="pt-BR" b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32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0</a:t>
              </a:r>
              <a:endParaRPr lang="pt-BR" b="0" dirty="0"/>
            </a:p>
          </p:txBody>
        </p:sp>
      </p:grpSp>
      <p:grpSp>
        <p:nvGrpSpPr>
          <p:cNvPr id="10" name="Group 10"/>
          <p:cNvGrpSpPr/>
          <p:nvPr/>
        </p:nvGrpSpPr>
        <p:grpSpPr bwMode="auto">
          <a:xfrm>
            <a:off x="725133" y="5526715"/>
            <a:ext cx="1524000" cy="381000"/>
            <a:chOff x="864" y="3792"/>
            <a:chExt cx="960" cy="240"/>
          </a:xfrm>
          <a:noFill/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64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 dirty="0"/>
                <a:t>0</a:t>
              </a:r>
              <a:endParaRPr lang="pt-BR" b="0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56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/>
                <a:t>0</a:t>
              </a:r>
              <a:endParaRPr lang="pt-BR" b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48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 dirty="0"/>
                <a:t>0</a:t>
              </a:r>
              <a:endParaRPr lang="pt-BR" b="0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440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/>
                <a:t>1</a:t>
              </a:r>
              <a:endParaRPr lang="pt-BR" b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632" y="3792"/>
              <a:ext cx="19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pt-BR" b="0"/>
                <a:t>1</a:t>
              </a:r>
              <a:endParaRPr lang="pt-BR" b="0"/>
            </a:p>
          </p:txBody>
        </p:sp>
      </p:grpSp>
      <p:cxnSp>
        <p:nvCxnSpPr>
          <p:cNvPr id="16" name="Conector Reto 15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9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Avaliação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b="1" dirty="0"/>
              <a:t>função de avaliação</a:t>
            </a:r>
            <a:r>
              <a:rPr lang="pt-BR" sz="2800" dirty="0"/>
              <a:t> é a maneira utilizada pelos algoritmos genéticos para determinar a </a:t>
            </a:r>
            <a:r>
              <a:rPr lang="pt-BR" sz="2800" b="1" dirty="0"/>
              <a:t>qualidade de um indivíduo</a:t>
            </a:r>
            <a:r>
              <a:rPr lang="pt-BR" sz="2800" dirty="0"/>
              <a:t> como solução do problema em questão.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A função de avaliação deve ser escolhida cuidadosamente. </a:t>
            </a:r>
            <a:r>
              <a:rPr lang="pt-BR" sz="2800" dirty="0"/>
              <a:t>Ela deve embutir todo o conhecimento que se possui sobre o problema a ser resolvido.</a:t>
            </a:r>
            <a:endParaRPr lang="pt-BR" sz="28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ep.utm.edu/wp-content/media/Nietzsche-274x30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7" y="1643050"/>
            <a:ext cx="3392829" cy="3714776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214810" y="1714488"/>
            <a:ext cx="4500594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 smtClean="0">
                <a:latin typeface="Calibri" panose="020F0502020204030204" pitchFamily="34" charset="0"/>
              </a:rPr>
              <a:t>“</a:t>
            </a:r>
            <a:r>
              <a:rPr lang="pt-BR" sz="3200" dirty="0" smtClean="0"/>
              <a:t>O macaco é um animal demasiado simpático para que o homem descenda dele”.</a:t>
            </a:r>
            <a:endParaRPr lang="pt-BR" sz="32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5214974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Friedrich Nietzsche (1844-1900)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Filósofo alemão.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Objetivo:</a:t>
            </a:r>
            <a:r>
              <a:rPr lang="pt-BR" sz="2800" dirty="0"/>
              <a:t> Encontrar o máximo da função f(x)=x</a:t>
            </a:r>
            <a:r>
              <a:rPr lang="pt-BR" sz="2800" baseline="30000" dirty="0"/>
              <a:t>2</a:t>
            </a:r>
            <a:r>
              <a:rPr lang="pt-BR" sz="2800" dirty="0"/>
              <a:t> no intervalo [0,31].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função de avaliação para este caso consiste simplesmente em converter o número de binário para inteiro e depois elevá-lo ao quadrado.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Indivíduos que tiverem maiores valores na função de avaliação são os mais aptos.</a:t>
            </a:r>
            <a:endParaRPr lang="pt-BR" sz="2800" dirty="0"/>
          </a:p>
          <a:p>
            <a:endParaRPr lang="pt-BR" sz="28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dos Pais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pt-BR" sz="2400" dirty="0"/>
              <a:t>O método de </a:t>
            </a:r>
            <a:r>
              <a:rPr lang="pt-BR" sz="2400" b="1" dirty="0"/>
              <a:t>seleção de pais</a:t>
            </a:r>
            <a:r>
              <a:rPr lang="pt-BR" sz="2400" dirty="0"/>
              <a:t> deve tentar simular o </a:t>
            </a:r>
            <a:r>
              <a:rPr lang="pt-BR" sz="2400" b="1" dirty="0"/>
              <a:t>mecanismo de seleção natural</a:t>
            </a:r>
            <a:r>
              <a:rPr lang="pt-BR" sz="2400" dirty="0"/>
              <a:t> que atua sobre as espécies biológicas.</a:t>
            </a:r>
            <a:endParaRPr lang="pt-BR" sz="2400" dirty="0"/>
          </a:p>
          <a:p>
            <a:pPr lvl="1"/>
            <a:r>
              <a:rPr lang="pt-BR" sz="1800" dirty="0"/>
              <a:t>Os pais mais capazes geram mais filhos, mas os menos aptos também podem gerar descendentes.</a:t>
            </a:r>
            <a:endParaRPr lang="pt-BR" sz="1800" dirty="0"/>
          </a:p>
          <a:p>
            <a:endParaRPr lang="pt-BR" sz="1800" dirty="0"/>
          </a:p>
          <a:p>
            <a:r>
              <a:rPr lang="pt-BR" sz="2400" dirty="0"/>
              <a:t>Temos que privilegiar os indivíduos com função de avaliação alta, sem desprezar completamente aqueles indivíduos com função de avaliação extremamente baixa.</a:t>
            </a:r>
            <a:endParaRPr lang="pt-BR" sz="2400" dirty="0"/>
          </a:p>
          <a:p>
            <a:endParaRPr lang="pt-BR" sz="1800" dirty="0"/>
          </a:p>
          <a:p>
            <a:r>
              <a:rPr lang="pt-BR" sz="2400" dirty="0"/>
              <a:t>Isto ocorre pois até indivíduos com péssima avaliação podem ter características genéticas que sejam favoráveis à criação de um "</a:t>
            </a:r>
            <a:r>
              <a:rPr lang="pt-BR" sz="2400" b="1" dirty="0" err="1"/>
              <a:t>super</a:t>
            </a:r>
            <a:r>
              <a:rPr lang="pt-BR" sz="2400" b="1" dirty="0"/>
              <a:t> indivíduo</a:t>
            </a:r>
            <a:r>
              <a:rPr lang="pt-BR" sz="2400" dirty="0" smtClean="0"/>
              <a:t>“.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dos Pais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Método mais comum de seleção de pais: </a:t>
            </a:r>
            <a:r>
              <a:rPr lang="pt-BR" sz="2800" b="1" dirty="0"/>
              <a:t>Roleta.</a:t>
            </a:r>
            <a:endParaRPr lang="pt-BR" sz="2800" b="1" dirty="0"/>
          </a:p>
          <a:p>
            <a:endParaRPr lang="pt-BR" sz="2800" dirty="0"/>
          </a:p>
          <a:p>
            <a:r>
              <a:rPr lang="pt-BR" sz="2800" dirty="0"/>
              <a:t>Cria-se uma roleta (virtual) na qual cada cromossomo recebe um pedaço proporcional à sua avaliação. 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Roda-se a roleta para sortear os indivíduo que serão pais de um novo indivíduo</a:t>
            </a:r>
            <a:r>
              <a:rPr lang="pt-BR" sz="2800" dirty="0" smtClean="0"/>
              <a:t>.</a:t>
            </a:r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Seleção dos Pais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79296" cy="4525963"/>
          </a:xfrm>
        </p:spPr>
        <p:txBody>
          <a:bodyPr>
            <a:normAutofit/>
          </a:bodyPr>
          <a:lstStyle/>
          <a:p>
            <a:r>
              <a:rPr lang="pt-BR" sz="2600" dirty="0"/>
              <a:t>Considerando a seguinte população gerada aleatoriamente para o problema de maximização de f(x)=x</a:t>
            </a:r>
            <a:r>
              <a:rPr lang="pt-BR" sz="2600" baseline="30000" dirty="0"/>
              <a:t>2</a:t>
            </a:r>
            <a:r>
              <a:rPr lang="pt-BR" sz="2600" dirty="0"/>
              <a:t> no intervalo [0,31]</a:t>
            </a:r>
            <a:endParaRPr lang="pt-BR" sz="2600" dirty="0"/>
          </a:p>
          <a:p>
            <a:endParaRPr lang="en-US" sz="2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309563" y="3295650"/>
          <a:ext cx="9418638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1" imgW="6010910" imgH="1517650" progId="Word.Document.8">
                  <p:embed/>
                </p:oleObj>
              </mc:Choice>
              <mc:Fallback>
                <p:oleObj name="Document" r:id="rId1" imgW="6010910" imgH="15176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9563" y="3295650"/>
                        <a:ext cx="9418638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Seleção dos Pais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09663" y="1916113"/>
          <a:ext cx="677545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Worksheet" r:id="rId1" imgW="6934200" imgH="3759200" progId="Excel.Sheet.8">
                  <p:embed/>
                </p:oleObj>
              </mc:Choice>
              <mc:Fallback>
                <p:oleObj name="Worksheet" r:id="rId1" imgW="6934200" imgH="37592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916113"/>
                        <a:ext cx="6775450" cy="366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Operadores Genéticos - Recombinação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b="1" dirty="0"/>
              <a:t>Operador de recombinação </a:t>
            </a:r>
            <a:r>
              <a:rPr lang="pt-BR" sz="2800" b="1" dirty="0" smtClean="0"/>
              <a:t>de </a:t>
            </a:r>
            <a:r>
              <a:rPr lang="pt-BR" sz="2800" b="1" dirty="0"/>
              <a:t>um ponto</a:t>
            </a:r>
            <a:r>
              <a:rPr lang="pt-BR" sz="2800" dirty="0"/>
              <a:t>.</a:t>
            </a:r>
            <a:endParaRPr lang="pt-BR" sz="2800" dirty="0"/>
          </a:p>
          <a:p>
            <a:endParaRPr lang="en-US" sz="1400" dirty="0"/>
          </a:p>
          <a:p>
            <a:r>
              <a:rPr lang="pt-BR" sz="2800" b="1" dirty="0" smtClean="0"/>
              <a:t>Processo</a:t>
            </a:r>
            <a:r>
              <a:rPr lang="pt-BR" sz="2800" dirty="0" smtClean="0"/>
              <a:t>:</a:t>
            </a:r>
            <a:endParaRPr lang="pt-BR" sz="2800" dirty="0"/>
          </a:p>
          <a:p>
            <a:pPr lvl="1"/>
            <a:r>
              <a:rPr lang="pt-BR" sz="2200" b="1" dirty="0"/>
              <a:t>(1) </a:t>
            </a:r>
            <a:r>
              <a:rPr lang="pt-BR" sz="2200" dirty="0"/>
              <a:t>Seleciona-se </a:t>
            </a:r>
            <a:r>
              <a:rPr lang="pt-BR" sz="2200" b="1" dirty="0"/>
              <a:t>dois pais </a:t>
            </a:r>
            <a:r>
              <a:rPr lang="pt-BR" sz="2200" dirty="0"/>
              <a:t>através processo de seleção de pais.</a:t>
            </a:r>
            <a:endParaRPr lang="pt-BR" sz="2200" dirty="0"/>
          </a:p>
          <a:p>
            <a:pPr lvl="1"/>
            <a:endParaRPr lang="pt-BR" sz="1800" dirty="0"/>
          </a:p>
          <a:p>
            <a:pPr lvl="1"/>
            <a:r>
              <a:rPr lang="pt-BR" sz="2200" b="1" dirty="0"/>
              <a:t>(2)</a:t>
            </a:r>
            <a:r>
              <a:rPr lang="pt-BR" sz="2200" dirty="0"/>
              <a:t> </a:t>
            </a:r>
            <a:r>
              <a:rPr lang="pt-BR" sz="2200" dirty="0" smtClean="0"/>
              <a:t>Seleciona-se </a:t>
            </a:r>
            <a:r>
              <a:rPr lang="pt-BR" sz="2200" b="1" dirty="0" smtClean="0"/>
              <a:t>um </a:t>
            </a:r>
            <a:r>
              <a:rPr lang="pt-BR" sz="2200" b="1" dirty="0"/>
              <a:t>ponto de corte </a:t>
            </a:r>
            <a:r>
              <a:rPr lang="pt-BR" sz="2200" dirty="0"/>
              <a:t>(uma posição entre dois genes de um cromossomo</a:t>
            </a:r>
            <a:r>
              <a:rPr lang="pt-BR" sz="2200" dirty="0" smtClean="0"/>
              <a:t>). </a:t>
            </a:r>
            <a:r>
              <a:rPr lang="pt-BR" sz="2200" dirty="0"/>
              <a:t>Este ponto de corte é o ponto de separação entre cada um dos genes que compõem o material genético de cada pai. </a:t>
            </a:r>
            <a:endParaRPr lang="pt-BR" sz="2200" dirty="0"/>
          </a:p>
          <a:p>
            <a:pPr lvl="1"/>
            <a:endParaRPr lang="pt-BR" sz="1800" dirty="0"/>
          </a:p>
          <a:p>
            <a:pPr lvl="1"/>
            <a:r>
              <a:rPr lang="pt-BR" sz="2200" b="1" dirty="0"/>
              <a:t>(3) </a:t>
            </a:r>
            <a:r>
              <a:rPr lang="pt-BR" sz="2200" dirty="0"/>
              <a:t>A metade à esquerda do ponto de corte vai para um filho e a metade à direita vai para outro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Recombinação - </a:t>
            </a:r>
            <a:r>
              <a:rPr lang="en-US" dirty="0"/>
              <a:t>Ponto de Corte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Cada indivíduo com n genes possui n-1 pontos de corte.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Em um indivíduo com codificação binária, cada bit é um gene. </a:t>
            </a:r>
            <a:endParaRPr lang="pt-BR" sz="2400" dirty="0"/>
          </a:p>
          <a:p>
            <a:endParaRPr lang="pt-BR" sz="2400" dirty="0"/>
          </a:p>
          <a:p>
            <a:endParaRPr lang="en-US" sz="2400" dirty="0"/>
          </a:p>
        </p:txBody>
      </p:sp>
      <p:grpSp>
        <p:nvGrpSpPr>
          <p:cNvPr id="4" name="Grupo 20"/>
          <p:cNvGrpSpPr/>
          <p:nvPr/>
        </p:nvGrpSpPr>
        <p:grpSpPr>
          <a:xfrm>
            <a:off x="1934861" y="3212976"/>
            <a:ext cx="5229427" cy="2006002"/>
            <a:chOff x="1862853" y="3212976"/>
            <a:chExt cx="5229427" cy="2006002"/>
          </a:xfrm>
        </p:grpSpPr>
        <p:sp>
          <p:nvSpPr>
            <p:cNvPr id="5" name="Rectangle 5" descr="20%"/>
            <p:cNvSpPr>
              <a:spLocks noChangeArrowheads="1"/>
            </p:cNvSpPr>
            <p:nvPr/>
          </p:nvSpPr>
          <p:spPr bwMode="auto">
            <a:xfrm>
              <a:off x="3575357" y="3755643"/>
              <a:ext cx="703385" cy="578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6" name="Rectangle 6" descr="20%"/>
            <p:cNvSpPr>
              <a:spLocks noChangeArrowheads="1"/>
            </p:cNvSpPr>
            <p:nvPr/>
          </p:nvSpPr>
          <p:spPr bwMode="auto">
            <a:xfrm>
              <a:off x="4278742" y="3755643"/>
              <a:ext cx="703385" cy="578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7" name="Rectangle 7" descr="20%"/>
            <p:cNvSpPr>
              <a:spLocks noChangeArrowheads="1"/>
            </p:cNvSpPr>
            <p:nvPr/>
          </p:nvSpPr>
          <p:spPr bwMode="auto">
            <a:xfrm>
              <a:off x="4982126" y="3755643"/>
              <a:ext cx="703385" cy="578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8" name="Rectangle 8" descr="20%"/>
            <p:cNvSpPr>
              <a:spLocks noChangeArrowheads="1"/>
            </p:cNvSpPr>
            <p:nvPr/>
          </p:nvSpPr>
          <p:spPr bwMode="auto">
            <a:xfrm>
              <a:off x="5685511" y="3755643"/>
              <a:ext cx="703385" cy="578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138065" y="4430962"/>
              <a:ext cx="281354" cy="38589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4841449" y="4430962"/>
              <a:ext cx="281354" cy="38589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544834" y="4430962"/>
              <a:ext cx="281354" cy="38589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2" name="Rectangle 12" descr="20%"/>
            <p:cNvSpPr>
              <a:spLocks noChangeArrowheads="1"/>
            </p:cNvSpPr>
            <p:nvPr/>
          </p:nvSpPr>
          <p:spPr bwMode="auto">
            <a:xfrm>
              <a:off x="6388895" y="3755643"/>
              <a:ext cx="703385" cy="5788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6248218" y="4430962"/>
              <a:ext cx="281354" cy="38589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434680" y="3659169"/>
              <a:ext cx="984738" cy="771793"/>
            </a:xfrm>
            <a:prstGeom prst="ellips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pt-BR">
                <a:solidFill>
                  <a:schemeClr val="bg2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39561" y="3212976"/>
              <a:ext cx="644407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b="0" dirty="0" smtClean="0">
                  <a:latin typeface="+mn-lt"/>
                </a:rPr>
                <a:t>gene</a:t>
              </a:r>
              <a:endParaRPr lang="pt-BR" b="0" dirty="0">
                <a:latin typeface="+mn-lt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862853" y="4797152"/>
              <a:ext cx="1747338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b="0" dirty="0">
                  <a:latin typeface="+mn-lt"/>
                </a:rPr>
                <a:t>Pontos de Corte:</a:t>
              </a:r>
              <a:endParaRPr lang="pt-BR" b="0" dirty="0">
                <a:latin typeface="+mn-lt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082380" y="4800779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 b="0"/>
                <a:t>1</a:t>
              </a:r>
              <a:endParaRPr lang="pt-BR" sz="2000" b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762319" y="4800779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 b="0"/>
                <a:t>2</a:t>
              </a:r>
              <a:endParaRPr lang="pt-BR" sz="2000" b="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489149" y="481886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 b="0"/>
                <a:t>3</a:t>
              </a:r>
              <a:endParaRPr lang="pt-BR" sz="2000" b="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192534" y="4816858"/>
              <a:ext cx="31451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 b="0"/>
                <a:t>4</a:t>
              </a:r>
              <a:endParaRPr lang="pt-BR" sz="2000" b="0"/>
            </a:p>
          </p:txBody>
        </p:sp>
      </p:grpSp>
      <p:cxnSp>
        <p:nvCxnSpPr>
          <p:cNvPr id="21" name="Conector Reto 2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4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Recombinação</a:t>
            </a:r>
            <a:endParaRPr lang="en-US" dirty="0"/>
          </a:p>
        </p:txBody>
      </p:sp>
      <p:pic>
        <p:nvPicPr>
          <p:cNvPr id="4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1916832"/>
            <a:ext cx="6896100" cy="3370263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Genéticos - Mutação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600200"/>
            <a:ext cx="7859216" cy="4525963"/>
          </a:xfrm>
        </p:spPr>
        <p:txBody>
          <a:bodyPr>
            <a:normAutofit/>
          </a:bodyPr>
          <a:lstStyle/>
          <a:p>
            <a:r>
              <a:rPr lang="pt-BR" sz="2400" dirty="0"/>
              <a:t>Depois de compostos os filhos, entra em ação o operador de </a:t>
            </a:r>
            <a:r>
              <a:rPr lang="pt-BR" sz="2400" b="1" dirty="0"/>
              <a:t>mutação</a:t>
            </a:r>
            <a:r>
              <a:rPr lang="pt-BR" sz="2400" dirty="0"/>
              <a:t>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 operador atua com base em uma </a:t>
            </a:r>
            <a:r>
              <a:rPr lang="pt-BR" sz="2400" b="1" dirty="0"/>
              <a:t>probabilidade </a:t>
            </a:r>
            <a:r>
              <a:rPr lang="pt-BR" sz="2400" dirty="0"/>
              <a:t>extremamente baixa (da ordem de 5%) de </a:t>
            </a:r>
            <a:r>
              <a:rPr lang="pt-BR" sz="2400" b="1" dirty="0"/>
              <a:t>alteração aleatória </a:t>
            </a:r>
            <a:r>
              <a:rPr lang="pt-BR" sz="2400" dirty="0"/>
              <a:t>do valor de um gene ou mais genes dos filhos.</a:t>
            </a:r>
            <a:endParaRPr lang="pt-BR" sz="2400" dirty="0"/>
          </a:p>
          <a:p>
            <a:endParaRPr lang="en-US" sz="2400" dirty="0"/>
          </a:p>
          <a:p>
            <a:r>
              <a:rPr lang="pt-BR" sz="2400" dirty="0"/>
              <a:t>O valor da probabilidade que decide se o operador de mutação será ou não aplicado é um dos parâmetros do algoritmo genético que pode alterar o resultado alcançado pelo algoritmo.</a:t>
            </a:r>
            <a:endParaRPr lang="pt-BR" sz="2400" dirty="0"/>
          </a:p>
          <a:p>
            <a:endParaRPr lang="en-US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Mutação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Altere-se cada gene de forma independente com base em uma probabilidade </a:t>
            </a:r>
            <a:r>
              <a:rPr lang="pt-BR" sz="2800" i="1" dirty="0" err="1"/>
              <a:t>p</a:t>
            </a:r>
            <a:r>
              <a:rPr lang="pt-BR" sz="2800" i="1" baseline="-25000" dirty="0" err="1"/>
              <a:t>m</a:t>
            </a:r>
            <a:r>
              <a:rPr lang="pt-BR" sz="2800" i="1" baseline="-25000" dirty="0"/>
              <a:t> </a:t>
            </a:r>
            <a:endParaRPr lang="pt-BR" sz="2800" i="1" baseline="-25000" dirty="0"/>
          </a:p>
          <a:p>
            <a:pPr>
              <a:lnSpc>
                <a:spcPct val="90000"/>
              </a:lnSpc>
            </a:pPr>
            <a:endParaRPr lang="pt-BR" sz="2800" i="1" baseline="-25000" dirty="0"/>
          </a:p>
          <a:p>
            <a:pPr>
              <a:lnSpc>
                <a:spcPct val="90000"/>
              </a:lnSpc>
            </a:pPr>
            <a:r>
              <a:rPr lang="pt-BR" sz="2800" i="1" dirty="0" err="1"/>
              <a:t>p</a:t>
            </a:r>
            <a:r>
              <a:rPr lang="pt-BR" sz="2800" i="1" baseline="-25000" dirty="0" err="1"/>
              <a:t>m</a:t>
            </a:r>
            <a:r>
              <a:rPr lang="pt-BR" sz="2800" i="1" baseline="-25000" dirty="0"/>
              <a:t> </a:t>
            </a:r>
            <a:r>
              <a:rPr lang="pt-BR" sz="2800" dirty="0"/>
              <a:t>é denominada taxa de mutação e costuma ser bem baixa.</a:t>
            </a:r>
            <a:endParaRPr lang="pt-BR" sz="2800" dirty="0"/>
          </a:p>
          <a:p>
            <a:endParaRPr lang="en-US" sz="2800" dirty="0"/>
          </a:p>
        </p:txBody>
      </p:sp>
      <p:pic>
        <p:nvPicPr>
          <p:cNvPr id="4" name="Picture 5" descr="C:\Book\Slides\Illustrations\03-GA\GA-mutation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1100" y="3797076"/>
            <a:ext cx="6972300" cy="2008188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Agradecimentos pelos slides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/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Técnicas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Interpolação de operadores.</a:t>
            </a:r>
            <a:endParaRPr lang="pt-BR" dirty="0"/>
          </a:p>
          <a:p>
            <a:endParaRPr lang="pt-BR" dirty="0"/>
          </a:p>
          <a:p>
            <a:r>
              <a:rPr lang="pt-BR" dirty="0"/>
              <a:t>Recombinação de mais pontos.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Recombinação uniforme.</a:t>
            </a:r>
            <a:endParaRPr lang="pt-BR" dirty="0"/>
          </a:p>
          <a:p>
            <a:endParaRPr lang="pt-BR" dirty="0"/>
          </a:p>
          <a:p>
            <a:r>
              <a:rPr lang="pt-BR" dirty="0"/>
              <a:t>Elitismo.</a:t>
            </a:r>
            <a:endParaRPr lang="pt-BR" dirty="0"/>
          </a:p>
          <a:p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É possível aumentar ou diminuir a </a:t>
            </a:r>
            <a:r>
              <a:rPr lang="pt-BR" sz="2800" b="1" dirty="0"/>
              <a:t>incidência de cada um dos operadores </a:t>
            </a:r>
            <a:r>
              <a:rPr lang="pt-BR" sz="2800" dirty="0"/>
              <a:t>sobre a população e assim ter mais controle sobre o desenvolvimento dos cromossomos.</a:t>
            </a:r>
            <a:endParaRPr lang="pt-BR" sz="2800" dirty="0"/>
          </a:p>
          <a:p>
            <a:endParaRPr lang="en-US" sz="2800" dirty="0"/>
          </a:p>
          <a:p>
            <a:r>
              <a:rPr lang="pt-BR" sz="2800" dirty="0"/>
              <a:t>Cada operador pode receber uma avaliação. Normalmente o operador de recombinação recebe um fitness bem maior que o operador de mutação.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As porcentagem de aplicação de cada operador não precisa ser fixa.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dirty="0"/>
              <a:t>No </a:t>
            </a:r>
            <a:r>
              <a:rPr lang="pt-BR" sz="2400" b="1" dirty="0"/>
              <a:t>início</a:t>
            </a:r>
            <a:r>
              <a:rPr lang="pt-BR" sz="2400" dirty="0"/>
              <a:t> queremos executar </a:t>
            </a:r>
            <a:r>
              <a:rPr lang="pt-BR" sz="2400" b="1" dirty="0"/>
              <a:t>muita reprodução e pouca mutação</a:t>
            </a:r>
            <a:r>
              <a:rPr lang="pt-BR" sz="2400" dirty="0"/>
              <a:t>, visto que há muita diversidade genética e queremos explorar o máximo possível nosso espaço de soluções.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Depois de um grande número de gerações, há pouca diversidade genética na população e seria extremamente interessante que o operador de mutação fosse escolhido mais frequentemente.</a:t>
            </a:r>
            <a:endParaRPr lang="pt-BR" sz="2400" dirty="0"/>
          </a:p>
          <a:p>
            <a:endParaRPr lang="pt-BR" sz="2400" dirty="0"/>
          </a:p>
          <a:p>
            <a:endParaRPr lang="en-US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Interpolando</a:t>
            </a:r>
            <a:r>
              <a:rPr lang="en-US" dirty="0"/>
              <a:t> </a:t>
            </a:r>
            <a:r>
              <a:rPr lang="pt-BR" dirty="0"/>
              <a:t>Operadores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 l="1361" t="8744" r="1472" b="8052"/>
          <a:stretch>
            <a:fillRect/>
          </a:stretch>
        </p:blipFill>
        <p:spPr bwMode="auto">
          <a:xfrm>
            <a:off x="804356" y="1916832"/>
            <a:ext cx="75120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Recombinação de Dois Pontos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07288" cy="4525963"/>
          </a:xfrm>
        </p:spPr>
        <p:txBody>
          <a:bodyPr>
            <a:noAutofit/>
          </a:bodyPr>
          <a:lstStyle/>
          <a:p>
            <a:r>
              <a:rPr lang="pt-BR" sz="2300" dirty="0"/>
              <a:t>Existem indivíduos que não podem ser gerados com a recombinação de somente um ponto. Exemplo: 1******1. </a:t>
            </a:r>
            <a:endParaRPr lang="pt-BR" sz="2300" dirty="0"/>
          </a:p>
          <a:p>
            <a:endParaRPr lang="pt-BR" sz="2300" dirty="0"/>
          </a:p>
          <a:p>
            <a:r>
              <a:rPr lang="pt-BR" sz="2300" dirty="0"/>
              <a:t>Consequentemente, se não mudarmos o operador de recombinação, o algoritmo genético fica limitado na sua capacidade de gerar um certo conjunto de cromossomos.</a:t>
            </a:r>
            <a:endParaRPr lang="pt-BR" sz="2300" dirty="0"/>
          </a:p>
          <a:p>
            <a:endParaRPr lang="pt-BR" sz="2300" dirty="0"/>
          </a:p>
          <a:p>
            <a:r>
              <a:rPr lang="pt-BR" sz="2300" dirty="0"/>
              <a:t>Para melhorar essa capacidade é possível introduzir a recombinação de 2 pontos. </a:t>
            </a:r>
            <a:endParaRPr lang="pt-BR" sz="2300" dirty="0"/>
          </a:p>
          <a:p>
            <a:endParaRPr lang="pt-BR" sz="2300" dirty="0"/>
          </a:p>
          <a:p>
            <a:r>
              <a:rPr lang="pt-BR" sz="2300" dirty="0"/>
              <a:t>Nele, em vez de sortearmos um só ponto de corte, sorteamos dois</a:t>
            </a:r>
            <a:r>
              <a:rPr lang="pt-BR" sz="2300" dirty="0" smtClean="0"/>
              <a:t>.</a:t>
            </a:r>
            <a:endParaRPr lang="pt-BR" sz="23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Recombinação de </a:t>
            </a:r>
            <a:r>
              <a:rPr lang="pt-BR" dirty="0" smtClean="0"/>
              <a:t>n </a:t>
            </a:r>
            <a:r>
              <a:rPr lang="pt-BR" dirty="0"/>
              <a:t>Pontos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Evoluindo a </a:t>
            </a:r>
            <a:r>
              <a:rPr lang="pt-BR" sz="2800" dirty="0" err="1" smtClean="0"/>
              <a:t>idéia</a:t>
            </a:r>
            <a:r>
              <a:rPr lang="pt-BR" sz="2800" dirty="0" smtClean="0"/>
              <a:t> </a:t>
            </a:r>
            <a:r>
              <a:rPr lang="pt-BR" sz="2800" dirty="0"/>
              <a:t>da recombinação de dois pontos, é possível tonar o operador uma recombinação de n pontos.</a:t>
            </a:r>
            <a:endParaRPr lang="pt-BR" sz="2800" dirty="0"/>
          </a:p>
          <a:p>
            <a:endParaRPr lang="en-US" sz="2800" dirty="0"/>
          </a:p>
        </p:txBody>
      </p:sp>
      <p:pic>
        <p:nvPicPr>
          <p:cNvPr id="4" name="Picture 4" descr="C:\Book\Slides\Illustrations\03-GA\GA-npt-xov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8456" y="3036171"/>
            <a:ext cx="6393904" cy="2697085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Recombinação Uniforme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cada gene é sorteado um número zero ou um. </a:t>
            </a:r>
            <a:endParaRPr lang="pt-BR" sz="2800" dirty="0"/>
          </a:p>
          <a:p>
            <a:pPr lvl="1"/>
            <a:r>
              <a:rPr lang="pt-BR" sz="2000" dirty="0"/>
              <a:t>Se o sorteado for 1, um filho recebe o gene do primeiro pai e o segundo filho o gene do segundo pai. </a:t>
            </a:r>
            <a:endParaRPr lang="pt-BR" sz="2000" dirty="0"/>
          </a:p>
          <a:p>
            <a:pPr lvl="1"/>
            <a:r>
              <a:rPr lang="pt-BR" sz="2000" dirty="0"/>
              <a:t>Se o sorteado for 0, o primeiro filho recebe o gene do segundo pai e o segundo filho recebe o gene do primeiro pai.</a:t>
            </a:r>
            <a:endParaRPr lang="pt-BR" sz="2000" dirty="0"/>
          </a:p>
          <a:p>
            <a:endParaRPr lang="en-US" sz="4000" dirty="0"/>
          </a:p>
        </p:txBody>
      </p:sp>
      <p:pic>
        <p:nvPicPr>
          <p:cNvPr id="4" name="Picture 4" descr="C:\Book\Slides\Illustrations\03-GA\GA-unif-xov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11288" y="3503342"/>
            <a:ext cx="5369024" cy="2517946"/>
          </a:xfrm>
          <a:prstGeom prst="rect">
            <a:avLst/>
          </a:prstGeom>
          <a:noFill/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Elitismo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dirty="0" err="1"/>
              <a:t>idéia</a:t>
            </a:r>
            <a:r>
              <a:rPr lang="pt-BR" sz="2800" dirty="0"/>
              <a:t> básica por trás do elitismo é a seguinte</a:t>
            </a:r>
            <a:r>
              <a:rPr lang="pt-BR" sz="2800" dirty="0" smtClean="0"/>
              <a:t>:</a:t>
            </a:r>
            <a:endParaRPr lang="pt-BR" sz="2800" dirty="0" smtClean="0"/>
          </a:p>
          <a:p>
            <a:endParaRPr lang="pt-BR" sz="2800" dirty="0"/>
          </a:p>
          <a:p>
            <a:pPr lvl="1"/>
            <a:r>
              <a:rPr lang="pt-BR" sz="2400" dirty="0"/>
              <a:t>Os n melhores indivíduos de cada geração não devem "morrer" junto com a sua geração, mas sim passar para a próxima geração para garantir que seus genomas sejam preservado.</a:t>
            </a:r>
            <a:endParaRPr lang="pt-BR" sz="2400" dirty="0"/>
          </a:p>
          <a:p>
            <a:endParaRPr lang="pt-BR" sz="2800" dirty="0"/>
          </a:p>
          <a:p>
            <a:r>
              <a:rPr lang="pt-BR" sz="2800" b="1" dirty="0"/>
              <a:t>É uma forma de garantir que o algoritmo nunca regrida</a:t>
            </a:r>
            <a:r>
              <a:rPr lang="pt-BR" sz="2800" b="1" dirty="0" smtClean="0"/>
              <a:t>.</a:t>
            </a:r>
            <a:endParaRPr lang="en-US" b="1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- Exemplo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lnSpcReduction="10000"/>
          </a:bodyPr>
          <a:lstStyle/>
          <a:p>
            <a:r>
              <a:rPr lang="pt-BR" sz="2800" b="1" dirty="0" smtClean="0"/>
              <a:t>Problema: </a:t>
            </a:r>
            <a:r>
              <a:rPr lang="pt-BR" sz="2800" dirty="0" smtClean="0"/>
              <a:t>8 Rainhas</a:t>
            </a:r>
            <a:endParaRPr lang="pt-BR" sz="2800" dirty="0" smtClean="0"/>
          </a:p>
          <a:p>
            <a:endParaRPr lang="pt-BR" dirty="0"/>
          </a:p>
          <a:p>
            <a:r>
              <a:rPr lang="pt-BR" sz="2800" b="1" dirty="0" smtClean="0"/>
              <a:t>Como representar os indivíduos?</a:t>
            </a:r>
            <a:endParaRPr lang="pt-BR" sz="2800" b="1" dirty="0" smtClean="0"/>
          </a:p>
          <a:p>
            <a:pPr lvl="1"/>
            <a:r>
              <a:rPr lang="pt-BR" sz="2400" dirty="0" smtClean="0"/>
              <a:t>8 dígitos – cada um representado a posição da rainha em sua coluna.</a:t>
            </a:r>
            <a:endParaRPr lang="pt-BR" sz="2400" dirty="0" smtClean="0"/>
          </a:p>
          <a:p>
            <a:pPr lvl="1"/>
            <a:r>
              <a:rPr lang="pt-BR" sz="2400" b="1" dirty="0" smtClean="0"/>
              <a:t>Exemplo: </a:t>
            </a:r>
            <a:r>
              <a:rPr lang="pt-BR" sz="2400" dirty="0" smtClean="0"/>
              <a:t>(1, 7, 4, 6, 8, 2, 5, 3)</a:t>
            </a:r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800" b="1" dirty="0" smtClean="0"/>
              <a:t>Qual a função de avaliação?</a:t>
            </a:r>
            <a:endParaRPr lang="pt-BR" sz="2800" b="1" dirty="0" smtClean="0"/>
          </a:p>
          <a:p>
            <a:pPr lvl="1"/>
            <a:r>
              <a:rPr lang="pt-BR" sz="2400" dirty="0" smtClean="0"/>
              <a:t>Número de pares de rainhas não sedo atacadas.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84" y="1700808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1600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   (3, 2, 7, 5, 2, 4, 1, 1) = 23                     (2, 4, 7, 4, 8, 5, 5, 2) = 24</a:t>
            </a:r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- Exemplo 1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50310"/>
            <a:ext cx="2520280" cy="245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67" y="2018061"/>
            <a:ext cx="2568421" cy="249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Busca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  <a:endParaRPr lang="pt-BR" sz="2400" b="1" dirty="0"/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  <a:endParaRPr lang="pt-BR" sz="2000" dirty="0"/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  <a:endParaRPr lang="pt-BR" sz="2400" b="1" dirty="0"/>
          </a:p>
          <a:p>
            <a:pPr lvl="1"/>
            <a:r>
              <a:rPr lang="pt-BR" sz="2000" dirty="0"/>
              <a:t>Estima qual o melhor nó da fronteira a ser expandido com base em funções heurísticas.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  <a:endParaRPr lang="pt-BR" sz="2400" b="1" dirty="0"/>
          </a:p>
          <a:p>
            <a:pPr lvl="1"/>
            <a:r>
              <a:rPr lang="pt-BR" sz="2000" b="1" dirty="0"/>
              <a:t>Operam em um único estado e movem-se para a vizinhança deste estado</a:t>
            </a:r>
            <a:r>
              <a:rPr lang="pt-BR" sz="2000" b="1" dirty="0" smtClean="0"/>
              <a:t>.</a:t>
            </a:r>
            <a:endParaRPr lang="pt-BR" sz="2000" b="1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- Exemplo </a:t>
            </a:r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92"/>
          <a:stretch>
            <a:fillRect/>
          </a:stretch>
        </p:blipFill>
        <p:spPr bwMode="auto">
          <a:xfrm>
            <a:off x="179512" y="2349844"/>
            <a:ext cx="1578035" cy="266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9" r="49719"/>
          <a:stretch>
            <a:fillRect/>
          </a:stretch>
        </p:blipFill>
        <p:spPr bwMode="auto">
          <a:xfrm>
            <a:off x="1757547" y="2346768"/>
            <a:ext cx="2852553" cy="266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0" r="23886"/>
          <a:stretch>
            <a:fillRect/>
          </a:stretch>
        </p:blipFill>
        <p:spPr bwMode="auto">
          <a:xfrm>
            <a:off x="4610100" y="2349844"/>
            <a:ext cx="2276475" cy="266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5"/>
          <a:stretch>
            <a:fillRect/>
          </a:stretch>
        </p:blipFill>
        <p:spPr bwMode="auto">
          <a:xfrm>
            <a:off x="6886575" y="2349844"/>
            <a:ext cx="2104678" cy="266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- Exemplo </a:t>
            </a:r>
            <a:r>
              <a:rPr lang="pt-BR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Problema do caixeiro viajante:</a:t>
            </a:r>
            <a:r>
              <a:rPr lang="pt-BR" sz="2800" dirty="0"/>
              <a:t> Deve-se encontrar o caminho mais curto para percorrer </a:t>
            </a:r>
            <a:r>
              <a:rPr lang="pt-BR" sz="2800" i="1" dirty="0"/>
              <a:t>n</a:t>
            </a:r>
            <a:r>
              <a:rPr lang="pt-BR" sz="2800" dirty="0"/>
              <a:t> cidades sem repetição.</a:t>
            </a:r>
            <a:endParaRPr lang="pt-BR" sz="2800" dirty="0"/>
          </a:p>
          <a:p>
            <a:endParaRPr lang="en-US" sz="2800" dirty="0"/>
          </a:p>
          <a:p>
            <a:r>
              <a:rPr lang="pt-BR" sz="2800" b="1" dirty="0"/>
              <a:t>Como representar os indivíduos?</a:t>
            </a:r>
            <a:endParaRPr lang="pt-BR" sz="2800" b="1" dirty="0"/>
          </a:p>
          <a:p>
            <a:pPr lvl="1"/>
            <a:r>
              <a:rPr lang="pt-BR" sz="2400" dirty="0" smtClean="0"/>
              <a:t>Cada </a:t>
            </a:r>
            <a:r>
              <a:rPr lang="pt-BR" sz="2400" dirty="0"/>
              <a:t>indivíduo pode ser representador por uma lista ordenada de cidades, que indica a ordem em que cada uma será visitada.</a:t>
            </a:r>
            <a:endParaRPr lang="pt-BR" sz="2400" dirty="0"/>
          </a:p>
          <a:p>
            <a:endParaRPr lang="pt-BR" sz="2800" dirty="0"/>
          </a:p>
          <a:p>
            <a:pPr lvl="1"/>
            <a:r>
              <a:rPr lang="pt-BR" sz="2400" b="1" dirty="0"/>
              <a:t>Exemplo:</a:t>
            </a:r>
            <a:r>
              <a:rPr lang="pt-BR" sz="2400" dirty="0"/>
              <a:t> (3 5 7 2 1 6 4 8)</a:t>
            </a:r>
            <a:endParaRPr lang="pt-BR" sz="2400" dirty="0"/>
          </a:p>
          <a:p>
            <a:endParaRPr lang="pt-BR" sz="2800" dirty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</a:t>
            </a:r>
            <a:r>
              <a:rPr lang="pt-BR" dirty="0" smtClean="0"/>
              <a:t>– Exemplo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Cada cromossomo tem que conter </a:t>
            </a:r>
            <a:r>
              <a:rPr lang="pt-BR" sz="2800" b="1" dirty="0"/>
              <a:t>todas as cidades</a:t>
            </a:r>
            <a:r>
              <a:rPr lang="pt-BR" sz="2800" dirty="0"/>
              <a:t> do percurso, </a:t>
            </a:r>
            <a:r>
              <a:rPr lang="pt-BR" sz="2800" b="1" dirty="0"/>
              <a:t>apenas uma vez</a:t>
            </a:r>
            <a:r>
              <a:rPr lang="pt-BR" sz="2800" dirty="0"/>
              <a:t>.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Considerando 8 cidades:</a:t>
            </a:r>
            <a:endParaRPr lang="pt-BR" sz="2800" b="1" dirty="0"/>
          </a:p>
          <a:p>
            <a:pPr lvl="1"/>
            <a:r>
              <a:rPr lang="pt-BR" sz="2400" b="1" dirty="0">
                <a:solidFill>
                  <a:srgbClr val="00B050"/>
                </a:solidFill>
              </a:rPr>
              <a:t>Cromossomos válidos: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/>
              <a:t>(1 2 3 4 5 6 7 8), (8 7 6 5 4 3 2 1), (1 3 5 7 2 4 6 8)...</a:t>
            </a:r>
            <a:endParaRPr lang="pt-BR" sz="2400" dirty="0"/>
          </a:p>
          <a:p>
            <a:endParaRPr lang="pt-BR" sz="2800" dirty="0"/>
          </a:p>
          <a:p>
            <a:pPr lvl="1"/>
            <a:r>
              <a:rPr lang="pt-BR" sz="2400" b="1" dirty="0">
                <a:solidFill>
                  <a:srgbClr val="FF0000"/>
                </a:solidFill>
              </a:rPr>
              <a:t>Cromossomos inválidos:</a:t>
            </a:r>
            <a:r>
              <a:rPr lang="pt-BR" sz="2400" dirty="0"/>
              <a:t> (1 5 7 8 2 3 6) - Falta a cidade 4, (1 5 7 8 2 3 6 5) - Falta a cidade 4 e a cidade 5 está representada 2 vezes</a:t>
            </a:r>
            <a:r>
              <a:rPr lang="pt-BR" sz="2400" dirty="0" smtClean="0"/>
              <a:t>...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</a:t>
            </a:r>
            <a:r>
              <a:rPr lang="pt-BR" dirty="0" smtClean="0"/>
              <a:t>– Exemplo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525963"/>
          </a:xfrm>
        </p:spPr>
        <p:txBody>
          <a:bodyPr>
            <a:noAutofit/>
          </a:bodyPr>
          <a:lstStyle/>
          <a:p>
            <a:r>
              <a:rPr lang="pt-BR" sz="2800" b="1" dirty="0"/>
              <a:t>Qual a função de avaliação</a:t>
            </a:r>
            <a:r>
              <a:rPr lang="pt-BR" sz="2800" b="1" dirty="0" smtClean="0"/>
              <a:t>?</a:t>
            </a:r>
            <a:endParaRPr lang="pt-BR" sz="2800" b="1" dirty="0" smtClean="0"/>
          </a:p>
          <a:p>
            <a:endParaRPr lang="pt-BR" sz="2800" b="1" dirty="0"/>
          </a:p>
          <a:p>
            <a:pPr lvl="1"/>
            <a:r>
              <a:rPr lang="pt-BR" sz="2000" dirty="0" smtClean="0"/>
              <a:t>A </a:t>
            </a:r>
            <a:r>
              <a:rPr lang="pt-BR" sz="2000" b="1" dirty="0"/>
              <a:t>função de avaliação</a:t>
            </a:r>
            <a:r>
              <a:rPr lang="pt-BR" sz="2000" dirty="0"/>
              <a:t> consiste em somar todas as distâncias entre cidades consecutivas.</a:t>
            </a:r>
            <a:endParaRPr lang="pt-BR" sz="2200" dirty="0"/>
          </a:p>
          <a:p>
            <a:endParaRPr lang="pt-BR" sz="2600" dirty="0"/>
          </a:p>
          <a:p>
            <a:pPr lvl="1"/>
            <a:r>
              <a:rPr lang="pt-BR" sz="2200" b="1" dirty="0"/>
              <a:t>Exemplo:</a:t>
            </a:r>
            <a:endParaRPr lang="pt-BR" sz="2200" b="1" dirty="0"/>
          </a:p>
          <a:p>
            <a:endParaRPr lang="pt-BR" sz="2600" dirty="0" smtClean="0"/>
          </a:p>
          <a:p>
            <a:endParaRPr lang="pt-BR" sz="2600" dirty="0"/>
          </a:p>
          <a:p>
            <a:endParaRPr lang="pt-BR" sz="2600" dirty="0"/>
          </a:p>
          <a:p>
            <a:pPr lvl="1"/>
            <a:r>
              <a:rPr lang="pt-BR" sz="2200" dirty="0" smtClean="0"/>
              <a:t>O </a:t>
            </a:r>
            <a:r>
              <a:rPr lang="pt-BR" sz="2200" dirty="0"/>
              <a:t>cromossomo (1 3 5 4 2) tem avaliação igual a 35+ 80 + 50 + 65 = 230</a:t>
            </a:r>
            <a:endParaRPr lang="pt-BR" sz="2200" dirty="0"/>
          </a:p>
          <a:p>
            <a:endParaRPr lang="en-US" sz="2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07296" y="3085212"/>
            <a:ext cx="3429000" cy="2288004"/>
            <a:chOff x="3159224" y="2780928"/>
            <a:chExt cx="3429000" cy="2288004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V="1">
              <a:off x="3845024" y="3085728"/>
              <a:ext cx="990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616424" y="3466727"/>
              <a:ext cx="0" cy="685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3768824" y="4609728"/>
              <a:ext cx="1066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5292824" y="3881482"/>
              <a:ext cx="871902" cy="956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5292824" y="3161927"/>
              <a:ext cx="871902" cy="44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3845024" y="3695328"/>
              <a:ext cx="2286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3845024" y="3314328"/>
              <a:ext cx="228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5064224" y="3331204"/>
              <a:ext cx="0" cy="1202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3768824" y="3390528"/>
              <a:ext cx="11430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4835624" y="2780928"/>
              <a:ext cx="457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1</a:t>
              </a:r>
              <a:endParaRPr lang="pt-BR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6131024" y="3466728"/>
              <a:ext cx="457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2</a:t>
              </a:r>
              <a:endParaRPr lang="pt-BR"/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4835624" y="4533528"/>
              <a:ext cx="457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3</a:t>
              </a:r>
              <a:endParaRPr lang="pt-BR"/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3387824" y="4152528"/>
              <a:ext cx="457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4</a:t>
              </a:r>
              <a:endParaRPr lang="pt-BR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3387824" y="2933328"/>
              <a:ext cx="457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pt-BR" dirty="0"/>
                <a:t>5</a:t>
              </a:r>
              <a:endParaRPr lang="pt-BR" dirty="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159224" y="3604841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50</a:t>
              </a:r>
              <a:endParaRPr lang="pt-BR" sz="16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67274" y="278092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30</a:t>
              </a:r>
              <a:endParaRPr lang="pt-BR" sz="160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667474" y="2977778"/>
              <a:ext cx="497252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dirty="0"/>
                <a:t>100</a:t>
              </a:r>
              <a:endParaRPr lang="pt-BR" sz="1600" dirty="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750024" y="442557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25</a:t>
              </a:r>
              <a:endParaRPr lang="pt-BR" sz="1600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921224" y="473037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10</a:t>
              </a:r>
              <a:endParaRPr lang="pt-BR" sz="1600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45024" y="401282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65</a:t>
              </a:r>
              <a:endParaRPr lang="pt-BR" sz="160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67274" y="354292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80</a:t>
              </a:r>
              <a:endParaRPr lang="pt-BR" sz="1600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283174" y="316192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90</a:t>
              </a:r>
              <a:endParaRPr lang="pt-BR" sz="1600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064224" y="4044578"/>
              <a:ext cx="393056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/>
                <a:t>35</a:t>
              </a:r>
              <a:endParaRPr lang="pt-BR" sz="1600"/>
            </a:p>
          </p:txBody>
        </p:sp>
      </p:grpSp>
      <p:cxnSp>
        <p:nvCxnSpPr>
          <p:cNvPr id="28" name="Conector Reto 2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1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</a:t>
            </a:r>
            <a:r>
              <a:rPr lang="pt-BR" dirty="0" smtClean="0"/>
              <a:t>– Exemplo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pt-BR" sz="2800" b="1" dirty="0"/>
              <a:t>Recombinação (uniforme):</a:t>
            </a:r>
            <a:endParaRPr lang="pt-BR" sz="2800" b="1" dirty="0"/>
          </a:p>
          <a:p>
            <a:pPr lvl="1"/>
            <a:r>
              <a:rPr lang="pt-BR" sz="2000" dirty="0"/>
              <a:t>Pai1 (</a:t>
            </a:r>
            <a:r>
              <a:rPr lang="pt-BR" sz="2000" dirty="0">
                <a:solidFill>
                  <a:srgbClr val="FF0000"/>
                </a:solidFill>
              </a:rPr>
              <a:t>3   5   7   2   1   6   4   8</a:t>
            </a:r>
            <a:r>
              <a:rPr lang="pt-BR" sz="2000" dirty="0"/>
              <a:t>)</a:t>
            </a:r>
            <a:endParaRPr lang="pt-BR" sz="2000" dirty="0"/>
          </a:p>
          <a:p>
            <a:pPr lvl="1"/>
            <a:r>
              <a:rPr lang="pt-BR" sz="2000" dirty="0"/>
              <a:t>Pai2 (</a:t>
            </a:r>
            <a:r>
              <a:rPr lang="pt-BR" sz="2000" dirty="0">
                <a:solidFill>
                  <a:srgbClr val="4161A9"/>
                </a:solidFill>
              </a:rPr>
              <a:t>2   5   7   6   8   4   3   1</a:t>
            </a:r>
            <a:r>
              <a:rPr lang="pt-BR" sz="2000" dirty="0"/>
              <a:t>)</a:t>
            </a:r>
            <a:endParaRPr lang="pt-BR" sz="2000" dirty="0"/>
          </a:p>
          <a:p>
            <a:endParaRPr lang="pt-BR" sz="1000" dirty="0"/>
          </a:p>
          <a:p>
            <a:r>
              <a:rPr lang="pt-BR" sz="1800" b="1" dirty="0"/>
              <a:t>1) </a:t>
            </a:r>
            <a:r>
              <a:rPr lang="pt-BR" sz="1800" dirty="0"/>
              <a:t>Gera-se uma </a:t>
            </a:r>
            <a:r>
              <a:rPr lang="pt-BR" sz="1800" dirty="0" err="1"/>
              <a:t>string</a:t>
            </a:r>
            <a:r>
              <a:rPr lang="pt-BR" sz="1800" dirty="0"/>
              <a:t> de bits aleatória do mesmo tamanho que os pais:</a:t>
            </a:r>
            <a:endParaRPr lang="pt-BR" sz="1800" dirty="0"/>
          </a:p>
          <a:p>
            <a:pPr>
              <a:buNone/>
            </a:pPr>
            <a:r>
              <a:rPr lang="pt-BR" sz="1800" dirty="0"/>
              <a:t>	1 0 0 1 0 1 0 1</a:t>
            </a:r>
            <a:endParaRPr lang="pt-BR" sz="1800" dirty="0"/>
          </a:p>
          <a:p>
            <a:r>
              <a:rPr lang="pt-BR" sz="1800" b="1" dirty="0"/>
              <a:t>2)</a:t>
            </a:r>
            <a:r>
              <a:rPr lang="pt-BR" sz="1800" dirty="0"/>
              <a:t> Copia-se para o filho 1 os elementos do pai 1 referentes àquelas posições onde a </a:t>
            </a:r>
            <a:r>
              <a:rPr lang="pt-BR" sz="1800" dirty="0" err="1"/>
              <a:t>string</a:t>
            </a:r>
            <a:r>
              <a:rPr lang="pt-BR" sz="1800" dirty="0"/>
              <a:t> de bits possui um 1:	</a:t>
            </a:r>
            <a:endParaRPr lang="pt-BR" sz="1800" dirty="0"/>
          </a:p>
          <a:p>
            <a:pPr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3</a:t>
            </a:r>
            <a:r>
              <a:rPr lang="pt-BR" sz="1800" dirty="0"/>
              <a:t> _ _ </a:t>
            </a:r>
            <a:r>
              <a:rPr lang="pt-BR" sz="1800" dirty="0">
                <a:solidFill>
                  <a:srgbClr val="FF0000"/>
                </a:solidFill>
              </a:rPr>
              <a:t>2</a:t>
            </a:r>
            <a:r>
              <a:rPr lang="pt-BR" sz="1800" dirty="0"/>
              <a:t> _ </a:t>
            </a:r>
            <a:r>
              <a:rPr lang="pt-BR" sz="1800" dirty="0">
                <a:solidFill>
                  <a:srgbClr val="FF0000"/>
                </a:solidFill>
              </a:rPr>
              <a:t>6</a:t>
            </a:r>
            <a:r>
              <a:rPr lang="pt-BR" sz="1800" dirty="0"/>
              <a:t> _ </a:t>
            </a:r>
            <a:r>
              <a:rPr lang="pt-BR" sz="1800" dirty="0">
                <a:solidFill>
                  <a:srgbClr val="FF0000"/>
                </a:solidFill>
              </a:rPr>
              <a:t>8</a:t>
            </a:r>
            <a:endParaRPr lang="pt-BR" sz="1800" dirty="0">
              <a:solidFill>
                <a:srgbClr val="FF0000"/>
              </a:solidFill>
            </a:endParaRPr>
          </a:p>
          <a:p>
            <a:r>
              <a:rPr lang="pt-BR" sz="1800" b="1" dirty="0"/>
              <a:t>3) </a:t>
            </a:r>
            <a:r>
              <a:rPr lang="pt-BR" sz="1800" dirty="0"/>
              <a:t>Elementos não copiados do </a:t>
            </a:r>
            <a:r>
              <a:rPr lang="pt-BR" sz="1800" dirty="0" smtClean="0"/>
              <a:t>pai1</a:t>
            </a:r>
            <a:r>
              <a:rPr lang="pt-BR" sz="1800" dirty="0"/>
              <a:t>: </a:t>
            </a:r>
            <a:endParaRPr lang="pt-BR" sz="1800" dirty="0"/>
          </a:p>
          <a:p>
            <a:pPr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 5 7 1 4</a:t>
            </a:r>
            <a:endParaRPr lang="pt-BR" sz="1800" b="1" dirty="0">
              <a:solidFill>
                <a:srgbClr val="FF0000"/>
              </a:solidFill>
            </a:endParaRPr>
          </a:p>
          <a:p>
            <a:r>
              <a:rPr lang="pt-BR" sz="1800" b="1" dirty="0"/>
              <a:t>3)</a:t>
            </a:r>
            <a:r>
              <a:rPr lang="pt-BR" sz="1800" dirty="0"/>
              <a:t> Permuta-se </a:t>
            </a:r>
            <a:r>
              <a:rPr lang="pt-BR" sz="1800" dirty="0" smtClean="0"/>
              <a:t>essa </a:t>
            </a:r>
            <a:r>
              <a:rPr lang="pt-BR" sz="1800" dirty="0"/>
              <a:t>lista de forma que os elementos apareçam na mesma ordem que no pai 2 e copia-se eles para dentro do Filho1:	</a:t>
            </a:r>
            <a:endParaRPr lang="pt-BR" sz="1800" dirty="0"/>
          </a:p>
          <a:p>
            <a:pPr>
              <a:buNone/>
            </a:pPr>
            <a:r>
              <a:rPr lang="pt-BR" sz="1800" dirty="0"/>
              <a:t>	3 </a:t>
            </a:r>
            <a:r>
              <a:rPr lang="pt-BR" sz="1800" dirty="0">
                <a:solidFill>
                  <a:srgbClr val="FF0000"/>
                </a:solidFill>
              </a:rPr>
              <a:t>5 7</a:t>
            </a:r>
            <a:r>
              <a:rPr lang="pt-BR" sz="1800" dirty="0"/>
              <a:t> 2 </a:t>
            </a:r>
            <a:r>
              <a:rPr lang="pt-BR" sz="1800" dirty="0">
                <a:solidFill>
                  <a:srgbClr val="FF0000"/>
                </a:solidFill>
              </a:rPr>
              <a:t>4</a:t>
            </a:r>
            <a:r>
              <a:rPr lang="pt-BR" sz="1800" dirty="0"/>
              <a:t> 6 </a:t>
            </a:r>
            <a:r>
              <a:rPr lang="pt-BR" sz="1800" dirty="0">
                <a:solidFill>
                  <a:srgbClr val="FF0000"/>
                </a:solidFill>
              </a:rPr>
              <a:t>1</a:t>
            </a:r>
            <a:r>
              <a:rPr lang="pt-BR" sz="1800" dirty="0"/>
              <a:t> </a:t>
            </a:r>
            <a:r>
              <a:rPr lang="pt-BR" sz="1800" dirty="0" smtClean="0"/>
              <a:t>8</a:t>
            </a:r>
            <a:endParaRPr lang="pt-BR" sz="1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 </a:t>
            </a:r>
            <a:r>
              <a:rPr lang="pt-BR" dirty="0" smtClean="0"/>
              <a:t>– Exemplo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sz="2800" b="1" dirty="0"/>
              <a:t>Mutação:</a:t>
            </a:r>
            <a:endParaRPr lang="pt-BR" sz="2800" b="1" dirty="0"/>
          </a:p>
          <a:p>
            <a:pPr lvl="1"/>
            <a:r>
              <a:rPr lang="pt-BR" sz="2000" dirty="0"/>
              <a:t>Individuo (3   5   7   2   1   6   4   8)</a:t>
            </a:r>
            <a:endParaRPr lang="pt-BR" sz="20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2400" dirty="0"/>
              <a:t>Escolhem-se dois elementos aleatórios dentro do cromossomo e trocam-se as suas posições: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    (3   </a:t>
            </a:r>
            <a:r>
              <a:rPr lang="pt-BR" sz="2400" dirty="0">
                <a:solidFill>
                  <a:srgbClr val="FF0000"/>
                </a:solidFill>
              </a:rPr>
              <a:t>5</a:t>
            </a:r>
            <a:r>
              <a:rPr lang="pt-BR" sz="2400" dirty="0"/>
              <a:t>   7   2   </a:t>
            </a:r>
            <a:r>
              <a:rPr lang="pt-BR" sz="2400" dirty="0">
                <a:solidFill>
                  <a:srgbClr val="FF0000"/>
                </a:solidFill>
              </a:rPr>
              <a:t>1</a:t>
            </a:r>
            <a:r>
              <a:rPr lang="pt-BR" sz="2400" dirty="0"/>
              <a:t>   6   4   8)</a:t>
            </a:r>
            <a:endParaRPr lang="pt-BR" sz="2400" dirty="0"/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	Novo individuo mutante:</a:t>
            </a:r>
            <a:endParaRPr lang="pt-BR" sz="2400" dirty="0"/>
          </a:p>
          <a:p>
            <a:pPr>
              <a:buNone/>
            </a:pPr>
            <a:endParaRPr lang="pt-BR" sz="2400" dirty="0"/>
          </a:p>
          <a:p>
            <a:pPr>
              <a:buNone/>
            </a:pPr>
            <a:r>
              <a:rPr lang="pt-BR" sz="2400" dirty="0"/>
              <a:t>	(3   </a:t>
            </a:r>
            <a:r>
              <a:rPr lang="pt-BR" sz="2400" dirty="0">
                <a:solidFill>
                  <a:srgbClr val="FF0000"/>
                </a:solidFill>
              </a:rPr>
              <a:t>1</a:t>
            </a:r>
            <a:r>
              <a:rPr lang="pt-BR" sz="2400" dirty="0"/>
              <a:t>   7   2   </a:t>
            </a:r>
            <a:r>
              <a:rPr lang="pt-BR" sz="2400" dirty="0">
                <a:solidFill>
                  <a:srgbClr val="FF0000"/>
                </a:solidFill>
              </a:rPr>
              <a:t>5</a:t>
            </a:r>
            <a:r>
              <a:rPr lang="pt-BR" sz="2400" dirty="0"/>
              <a:t>   6   4   8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Questões importantes na definição de um problema em algoritmos genéticos</a:t>
            </a:r>
            <a:r>
              <a:rPr lang="pt-BR" sz="2800" dirty="0" smtClean="0"/>
              <a:t>:</a:t>
            </a:r>
            <a:endParaRPr lang="pt-BR" sz="2800" dirty="0" smtClean="0"/>
          </a:p>
          <a:p>
            <a:pPr lvl="1"/>
            <a:r>
              <a:rPr lang="pt-BR" sz="2000" dirty="0" smtClean="0"/>
              <a:t>Representação </a:t>
            </a:r>
            <a:r>
              <a:rPr lang="pt-BR" sz="2000" dirty="0"/>
              <a:t>dos indivíduos.</a:t>
            </a:r>
            <a:endParaRPr lang="pt-BR" sz="2000" dirty="0"/>
          </a:p>
          <a:p>
            <a:pPr lvl="1"/>
            <a:r>
              <a:rPr lang="pt-BR" sz="2000" dirty="0"/>
              <a:t>Parâmetros do sistema (tamanho da população, taxa de mutação...).</a:t>
            </a:r>
            <a:endParaRPr lang="pt-BR" sz="2000" dirty="0"/>
          </a:p>
          <a:p>
            <a:pPr lvl="1"/>
            <a:r>
              <a:rPr lang="pt-BR" sz="2000" dirty="0"/>
              <a:t>Políticas de seleção e eliminação de indivíduos.</a:t>
            </a:r>
            <a:endParaRPr lang="pt-BR" sz="2000" dirty="0"/>
          </a:p>
          <a:p>
            <a:pPr lvl="1"/>
            <a:r>
              <a:rPr lang="pt-BR" sz="2000" dirty="0"/>
              <a:t>Operadores genéticos (recombinação e mutação)</a:t>
            </a:r>
            <a:endParaRPr lang="pt-BR" sz="2000" dirty="0"/>
          </a:p>
          <a:p>
            <a:pPr lvl="1"/>
            <a:r>
              <a:rPr lang="pt-BR" sz="2000" dirty="0"/>
              <a:t>Critérios de parada.</a:t>
            </a:r>
            <a:endParaRPr lang="pt-BR" sz="2000" dirty="0"/>
          </a:p>
          <a:p>
            <a:pPr lvl="1"/>
            <a:r>
              <a:rPr lang="pt-BR" sz="2000" dirty="0"/>
              <a:t>Função de avaliação (a mais importante e mais complicada de ser definida</a:t>
            </a:r>
            <a:r>
              <a:rPr lang="pt-BR" sz="2000" dirty="0" smtClean="0"/>
              <a:t>).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  <a:endParaRPr lang="en-US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539552" y="1628800"/>
            <a:ext cx="5256584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Russell, S.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Novig</a:t>
            </a:r>
            <a:r>
              <a:rPr lang="pt-BR" sz="1800" dirty="0" smtClean="0"/>
              <a:t>, P. </a:t>
            </a:r>
            <a:r>
              <a:rPr lang="pt-BR" sz="1800" b="1" dirty="0" smtClean="0"/>
              <a:t>Artificial </a:t>
            </a:r>
            <a:r>
              <a:rPr lang="pt-BR" sz="1800" b="1" dirty="0" err="1" smtClean="0"/>
              <a:t>Intelligence</a:t>
            </a:r>
            <a:r>
              <a:rPr lang="pt-BR" sz="1800" b="1" dirty="0" smtClean="0"/>
              <a:t>: a </a:t>
            </a:r>
            <a:r>
              <a:rPr lang="pt-BR" sz="1800" b="1" dirty="0" err="1" smtClean="0"/>
              <a:t>Modern</a:t>
            </a:r>
            <a:r>
              <a:rPr lang="pt-BR" sz="1800" b="1" dirty="0" smtClean="0"/>
              <a:t> Approach</a:t>
            </a:r>
            <a:r>
              <a:rPr lang="pt-BR" sz="1800" dirty="0" smtClean="0"/>
              <a:t>, 2nd </a:t>
            </a:r>
            <a:r>
              <a:rPr lang="pt-BR" sz="1800" dirty="0" err="1" smtClean="0"/>
              <a:t>Edition</a:t>
            </a:r>
            <a:r>
              <a:rPr lang="pt-BR" sz="1800" dirty="0" smtClean="0"/>
              <a:t>, Prentice-Hall, 2003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b="1" dirty="0" smtClean="0"/>
              <a:t>Capítulo 4</a:t>
            </a:r>
            <a:r>
              <a:rPr lang="pt-BR" sz="2000" b="1" dirty="0"/>
              <a:t>: </a:t>
            </a:r>
            <a:r>
              <a:rPr lang="pt-BR" sz="2000" b="1" dirty="0" err="1"/>
              <a:t>Informed</a:t>
            </a:r>
            <a:r>
              <a:rPr lang="pt-BR" sz="2000" b="1" dirty="0"/>
              <a:t> </a:t>
            </a:r>
            <a:r>
              <a:rPr lang="pt-BR" sz="2000" b="1" dirty="0" err="1"/>
              <a:t>Search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Exploration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r="9840"/>
          <a:stretch>
            <a:fillRect/>
          </a:stretch>
        </p:blipFill>
        <p:spPr bwMode="auto">
          <a:xfrm>
            <a:off x="5806772" y="1651620"/>
            <a:ext cx="229362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27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610610" y="1257935"/>
            <a:ext cx="4702810" cy="1316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altLang="en-US" sz="4000" b="1"/>
              <a:t>Inteligência Artificial:</a:t>
            </a:r>
            <a:endParaRPr lang="pt-BR" altLang="en-US" sz="4000" b="1"/>
          </a:p>
          <a:p>
            <a:pPr algn="r"/>
            <a:r>
              <a:rPr lang="pt-BR" altLang="en-US" sz="4000" b="1"/>
              <a:t>Algoritmos Genéticos</a:t>
            </a:r>
            <a:endParaRPr lang="pt-BR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Método de </a:t>
            </a:r>
            <a:r>
              <a:rPr lang="pt-BR" sz="2800" b="1" dirty="0" smtClean="0"/>
              <a:t>busca local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pt-BR" sz="2800" dirty="0" smtClean="0"/>
              <a:t>Boa abordagem para lidar com </a:t>
            </a:r>
            <a:r>
              <a:rPr lang="pt-BR" sz="2800" b="1" dirty="0" smtClean="0"/>
              <a:t>espaços </a:t>
            </a:r>
            <a:r>
              <a:rPr lang="pt-BR" sz="2800" b="1" dirty="0"/>
              <a:t>de </a:t>
            </a:r>
            <a:r>
              <a:rPr lang="pt-BR" sz="2800" b="1" dirty="0" smtClean="0"/>
              <a:t>busca </a:t>
            </a:r>
            <a:r>
              <a:rPr lang="pt-BR" sz="2800" b="1" dirty="0"/>
              <a:t>muito </a:t>
            </a:r>
            <a:r>
              <a:rPr lang="pt-BR" sz="2800" b="1" dirty="0" smtClean="0"/>
              <a:t>grandes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 lvl="1"/>
            <a:r>
              <a:rPr lang="pt-BR" sz="2400" dirty="0" smtClean="0"/>
              <a:t>Possibilita navegá-los procurando </a:t>
            </a:r>
            <a:r>
              <a:rPr lang="pt-BR" sz="2400" dirty="0"/>
              <a:t>por soluções que talvez não fossem encontradas em uma busca convencional mesmo que ela durasse centenas de anos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lvl="1"/>
            <a:endParaRPr lang="pt-BR" sz="2400" dirty="0"/>
          </a:p>
          <a:p>
            <a:r>
              <a:rPr lang="pt-BR" sz="2800" dirty="0" smtClean="0"/>
              <a:t>Baseado </a:t>
            </a:r>
            <a:r>
              <a:rPr lang="pt-BR" sz="2800" dirty="0"/>
              <a:t>na </a:t>
            </a:r>
            <a:r>
              <a:rPr lang="pt-BR" sz="2800" b="1" dirty="0"/>
              <a:t>evolução dos seres </a:t>
            </a:r>
            <a:r>
              <a:rPr lang="pt-BR" sz="2800" b="1" dirty="0" smtClean="0"/>
              <a:t>biológicos.</a:t>
            </a:r>
            <a:endParaRPr lang="pt-BR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 Evolução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 </a:t>
            </a:r>
            <a:r>
              <a:rPr lang="pt-BR" b="1" dirty="0"/>
              <a:t>teoria da evolução </a:t>
            </a:r>
            <a:r>
              <a:rPr lang="pt-BR" dirty="0"/>
              <a:t>diz que na natureza todos os indivíduos dentro de um ecossistema </a:t>
            </a:r>
            <a:r>
              <a:rPr lang="pt-BR" b="1" dirty="0"/>
              <a:t>competem</a:t>
            </a:r>
            <a:r>
              <a:rPr lang="pt-BR" dirty="0"/>
              <a:t> entre si por recursos limitados (comida, água...)</a:t>
            </a:r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b="1" dirty="0"/>
              <a:t>indivíduos mais fracos </a:t>
            </a:r>
            <a:r>
              <a:rPr lang="pt-BR" dirty="0"/>
              <a:t>de uma mesma espécie </a:t>
            </a:r>
            <a:r>
              <a:rPr lang="pt-BR" dirty="0" smtClean="0"/>
              <a:t>tendem </a:t>
            </a:r>
            <a:r>
              <a:rPr lang="pt-BR" dirty="0"/>
              <a:t>a não se proliferarem.</a:t>
            </a:r>
            <a:endParaRPr lang="pt-BR" dirty="0"/>
          </a:p>
          <a:p>
            <a:endParaRPr lang="pt-BR" dirty="0"/>
          </a:p>
          <a:p>
            <a:r>
              <a:rPr lang="pt-BR" dirty="0"/>
              <a:t>A descendência reduzida faz com que a probabilidade de ter seus </a:t>
            </a:r>
            <a:r>
              <a:rPr lang="pt-BR" b="1" dirty="0"/>
              <a:t>genes propagados </a:t>
            </a:r>
            <a:r>
              <a:rPr lang="pt-BR" dirty="0"/>
              <a:t>ao longo de sucessivas gerações seja menor.</a:t>
            </a:r>
            <a:endParaRPr lang="pt-BR" dirty="0"/>
          </a:p>
          <a:p>
            <a:endParaRPr lang="pt-BR" dirty="0"/>
          </a:p>
          <a:p>
            <a:r>
              <a:rPr lang="pt-BR" dirty="0"/>
              <a:t>A combinação entre os genes dos indivíduos que sobrevivem pode produzir um novo </a:t>
            </a:r>
            <a:r>
              <a:rPr lang="pt-BR" b="1" dirty="0"/>
              <a:t>indivíduo muito melhor adaptado </a:t>
            </a:r>
            <a:r>
              <a:rPr lang="pt-BR" dirty="0"/>
              <a:t>às características de seu meio ambiente ao combinar características possivelmente positivas de cada um dos seus pais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 as Aulas de 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pt-BR" sz="2400" dirty="0"/>
              <a:t>Todo indivíduo biológico é formado por uma ou mais </a:t>
            </a:r>
            <a:r>
              <a:rPr lang="pt-BR" sz="2400" b="1" dirty="0"/>
              <a:t>células</a:t>
            </a:r>
            <a:r>
              <a:rPr lang="pt-BR" sz="2400" dirty="0"/>
              <a:t>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Dentro de cada célula existe um conjunto de </a:t>
            </a:r>
            <a:r>
              <a:rPr lang="pt-BR" sz="2400" b="1" dirty="0"/>
              <a:t>cromossomos</a:t>
            </a:r>
            <a:r>
              <a:rPr lang="pt-BR" sz="2400" dirty="0"/>
              <a:t>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Os seres humanos têm 23 pares de cromossomos por célula.</a:t>
            </a:r>
            <a:endParaRPr lang="pt-BR" sz="2400" dirty="0"/>
          </a:p>
          <a:p>
            <a:pPr lvl="1"/>
            <a:r>
              <a:rPr lang="pt-BR" sz="1800" dirty="0"/>
              <a:t>O número de pares varia de espécie para espécie.</a:t>
            </a:r>
            <a:endParaRPr lang="pt-BR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12160" y="4005064"/>
            <a:ext cx="220933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480" y="1772816"/>
            <a:ext cx="216456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</a:t>
            </a:r>
            <a:r>
              <a:rPr lang="pt-BR" dirty="0" smtClean="0"/>
              <a:t>as Aulas </a:t>
            </a:r>
            <a:r>
              <a:rPr lang="pt-BR" dirty="0"/>
              <a:t>de Biologia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93224" cy="4525963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cromossomo </a:t>
            </a:r>
            <a:r>
              <a:rPr lang="pt-BR" sz="2000" dirty="0"/>
              <a:t>consiste em sequências de </a:t>
            </a:r>
            <a:r>
              <a:rPr lang="pt-BR" sz="2000" b="1" dirty="0" smtClean="0"/>
              <a:t>DNA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 lvl="1"/>
            <a:r>
              <a:rPr lang="pt-BR" sz="1800" dirty="0" smtClean="0"/>
              <a:t>DNA = molécula que codifica toda a informação necessária para o desenvolvimento e funcionamento de organismos vivos.</a:t>
            </a:r>
            <a:endParaRPr lang="pt-BR" sz="1800" dirty="0"/>
          </a:p>
          <a:p>
            <a:endParaRPr lang="pt-BR" sz="1200" dirty="0"/>
          </a:p>
          <a:p>
            <a:r>
              <a:rPr lang="pt-BR" sz="2000" dirty="0"/>
              <a:t>Um cromossomo </a:t>
            </a:r>
            <a:r>
              <a:rPr lang="pt-BR" sz="2000" dirty="0" smtClean="0"/>
              <a:t>possui vários </a:t>
            </a:r>
            <a:r>
              <a:rPr lang="pt-BR" sz="2000" b="1" dirty="0"/>
              <a:t>genes </a:t>
            </a:r>
            <a:r>
              <a:rPr lang="pt-BR" sz="2000" dirty="0"/>
              <a:t>(blocos de sequências de DNA). </a:t>
            </a:r>
            <a:endParaRPr lang="pt-BR" sz="2000" dirty="0"/>
          </a:p>
          <a:p>
            <a:endParaRPr lang="pt-BR" sz="1200" dirty="0"/>
          </a:p>
          <a:p>
            <a:r>
              <a:rPr lang="pt-BR" sz="2000" dirty="0" smtClean="0"/>
              <a:t>Cada </a:t>
            </a:r>
            <a:r>
              <a:rPr lang="pt-BR" sz="2000" dirty="0"/>
              <a:t>gene tem uma posição própria no </a:t>
            </a:r>
            <a:r>
              <a:rPr lang="pt-BR" sz="2000" dirty="0" smtClean="0"/>
              <a:t>cromossomo. </a:t>
            </a:r>
            <a:endParaRPr lang="pt-BR" sz="2000" dirty="0" smtClean="0"/>
          </a:p>
          <a:p>
            <a:endParaRPr lang="pt-BR" sz="1200" dirty="0" smtClean="0"/>
          </a:p>
          <a:p>
            <a:r>
              <a:rPr lang="pt-BR" sz="2000" dirty="0"/>
              <a:t>O conjunto completo de material genético (todos os cromossomos) é chamado de </a:t>
            </a:r>
            <a:r>
              <a:rPr lang="pt-BR" sz="2000" b="1" dirty="0"/>
              <a:t>genoma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endParaRPr lang="pt-BR" sz="1100" dirty="0"/>
          </a:p>
          <a:p>
            <a:r>
              <a:rPr lang="pt-BR" sz="2000" dirty="0"/>
              <a:t>A </a:t>
            </a:r>
            <a:r>
              <a:rPr lang="pt-BR" sz="2000" b="1" dirty="0"/>
              <a:t>qualidade </a:t>
            </a:r>
            <a:r>
              <a:rPr lang="pt-BR" sz="2000" b="1" dirty="0" smtClean="0"/>
              <a:t>de um </a:t>
            </a:r>
            <a:r>
              <a:rPr lang="pt-BR" sz="2000" b="1" dirty="0"/>
              <a:t>indivíduo </a:t>
            </a:r>
            <a:r>
              <a:rPr lang="pt-BR" sz="2000" dirty="0"/>
              <a:t>(fitness) é medida pelo seu sucesso (sobrevivência)</a:t>
            </a:r>
            <a:endParaRPr lang="pt-BR" sz="2000" dirty="0"/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50424" y="1556792"/>
            <a:ext cx="17260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19066</Words>
  <Application>WPS Presentation</Application>
  <PresentationFormat>Apresentação na tela (4:3)</PresentationFormat>
  <Paragraphs>806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SimSun</vt:lpstr>
      <vt:lpstr>Wingdings</vt:lpstr>
      <vt:lpstr>Calibri</vt:lpstr>
      <vt:lpstr>Verdana</vt:lpstr>
      <vt:lpstr>Garamond</vt:lpstr>
      <vt:lpstr>Microsoft YaHei</vt:lpstr>
      <vt:lpstr>Segoe Print</vt:lpstr>
      <vt:lpstr>Tema do Office</vt:lpstr>
      <vt:lpstr>Word.Document.8</vt:lpstr>
      <vt:lpstr>Word.Document.8</vt:lpstr>
      <vt:lpstr>Excel.Sheet.8</vt:lpstr>
      <vt:lpstr>PowerPoint 演示文稿</vt:lpstr>
      <vt:lpstr>PowerPoint 演示文稿</vt:lpstr>
      <vt:lpstr>PowerPoint 演示文稿</vt:lpstr>
      <vt:lpstr>PowerPoint 演示文稿</vt:lpstr>
      <vt:lpstr>Métodos de Busca</vt:lpstr>
      <vt:lpstr>Algoritmos Genéticos</vt:lpstr>
      <vt:lpstr>Teoria da Evolução</vt:lpstr>
      <vt:lpstr>Relembrando as Aulas de Biologia</vt:lpstr>
      <vt:lpstr>Relembrando as Aulas de Biologia</vt:lpstr>
      <vt:lpstr>Relembrando as Aulas de Biologia</vt:lpstr>
      <vt:lpstr>Relembrando as Aulas de Biologia</vt:lpstr>
      <vt:lpstr>Relembrando as Aulas de Biologia</vt:lpstr>
      <vt:lpstr>Relembrando as Aulas de Biologia</vt:lpstr>
      <vt:lpstr>Relembrando as Aulas de Biologia</vt:lpstr>
      <vt:lpstr>Algoritmos Evolucionários</vt:lpstr>
      <vt:lpstr>Algoritmos Evolucionários</vt:lpstr>
      <vt:lpstr>Algoritmos Evolucionários</vt:lpstr>
      <vt:lpstr>Algoritmos Evolucionários</vt:lpstr>
      <vt:lpstr>Algoritmos Evolucionários</vt:lpstr>
      <vt:lpstr>Algoritmos Genéticos</vt:lpstr>
      <vt:lpstr>Algoritmos Genéticos</vt:lpstr>
      <vt:lpstr>Algoritmos Genéticos</vt:lpstr>
      <vt:lpstr>Algoritmos Genéticos</vt:lpstr>
      <vt:lpstr>Algoritmos Genéticos</vt:lpstr>
      <vt:lpstr>Algoritmos Genéticos</vt:lpstr>
      <vt:lpstr>Codificação da População</vt:lpstr>
      <vt:lpstr>Codificação da População</vt:lpstr>
      <vt:lpstr>Exemplo - População</vt:lpstr>
      <vt:lpstr>Função de Avaliação</vt:lpstr>
      <vt:lpstr>Exemplo - Função de Avaliação</vt:lpstr>
      <vt:lpstr>Seleção dos Pais</vt:lpstr>
      <vt:lpstr>Seleção dos Pais</vt:lpstr>
      <vt:lpstr>Exemplo - Seleção dos Pais</vt:lpstr>
      <vt:lpstr>Exemplo - Seleção dos Pais</vt:lpstr>
      <vt:lpstr>Operadores Genéticos - Recombinação</vt:lpstr>
      <vt:lpstr>Recombinação - Ponto de Corte</vt:lpstr>
      <vt:lpstr>Exemplo - Recombinação</vt:lpstr>
      <vt:lpstr>Operadores Genéticos - Mutação</vt:lpstr>
      <vt:lpstr>Exemplo – Mutação</vt:lpstr>
      <vt:lpstr>Outras Técnicas</vt:lpstr>
      <vt:lpstr>Operadores Genéticos</vt:lpstr>
      <vt:lpstr>Operadores Genéticos</vt:lpstr>
      <vt:lpstr>Interpolando Operadores</vt:lpstr>
      <vt:lpstr>Recombinação de Dois Pontos</vt:lpstr>
      <vt:lpstr>Recombinação de n Pontos</vt:lpstr>
      <vt:lpstr>Recombinação Uniforme</vt:lpstr>
      <vt:lpstr>Elitismo</vt:lpstr>
      <vt:lpstr>Algoritmos Genéticos - Exemplo 1</vt:lpstr>
      <vt:lpstr>Algoritmos Genéticos - Exemplo 1</vt:lpstr>
      <vt:lpstr>Algoritmos Genéticos - Exemplo 1</vt:lpstr>
      <vt:lpstr>Algoritmos Genéticos - Exemplo 2</vt:lpstr>
      <vt:lpstr>Algoritmos Genéticos – Exemplo 2 </vt:lpstr>
      <vt:lpstr>Algoritmos Genéticos – Exemplo 2 </vt:lpstr>
      <vt:lpstr>Algoritmos Genéticos – Exemplo 2 </vt:lpstr>
      <vt:lpstr>Algoritmos Genéticos – Exemplo 2 </vt:lpstr>
      <vt:lpstr>Algoritmos Genéticos</vt:lpstr>
      <vt:lpstr>Leitura Complementar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281</cp:revision>
  <dcterms:created xsi:type="dcterms:W3CDTF">2011-12-06T21:40:00Z</dcterms:created>
  <dcterms:modified xsi:type="dcterms:W3CDTF">2017-03-28T00:31:38Z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