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506" r:id="rId2"/>
    <p:sldId id="403" r:id="rId3"/>
    <p:sldId id="342" r:id="rId4"/>
    <p:sldId id="434" r:id="rId5"/>
    <p:sldId id="460" r:id="rId6"/>
    <p:sldId id="505" r:id="rId7"/>
    <p:sldId id="461" r:id="rId8"/>
    <p:sldId id="463" r:id="rId9"/>
    <p:sldId id="462" r:id="rId10"/>
    <p:sldId id="464" r:id="rId11"/>
    <p:sldId id="465" r:id="rId12"/>
    <p:sldId id="466" r:id="rId13"/>
    <p:sldId id="467" r:id="rId14"/>
    <p:sldId id="468" r:id="rId15"/>
    <p:sldId id="469" r:id="rId16"/>
    <p:sldId id="470" r:id="rId17"/>
    <p:sldId id="471" r:id="rId18"/>
    <p:sldId id="508" r:id="rId1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60A3"/>
    <a:srgbClr val="FFFCC8"/>
    <a:srgbClr val="2C67AE"/>
    <a:srgbClr val="377BCD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39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A8370A-704E-49FC-BAA9-D4AB260E2050}" type="datetimeFigureOut">
              <a:rPr lang="pt-BR" smtClean="0"/>
              <a:pPr/>
              <a:t>03/10/2016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0985C9-5B3D-496F-A8D2-6ECD3530B25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01607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B5F9C-F71A-419D-83AB-F48A1180A152}" type="datetimeFigureOut">
              <a:rPr lang="pt-BR" smtClean="0"/>
              <a:pPr/>
              <a:t>03/10/2016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6878E-8A05-46B2-B675-421B2CB7043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B5F9C-F71A-419D-83AB-F48A1180A152}" type="datetimeFigureOut">
              <a:rPr lang="pt-BR" smtClean="0"/>
              <a:pPr/>
              <a:t>03/10/2016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6878E-8A05-46B2-B675-421B2CB7043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B5F9C-F71A-419D-83AB-F48A1180A152}" type="datetimeFigureOut">
              <a:rPr lang="pt-BR" smtClean="0"/>
              <a:pPr/>
              <a:t>03/10/2016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6878E-8A05-46B2-B675-421B2CB7043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B5F9C-F71A-419D-83AB-F48A1180A152}" type="datetimeFigureOut">
              <a:rPr lang="pt-BR" smtClean="0"/>
              <a:pPr/>
              <a:t>03/10/2016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6878E-8A05-46B2-B675-421B2CB7043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B5F9C-F71A-419D-83AB-F48A1180A152}" type="datetimeFigureOut">
              <a:rPr lang="pt-BR" smtClean="0"/>
              <a:pPr/>
              <a:t>03/10/2016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6878E-8A05-46B2-B675-421B2CB7043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B5F9C-F71A-419D-83AB-F48A1180A152}" type="datetimeFigureOut">
              <a:rPr lang="pt-BR" smtClean="0"/>
              <a:pPr/>
              <a:t>03/10/2016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6878E-8A05-46B2-B675-421B2CB7043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B5F9C-F71A-419D-83AB-F48A1180A152}" type="datetimeFigureOut">
              <a:rPr lang="pt-BR" smtClean="0"/>
              <a:pPr/>
              <a:t>03/10/2016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6878E-8A05-46B2-B675-421B2CB7043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B5F9C-F71A-419D-83AB-F48A1180A152}" type="datetimeFigureOut">
              <a:rPr lang="pt-BR" smtClean="0"/>
              <a:pPr/>
              <a:t>03/10/2016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6878E-8A05-46B2-B675-421B2CB7043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B5F9C-F71A-419D-83AB-F48A1180A152}" type="datetimeFigureOut">
              <a:rPr lang="pt-BR" smtClean="0"/>
              <a:pPr/>
              <a:t>03/10/2016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6878E-8A05-46B2-B675-421B2CB7043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B5F9C-F71A-419D-83AB-F48A1180A152}" type="datetimeFigureOut">
              <a:rPr lang="pt-BR" smtClean="0"/>
              <a:pPr/>
              <a:t>03/10/2016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6878E-8A05-46B2-B675-421B2CB7043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B5F9C-F71A-419D-83AB-F48A1180A152}" type="datetimeFigureOut">
              <a:rPr lang="pt-BR" smtClean="0"/>
              <a:pPr/>
              <a:t>03/10/2016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6878E-8A05-46B2-B675-421B2CB7043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3B5F9C-F71A-419D-83AB-F48A1180A152}" type="datetimeFigureOut">
              <a:rPr lang="pt-BR" smtClean="0"/>
              <a:pPr/>
              <a:t>03/10/2016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86878E-8A05-46B2-B675-421B2CB7043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5273824" y="2681583"/>
            <a:ext cx="30394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2400" dirty="0" smtClean="0">
                <a:latin typeface="+mj-lt"/>
                <a:cs typeface="Arial" pitchFamily="34" charset="0"/>
              </a:rPr>
              <a:t>03 de outubro de 2016</a:t>
            </a:r>
            <a:endParaRPr lang="pt-BR" sz="2400" dirty="0">
              <a:latin typeface="+mj-lt"/>
              <a:cs typeface="Arial" pitchFamily="34" charset="0"/>
            </a:endParaRPr>
          </a:p>
        </p:txBody>
      </p:sp>
      <p:cxnSp>
        <p:nvCxnSpPr>
          <p:cNvPr id="6" name="Conector reto 5"/>
          <p:cNvCxnSpPr/>
          <p:nvPr/>
        </p:nvCxnSpPr>
        <p:spPr>
          <a:xfrm rot="5400000">
            <a:off x="5580112" y="3429000"/>
            <a:ext cx="6336704" cy="0"/>
          </a:xfrm>
          <a:prstGeom prst="line">
            <a:avLst/>
          </a:prstGeom>
          <a:ln w="3810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/>
          <p:cNvCxnSpPr/>
          <p:nvPr/>
        </p:nvCxnSpPr>
        <p:spPr>
          <a:xfrm rot="10800000">
            <a:off x="323528" y="6453336"/>
            <a:ext cx="8568952" cy="0"/>
          </a:xfrm>
          <a:prstGeom prst="line">
            <a:avLst/>
          </a:prstGeom>
          <a:ln w="3810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631304" y="1268760"/>
            <a:ext cx="785054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4000" b="1" dirty="0" smtClean="0">
                <a:latin typeface="+mj-lt"/>
                <a:cs typeface="Arial" pitchFamily="34" charset="0"/>
              </a:rPr>
              <a:t>Inteligência Artificial: </a:t>
            </a:r>
            <a:br>
              <a:rPr lang="pt-BR" sz="4000" b="1" dirty="0" smtClean="0">
                <a:latin typeface="+mj-lt"/>
                <a:cs typeface="Arial" pitchFamily="34" charset="0"/>
              </a:rPr>
            </a:br>
            <a:r>
              <a:rPr lang="pt-BR" sz="4000" b="1" dirty="0" smtClean="0">
                <a:latin typeface="+mj-lt"/>
                <a:cs typeface="Arial" pitchFamily="34" charset="0"/>
              </a:rPr>
              <a:t>Agentes de Resolução de Problemas</a:t>
            </a:r>
            <a:endParaRPr lang="pt-BR" sz="4000" b="1" dirty="0">
              <a:latin typeface="+mj-lt"/>
              <a:cs typeface="Arial" pitchFamily="34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2555776" y="5085184"/>
            <a:ext cx="33244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2400" dirty="0" err="1" smtClean="0">
                <a:latin typeface="+mj-lt"/>
                <a:cs typeface="Arial" pitchFamily="34" charset="0"/>
              </a:rPr>
              <a:t>Profº</a:t>
            </a:r>
            <a:r>
              <a:rPr lang="pt-BR" sz="2400" dirty="0" smtClean="0">
                <a:latin typeface="+mj-lt"/>
                <a:cs typeface="Arial" pitchFamily="34" charset="0"/>
              </a:rPr>
              <a:t> Esdras Lins Bispo Jr.</a:t>
            </a:r>
            <a:endParaRPr lang="pt-BR" sz="2400" dirty="0">
              <a:latin typeface="+mj-lt"/>
              <a:cs typeface="Arial" pitchFamily="34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2555776" y="5517232"/>
            <a:ext cx="20559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u="sng" dirty="0" smtClean="0">
                <a:latin typeface="+mj-lt"/>
                <a:cs typeface="Arial" pitchFamily="34" charset="0"/>
              </a:rPr>
              <a:t>bispojr@ufg.br</a:t>
            </a:r>
            <a:endParaRPr lang="pt-BR" sz="2400" u="sng" dirty="0">
              <a:latin typeface="+mj-lt"/>
              <a:cs typeface="Arial" pitchFamily="34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2567656" y="4653136"/>
            <a:ext cx="53167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2400" dirty="0" smtClean="0">
                <a:latin typeface="+mj-lt"/>
                <a:cs typeface="Arial" pitchFamily="34" charset="0"/>
              </a:rPr>
              <a:t>Bacharelado em Ciências da Computação</a:t>
            </a:r>
            <a:endParaRPr lang="pt-BR" sz="2400" dirty="0">
              <a:latin typeface="+mj-lt"/>
              <a:cs typeface="Arial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903" y="3443163"/>
            <a:ext cx="2246446" cy="29969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sz="2800" dirty="0" smtClean="0"/>
              <a:t>O processo de tentar encontrar uma sequencia </a:t>
            </a:r>
            <a:r>
              <a:rPr lang="pt-BR" sz="2800" dirty="0"/>
              <a:t>de ações que </a:t>
            </a:r>
            <a:r>
              <a:rPr lang="pt-BR" sz="2800" dirty="0" smtClean="0"/>
              <a:t>leva de um estado até </a:t>
            </a:r>
            <a:r>
              <a:rPr lang="pt-BR" sz="2800" dirty="0"/>
              <a:t>um estado </a:t>
            </a:r>
            <a:r>
              <a:rPr lang="pt-BR" sz="2800" dirty="0" smtClean="0"/>
              <a:t>objetivo é chamado de </a:t>
            </a:r>
            <a:r>
              <a:rPr lang="pt-BR" sz="2800" b="1" dirty="0" smtClean="0"/>
              <a:t>busca</a:t>
            </a:r>
            <a:r>
              <a:rPr lang="pt-BR" sz="2800" dirty="0" smtClean="0"/>
              <a:t>.</a:t>
            </a:r>
          </a:p>
          <a:p>
            <a:endParaRPr lang="pt-BR" sz="2800" dirty="0"/>
          </a:p>
          <a:p>
            <a:r>
              <a:rPr lang="pt-BR" sz="2800" dirty="0" smtClean="0"/>
              <a:t>Uma vez encontrada a solução, o agente pode </a:t>
            </a:r>
            <a:r>
              <a:rPr lang="pt-BR" sz="2800" b="1" dirty="0" smtClean="0"/>
              <a:t>executar</a:t>
            </a:r>
            <a:r>
              <a:rPr lang="pt-BR" sz="2800" dirty="0" smtClean="0"/>
              <a:t> a sequencia de ações para chegar no objetivo.</a:t>
            </a:r>
          </a:p>
          <a:p>
            <a:endParaRPr lang="pt-BR" sz="2800" dirty="0"/>
          </a:p>
          <a:p>
            <a:r>
              <a:rPr lang="pt-BR" sz="2800" dirty="0" smtClean="0"/>
              <a:t>Fases:</a:t>
            </a:r>
          </a:p>
          <a:p>
            <a:pPr lvl="1"/>
            <a:r>
              <a:rPr lang="pt-BR" sz="2400" dirty="0" smtClean="0"/>
              <a:t>Formular objetivo</a:t>
            </a:r>
          </a:p>
          <a:p>
            <a:pPr lvl="1"/>
            <a:r>
              <a:rPr lang="pt-BR" sz="2400" dirty="0" smtClean="0"/>
              <a:t>Buscar objetivo</a:t>
            </a:r>
          </a:p>
          <a:p>
            <a:pPr lvl="1"/>
            <a:r>
              <a:rPr lang="pt-BR" sz="2400" dirty="0" smtClean="0"/>
              <a:t>Executar sequencia de ações</a:t>
            </a:r>
            <a:endParaRPr lang="en-US" sz="2400" dirty="0" smtClean="0"/>
          </a:p>
        </p:txBody>
      </p:sp>
      <p:cxnSp>
        <p:nvCxnSpPr>
          <p:cNvPr id="5" name="Conector reto 4"/>
          <p:cNvCxnSpPr/>
          <p:nvPr/>
        </p:nvCxnSpPr>
        <p:spPr>
          <a:xfrm rot="10800000">
            <a:off x="323528" y="1268759"/>
            <a:ext cx="8568952" cy="0"/>
          </a:xfrm>
          <a:prstGeom prst="line">
            <a:avLst/>
          </a:prstGeom>
          <a:ln w="3810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5"/>
          <p:cNvSpPr txBox="1"/>
          <p:nvPr/>
        </p:nvSpPr>
        <p:spPr>
          <a:xfrm>
            <a:off x="467544" y="404664"/>
            <a:ext cx="464043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b="1" dirty="0" smtClean="0">
                <a:latin typeface="+mj-lt"/>
                <a:cs typeface="Arial" pitchFamily="34" charset="0"/>
              </a:rPr>
              <a:t>Problema de Busca</a:t>
            </a:r>
            <a:endParaRPr lang="pt-BR" sz="4400" b="1" dirty="0">
              <a:latin typeface="+mj-lt"/>
              <a:cs typeface="Arial" pitchFamily="34" charset="0"/>
            </a:endParaRPr>
          </a:p>
        </p:txBody>
      </p:sp>
      <p:cxnSp>
        <p:nvCxnSpPr>
          <p:cNvPr id="7" name="Conector reto 6"/>
          <p:cNvCxnSpPr/>
          <p:nvPr/>
        </p:nvCxnSpPr>
        <p:spPr>
          <a:xfrm rot="10800000">
            <a:off x="323528" y="6309320"/>
            <a:ext cx="7776864" cy="1"/>
          </a:xfrm>
          <a:prstGeom prst="line">
            <a:avLst/>
          </a:prstGeom>
          <a:ln w="1905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m 7" descr="ufgJataiLogo.pn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0714" r="10714" b="35529"/>
          <a:stretch>
            <a:fillRect/>
          </a:stretch>
        </p:blipFill>
        <p:spPr>
          <a:xfrm>
            <a:off x="8172400" y="5805264"/>
            <a:ext cx="817190" cy="891480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6991864" y="5970766"/>
            <a:ext cx="10849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b="1" dirty="0" smtClean="0">
                <a:solidFill>
                  <a:sysClr val="windowText" lastClr="000000"/>
                </a:solidFill>
                <a:latin typeface="+mj-lt"/>
                <a:cs typeface="Arial" pitchFamily="34" charset="0"/>
              </a:rPr>
              <a:t>UFG - Jataí</a:t>
            </a:r>
            <a:endParaRPr lang="pt-BR" sz="1600" b="1" dirty="0">
              <a:solidFill>
                <a:sysClr val="windowText" lastClr="000000"/>
              </a:solidFill>
              <a:latin typeface="+mj-lt"/>
              <a:cs typeface="Arial" pitchFamily="34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4463530" y="6309320"/>
            <a:ext cx="36517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dirty="0" smtClean="0">
                <a:latin typeface="+mj-lt"/>
                <a:cs typeface="Arial" pitchFamily="34" charset="0"/>
              </a:rPr>
              <a:t>Inteligência Artificial - Esdras Lins Bispo Jr.</a:t>
            </a:r>
            <a:endParaRPr lang="pt-BR" sz="1600" dirty="0"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7364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to 4"/>
          <p:cNvCxnSpPr/>
          <p:nvPr/>
        </p:nvCxnSpPr>
        <p:spPr>
          <a:xfrm rot="10800000">
            <a:off x="323528" y="1268759"/>
            <a:ext cx="8568952" cy="0"/>
          </a:xfrm>
          <a:prstGeom prst="line">
            <a:avLst/>
          </a:prstGeom>
          <a:ln w="3810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5"/>
          <p:cNvSpPr txBox="1"/>
          <p:nvPr/>
        </p:nvSpPr>
        <p:spPr>
          <a:xfrm>
            <a:off x="467544" y="404664"/>
            <a:ext cx="54923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b="1" dirty="0" smtClean="0">
                <a:latin typeface="+mj-lt"/>
                <a:cs typeface="Arial" pitchFamily="34" charset="0"/>
              </a:rPr>
              <a:t>Definição do Problema</a:t>
            </a:r>
            <a:endParaRPr lang="pt-BR" sz="4400" b="1" dirty="0">
              <a:latin typeface="+mj-lt"/>
              <a:cs typeface="Arial" pitchFamily="34" charset="0"/>
            </a:endParaRPr>
          </a:p>
        </p:txBody>
      </p:sp>
      <p:cxnSp>
        <p:nvCxnSpPr>
          <p:cNvPr id="7" name="Conector reto 6"/>
          <p:cNvCxnSpPr/>
          <p:nvPr/>
        </p:nvCxnSpPr>
        <p:spPr>
          <a:xfrm rot="10800000">
            <a:off x="323528" y="6309320"/>
            <a:ext cx="7776864" cy="1"/>
          </a:xfrm>
          <a:prstGeom prst="line">
            <a:avLst/>
          </a:prstGeom>
          <a:ln w="1905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m 7" descr="ufgJataiLogo.pn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0714" r="10714" b="35529"/>
          <a:stretch>
            <a:fillRect/>
          </a:stretch>
        </p:blipFill>
        <p:spPr>
          <a:xfrm>
            <a:off x="8172400" y="5805264"/>
            <a:ext cx="817190" cy="891480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6991864" y="5970766"/>
            <a:ext cx="10849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b="1" dirty="0" smtClean="0">
                <a:solidFill>
                  <a:sysClr val="windowText" lastClr="000000"/>
                </a:solidFill>
                <a:latin typeface="+mj-lt"/>
                <a:cs typeface="Arial" pitchFamily="34" charset="0"/>
              </a:rPr>
              <a:t>UFG - Jataí</a:t>
            </a:r>
            <a:endParaRPr lang="pt-BR" sz="1600" b="1" dirty="0">
              <a:solidFill>
                <a:sysClr val="windowText" lastClr="000000"/>
              </a:solidFill>
              <a:latin typeface="+mj-lt"/>
              <a:cs typeface="Arial" pitchFamily="34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4463530" y="6309320"/>
            <a:ext cx="36517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dirty="0" smtClean="0">
                <a:latin typeface="+mj-lt"/>
                <a:cs typeface="Arial" pitchFamily="34" charset="0"/>
              </a:rPr>
              <a:t>Inteligência Artificial - Esdras Lins Bispo Jr.</a:t>
            </a:r>
            <a:endParaRPr lang="pt-BR" sz="1600" dirty="0">
              <a:latin typeface="+mj-lt"/>
              <a:cs typeface="Arial" pitchFamily="34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642910" y="1785926"/>
            <a:ext cx="60007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É a primeira e mais importante etapa do processo de resolução de problemas de inteligência artificial por meio de buscas.</a:t>
            </a:r>
            <a:endParaRPr lang="pt-BR" sz="2400" b="1" dirty="0">
              <a:solidFill>
                <a:srgbClr val="2960A3"/>
              </a:solidFill>
            </a:endParaRPr>
          </a:p>
        </p:txBody>
      </p:sp>
      <p:cxnSp>
        <p:nvCxnSpPr>
          <p:cNvPr id="12" name="Conector reto 11"/>
          <p:cNvCxnSpPr/>
          <p:nvPr/>
        </p:nvCxnSpPr>
        <p:spPr>
          <a:xfrm rot="10800000">
            <a:off x="611560" y="1754412"/>
            <a:ext cx="6389332" cy="31514"/>
          </a:xfrm>
          <a:prstGeom prst="line">
            <a:avLst/>
          </a:prstGeom>
          <a:ln>
            <a:solidFill>
              <a:srgbClr val="2960A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tângulo 12"/>
          <p:cNvSpPr/>
          <p:nvPr/>
        </p:nvSpPr>
        <p:spPr>
          <a:xfrm>
            <a:off x="6072198" y="1484784"/>
            <a:ext cx="2388234" cy="10155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76200">
            <a:solidFill>
              <a:srgbClr val="2960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 smtClean="0">
                <a:solidFill>
                  <a:schemeClr val="tx1"/>
                </a:solidFill>
              </a:rPr>
              <a:t>Definição do Problema</a:t>
            </a:r>
            <a:endParaRPr lang="pt-BR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7911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525963"/>
          </a:xfrm>
        </p:spPr>
        <p:txBody>
          <a:bodyPr>
            <a:noAutofit/>
          </a:bodyPr>
          <a:lstStyle/>
          <a:p>
            <a:r>
              <a:rPr lang="pt-BR" sz="2400" b="1" dirty="0"/>
              <a:t>Estado Inicial: </a:t>
            </a:r>
            <a:r>
              <a:rPr lang="pt-BR" sz="2400" dirty="0"/>
              <a:t>Estado inicial do agente. </a:t>
            </a:r>
          </a:p>
          <a:p>
            <a:pPr lvl="1"/>
            <a:r>
              <a:rPr lang="pt-BR" sz="2000" dirty="0"/>
              <a:t>Ex: Em(</a:t>
            </a:r>
            <a:r>
              <a:rPr lang="pt-BR" sz="2000" dirty="0" err="1"/>
              <a:t>Arad</a:t>
            </a:r>
            <a:r>
              <a:rPr lang="pt-BR" sz="2000" dirty="0" smtClean="0"/>
              <a:t>)</a:t>
            </a:r>
            <a:endParaRPr lang="pt-BR" sz="2000" b="1" dirty="0"/>
          </a:p>
          <a:p>
            <a:r>
              <a:rPr lang="pt-BR" sz="2400" b="1" dirty="0"/>
              <a:t>Estado Final: </a:t>
            </a:r>
            <a:r>
              <a:rPr lang="pt-BR" sz="2400" dirty="0"/>
              <a:t>Estado buscado pelo agente. </a:t>
            </a:r>
          </a:p>
          <a:p>
            <a:pPr lvl="1"/>
            <a:r>
              <a:rPr lang="pt-BR" sz="2000" dirty="0"/>
              <a:t>Ex: Em(</a:t>
            </a:r>
            <a:r>
              <a:rPr lang="pt-BR" sz="2000" dirty="0" err="1"/>
              <a:t>Bucharest</a:t>
            </a:r>
            <a:r>
              <a:rPr lang="pt-BR" sz="2000" dirty="0" smtClean="0"/>
              <a:t>)</a:t>
            </a:r>
            <a:endParaRPr lang="pt-BR" sz="2000" b="1" dirty="0"/>
          </a:p>
          <a:p>
            <a:r>
              <a:rPr lang="pt-BR" sz="2400" b="1" dirty="0"/>
              <a:t>Ações Possíveis: </a:t>
            </a:r>
            <a:r>
              <a:rPr lang="pt-BR" sz="2400" dirty="0"/>
              <a:t>Conjunto de ações que o agente pode executar. </a:t>
            </a:r>
          </a:p>
          <a:p>
            <a:pPr lvl="1"/>
            <a:r>
              <a:rPr lang="pt-BR" sz="2000" dirty="0"/>
              <a:t>Ex: Ir(Cidade, </a:t>
            </a:r>
            <a:r>
              <a:rPr lang="pt-BR" sz="2000" dirty="0" err="1"/>
              <a:t>PróximaCidade</a:t>
            </a:r>
            <a:r>
              <a:rPr lang="pt-BR" sz="2000" dirty="0" smtClean="0"/>
              <a:t>)</a:t>
            </a:r>
            <a:endParaRPr lang="pt-BR" sz="2000" b="1" dirty="0"/>
          </a:p>
          <a:p>
            <a:r>
              <a:rPr lang="pt-BR" sz="2400" b="1" dirty="0"/>
              <a:t>Espaço de Estados: </a:t>
            </a:r>
            <a:r>
              <a:rPr lang="pt-BR" sz="2400" dirty="0"/>
              <a:t>Conjunto de estados que podem ser atingidos a partir do estado inicial. </a:t>
            </a:r>
          </a:p>
          <a:p>
            <a:pPr lvl="1"/>
            <a:r>
              <a:rPr lang="pt-BR" sz="2000" dirty="0"/>
              <a:t>Ex: Mapa da Romênia</a:t>
            </a:r>
            <a:r>
              <a:rPr lang="pt-BR" sz="2000" dirty="0" smtClean="0"/>
              <a:t>.</a:t>
            </a:r>
            <a:endParaRPr lang="pt-BR" sz="2000" dirty="0"/>
          </a:p>
          <a:p>
            <a:r>
              <a:rPr lang="pt-BR" sz="2400" b="1" dirty="0"/>
              <a:t>Custo: </a:t>
            </a:r>
            <a:r>
              <a:rPr lang="pt-BR" sz="2400" dirty="0"/>
              <a:t>Custo numérico de cada caminho. </a:t>
            </a:r>
          </a:p>
          <a:p>
            <a:pPr lvl="1"/>
            <a:r>
              <a:rPr lang="pt-BR" sz="2000" dirty="0" err="1"/>
              <a:t>Ex</a:t>
            </a:r>
            <a:r>
              <a:rPr lang="pt-BR" sz="2000" dirty="0"/>
              <a:t>: Distância em KM entre as cidades</a:t>
            </a:r>
            <a:r>
              <a:rPr lang="pt-BR" sz="2000" dirty="0" smtClean="0"/>
              <a:t>.</a:t>
            </a:r>
            <a:endParaRPr lang="pt-BR" sz="2000" dirty="0"/>
          </a:p>
        </p:txBody>
      </p:sp>
      <p:cxnSp>
        <p:nvCxnSpPr>
          <p:cNvPr id="5" name="Conector reto 4"/>
          <p:cNvCxnSpPr/>
          <p:nvPr/>
        </p:nvCxnSpPr>
        <p:spPr>
          <a:xfrm rot="10800000">
            <a:off x="323528" y="1268759"/>
            <a:ext cx="8568952" cy="0"/>
          </a:xfrm>
          <a:prstGeom prst="line">
            <a:avLst/>
          </a:prstGeom>
          <a:ln w="3810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5"/>
          <p:cNvSpPr txBox="1"/>
          <p:nvPr/>
        </p:nvSpPr>
        <p:spPr>
          <a:xfrm>
            <a:off x="467544" y="404664"/>
            <a:ext cx="54923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b="1" dirty="0" smtClean="0">
                <a:latin typeface="+mj-lt"/>
                <a:cs typeface="Arial" pitchFamily="34" charset="0"/>
              </a:rPr>
              <a:t>Definição de Problema</a:t>
            </a:r>
            <a:endParaRPr lang="pt-BR" sz="4400" b="1" dirty="0">
              <a:latin typeface="+mj-lt"/>
              <a:cs typeface="Arial" pitchFamily="34" charset="0"/>
            </a:endParaRPr>
          </a:p>
        </p:txBody>
      </p:sp>
      <p:cxnSp>
        <p:nvCxnSpPr>
          <p:cNvPr id="7" name="Conector reto 6"/>
          <p:cNvCxnSpPr/>
          <p:nvPr/>
        </p:nvCxnSpPr>
        <p:spPr>
          <a:xfrm rot="10800000">
            <a:off x="323528" y="6309320"/>
            <a:ext cx="7776864" cy="1"/>
          </a:xfrm>
          <a:prstGeom prst="line">
            <a:avLst/>
          </a:prstGeom>
          <a:ln w="1905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m 7" descr="ufgJataiLogo.pn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0714" r="10714" b="35529"/>
          <a:stretch>
            <a:fillRect/>
          </a:stretch>
        </p:blipFill>
        <p:spPr>
          <a:xfrm>
            <a:off x="8172400" y="5805264"/>
            <a:ext cx="817190" cy="891480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6991864" y="5970766"/>
            <a:ext cx="10849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b="1" dirty="0" smtClean="0">
                <a:solidFill>
                  <a:sysClr val="windowText" lastClr="000000"/>
                </a:solidFill>
                <a:latin typeface="+mj-lt"/>
                <a:cs typeface="Arial" pitchFamily="34" charset="0"/>
              </a:rPr>
              <a:t>UFG - Jataí</a:t>
            </a:r>
            <a:endParaRPr lang="pt-BR" sz="1600" b="1" dirty="0">
              <a:solidFill>
                <a:sysClr val="windowText" lastClr="000000"/>
              </a:solidFill>
              <a:latin typeface="+mj-lt"/>
              <a:cs typeface="Arial" pitchFamily="34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4463530" y="6309320"/>
            <a:ext cx="36517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dirty="0" smtClean="0">
                <a:latin typeface="+mj-lt"/>
                <a:cs typeface="Arial" pitchFamily="34" charset="0"/>
              </a:rPr>
              <a:t>Inteligência Artificial - Esdras Lins Bispo Jr.</a:t>
            </a:r>
            <a:endParaRPr lang="pt-BR" sz="1600" dirty="0"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0736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sz="2800" b="1" dirty="0"/>
              <a:t>Estático: </a:t>
            </a:r>
          </a:p>
          <a:p>
            <a:pPr lvl="1"/>
            <a:r>
              <a:rPr lang="pt-BR" sz="2400" dirty="0"/>
              <a:t>O Ambiente não pode mudar enquanto o agente está realizando a resolução do problema.</a:t>
            </a:r>
          </a:p>
          <a:p>
            <a:endParaRPr lang="pt-BR" sz="2000" dirty="0"/>
          </a:p>
          <a:p>
            <a:r>
              <a:rPr lang="pt-BR" sz="2800" b="1" dirty="0"/>
              <a:t>Observável: </a:t>
            </a:r>
          </a:p>
          <a:p>
            <a:pPr lvl="1"/>
            <a:r>
              <a:rPr lang="pt-BR" sz="2400" dirty="0"/>
              <a:t>O estado inicial do ambiente precisa ser conhecido previamente.</a:t>
            </a:r>
          </a:p>
          <a:p>
            <a:endParaRPr lang="pt-BR" sz="2000" dirty="0"/>
          </a:p>
          <a:p>
            <a:r>
              <a:rPr lang="pt-BR" sz="2800" b="1" dirty="0"/>
              <a:t>Determinístico: </a:t>
            </a:r>
          </a:p>
          <a:p>
            <a:pPr lvl="1"/>
            <a:r>
              <a:rPr lang="pt-BR" sz="2400" dirty="0"/>
              <a:t>O próximo estado do agente deve ser determinado pelo estado atual + ação. A execução da ação não pode falhar.</a:t>
            </a:r>
          </a:p>
          <a:p>
            <a:endParaRPr lang="en-US" dirty="0"/>
          </a:p>
        </p:txBody>
      </p:sp>
      <p:cxnSp>
        <p:nvCxnSpPr>
          <p:cNvPr id="4" name="Conector reto 3"/>
          <p:cNvCxnSpPr/>
          <p:nvPr/>
        </p:nvCxnSpPr>
        <p:spPr>
          <a:xfrm rot="10800000">
            <a:off x="323528" y="1268759"/>
            <a:ext cx="8568952" cy="0"/>
          </a:xfrm>
          <a:prstGeom prst="line">
            <a:avLst/>
          </a:prstGeom>
          <a:ln w="3810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ixaDeTexto 4"/>
          <p:cNvSpPr txBox="1"/>
          <p:nvPr/>
        </p:nvSpPr>
        <p:spPr>
          <a:xfrm>
            <a:off x="467544" y="537314"/>
            <a:ext cx="8079584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800" b="1" dirty="0" smtClean="0">
                <a:latin typeface="+mj-lt"/>
                <a:cs typeface="Arial" pitchFamily="34" charset="0"/>
              </a:rPr>
              <a:t>Considerações em relação ao ambiente</a:t>
            </a:r>
            <a:endParaRPr lang="pt-BR" sz="3800" b="1" dirty="0">
              <a:latin typeface="+mj-lt"/>
              <a:cs typeface="Arial" pitchFamily="34" charset="0"/>
            </a:endParaRPr>
          </a:p>
        </p:txBody>
      </p:sp>
      <p:cxnSp>
        <p:nvCxnSpPr>
          <p:cNvPr id="6" name="Conector reto 5"/>
          <p:cNvCxnSpPr/>
          <p:nvPr/>
        </p:nvCxnSpPr>
        <p:spPr>
          <a:xfrm rot="10800000">
            <a:off x="323528" y="6309320"/>
            <a:ext cx="7776864" cy="1"/>
          </a:xfrm>
          <a:prstGeom prst="line">
            <a:avLst/>
          </a:prstGeom>
          <a:ln w="1905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m 6" descr="ufgJataiLogo.pn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0714" r="10714" b="35529"/>
          <a:stretch>
            <a:fillRect/>
          </a:stretch>
        </p:blipFill>
        <p:spPr>
          <a:xfrm>
            <a:off x="8172400" y="5805264"/>
            <a:ext cx="817190" cy="891480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6991864" y="5970766"/>
            <a:ext cx="10849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b="1" dirty="0" smtClean="0">
                <a:solidFill>
                  <a:sysClr val="windowText" lastClr="000000"/>
                </a:solidFill>
                <a:latin typeface="+mj-lt"/>
                <a:cs typeface="Arial" pitchFamily="34" charset="0"/>
              </a:rPr>
              <a:t>UFG - Jataí</a:t>
            </a:r>
            <a:endParaRPr lang="pt-BR" sz="1600" b="1" dirty="0">
              <a:solidFill>
                <a:sysClr val="windowText" lastClr="000000"/>
              </a:solidFill>
              <a:latin typeface="+mj-lt"/>
              <a:cs typeface="Arial" pitchFamily="34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4463530" y="6309320"/>
            <a:ext cx="36517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dirty="0" smtClean="0">
                <a:latin typeface="+mj-lt"/>
                <a:cs typeface="Arial" pitchFamily="34" charset="0"/>
              </a:rPr>
              <a:t>Inteligência Artificial - Esdras Lins Bispo Jr.</a:t>
            </a:r>
            <a:endParaRPr lang="pt-BR" sz="1600" dirty="0"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319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925" y="1600200"/>
            <a:ext cx="4469374" cy="4525963"/>
          </a:xfrm>
        </p:spPr>
        <p:txBody>
          <a:bodyPr>
            <a:normAutofit/>
          </a:bodyPr>
          <a:lstStyle/>
          <a:p>
            <a:r>
              <a:rPr lang="pt-BR" sz="1800" b="1" dirty="0"/>
              <a:t>Espaço de Estados: </a:t>
            </a:r>
            <a:r>
              <a:rPr lang="pt-BR" sz="1800" dirty="0"/>
              <a:t>8 estados possíveis (figura ao lado);</a:t>
            </a:r>
          </a:p>
          <a:p>
            <a:endParaRPr lang="pt-BR" sz="1800" b="1" dirty="0"/>
          </a:p>
          <a:p>
            <a:r>
              <a:rPr lang="pt-BR" sz="1800" b="1" dirty="0"/>
              <a:t>Estado Inicial: </a:t>
            </a:r>
            <a:r>
              <a:rPr lang="pt-BR" sz="1800" dirty="0"/>
              <a:t>Qualquer estado;</a:t>
            </a:r>
          </a:p>
          <a:p>
            <a:endParaRPr lang="pt-BR" sz="1800" b="1" dirty="0"/>
          </a:p>
          <a:p>
            <a:r>
              <a:rPr lang="pt-BR" sz="1800" b="1" dirty="0"/>
              <a:t>Estado Final: </a:t>
            </a:r>
            <a:r>
              <a:rPr lang="pt-BR" sz="1800" dirty="0"/>
              <a:t>Estado 7 ou 8 (ambos quadrados limpos);</a:t>
            </a:r>
          </a:p>
          <a:p>
            <a:endParaRPr lang="pt-BR" sz="1800" dirty="0"/>
          </a:p>
          <a:p>
            <a:r>
              <a:rPr lang="pt-BR" sz="1800" b="1" dirty="0"/>
              <a:t>Ações Possíveis: </a:t>
            </a:r>
            <a:r>
              <a:rPr lang="pt-BR" sz="1800" dirty="0"/>
              <a:t>Mover para direita, mover para esquerda e limpar;</a:t>
            </a:r>
          </a:p>
          <a:p>
            <a:endParaRPr lang="pt-BR" sz="1800" b="1" dirty="0"/>
          </a:p>
          <a:p>
            <a:r>
              <a:rPr lang="pt-BR" sz="1800" b="1" dirty="0"/>
              <a:t>Custo: </a:t>
            </a:r>
            <a:r>
              <a:rPr lang="pt-BR" sz="1800" dirty="0"/>
              <a:t>Cada passo tem o custo 1, assim o custo do caminho é definido pelo </a:t>
            </a:r>
            <a:r>
              <a:rPr lang="pt-BR" sz="1800" dirty="0" smtClean="0"/>
              <a:t>número </a:t>
            </a:r>
            <a:r>
              <a:rPr lang="pt-BR" sz="1800" dirty="0"/>
              <a:t>de passos;</a:t>
            </a:r>
          </a:p>
          <a:p>
            <a:pPr lvl="1"/>
            <a:endParaRPr lang="pt-BR" sz="2000" b="1" dirty="0"/>
          </a:p>
          <a:p>
            <a:endParaRPr lang="en-US" sz="40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57299" y="1575923"/>
            <a:ext cx="4131536" cy="3528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Conector reto 5"/>
          <p:cNvCxnSpPr/>
          <p:nvPr/>
        </p:nvCxnSpPr>
        <p:spPr>
          <a:xfrm rot="10800000">
            <a:off x="323528" y="1268759"/>
            <a:ext cx="8568952" cy="0"/>
          </a:xfrm>
          <a:prstGeom prst="line">
            <a:avLst/>
          </a:prstGeom>
          <a:ln w="3810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467544" y="404664"/>
            <a:ext cx="619297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b="1" dirty="0" smtClean="0">
                <a:latin typeface="+mj-lt"/>
                <a:cs typeface="Arial" pitchFamily="34" charset="0"/>
              </a:rPr>
              <a:t>Exemplo: Aspirador de Pó</a:t>
            </a:r>
            <a:endParaRPr lang="pt-BR" sz="4400" b="1" dirty="0">
              <a:latin typeface="+mj-lt"/>
              <a:cs typeface="Arial" pitchFamily="34" charset="0"/>
            </a:endParaRPr>
          </a:p>
        </p:txBody>
      </p:sp>
      <p:cxnSp>
        <p:nvCxnSpPr>
          <p:cNvPr id="8" name="Conector reto 7"/>
          <p:cNvCxnSpPr/>
          <p:nvPr/>
        </p:nvCxnSpPr>
        <p:spPr>
          <a:xfrm rot="10800000">
            <a:off x="323528" y="6309320"/>
            <a:ext cx="7776864" cy="1"/>
          </a:xfrm>
          <a:prstGeom prst="line">
            <a:avLst/>
          </a:prstGeom>
          <a:ln w="1905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m 8" descr="ufgJataiLogo.png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0714" r="10714" b="35529"/>
          <a:stretch>
            <a:fillRect/>
          </a:stretch>
        </p:blipFill>
        <p:spPr>
          <a:xfrm>
            <a:off x="8172400" y="5805264"/>
            <a:ext cx="817190" cy="891480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6991864" y="5970766"/>
            <a:ext cx="10849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b="1" dirty="0" smtClean="0">
                <a:solidFill>
                  <a:sysClr val="windowText" lastClr="000000"/>
                </a:solidFill>
                <a:latin typeface="+mj-lt"/>
                <a:cs typeface="Arial" pitchFamily="34" charset="0"/>
              </a:rPr>
              <a:t>UFG - Jataí</a:t>
            </a:r>
            <a:endParaRPr lang="pt-BR" sz="1600" b="1" dirty="0">
              <a:solidFill>
                <a:sysClr val="windowText" lastClr="000000"/>
              </a:solidFill>
              <a:latin typeface="+mj-lt"/>
              <a:cs typeface="Arial" pitchFamily="34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4463530" y="6309320"/>
            <a:ext cx="36517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dirty="0" smtClean="0">
                <a:latin typeface="+mj-lt"/>
                <a:cs typeface="Arial" pitchFamily="34" charset="0"/>
              </a:rPr>
              <a:t>Inteligência Artificial - Esdras Lins Bispo Jr.</a:t>
            </a:r>
            <a:endParaRPr lang="pt-BR" sz="1600" dirty="0"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7697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1844824"/>
            <a:ext cx="6515100" cy="337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Oval 4"/>
          <p:cNvSpPr/>
          <p:nvPr/>
        </p:nvSpPr>
        <p:spPr bwMode="auto">
          <a:xfrm>
            <a:off x="3813820" y="2204864"/>
            <a:ext cx="216024" cy="21602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3851920" y="2204864"/>
            <a:ext cx="216024" cy="21602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</a:endParaRPr>
          </a:p>
        </p:txBody>
      </p:sp>
      <p:cxnSp>
        <p:nvCxnSpPr>
          <p:cNvPr id="8" name="Conector reto 7"/>
          <p:cNvCxnSpPr/>
          <p:nvPr/>
        </p:nvCxnSpPr>
        <p:spPr>
          <a:xfrm rot="10800000">
            <a:off x="323528" y="1268759"/>
            <a:ext cx="8568952" cy="0"/>
          </a:xfrm>
          <a:prstGeom prst="line">
            <a:avLst/>
          </a:prstGeom>
          <a:ln w="3810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467544" y="404664"/>
            <a:ext cx="619297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b="1" dirty="0" smtClean="0">
                <a:latin typeface="+mj-lt"/>
                <a:cs typeface="Arial" pitchFamily="34" charset="0"/>
              </a:rPr>
              <a:t>Exemplo: Aspirador de Pó</a:t>
            </a:r>
            <a:endParaRPr lang="pt-BR" sz="4400" b="1" dirty="0">
              <a:latin typeface="+mj-lt"/>
              <a:cs typeface="Arial" pitchFamily="34" charset="0"/>
            </a:endParaRPr>
          </a:p>
        </p:txBody>
      </p:sp>
      <p:cxnSp>
        <p:nvCxnSpPr>
          <p:cNvPr id="10" name="Conector reto 9"/>
          <p:cNvCxnSpPr/>
          <p:nvPr/>
        </p:nvCxnSpPr>
        <p:spPr>
          <a:xfrm rot="10800000">
            <a:off x="323528" y="6309320"/>
            <a:ext cx="7776864" cy="1"/>
          </a:xfrm>
          <a:prstGeom prst="line">
            <a:avLst/>
          </a:prstGeom>
          <a:ln w="1905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m 10" descr="ufgJataiLogo.png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0714" r="10714" b="35529"/>
          <a:stretch>
            <a:fillRect/>
          </a:stretch>
        </p:blipFill>
        <p:spPr>
          <a:xfrm>
            <a:off x="8172400" y="5805264"/>
            <a:ext cx="817190" cy="891480"/>
          </a:xfrm>
          <a:prstGeom prst="rect">
            <a:avLst/>
          </a:prstGeom>
        </p:spPr>
      </p:pic>
      <p:sp>
        <p:nvSpPr>
          <p:cNvPr id="12" name="CaixaDeTexto 11"/>
          <p:cNvSpPr txBox="1"/>
          <p:nvPr/>
        </p:nvSpPr>
        <p:spPr>
          <a:xfrm>
            <a:off x="6991864" y="5970766"/>
            <a:ext cx="10849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b="1" dirty="0" smtClean="0">
                <a:solidFill>
                  <a:sysClr val="windowText" lastClr="000000"/>
                </a:solidFill>
                <a:latin typeface="+mj-lt"/>
                <a:cs typeface="Arial" pitchFamily="34" charset="0"/>
              </a:rPr>
              <a:t>UFG - Jataí</a:t>
            </a:r>
            <a:endParaRPr lang="pt-BR" sz="1600" b="1" dirty="0">
              <a:solidFill>
                <a:sysClr val="windowText" lastClr="000000"/>
              </a:solidFill>
              <a:latin typeface="+mj-lt"/>
              <a:cs typeface="Arial" pitchFamily="34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4463530" y="6309320"/>
            <a:ext cx="36517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dirty="0" smtClean="0">
                <a:latin typeface="+mj-lt"/>
                <a:cs typeface="Arial" pitchFamily="34" charset="0"/>
              </a:rPr>
              <a:t>Inteligência Artificial - Esdras Lins Bispo Jr.</a:t>
            </a:r>
            <a:endParaRPr lang="pt-BR" sz="1600" dirty="0"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9092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1.48148E-6 L -0.18073 0.16273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0" y="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8073 0.16273 L -0.03906 0.16273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906 0.16273 L 0.15 0.32014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4" y="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xit" presetSubtype="1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1.48148E-6 L 0.13784 0.00532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" y="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784 0.00532 L 0.31909 0.16273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" y="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1909 0.16273 L 0.17725 0.16273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0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725 0.16273 L -0.00382 0.32014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1" y="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5" grpId="2" animBg="1"/>
      <p:bldP spid="5" grpId="3" animBg="1"/>
      <p:bldP spid="5" grpId="4" animBg="1"/>
      <p:bldP spid="6" grpId="0" animBg="1"/>
      <p:bldP spid="6" grpId="1" animBg="1"/>
      <p:bldP spid="6" grpId="2" animBg="1"/>
      <p:bldP spid="6" grpId="3" animBg="1"/>
      <p:bldP spid="6" grpId="4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698976" cy="4525963"/>
          </a:xfrm>
        </p:spPr>
        <p:txBody>
          <a:bodyPr>
            <a:normAutofit fontScale="62500" lnSpcReduction="20000"/>
          </a:bodyPr>
          <a:lstStyle/>
          <a:p>
            <a:r>
              <a:rPr lang="pt-BR" b="1" dirty="0"/>
              <a:t>Espaço de Estados: </a:t>
            </a:r>
            <a:r>
              <a:rPr lang="pt-BR" dirty="0"/>
              <a:t>181.440 possíveis estados;</a:t>
            </a:r>
          </a:p>
          <a:p>
            <a:endParaRPr lang="pt-BR" b="1" dirty="0"/>
          </a:p>
          <a:p>
            <a:r>
              <a:rPr lang="pt-BR" b="1" dirty="0"/>
              <a:t>Estado Inicial: </a:t>
            </a:r>
            <a:r>
              <a:rPr lang="pt-BR" dirty="0"/>
              <a:t>Qualquer estado;</a:t>
            </a:r>
          </a:p>
          <a:p>
            <a:endParaRPr lang="pt-BR" b="1" dirty="0"/>
          </a:p>
          <a:p>
            <a:r>
              <a:rPr lang="pt-BR" b="1" dirty="0"/>
              <a:t>Estado Final: </a:t>
            </a:r>
            <a:r>
              <a:rPr lang="pt-BR" dirty="0"/>
              <a:t>Figura ao lado – </a:t>
            </a:r>
            <a:r>
              <a:rPr lang="pt-BR" dirty="0" err="1"/>
              <a:t>Goal</a:t>
            </a:r>
            <a:r>
              <a:rPr lang="pt-BR" dirty="0"/>
              <a:t> </a:t>
            </a:r>
            <a:r>
              <a:rPr lang="pt-BR" dirty="0" err="1"/>
              <a:t>State</a:t>
            </a:r>
            <a:r>
              <a:rPr lang="pt-BR" dirty="0"/>
              <a:t>;</a:t>
            </a:r>
          </a:p>
          <a:p>
            <a:endParaRPr lang="pt-BR" dirty="0"/>
          </a:p>
          <a:p>
            <a:r>
              <a:rPr lang="pt-BR" b="1" dirty="0"/>
              <a:t>Ações Possíveis: </a:t>
            </a:r>
            <a:r>
              <a:rPr lang="pt-BR" dirty="0"/>
              <a:t>Mover o quadrado vazio para direita, para esquerda, para cima ou para baixo;</a:t>
            </a:r>
          </a:p>
          <a:p>
            <a:endParaRPr lang="pt-BR" b="1" dirty="0"/>
          </a:p>
          <a:p>
            <a:r>
              <a:rPr lang="pt-BR" b="1" dirty="0"/>
              <a:t>Custo: </a:t>
            </a:r>
            <a:r>
              <a:rPr lang="pt-BR" dirty="0"/>
              <a:t>Cada passo tem o custo 1, assim o custo do caminho é definido pelo </a:t>
            </a:r>
            <a:r>
              <a:rPr lang="pt-BR" dirty="0" smtClean="0"/>
              <a:t>número </a:t>
            </a:r>
            <a:r>
              <a:rPr lang="pt-BR" dirty="0"/>
              <a:t>de passos;</a:t>
            </a:r>
          </a:p>
          <a:p>
            <a:endParaRPr lang="pt-BR" dirty="0"/>
          </a:p>
          <a:p>
            <a:endParaRPr lang="pt-BR" dirty="0"/>
          </a:p>
          <a:p>
            <a:r>
              <a:rPr lang="pt-BR" b="1" dirty="0"/>
              <a:t>15-puzzle (4x4) – </a:t>
            </a:r>
            <a:r>
              <a:rPr lang="pt-BR" dirty="0"/>
              <a:t>1.3 trilhões estados possíveis.</a:t>
            </a:r>
          </a:p>
          <a:p>
            <a:r>
              <a:rPr lang="pt-BR" b="1" dirty="0"/>
              <a:t>24-puzzle (5x5) – </a:t>
            </a:r>
            <a:r>
              <a:rPr lang="pt-BR" dirty="0"/>
              <a:t>10²⁵ estados possíveis.</a:t>
            </a:r>
          </a:p>
          <a:p>
            <a:endParaRPr lang="pt-BR" dirty="0"/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72200" y="1628800"/>
            <a:ext cx="1853365" cy="3888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Conector reto 5"/>
          <p:cNvCxnSpPr/>
          <p:nvPr/>
        </p:nvCxnSpPr>
        <p:spPr>
          <a:xfrm rot="10800000">
            <a:off x="323528" y="1268759"/>
            <a:ext cx="8568952" cy="0"/>
          </a:xfrm>
          <a:prstGeom prst="line">
            <a:avLst/>
          </a:prstGeom>
          <a:ln w="3810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467544" y="404664"/>
            <a:ext cx="44110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b="1" dirty="0" smtClean="0">
                <a:latin typeface="+mj-lt"/>
                <a:cs typeface="Arial" pitchFamily="34" charset="0"/>
              </a:rPr>
              <a:t>Exemplo: 8-puzzle</a:t>
            </a:r>
            <a:endParaRPr lang="pt-BR" sz="4400" b="1" dirty="0">
              <a:latin typeface="+mj-lt"/>
              <a:cs typeface="Arial" pitchFamily="34" charset="0"/>
            </a:endParaRPr>
          </a:p>
        </p:txBody>
      </p:sp>
      <p:cxnSp>
        <p:nvCxnSpPr>
          <p:cNvPr id="8" name="Conector reto 7"/>
          <p:cNvCxnSpPr/>
          <p:nvPr/>
        </p:nvCxnSpPr>
        <p:spPr>
          <a:xfrm rot="10800000">
            <a:off x="323528" y="6309320"/>
            <a:ext cx="7776864" cy="1"/>
          </a:xfrm>
          <a:prstGeom prst="line">
            <a:avLst/>
          </a:prstGeom>
          <a:ln w="1905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m 8" descr="ufgJataiLogo.png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0714" r="10714" b="35529"/>
          <a:stretch>
            <a:fillRect/>
          </a:stretch>
        </p:blipFill>
        <p:spPr>
          <a:xfrm>
            <a:off x="8172400" y="5805264"/>
            <a:ext cx="817190" cy="891480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6991864" y="5970766"/>
            <a:ext cx="10849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b="1" dirty="0" smtClean="0">
                <a:solidFill>
                  <a:sysClr val="windowText" lastClr="000000"/>
                </a:solidFill>
                <a:latin typeface="+mj-lt"/>
                <a:cs typeface="Arial" pitchFamily="34" charset="0"/>
              </a:rPr>
              <a:t>UFG - Jataí</a:t>
            </a:r>
            <a:endParaRPr lang="pt-BR" sz="1600" b="1" dirty="0">
              <a:solidFill>
                <a:sysClr val="windowText" lastClr="000000"/>
              </a:solidFill>
              <a:latin typeface="+mj-lt"/>
              <a:cs typeface="Arial" pitchFamily="34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4463530" y="6309320"/>
            <a:ext cx="36517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dirty="0" smtClean="0">
                <a:latin typeface="+mj-lt"/>
                <a:cs typeface="Arial" pitchFamily="34" charset="0"/>
              </a:rPr>
              <a:t>Inteligência Artificial - Esdras Lins Bispo Jr.</a:t>
            </a:r>
            <a:endParaRPr lang="pt-BR" sz="1600" dirty="0"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4803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482952" cy="4525963"/>
          </a:xfrm>
        </p:spPr>
        <p:txBody>
          <a:bodyPr>
            <a:normAutofit fontScale="62500" lnSpcReduction="20000"/>
          </a:bodyPr>
          <a:lstStyle/>
          <a:p>
            <a:r>
              <a:rPr lang="pt-BR" b="1" dirty="0"/>
              <a:t>Espaço de Estados: </a:t>
            </a:r>
            <a:r>
              <a:rPr lang="pt-BR" dirty="0" smtClean="0"/>
              <a:t>Aproximadamente 10</a:t>
            </a:r>
            <a:r>
              <a:rPr lang="pt-BR" baseline="30000" dirty="0" smtClean="0"/>
              <a:t>40</a:t>
            </a:r>
            <a:r>
              <a:rPr lang="pt-BR" dirty="0" smtClean="0"/>
              <a:t>        </a:t>
            </a:r>
            <a:r>
              <a:rPr lang="pt-BR" dirty="0"/>
              <a:t>possíveis estados (Claude Shannon, 1950);</a:t>
            </a:r>
          </a:p>
          <a:p>
            <a:endParaRPr lang="pt-BR" b="1" dirty="0"/>
          </a:p>
          <a:p>
            <a:r>
              <a:rPr lang="pt-BR" b="1" dirty="0"/>
              <a:t>Estado Inicial: </a:t>
            </a:r>
            <a:r>
              <a:rPr lang="pt-BR" dirty="0"/>
              <a:t>Posição inicial de um jogo de xadrez;</a:t>
            </a:r>
          </a:p>
          <a:p>
            <a:endParaRPr lang="pt-BR" b="1" dirty="0"/>
          </a:p>
          <a:p>
            <a:r>
              <a:rPr lang="pt-BR" b="1" dirty="0"/>
              <a:t>Estado Final: </a:t>
            </a:r>
            <a:r>
              <a:rPr lang="pt-BR" dirty="0"/>
              <a:t>Qualquer estado onde o rei adversário está sendo atacado e o adversário não possui movimentos válidos;</a:t>
            </a:r>
          </a:p>
          <a:p>
            <a:endParaRPr lang="pt-BR" dirty="0"/>
          </a:p>
          <a:p>
            <a:r>
              <a:rPr lang="pt-BR" b="1" dirty="0"/>
              <a:t>Ações Possíveis: </a:t>
            </a:r>
            <a:r>
              <a:rPr lang="pt-BR" dirty="0"/>
              <a:t>Regras de movimentação de cada peça do xadrez;</a:t>
            </a:r>
          </a:p>
          <a:p>
            <a:endParaRPr lang="pt-BR" b="1" dirty="0"/>
          </a:p>
          <a:p>
            <a:r>
              <a:rPr lang="pt-BR" b="1" dirty="0"/>
              <a:t>Custo: </a:t>
            </a:r>
            <a:r>
              <a:rPr lang="pt-BR" dirty="0"/>
              <a:t>Quantidade de posições examinadas;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94251" y="1772816"/>
            <a:ext cx="1762125" cy="162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81576" y="3767832"/>
            <a:ext cx="1771650" cy="164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Conector reto 6"/>
          <p:cNvCxnSpPr/>
          <p:nvPr/>
        </p:nvCxnSpPr>
        <p:spPr>
          <a:xfrm rot="10800000">
            <a:off x="323528" y="1268759"/>
            <a:ext cx="8568952" cy="0"/>
          </a:xfrm>
          <a:prstGeom prst="line">
            <a:avLst/>
          </a:prstGeom>
          <a:ln w="3810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/>
          <p:cNvSpPr txBox="1"/>
          <p:nvPr/>
        </p:nvSpPr>
        <p:spPr>
          <a:xfrm>
            <a:off x="467544" y="404664"/>
            <a:ext cx="406579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b="1" dirty="0" smtClean="0">
                <a:latin typeface="+mj-lt"/>
                <a:cs typeface="Arial" pitchFamily="34" charset="0"/>
              </a:rPr>
              <a:t>Exemplo: Xadrez</a:t>
            </a:r>
            <a:endParaRPr lang="pt-BR" sz="4400" b="1" dirty="0">
              <a:latin typeface="+mj-lt"/>
              <a:cs typeface="Arial" pitchFamily="34" charset="0"/>
            </a:endParaRPr>
          </a:p>
        </p:txBody>
      </p:sp>
      <p:cxnSp>
        <p:nvCxnSpPr>
          <p:cNvPr id="9" name="Conector reto 8"/>
          <p:cNvCxnSpPr/>
          <p:nvPr/>
        </p:nvCxnSpPr>
        <p:spPr>
          <a:xfrm rot="10800000">
            <a:off x="323528" y="6309320"/>
            <a:ext cx="7776864" cy="1"/>
          </a:xfrm>
          <a:prstGeom prst="line">
            <a:avLst/>
          </a:prstGeom>
          <a:ln w="1905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m 9" descr="ufgJataiLogo.png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0714" r="10714" b="35529"/>
          <a:stretch>
            <a:fillRect/>
          </a:stretch>
        </p:blipFill>
        <p:spPr>
          <a:xfrm>
            <a:off x="8172400" y="5805264"/>
            <a:ext cx="817190" cy="891480"/>
          </a:xfrm>
          <a:prstGeom prst="rect">
            <a:avLst/>
          </a:prstGeom>
        </p:spPr>
      </p:pic>
      <p:sp>
        <p:nvSpPr>
          <p:cNvPr id="11" name="CaixaDeTexto 10"/>
          <p:cNvSpPr txBox="1"/>
          <p:nvPr/>
        </p:nvSpPr>
        <p:spPr>
          <a:xfrm>
            <a:off x="6991864" y="5970766"/>
            <a:ext cx="10849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b="1" dirty="0" smtClean="0">
                <a:solidFill>
                  <a:sysClr val="windowText" lastClr="000000"/>
                </a:solidFill>
                <a:latin typeface="+mj-lt"/>
                <a:cs typeface="Arial" pitchFamily="34" charset="0"/>
              </a:rPr>
              <a:t>UFG - Jataí</a:t>
            </a:r>
            <a:endParaRPr lang="pt-BR" sz="1600" b="1" dirty="0">
              <a:solidFill>
                <a:sysClr val="windowText" lastClr="000000"/>
              </a:solidFill>
              <a:latin typeface="+mj-lt"/>
              <a:cs typeface="Arial" pitchFamily="34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4463530" y="6309320"/>
            <a:ext cx="36517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dirty="0" smtClean="0">
                <a:latin typeface="+mj-lt"/>
                <a:cs typeface="Arial" pitchFamily="34" charset="0"/>
              </a:rPr>
              <a:t>Inteligência Artificial - Esdras Lins Bispo Jr.</a:t>
            </a:r>
            <a:endParaRPr lang="pt-BR" sz="1600" dirty="0"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8558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5273824" y="2681583"/>
            <a:ext cx="30394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2400" dirty="0" smtClean="0">
                <a:latin typeface="+mj-lt"/>
                <a:cs typeface="Arial" pitchFamily="34" charset="0"/>
              </a:rPr>
              <a:t>03 de outubro de 2016</a:t>
            </a:r>
            <a:endParaRPr lang="pt-BR" sz="2400" dirty="0">
              <a:latin typeface="+mj-lt"/>
              <a:cs typeface="Arial" pitchFamily="34" charset="0"/>
            </a:endParaRPr>
          </a:p>
        </p:txBody>
      </p:sp>
      <p:cxnSp>
        <p:nvCxnSpPr>
          <p:cNvPr id="6" name="Conector reto 5"/>
          <p:cNvCxnSpPr/>
          <p:nvPr/>
        </p:nvCxnSpPr>
        <p:spPr>
          <a:xfrm rot="5400000">
            <a:off x="5580112" y="3429000"/>
            <a:ext cx="6336704" cy="0"/>
          </a:xfrm>
          <a:prstGeom prst="line">
            <a:avLst/>
          </a:prstGeom>
          <a:ln w="3810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/>
          <p:cNvCxnSpPr/>
          <p:nvPr/>
        </p:nvCxnSpPr>
        <p:spPr>
          <a:xfrm rot="10800000">
            <a:off x="323528" y="6453336"/>
            <a:ext cx="8568952" cy="0"/>
          </a:xfrm>
          <a:prstGeom prst="line">
            <a:avLst/>
          </a:prstGeom>
          <a:ln w="3810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631304" y="1268760"/>
            <a:ext cx="785054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4000" b="1" dirty="0" smtClean="0">
                <a:latin typeface="+mj-lt"/>
                <a:cs typeface="Arial" pitchFamily="34" charset="0"/>
              </a:rPr>
              <a:t>Inteligência Artificial: </a:t>
            </a:r>
            <a:br>
              <a:rPr lang="pt-BR" sz="4000" b="1" dirty="0" smtClean="0">
                <a:latin typeface="+mj-lt"/>
                <a:cs typeface="Arial" pitchFamily="34" charset="0"/>
              </a:rPr>
            </a:br>
            <a:r>
              <a:rPr lang="pt-BR" sz="4000" b="1" dirty="0" smtClean="0">
                <a:latin typeface="+mj-lt"/>
                <a:cs typeface="Arial" pitchFamily="34" charset="0"/>
              </a:rPr>
              <a:t>Agentes de Resolução de Problemas</a:t>
            </a:r>
            <a:endParaRPr lang="pt-BR" sz="4000" b="1" dirty="0">
              <a:latin typeface="+mj-lt"/>
              <a:cs typeface="Arial" pitchFamily="34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2555776" y="5085184"/>
            <a:ext cx="33244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2400" dirty="0" err="1" smtClean="0">
                <a:latin typeface="+mj-lt"/>
                <a:cs typeface="Arial" pitchFamily="34" charset="0"/>
              </a:rPr>
              <a:t>Profº</a:t>
            </a:r>
            <a:r>
              <a:rPr lang="pt-BR" sz="2400" dirty="0" smtClean="0">
                <a:latin typeface="+mj-lt"/>
                <a:cs typeface="Arial" pitchFamily="34" charset="0"/>
              </a:rPr>
              <a:t> Esdras Lins Bispo Jr.</a:t>
            </a:r>
            <a:endParaRPr lang="pt-BR" sz="2400" dirty="0">
              <a:latin typeface="+mj-lt"/>
              <a:cs typeface="Arial" pitchFamily="34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2555776" y="5517232"/>
            <a:ext cx="20559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u="sng" dirty="0" smtClean="0">
                <a:latin typeface="+mj-lt"/>
                <a:cs typeface="Arial" pitchFamily="34" charset="0"/>
              </a:rPr>
              <a:t>bispojr@ufg.br</a:t>
            </a:r>
            <a:endParaRPr lang="pt-BR" sz="2400" u="sng" dirty="0">
              <a:latin typeface="+mj-lt"/>
              <a:cs typeface="Arial" pitchFamily="34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2567656" y="4653136"/>
            <a:ext cx="53167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2400" dirty="0" smtClean="0">
                <a:latin typeface="+mj-lt"/>
                <a:cs typeface="Arial" pitchFamily="34" charset="0"/>
              </a:rPr>
              <a:t>Bacharelado em Ciências da Computação</a:t>
            </a:r>
            <a:endParaRPr lang="pt-BR" sz="2400" dirty="0">
              <a:latin typeface="+mj-lt"/>
              <a:cs typeface="Arial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903" y="3443163"/>
            <a:ext cx="2246446" cy="2996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378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Conector reto 7"/>
          <p:cNvCxnSpPr/>
          <p:nvPr/>
        </p:nvCxnSpPr>
        <p:spPr>
          <a:xfrm rot="10800000">
            <a:off x="323528" y="1268759"/>
            <a:ext cx="8568952" cy="0"/>
          </a:xfrm>
          <a:prstGeom prst="line">
            <a:avLst/>
          </a:prstGeom>
          <a:ln w="3810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467544" y="404664"/>
            <a:ext cx="309828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b="1" dirty="0" smtClean="0">
                <a:latin typeface="+mj-lt"/>
                <a:cs typeface="Arial" pitchFamily="34" charset="0"/>
              </a:rPr>
              <a:t>Pensamento</a:t>
            </a:r>
            <a:endParaRPr lang="pt-BR" sz="4400" b="1" dirty="0">
              <a:latin typeface="+mj-lt"/>
              <a:cs typeface="Arial" pitchFamily="34" charset="0"/>
            </a:endParaRPr>
          </a:p>
        </p:txBody>
      </p:sp>
      <p:cxnSp>
        <p:nvCxnSpPr>
          <p:cNvPr id="14" name="Conector reto 13"/>
          <p:cNvCxnSpPr/>
          <p:nvPr/>
        </p:nvCxnSpPr>
        <p:spPr>
          <a:xfrm rot="10800000">
            <a:off x="323528" y="6309320"/>
            <a:ext cx="7776864" cy="1"/>
          </a:xfrm>
          <a:prstGeom prst="line">
            <a:avLst/>
          </a:prstGeom>
          <a:ln w="1905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m 9" descr="ufgJataiLogo.pn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0714" r="10714" b="35529"/>
          <a:stretch>
            <a:fillRect/>
          </a:stretch>
        </p:blipFill>
        <p:spPr>
          <a:xfrm>
            <a:off x="8172400" y="5805264"/>
            <a:ext cx="817190" cy="891480"/>
          </a:xfrm>
          <a:prstGeom prst="rect">
            <a:avLst/>
          </a:prstGeom>
        </p:spPr>
      </p:pic>
      <p:sp>
        <p:nvSpPr>
          <p:cNvPr id="17" name="CaixaDeTexto 16"/>
          <p:cNvSpPr txBox="1"/>
          <p:nvPr/>
        </p:nvSpPr>
        <p:spPr>
          <a:xfrm>
            <a:off x="6991864" y="5970766"/>
            <a:ext cx="10849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b="1" dirty="0" smtClean="0">
                <a:solidFill>
                  <a:sysClr val="windowText" lastClr="000000"/>
                </a:solidFill>
                <a:latin typeface="+mj-lt"/>
                <a:cs typeface="Arial" pitchFamily="34" charset="0"/>
              </a:rPr>
              <a:t>UFG - Jataí</a:t>
            </a:r>
            <a:endParaRPr lang="pt-BR" sz="1600" b="1" dirty="0">
              <a:solidFill>
                <a:sysClr val="windowText" lastClr="000000"/>
              </a:solidFill>
              <a:latin typeface="+mj-lt"/>
              <a:cs typeface="Arial" pitchFamily="34" charset="0"/>
            </a:endParaRPr>
          </a:p>
        </p:txBody>
      </p:sp>
      <p:pic>
        <p:nvPicPr>
          <p:cNvPr id="30722" name="Picture 2" descr="http://www.darwin.com.br/prevestibular/Enem/questoes/img/67.jpg"/>
          <p:cNvPicPr>
            <a:picLocks noChangeAspect="1" noChangeArrowheads="1"/>
          </p:cNvPicPr>
          <p:nvPr/>
        </p:nvPicPr>
        <p:blipFill>
          <a:blip r:embed="rId3" cstate="print"/>
          <a:srcRect b="6447"/>
          <a:stretch>
            <a:fillRect/>
          </a:stretch>
        </p:blipFill>
        <p:spPr bwMode="auto">
          <a:xfrm>
            <a:off x="1763688" y="1484784"/>
            <a:ext cx="5472608" cy="4536504"/>
          </a:xfrm>
          <a:prstGeom prst="rect">
            <a:avLst/>
          </a:prstGeom>
          <a:noFill/>
        </p:spPr>
      </p:pic>
      <p:sp>
        <p:nvSpPr>
          <p:cNvPr id="11" name="CaixaDeTexto 10"/>
          <p:cNvSpPr txBox="1"/>
          <p:nvPr/>
        </p:nvSpPr>
        <p:spPr>
          <a:xfrm>
            <a:off x="3419872" y="2060848"/>
            <a:ext cx="2880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 smtClean="0"/>
              <a:t>C ou não C?</a:t>
            </a:r>
            <a:endParaRPr lang="pt-BR" sz="3600" b="1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4463530" y="6309320"/>
            <a:ext cx="36517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dirty="0" smtClean="0">
                <a:latin typeface="+mj-lt"/>
                <a:cs typeface="Arial" pitchFamily="34" charset="0"/>
              </a:rPr>
              <a:t>Inteligência Artificial - Esdras Lins Bispo Jr.</a:t>
            </a:r>
            <a:endParaRPr lang="pt-BR" sz="1600" dirty="0">
              <a:latin typeface="+mj-lt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Conector reto 7"/>
          <p:cNvCxnSpPr/>
          <p:nvPr/>
        </p:nvCxnSpPr>
        <p:spPr>
          <a:xfrm rot="10800000">
            <a:off x="323528" y="1268759"/>
            <a:ext cx="8568952" cy="0"/>
          </a:xfrm>
          <a:prstGeom prst="line">
            <a:avLst/>
          </a:prstGeom>
          <a:ln w="3810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467544" y="404664"/>
            <a:ext cx="309828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b="1" dirty="0" smtClean="0">
                <a:latin typeface="+mj-lt"/>
                <a:cs typeface="Arial" pitchFamily="34" charset="0"/>
              </a:rPr>
              <a:t>Pensamento</a:t>
            </a:r>
            <a:endParaRPr lang="pt-BR" sz="4400" b="1" dirty="0">
              <a:latin typeface="+mj-lt"/>
              <a:cs typeface="Arial" pitchFamily="34" charset="0"/>
            </a:endParaRPr>
          </a:p>
        </p:txBody>
      </p:sp>
      <p:cxnSp>
        <p:nvCxnSpPr>
          <p:cNvPr id="14" name="Conector reto 13"/>
          <p:cNvCxnSpPr/>
          <p:nvPr/>
        </p:nvCxnSpPr>
        <p:spPr>
          <a:xfrm rot="10800000">
            <a:off x="323528" y="6309320"/>
            <a:ext cx="7776864" cy="1"/>
          </a:xfrm>
          <a:prstGeom prst="line">
            <a:avLst/>
          </a:prstGeom>
          <a:ln w="1905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m 9" descr="ufgJataiLogo.pn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0714" r="10714" b="35529"/>
          <a:stretch>
            <a:fillRect/>
          </a:stretch>
        </p:blipFill>
        <p:spPr>
          <a:xfrm>
            <a:off x="8172400" y="5805264"/>
            <a:ext cx="817190" cy="891480"/>
          </a:xfrm>
          <a:prstGeom prst="rect">
            <a:avLst/>
          </a:prstGeom>
        </p:spPr>
      </p:pic>
      <p:sp>
        <p:nvSpPr>
          <p:cNvPr id="17" name="CaixaDeTexto 16"/>
          <p:cNvSpPr txBox="1"/>
          <p:nvPr/>
        </p:nvSpPr>
        <p:spPr>
          <a:xfrm>
            <a:off x="6991864" y="5970766"/>
            <a:ext cx="10849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b="1" dirty="0" smtClean="0">
                <a:solidFill>
                  <a:sysClr val="windowText" lastClr="000000"/>
                </a:solidFill>
                <a:latin typeface="+mj-lt"/>
                <a:cs typeface="Arial" pitchFamily="34" charset="0"/>
              </a:rPr>
              <a:t>UFG - Jataí</a:t>
            </a:r>
            <a:endParaRPr lang="pt-BR" sz="1600" b="1" dirty="0">
              <a:solidFill>
                <a:sysClr val="windowText" lastClr="000000"/>
              </a:solidFill>
              <a:latin typeface="+mj-lt"/>
              <a:cs typeface="Arial" pitchFamily="34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4463530" y="6309320"/>
            <a:ext cx="36517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dirty="0" smtClean="0">
                <a:latin typeface="+mj-lt"/>
                <a:cs typeface="Arial" pitchFamily="34" charset="0"/>
              </a:rPr>
              <a:t>Inteligência Artificial - Esdras Lins Bispo Jr.</a:t>
            </a:r>
            <a:endParaRPr lang="pt-BR" sz="1600" dirty="0">
              <a:latin typeface="+mj-lt"/>
              <a:cs typeface="Arial" pitchFamily="34" charset="0"/>
            </a:endParaRPr>
          </a:p>
        </p:txBody>
      </p:sp>
      <p:pic>
        <p:nvPicPr>
          <p:cNvPr id="12" name="Picture 2" descr="http://www.utm.edu/research/iep-wp/wp-content/media/wittgenstein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1571612"/>
            <a:ext cx="3429024" cy="4015334"/>
          </a:xfrm>
          <a:prstGeom prst="rect">
            <a:avLst/>
          </a:prstGeom>
          <a:noFill/>
        </p:spPr>
      </p:pic>
      <p:sp>
        <p:nvSpPr>
          <p:cNvPr id="13" name="CaixaDeTexto 19"/>
          <p:cNvSpPr txBox="1">
            <a:spLocks noChangeArrowheads="1"/>
          </p:cNvSpPr>
          <p:nvPr/>
        </p:nvSpPr>
        <p:spPr bwMode="auto">
          <a:xfrm>
            <a:off x="4000496" y="1500174"/>
            <a:ext cx="4786346" cy="3903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2800" dirty="0" smtClean="0">
                <a:latin typeface="Calibri" pitchFamily="34" charset="0"/>
              </a:rPr>
              <a:t>“</a:t>
            </a:r>
            <a:r>
              <a:rPr lang="pt-BR" sz="2800" dirty="0" smtClean="0"/>
              <a:t>Sentimos que, mesmo depois de serem respondidas todas as questões científicas possíveis, os problemas da vida permanecem completamente intactos.</a:t>
            </a:r>
            <a:r>
              <a:rPr lang="pt-BR" sz="2800" dirty="0" smtClean="0">
                <a:latin typeface="Calibri" pitchFamily="34" charset="0"/>
              </a:rPr>
              <a:t>”</a:t>
            </a:r>
            <a:endParaRPr lang="pt-BR" sz="2800" dirty="0">
              <a:latin typeface="Calibri" pitchFamily="34" charset="0"/>
              <a:sym typeface="Wingdings" pitchFamily="2" charset="2"/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1071538" y="4929198"/>
            <a:ext cx="4071966" cy="11541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7150">
            <a:solidFill>
              <a:srgbClr val="2960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800" b="1" dirty="0" smtClean="0">
                <a:solidFill>
                  <a:schemeClr val="tx1"/>
                </a:solidFill>
              </a:rPr>
              <a:t>Ludwig Wittgenstein </a:t>
            </a:r>
            <a:r>
              <a:rPr lang="pt-BR" sz="2800" b="1" dirty="0">
                <a:solidFill>
                  <a:schemeClr val="tx1"/>
                </a:solidFill>
              </a:rPr>
              <a:t/>
            </a:r>
            <a:br>
              <a:rPr lang="pt-BR" sz="2800" b="1" dirty="0">
                <a:solidFill>
                  <a:schemeClr val="tx1"/>
                </a:solidFill>
              </a:rPr>
            </a:br>
            <a:r>
              <a:rPr lang="pt-BR" sz="2400" dirty="0" smtClean="0">
                <a:solidFill>
                  <a:schemeClr val="tx1"/>
                </a:solidFill>
              </a:rPr>
              <a:t>Filósofo austríaco (1889-1951)</a:t>
            </a:r>
            <a:endParaRPr lang="pt-BR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Conector reto 7"/>
          <p:cNvCxnSpPr/>
          <p:nvPr/>
        </p:nvCxnSpPr>
        <p:spPr>
          <a:xfrm rot="10800000">
            <a:off x="323528" y="1268759"/>
            <a:ext cx="8568952" cy="0"/>
          </a:xfrm>
          <a:prstGeom prst="line">
            <a:avLst/>
          </a:prstGeom>
          <a:ln w="3810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467544" y="404664"/>
            <a:ext cx="679795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b="1" dirty="0" smtClean="0">
                <a:latin typeface="+mj-lt"/>
                <a:cs typeface="Arial" pitchFamily="34" charset="0"/>
              </a:rPr>
              <a:t>Agradecimentos pelos slides</a:t>
            </a:r>
            <a:endParaRPr lang="pt-BR" sz="4400" b="1" dirty="0">
              <a:latin typeface="+mj-lt"/>
              <a:cs typeface="Arial" pitchFamily="34" charset="0"/>
            </a:endParaRPr>
          </a:p>
        </p:txBody>
      </p:sp>
      <p:cxnSp>
        <p:nvCxnSpPr>
          <p:cNvPr id="14" name="Conector reto 13"/>
          <p:cNvCxnSpPr/>
          <p:nvPr/>
        </p:nvCxnSpPr>
        <p:spPr>
          <a:xfrm rot="10800000">
            <a:off x="323528" y="6309320"/>
            <a:ext cx="7776864" cy="1"/>
          </a:xfrm>
          <a:prstGeom prst="line">
            <a:avLst/>
          </a:prstGeom>
          <a:ln w="1905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m 9" descr="ufgJataiLogo.pn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0714" r="10714" b="35529"/>
          <a:stretch>
            <a:fillRect/>
          </a:stretch>
        </p:blipFill>
        <p:spPr>
          <a:xfrm>
            <a:off x="8172400" y="5805264"/>
            <a:ext cx="817190" cy="891480"/>
          </a:xfrm>
          <a:prstGeom prst="rect">
            <a:avLst/>
          </a:prstGeom>
        </p:spPr>
      </p:pic>
      <p:sp>
        <p:nvSpPr>
          <p:cNvPr id="18" name="CaixaDeTexto 17"/>
          <p:cNvSpPr txBox="1"/>
          <p:nvPr/>
        </p:nvSpPr>
        <p:spPr>
          <a:xfrm>
            <a:off x="6991864" y="5970766"/>
            <a:ext cx="10849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b="1" dirty="0" smtClean="0">
                <a:solidFill>
                  <a:sysClr val="windowText" lastClr="000000"/>
                </a:solidFill>
                <a:latin typeface="+mj-lt"/>
                <a:cs typeface="Arial" pitchFamily="34" charset="0"/>
              </a:rPr>
              <a:t>UFG - Jataí</a:t>
            </a:r>
            <a:endParaRPr lang="pt-BR" sz="1600" b="1" dirty="0">
              <a:solidFill>
                <a:sysClr val="windowText" lastClr="000000"/>
              </a:solidFill>
              <a:latin typeface="+mj-lt"/>
              <a:cs typeface="Arial" pitchFamily="34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4463530" y="6309320"/>
            <a:ext cx="36517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dirty="0" smtClean="0">
                <a:latin typeface="+mj-lt"/>
                <a:cs typeface="Arial" pitchFamily="34" charset="0"/>
              </a:rPr>
              <a:t>Inteligência Artificial - Esdras Lins Bispo Jr.</a:t>
            </a:r>
            <a:endParaRPr lang="pt-BR" sz="1600" dirty="0">
              <a:latin typeface="+mj-lt"/>
              <a:cs typeface="Arial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5984" y="1857364"/>
            <a:ext cx="4468482" cy="1100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357422" y="4429132"/>
            <a:ext cx="4161508" cy="1571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Subtitle 2"/>
          <p:cNvSpPr txBox="1">
            <a:spLocks/>
          </p:cNvSpPr>
          <p:nvPr/>
        </p:nvSpPr>
        <p:spPr>
          <a:xfrm>
            <a:off x="2357422" y="3286124"/>
            <a:ext cx="3857652" cy="980728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Edirlei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Soares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de Lima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&lt;elima@inf.puc-rio.br&gt;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b="1" dirty="0"/>
              <a:t>Agentes Autônomos:</a:t>
            </a:r>
          </a:p>
          <a:p>
            <a:pPr lvl="1"/>
            <a:r>
              <a:rPr lang="pt-BR" sz="2400" dirty="0"/>
              <a:t>Entidades </a:t>
            </a:r>
            <a:r>
              <a:rPr lang="pt-BR" sz="2400" dirty="0" smtClean="0"/>
              <a:t>capazes </a:t>
            </a:r>
            <a:r>
              <a:rPr lang="pt-BR" sz="2400" dirty="0"/>
              <a:t>de observar o ambiente e agir de forma </a:t>
            </a:r>
            <a:r>
              <a:rPr lang="pt-BR" sz="2400" dirty="0" smtClean="0"/>
              <a:t>de forma autônoma com o objetivo de </a:t>
            </a:r>
            <a:r>
              <a:rPr lang="pt-BR" sz="2400" dirty="0"/>
              <a:t>atingir </a:t>
            </a:r>
            <a:r>
              <a:rPr lang="pt-BR" sz="2400" dirty="0" smtClean="0"/>
              <a:t>um determinado </a:t>
            </a:r>
            <a:r>
              <a:rPr lang="pt-BR" sz="2400" dirty="0"/>
              <a:t>objetivo</a:t>
            </a:r>
            <a:r>
              <a:rPr lang="pt-BR" sz="2400" dirty="0" smtClean="0"/>
              <a:t>.</a:t>
            </a:r>
          </a:p>
          <a:p>
            <a:pPr lvl="1"/>
            <a:endParaRPr lang="pt-BR" sz="2400" dirty="0"/>
          </a:p>
          <a:p>
            <a:r>
              <a:rPr lang="pt-BR" sz="2800" b="1" dirty="0"/>
              <a:t>Tipos de Agentes:</a:t>
            </a:r>
          </a:p>
          <a:p>
            <a:pPr lvl="1"/>
            <a:r>
              <a:rPr lang="pt-BR" sz="2400" dirty="0"/>
              <a:t>Agentes reativos simples;</a:t>
            </a:r>
          </a:p>
          <a:p>
            <a:pPr lvl="1"/>
            <a:r>
              <a:rPr lang="pt-BR" sz="2400" dirty="0"/>
              <a:t>Agentes reativos baseado em modelo;</a:t>
            </a:r>
          </a:p>
          <a:p>
            <a:pPr lvl="1"/>
            <a:r>
              <a:rPr lang="pt-BR" sz="2400" dirty="0"/>
              <a:t>Agentes baseados em objetivos;</a:t>
            </a:r>
          </a:p>
          <a:p>
            <a:pPr lvl="1"/>
            <a:r>
              <a:rPr lang="pt-BR" sz="2400" dirty="0"/>
              <a:t>Agentes baseados na utilidade;</a:t>
            </a:r>
          </a:p>
          <a:p>
            <a:pPr lvl="1"/>
            <a:r>
              <a:rPr lang="pt-BR" sz="2400" dirty="0"/>
              <a:t>Agentes baseados em aprendizado;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1231922" y="4896870"/>
            <a:ext cx="4132166" cy="72008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</a:endParaRPr>
          </a:p>
        </p:txBody>
      </p:sp>
      <p:cxnSp>
        <p:nvCxnSpPr>
          <p:cNvPr id="6" name="Conector reto 5"/>
          <p:cNvCxnSpPr/>
          <p:nvPr/>
        </p:nvCxnSpPr>
        <p:spPr>
          <a:xfrm rot="10800000">
            <a:off x="323528" y="1268759"/>
            <a:ext cx="8568952" cy="0"/>
          </a:xfrm>
          <a:prstGeom prst="line">
            <a:avLst/>
          </a:prstGeom>
          <a:ln w="3810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467544" y="404664"/>
            <a:ext cx="54923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b="1" dirty="0" smtClean="0">
                <a:latin typeface="+mj-lt"/>
                <a:cs typeface="Arial" pitchFamily="34" charset="0"/>
              </a:rPr>
              <a:t>Definição de Problema</a:t>
            </a:r>
            <a:endParaRPr lang="pt-BR" sz="4400" b="1" dirty="0">
              <a:latin typeface="+mj-lt"/>
              <a:cs typeface="Arial" pitchFamily="34" charset="0"/>
            </a:endParaRPr>
          </a:p>
        </p:txBody>
      </p:sp>
      <p:cxnSp>
        <p:nvCxnSpPr>
          <p:cNvPr id="8" name="Conector reto 7"/>
          <p:cNvCxnSpPr/>
          <p:nvPr/>
        </p:nvCxnSpPr>
        <p:spPr>
          <a:xfrm rot="10800000">
            <a:off x="323528" y="6309320"/>
            <a:ext cx="7776864" cy="1"/>
          </a:xfrm>
          <a:prstGeom prst="line">
            <a:avLst/>
          </a:prstGeom>
          <a:ln w="1905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m 8" descr="ufgJataiLogo.pn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0714" r="10714" b="35529"/>
          <a:stretch>
            <a:fillRect/>
          </a:stretch>
        </p:blipFill>
        <p:spPr>
          <a:xfrm>
            <a:off x="8172400" y="5805264"/>
            <a:ext cx="817190" cy="891480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6991864" y="5970766"/>
            <a:ext cx="10849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b="1" dirty="0" smtClean="0">
                <a:solidFill>
                  <a:sysClr val="windowText" lastClr="000000"/>
                </a:solidFill>
                <a:latin typeface="+mj-lt"/>
                <a:cs typeface="Arial" pitchFamily="34" charset="0"/>
              </a:rPr>
              <a:t>UFG - Jataí</a:t>
            </a:r>
            <a:endParaRPr lang="pt-BR" sz="1600" b="1" dirty="0">
              <a:solidFill>
                <a:sysClr val="windowText" lastClr="000000"/>
              </a:solidFill>
              <a:latin typeface="+mj-lt"/>
              <a:cs typeface="Arial" pitchFamily="34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4463530" y="6309320"/>
            <a:ext cx="36517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dirty="0" smtClean="0">
                <a:latin typeface="+mj-lt"/>
                <a:cs typeface="Arial" pitchFamily="34" charset="0"/>
              </a:rPr>
              <a:t>Inteligência Artificial - Esdras Lins Bispo Jr.</a:t>
            </a:r>
            <a:endParaRPr lang="pt-BR" sz="1600" dirty="0"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9345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Conector reto 7"/>
          <p:cNvCxnSpPr/>
          <p:nvPr/>
        </p:nvCxnSpPr>
        <p:spPr>
          <a:xfrm rot="10800000">
            <a:off x="323528" y="1268759"/>
            <a:ext cx="8568952" cy="0"/>
          </a:xfrm>
          <a:prstGeom prst="line">
            <a:avLst/>
          </a:prstGeom>
          <a:ln w="3810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467544" y="404664"/>
            <a:ext cx="54923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b="1" dirty="0" smtClean="0">
                <a:latin typeface="+mj-lt"/>
                <a:cs typeface="Arial" pitchFamily="34" charset="0"/>
              </a:rPr>
              <a:t>Definição de Problema</a:t>
            </a:r>
            <a:endParaRPr lang="pt-BR" sz="4400" b="1" dirty="0">
              <a:latin typeface="+mj-lt"/>
              <a:cs typeface="Arial" pitchFamily="34" charset="0"/>
            </a:endParaRPr>
          </a:p>
        </p:txBody>
      </p:sp>
      <p:cxnSp>
        <p:nvCxnSpPr>
          <p:cNvPr id="14" name="Conector reto 13"/>
          <p:cNvCxnSpPr/>
          <p:nvPr/>
        </p:nvCxnSpPr>
        <p:spPr>
          <a:xfrm rot="10800000">
            <a:off x="323528" y="6309320"/>
            <a:ext cx="7776864" cy="1"/>
          </a:xfrm>
          <a:prstGeom prst="line">
            <a:avLst/>
          </a:prstGeom>
          <a:ln w="1905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m 9" descr="ufgJataiLogo.pn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0714" r="10714" b="35529"/>
          <a:stretch>
            <a:fillRect/>
          </a:stretch>
        </p:blipFill>
        <p:spPr>
          <a:xfrm>
            <a:off x="8172400" y="5805264"/>
            <a:ext cx="817190" cy="891480"/>
          </a:xfrm>
          <a:prstGeom prst="rect">
            <a:avLst/>
          </a:prstGeom>
        </p:spPr>
      </p:pic>
      <p:sp>
        <p:nvSpPr>
          <p:cNvPr id="18" name="CaixaDeTexto 17"/>
          <p:cNvSpPr txBox="1"/>
          <p:nvPr/>
        </p:nvSpPr>
        <p:spPr>
          <a:xfrm>
            <a:off x="6991864" y="5970766"/>
            <a:ext cx="10849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b="1" dirty="0" smtClean="0">
                <a:solidFill>
                  <a:sysClr val="windowText" lastClr="000000"/>
                </a:solidFill>
                <a:latin typeface="+mj-lt"/>
                <a:cs typeface="Arial" pitchFamily="34" charset="0"/>
              </a:rPr>
              <a:t>UFG - Jataí</a:t>
            </a:r>
            <a:endParaRPr lang="pt-BR" sz="1600" b="1" dirty="0">
              <a:solidFill>
                <a:sysClr val="windowText" lastClr="000000"/>
              </a:solidFill>
              <a:latin typeface="+mj-lt"/>
              <a:cs typeface="Arial" pitchFamily="34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4463530" y="6309320"/>
            <a:ext cx="36517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dirty="0" smtClean="0">
                <a:latin typeface="+mj-lt"/>
                <a:cs typeface="Arial" pitchFamily="34" charset="0"/>
              </a:rPr>
              <a:t>Inteligência Artificial - Esdras Lins Bispo Jr.</a:t>
            </a:r>
            <a:endParaRPr lang="pt-BR" sz="1600" dirty="0">
              <a:latin typeface="+mj-lt"/>
              <a:cs typeface="Arial" pitchFamily="34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642910" y="1785926"/>
            <a:ext cx="600079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Um problema pode ser definido por </a:t>
            </a:r>
            <a:br>
              <a:rPr lang="pt-BR" sz="2400" dirty="0" smtClean="0"/>
            </a:br>
            <a:r>
              <a:rPr lang="pt-BR" sz="2400" dirty="0" smtClean="0"/>
              <a:t>quatro componentes:</a:t>
            </a:r>
            <a:br>
              <a:rPr lang="pt-BR" sz="2400" dirty="0" smtClean="0"/>
            </a:br>
            <a:endParaRPr lang="pt-BR" sz="2400" dirty="0" smtClean="0">
              <a:sym typeface="Wingdings" pitchFamily="2" charset="2"/>
            </a:endParaRPr>
          </a:p>
          <a:p>
            <a:pPr>
              <a:buFont typeface="Arial" pitchFamily="34" charset="0"/>
              <a:buChar char="•"/>
            </a:pPr>
            <a:r>
              <a:rPr lang="pt-BR" sz="2400" dirty="0" smtClean="0">
                <a:sym typeface="Wingdings" pitchFamily="2" charset="2"/>
              </a:rPr>
              <a:t> </a:t>
            </a:r>
            <a:r>
              <a:rPr lang="pt-BR" sz="2400" b="1" dirty="0" smtClean="0">
                <a:solidFill>
                  <a:srgbClr val="2960A3"/>
                </a:solidFill>
                <a:sym typeface="Wingdings" pitchFamily="2" charset="2"/>
              </a:rPr>
              <a:t>Estado Inicial</a:t>
            </a:r>
          </a:p>
          <a:p>
            <a:pPr>
              <a:buFont typeface="Arial" pitchFamily="34" charset="0"/>
              <a:buChar char="•"/>
            </a:pPr>
            <a:r>
              <a:rPr lang="pt-BR" sz="2400" dirty="0" smtClean="0">
                <a:sym typeface="Wingdings" pitchFamily="2" charset="2"/>
              </a:rPr>
              <a:t> </a:t>
            </a:r>
            <a:r>
              <a:rPr lang="pt-BR" sz="2400" b="1" dirty="0" smtClean="0">
                <a:solidFill>
                  <a:srgbClr val="2960A3"/>
                </a:solidFill>
                <a:sym typeface="Wingdings" pitchFamily="2" charset="2"/>
              </a:rPr>
              <a:t>Função Sucessor</a:t>
            </a:r>
          </a:p>
          <a:p>
            <a:pPr>
              <a:buFont typeface="Arial" pitchFamily="34" charset="0"/>
              <a:buChar char="•"/>
            </a:pPr>
            <a:r>
              <a:rPr lang="pt-BR" sz="2400" dirty="0" smtClean="0">
                <a:sym typeface="Wingdings" pitchFamily="2" charset="2"/>
              </a:rPr>
              <a:t> </a:t>
            </a:r>
            <a:r>
              <a:rPr lang="pt-BR" sz="2400" b="1" dirty="0" smtClean="0">
                <a:solidFill>
                  <a:srgbClr val="2960A3"/>
                </a:solidFill>
                <a:sym typeface="Wingdings" pitchFamily="2" charset="2"/>
              </a:rPr>
              <a:t>Teste de Objetivo</a:t>
            </a:r>
          </a:p>
          <a:p>
            <a:pPr>
              <a:buFont typeface="Arial" pitchFamily="34" charset="0"/>
              <a:buChar char="•"/>
            </a:pPr>
            <a:r>
              <a:rPr lang="pt-BR" sz="2400" dirty="0" smtClean="0">
                <a:sym typeface="Wingdings" pitchFamily="2" charset="2"/>
              </a:rPr>
              <a:t> </a:t>
            </a:r>
            <a:r>
              <a:rPr lang="pt-BR" sz="2400" b="1" dirty="0" smtClean="0">
                <a:solidFill>
                  <a:srgbClr val="2960A3"/>
                </a:solidFill>
                <a:sym typeface="Wingdings" pitchFamily="2" charset="2"/>
              </a:rPr>
              <a:t>Custo de Caminho</a:t>
            </a:r>
            <a:endParaRPr lang="pt-BR" sz="2400" b="1" dirty="0">
              <a:solidFill>
                <a:srgbClr val="2960A3"/>
              </a:solidFill>
            </a:endParaRPr>
          </a:p>
        </p:txBody>
      </p:sp>
      <p:cxnSp>
        <p:nvCxnSpPr>
          <p:cNvPr id="16" name="Conector reto 15"/>
          <p:cNvCxnSpPr/>
          <p:nvPr/>
        </p:nvCxnSpPr>
        <p:spPr>
          <a:xfrm rot="10800000">
            <a:off x="611560" y="1754412"/>
            <a:ext cx="6389332" cy="31514"/>
          </a:xfrm>
          <a:prstGeom prst="line">
            <a:avLst/>
          </a:prstGeom>
          <a:ln>
            <a:solidFill>
              <a:srgbClr val="2960A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tângulo 16"/>
          <p:cNvSpPr/>
          <p:nvPr/>
        </p:nvSpPr>
        <p:spPr>
          <a:xfrm>
            <a:off x="6643702" y="1484784"/>
            <a:ext cx="1816730" cy="7297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76200">
            <a:solidFill>
              <a:srgbClr val="2960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 smtClean="0">
                <a:solidFill>
                  <a:schemeClr val="tx1"/>
                </a:solidFill>
              </a:rPr>
              <a:t>Problema</a:t>
            </a:r>
            <a:endParaRPr lang="pt-BR" sz="28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b="1" dirty="0" smtClean="0"/>
              <a:t>Objetivo:</a:t>
            </a:r>
            <a:r>
              <a:rPr lang="pt-BR" sz="2400" dirty="0" smtClean="0"/>
              <a:t> Conjunto de estados que satisfazem o objetivo.</a:t>
            </a:r>
          </a:p>
          <a:p>
            <a:endParaRPr lang="pt-BR" sz="2400" dirty="0"/>
          </a:p>
          <a:p>
            <a:r>
              <a:rPr lang="pt-BR" sz="2400" b="1" dirty="0" smtClean="0"/>
              <a:t>Tarefa de Busca: </a:t>
            </a:r>
            <a:r>
              <a:rPr lang="pt-BR" sz="2400" dirty="0" smtClean="0"/>
              <a:t>Encontrar a sequencia de ações que leva do estado atual até um estado objetivo.</a:t>
            </a:r>
          </a:p>
          <a:p>
            <a:endParaRPr lang="pt-BR" sz="2400" dirty="0"/>
          </a:p>
          <a:p>
            <a:r>
              <a:rPr lang="pt-BR" sz="2400" dirty="0" smtClean="0"/>
              <a:t>Quais são os estados? </a:t>
            </a:r>
          </a:p>
          <a:p>
            <a:r>
              <a:rPr lang="pt-BR" sz="2400" dirty="0" smtClean="0"/>
              <a:t>Quais são as ações?</a:t>
            </a:r>
          </a:p>
          <a:p>
            <a:r>
              <a:rPr lang="pt-BR" sz="2400" dirty="0" smtClean="0"/>
              <a:t>Nível de abstração?</a:t>
            </a:r>
            <a:endParaRPr lang="pt-BR" sz="2400" dirty="0"/>
          </a:p>
        </p:txBody>
      </p:sp>
      <p:cxnSp>
        <p:nvCxnSpPr>
          <p:cNvPr id="11" name="Conector reto 10"/>
          <p:cNvCxnSpPr/>
          <p:nvPr/>
        </p:nvCxnSpPr>
        <p:spPr>
          <a:xfrm rot="10800000">
            <a:off x="323528" y="1268759"/>
            <a:ext cx="8568952" cy="0"/>
          </a:xfrm>
          <a:prstGeom prst="line">
            <a:avLst/>
          </a:prstGeom>
          <a:ln w="3810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/>
          <p:cNvSpPr txBox="1"/>
          <p:nvPr/>
        </p:nvSpPr>
        <p:spPr>
          <a:xfrm>
            <a:off x="467544" y="404664"/>
            <a:ext cx="464043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b="1" dirty="0" smtClean="0">
                <a:latin typeface="+mj-lt"/>
                <a:cs typeface="Arial" pitchFamily="34" charset="0"/>
              </a:rPr>
              <a:t>Problema de Busca</a:t>
            </a:r>
            <a:endParaRPr lang="pt-BR" sz="4400" b="1" dirty="0">
              <a:latin typeface="+mj-lt"/>
              <a:cs typeface="Arial" pitchFamily="34" charset="0"/>
            </a:endParaRPr>
          </a:p>
        </p:txBody>
      </p:sp>
      <p:cxnSp>
        <p:nvCxnSpPr>
          <p:cNvPr id="13" name="Conector reto 12"/>
          <p:cNvCxnSpPr/>
          <p:nvPr/>
        </p:nvCxnSpPr>
        <p:spPr>
          <a:xfrm rot="10800000">
            <a:off x="323528" y="6309320"/>
            <a:ext cx="7776864" cy="1"/>
          </a:xfrm>
          <a:prstGeom prst="line">
            <a:avLst/>
          </a:prstGeom>
          <a:ln w="1905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Imagem 13" descr="ufgJataiLogo.pn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0714" r="10714" b="35529"/>
          <a:stretch>
            <a:fillRect/>
          </a:stretch>
        </p:blipFill>
        <p:spPr>
          <a:xfrm>
            <a:off x="8172400" y="5805264"/>
            <a:ext cx="817190" cy="891480"/>
          </a:xfrm>
          <a:prstGeom prst="rect">
            <a:avLst/>
          </a:prstGeom>
        </p:spPr>
      </p:pic>
      <p:sp>
        <p:nvSpPr>
          <p:cNvPr id="15" name="CaixaDeTexto 14"/>
          <p:cNvSpPr txBox="1"/>
          <p:nvPr/>
        </p:nvSpPr>
        <p:spPr>
          <a:xfrm>
            <a:off x="6991864" y="5970766"/>
            <a:ext cx="10849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b="1" dirty="0" smtClean="0">
                <a:solidFill>
                  <a:sysClr val="windowText" lastClr="000000"/>
                </a:solidFill>
                <a:latin typeface="+mj-lt"/>
                <a:cs typeface="Arial" pitchFamily="34" charset="0"/>
              </a:rPr>
              <a:t>UFG - Jataí</a:t>
            </a:r>
            <a:endParaRPr lang="pt-BR" sz="1600" b="1" dirty="0">
              <a:solidFill>
                <a:sysClr val="windowText" lastClr="000000"/>
              </a:solidFill>
              <a:latin typeface="+mj-lt"/>
              <a:cs typeface="Arial" pitchFamily="34" charset="0"/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4463530" y="6309320"/>
            <a:ext cx="36517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dirty="0" smtClean="0">
                <a:latin typeface="+mj-lt"/>
                <a:cs typeface="Arial" pitchFamily="34" charset="0"/>
              </a:rPr>
              <a:t>Inteligência Artificial - Esdras Lins Bispo Jr.</a:t>
            </a:r>
            <a:endParaRPr lang="pt-BR" sz="1600" dirty="0"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3043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http://homepages.ius.edu/rwisman/C463/html/chapter3-4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5816" y="2046993"/>
            <a:ext cx="5702487" cy="3407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4"/>
          <p:cNvSpPr/>
          <p:nvPr/>
        </p:nvSpPr>
        <p:spPr bwMode="auto">
          <a:xfrm>
            <a:off x="1892464" y="2875796"/>
            <a:ext cx="174496" cy="174496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</a:endParaRPr>
          </a:p>
        </p:txBody>
      </p:sp>
      <p:cxnSp>
        <p:nvCxnSpPr>
          <p:cNvPr id="13" name="Conector reto 12"/>
          <p:cNvCxnSpPr/>
          <p:nvPr/>
        </p:nvCxnSpPr>
        <p:spPr>
          <a:xfrm rot="10800000">
            <a:off x="323528" y="1268759"/>
            <a:ext cx="8568952" cy="0"/>
          </a:xfrm>
          <a:prstGeom prst="line">
            <a:avLst/>
          </a:prstGeom>
          <a:ln w="3810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/>
          <p:cNvSpPr txBox="1"/>
          <p:nvPr/>
        </p:nvSpPr>
        <p:spPr>
          <a:xfrm>
            <a:off x="467544" y="404664"/>
            <a:ext cx="464043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b="1" dirty="0" smtClean="0">
                <a:latin typeface="+mj-lt"/>
                <a:cs typeface="Arial" pitchFamily="34" charset="0"/>
              </a:rPr>
              <a:t>Problema de Busca</a:t>
            </a:r>
            <a:endParaRPr lang="pt-BR" sz="4400" b="1" dirty="0">
              <a:latin typeface="+mj-lt"/>
              <a:cs typeface="Arial" pitchFamily="34" charset="0"/>
            </a:endParaRPr>
          </a:p>
        </p:txBody>
      </p:sp>
      <p:cxnSp>
        <p:nvCxnSpPr>
          <p:cNvPr id="15" name="Conector reto 14"/>
          <p:cNvCxnSpPr/>
          <p:nvPr/>
        </p:nvCxnSpPr>
        <p:spPr>
          <a:xfrm rot="10800000">
            <a:off x="323528" y="6309320"/>
            <a:ext cx="7776864" cy="1"/>
          </a:xfrm>
          <a:prstGeom prst="line">
            <a:avLst/>
          </a:prstGeom>
          <a:ln w="1905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Imagem 15" descr="ufgJataiLogo.png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0714" r="10714" b="35529"/>
          <a:stretch>
            <a:fillRect/>
          </a:stretch>
        </p:blipFill>
        <p:spPr>
          <a:xfrm>
            <a:off x="8172400" y="5805264"/>
            <a:ext cx="817190" cy="891480"/>
          </a:xfrm>
          <a:prstGeom prst="rect">
            <a:avLst/>
          </a:prstGeom>
        </p:spPr>
      </p:pic>
      <p:sp>
        <p:nvSpPr>
          <p:cNvPr id="17" name="CaixaDeTexto 16"/>
          <p:cNvSpPr txBox="1"/>
          <p:nvPr/>
        </p:nvSpPr>
        <p:spPr>
          <a:xfrm>
            <a:off x="6991864" y="5970766"/>
            <a:ext cx="10849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b="1" dirty="0" smtClean="0">
                <a:solidFill>
                  <a:sysClr val="windowText" lastClr="000000"/>
                </a:solidFill>
                <a:latin typeface="+mj-lt"/>
                <a:cs typeface="Arial" pitchFamily="34" charset="0"/>
              </a:rPr>
              <a:t>UFG - Jataí</a:t>
            </a:r>
            <a:endParaRPr lang="pt-BR" sz="1600" b="1" dirty="0">
              <a:solidFill>
                <a:sysClr val="windowText" lastClr="000000"/>
              </a:solidFill>
              <a:latin typeface="+mj-lt"/>
              <a:cs typeface="Arial" pitchFamily="34" charset="0"/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4463530" y="6309320"/>
            <a:ext cx="36517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dirty="0" smtClean="0">
                <a:latin typeface="+mj-lt"/>
                <a:cs typeface="Arial" pitchFamily="34" charset="0"/>
              </a:rPr>
              <a:t>Inteligência Artificial - Esdras Lins Bispo Jr.</a:t>
            </a:r>
            <a:endParaRPr lang="pt-BR" sz="1600" dirty="0"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1374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781 0.00301 L 0.13385 0.05254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00" y="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385 0.05254 L 0.25208 0.06296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" y="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209 0.06297 L 0.36233 0.25695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00" y="97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5" grpId="2" animBg="1"/>
      <p:bldP spid="5" grpId="3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miley Face 3"/>
          <p:cNvSpPr/>
          <p:nvPr/>
        </p:nvSpPr>
        <p:spPr bwMode="auto">
          <a:xfrm>
            <a:off x="4109472" y="5157192"/>
            <a:ext cx="720080" cy="720080"/>
          </a:xfrm>
          <a:prstGeom prst="smileyF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dirty="0" smtClean="0">
              <a:ln>
                <a:noFill/>
              </a:ln>
              <a:effectLst/>
              <a:latin typeface="Garamond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59832" y="429309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6" name="TextBox 5"/>
          <p:cNvSpPr txBox="1"/>
          <p:nvPr/>
        </p:nvSpPr>
        <p:spPr>
          <a:xfrm>
            <a:off x="899592" y="1844824"/>
            <a:ext cx="1512168" cy="40862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latin typeface="+mj-lt"/>
              </a:rPr>
              <a:t>Bucharest</a:t>
            </a:r>
            <a:endParaRPr lang="pt-BR" dirty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07904" y="4725144"/>
            <a:ext cx="1512168" cy="40862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latin typeface="+mj-lt"/>
              </a:rPr>
              <a:t>Arad</a:t>
            </a:r>
            <a:endParaRPr lang="pt-BR" dirty="0">
              <a:latin typeface="+mj-lt"/>
            </a:endParaRPr>
          </a:p>
        </p:txBody>
      </p:sp>
      <p:grpSp>
        <p:nvGrpSpPr>
          <p:cNvPr id="3" name="Group 7"/>
          <p:cNvGrpSpPr/>
          <p:nvPr/>
        </p:nvGrpSpPr>
        <p:grpSpPr>
          <a:xfrm>
            <a:off x="971600" y="2780928"/>
            <a:ext cx="7056784" cy="2148528"/>
            <a:chOff x="971600" y="2780928"/>
            <a:chExt cx="7056784" cy="2148528"/>
          </a:xfrm>
        </p:grpSpPr>
        <p:sp>
          <p:nvSpPr>
            <p:cNvPr id="9" name="TextBox 8"/>
            <p:cNvSpPr txBox="1"/>
            <p:nvPr/>
          </p:nvSpPr>
          <p:spPr>
            <a:xfrm>
              <a:off x="971600" y="4293096"/>
              <a:ext cx="1512168" cy="40862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>
                  <a:latin typeface="+mj-lt"/>
                </a:rPr>
                <a:t>Sibiu</a:t>
              </a:r>
              <a:endParaRPr lang="pt-BR" dirty="0"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707904" y="2780928"/>
              <a:ext cx="1512168" cy="40862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>
                  <a:latin typeface="+mj-lt"/>
                </a:rPr>
                <a:t>Timisoara</a:t>
              </a:r>
              <a:endParaRPr lang="pt-BR" dirty="0">
                <a:latin typeface="+mj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516216" y="4316521"/>
              <a:ext cx="1512168" cy="40862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>
                  <a:latin typeface="+mj-lt"/>
                </a:rPr>
                <a:t>Zerind</a:t>
              </a:r>
              <a:endParaRPr lang="pt-BR" dirty="0">
                <a:latin typeface="+mj-lt"/>
              </a:endParaRPr>
            </a:p>
          </p:txBody>
        </p:sp>
        <p:cxnSp>
          <p:nvCxnSpPr>
            <p:cNvPr id="12" name="Straight Arrow Connector 11"/>
            <p:cNvCxnSpPr>
              <a:stCxn id="7" idx="1"/>
              <a:endCxn id="9" idx="3"/>
            </p:cNvCxnSpPr>
            <p:nvPr/>
          </p:nvCxnSpPr>
          <p:spPr bwMode="auto">
            <a:xfrm rot="10800000">
              <a:off x="2483768" y="4497408"/>
              <a:ext cx="1224136" cy="432048"/>
            </a:xfrm>
            <a:prstGeom prst="straightConnector1">
              <a:avLst/>
            </a:prstGeom>
            <a:solidFill>
              <a:schemeClr val="hlink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</p:cxnSp>
        <p:cxnSp>
          <p:nvCxnSpPr>
            <p:cNvPr id="13" name="Straight Arrow Connector 12"/>
            <p:cNvCxnSpPr>
              <a:stCxn id="7" idx="0"/>
              <a:endCxn id="10" idx="2"/>
            </p:cNvCxnSpPr>
            <p:nvPr/>
          </p:nvCxnSpPr>
          <p:spPr bwMode="auto">
            <a:xfrm rot="5400000" flipH="1" flipV="1">
              <a:off x="3696192" y="3957348"/>
              <a:ext cx="1535593" cy="1588"/>
            </a:xfrm>
            <a:prstGeom prst="straightConnector1">
              <a:avLst/>
            </a:prstGeom>
            <a:solidFill>
              <a:schemeClr val="hlink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</p:cxnSp>
        <p:cxnSp>
          <p:nvCxnSpPr>
            <p:cNvPr id="14" name="Straight Arrow Connector 13"/>
            <p:cNvCxnSpPr>
              <a:stCxn id="7" idx="3"/>
              <a:endCxn id="11" idx="1"/>
            </p:cNvCxnSpPr>
            <p:nvPr/>
          </p:nvCxnSpPr>
          <p:spPr bwMode="auto">
            <a:xfrm flipV="1">
              <a:off x="5220072" y="4520833"/>
              <a:ext cx="1296144" cy="408623"/>
            </a:xfrm>
            <a:prstGeom prst="straightConnector1">
              <a:avLst/>
            </a:prstGeom>
            <a:solidFill>
              <a:schemeClr val="hlink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</p:cxnSp>
      </p:grpSp>
      <p:cxnSp>
        <p:nvCxnSpPr>
          <p:cNvPr id="16" name="Conector reto 15"/>
          <p:cNvCxnSpPr/>
          <p:nvPr/>
        </p:nvCxnSpPr>
        <p:spPr>
          <a:xfrm rot="10800000">
            <a:off x="323528" y="1268759"/>
            <a:ext cx="8568952" cy="0"/>
          </a:xfrm>
          <a:prstGeom prst="line">
            <a:avLst/>
          </a:prstGeom>
          <a:ln w="3810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/>
          <p:cNvSpPr txBox="1"/>
          <p:nvPr/>
        </p:nvSpPr>
        <p:spPr>
          <a:xfrm>
            <a:off x="467544" y="404664"/>
            <a:ext cx="464043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b="1" dirty="0" smtClean="0">
                <a:latin typeface="+mj-lt"/>
                <a:cs typeface="Arial" pitchFamily="34" charset="0"/>
              </a:rPr>
              <a:t>Problema de Busca</a:t>
            </a:r>
          </a:p>
        </p:txBody>
      </p:sp>
      <p:cxnSp>
        <p:nvCxnSpPr>
          <p:cNvPr id="18" name="Conector reto 17"/>
          <p:cNvCxnSpPr/>
          <p:nvPr/>
        </p:nvCxnSpPr>
        <p:spPr>
          <a:xfrm rot="10800000">
            <a:off x="323528" y="6309320"/>
            <a:ext cx="7776864" cy="1"/>
          </a:xfrm>
          <a:prstGeom prst="line">
            <a:avLst/>
          </a:prstGeom>
          <a:ln w="1905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Imagem 18" descr="ufgJataiLogo.pn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0714" r="10714" b="35529"/>
          <a:stretch>
            <a:fillRect/>
          </a:stretch>
        </p:blipFill>
        <p:spPr>
          <a:xfrm>
            <a:off x="8172400" y="5805264"/>
            <a:ext cx="817190" cy="891480"/>
          </a:xfrm>
          <a:prstGeom prst="rect">
            <a:avLst/>
          </a:prstGeom>
        </p:spPr>
      </p:pic>
      <p:sp>
        <p:nvSpPr>
          <p:cNvPr id="20" name="CaixaDeTexto 19"/>
          <p:cNvSpPr txBox="1"/>
          <p:nvPr/>
        </p:nvSpPr>
        <p:spPr>
          <a:xfrm>
            <a:off x="6991864" y="5970766"/>
            <a:ext cx="10849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b="1" dirty="0" smtClean="0">
                <a:solidFill>
                  <a:sysClr val="windowText" lastClr="000000"/>
                </a:solidFill>
                <a:latin typeface="+mj-lt"/>
                <a:cs typeface="Arial" pitchFamily="34" charset="0"/>
              </a:rPr>
              <a:t>UFG - Jataí</a:t>
            </a:r>
            <a:endParaRPr lang="pt-BR" sz="1600" b="1" dirty="0">
              <a:solidFill>
                <a:sysClr val="windowText" lastClr="000000"/>
              </a:solidFill>
              <a:latin typeface="+mj-lt"/>
              <a:cs typeface="Arial" pitchFamily="34" charset="0"/>
            </a:endParaRPr>
          </a:p>
        </p:txBody>
      </p:sp>
      <p:sp>
        <p:nvSpPr>
          <p:cNvPr id="21" name="CaixaDeTexto 20"/>
          <p:cNvSpPr txBox="1"/>
          <p:nvPr/>
        </p:nvSpPr>
        <p:spPr>
          <a:xfrm>
            <a:off x="4463530" y="6309320"/>
            <a:ext cx="36517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dirty="0" smtClean="0">
                <a:latin typeface="+mj-lt"/>
                <a:cs typeface="Arial" pitchFamily="34" charset="0"/>
              </a:rPr>
              <a:t>Inteligência Artificial - Esdras Lins Bispo Jr.</a:t>
            </a:r>
            <a:endParaRPr lang="pt-BR" sz="1600" dirty="0"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9138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2480</TotalTime>
  <Words>835</Words>
  <Application>Microsoft Office PowerPoint</Application>
  <PresentationFormat>Apresentação na tela (4:3)</PresentationFormat>
  <Paragraphs>149</Paragraphs>
  <Slides>18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3" baseType="lpstr">
      <vt:lpstr>Arial</vt:lpstr>
      <vt:lpstr>Calibri</vt:lpstr>
      <vt:lpstr>Garamond</vt:lpstr>
      <vt:lpstr>Wingdings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Esdras</dc:creator>
  <cp:lastModifiedBy>Esdras</cp:lastModifiedBy>
  <cp:revision>271</cp:revision>
  <dcterms:created xsi:type="dcterms:W3CDTF">2011-12-06T21:40:09Z</dcterms:created>
  <dcterms:modified xsi:type="dcterms:W3CDTF">2016-10-03T19:56:33Z</dcterms:modified>
</cp:coreProperties>
</file>