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3"/>
    <p:sldId id="508" r:id="rId4"/>
    <p:sldId id="591" r:id="rId5"/>
    <p:sldId id="590" r:id="rId6"/>
    <p:sldId id="592" r:id="rId7"/>
    <p:sldId id="600" r:id="rId8"/>
    <p:sldId id="606" r:id="rId9"/>
    <p:sldId id="618" r:id="rId10"/>
    <p:sldId id="607" r:id="rId11"/>
    <p:sldId id="620" r:id="rId12"/>
    <p:sldId id="619" r:id="rId13"/>
    <p:sldId id="621" r:id="rId14"/>
    <p:sldId id="622" r:id="rId15"/>
    <p:sldId id="608" r:id="rId16"/>
    <p:sldId id="623" r:id="rId17"/>
    <p:sldId id="624" r:id="rId18"/>
    <p:sldId id="625" r:id="rId19"/>
    <p:sldId id="626" r:id="rId20"/>
    <p:sldId id="612" r:id="rId21"/>
    <p:sldId id="627" r:id="rId22"/>
    <p:sldId id="628" r:id="rId23"/>
    <p:sldId id="609" r:id="rId24"/>
    <p:sldId id="629" r:id="rId25"/>
    <p:sldId id="630" r:id="rId26"/>
    <p:sldId id="631" r:id="rId27"/>
    <p:sldId id="632" r:id="rId28"/>
    <p:sldId id="613" r:id="rId29"/>
    <p:sldId id="594" r:id="rId30"/>
    <p:sldId id="595" r:id="rId31"/>
    <p:sldId id="596" r:id="rId32"/>
    <p:sldId id="597" r:id="rId33"/>
    <p:sldId id="598" r:id="rId34"/>
    <p:sldId id="599" r:id="rId35"/>
    <p:sldId id="551" r:id="rId36"/>
    <p:sldId id="633" r:id="rId37"/>
    <p:sldId id="634" r:id="rId38"/>
    <p:sldId id="635" r:id="rId39"/>
    <p:sldId id="636" r:id="rId40"/>
    <p:sldId id="638" r:id="rId41"/>
    <p:sldId id="639" r:id="rId42"/>
    <p:sldId id="640" r:id="rId43"/>
    <p:sldId id="616" r:id="rId44"/>
    <p:sldId id="601" r:id="rId45"/>
    <p:sldId id="617" r:id="rId46"/>
    <p:sldId id="602" r:id="rId47"/>
    <p:sldId id="603" r:id="rId48"/>
    <p:sldId id="604" r:id="rId49"/>
    <p:sldId id="605" r:id="rId50"/>
    <p:sldId id="548" r:id="rId51"/>
    <p:sldId id="549" r:id="rId52"/>
    <p:sldId id="588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dras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C880"/>
    <a:srgbClr val="76E5AE"/>
    <a:srgbClr val="003324"/>
    <a:srgbClr val="032026"/>
    <a:srgbClr val="000C1C"/>
    <a:srgbClr val="2A886E"/>
    <a:srgbClr val="52B195"/>
    <a:srgbClr val="AA5008"/>
    <a:srgbClr val="F48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commentAuthors" Target="commentAuthors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4FC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8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Rectangle 17"/>
          <p:cNvSpPr/>
          <p:nvPr/>
        </p:nvSpPr>
        <p:spPr>
          <a:xfrm>
            <a:off x="5547360" y="4459605"/>
            <a:ext cx="6567170" cy="148463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01840" y="4866640"/>
            <a:ext cx="5012690" cy="567690"/>
          </a:xfrm>
        </p:spPr>
        <p:txBody>
          <a:bodyPr>
            <a:normAutofit/>
          </a:bodyPr>
          <a:p>
            <a:pPr algn="l"/>
            <a:r>
              <a:rPr lang="pt-BR" altLang="en-US">
                <a:latin typeface="Lohit Devanagari" panose="020B0600000000000000" charset="0"/>
                <a:cs typeface="Lohit Devanagari" panose="020B0600000000000000" charset="0"/>
              </a:rPr>
              <a:t>Esdras L. Bispo Jr. </a:t>
            </a:r>
            <a:r>
              <a:rPr lang="en-US" altLang="pt-BR">
                <a:latin typeface="Lohit Devanagari" panose="020B0600000000000000" charset="0"/>
                <a:cs typeface="Lohit Devanagari" panose="020B0600000000000000" charset="0"/>
              </a:rPr>
              <a:t>|</a:t>
            </a:r>
            <a:r>
              <a:rPr lang="pt-BR" altLang="en-US">
                <a:latin typeface="Lohit Devanagari" panose="020B0600000000000000" charset="0"/>
                <a:cs typeface="Lohit Devanagari" panose="020B0600000000000000" charset="0"/>
              </a:rPr>
              <a:t> </a:t>
            </a:r>
            <a:r>
              <a:rPr lang="en-US" altLang="pt-BR">
                <a:latin typeface="Lohit Devanagari" panose="020B0600000000000000" charset="0"/>
                <a:cs typeface="Lohit Devanagari" panose="020B0600000000000000" charset="0"/>
              </a:rPr>
              <a:t>bispojr@ufg.br</a:t>
            </a:r>
            <a:endParaRPr lang="en-US" altLang="pt-BR">
              <a:latin typeface="Lohit Devanagari" panose="020B0600000000000000" charset="0"/>
              <a:cs typeface="Lohit Devanagari" panose="020B0600000000000000" charset="0"/>
            </a:endParaRPr>
          </a:p>
        </p:txBody>
      </p:sp>
      <p:sp>
        <p:nvSpPr>
          <p:cNvPr id="4" name="Retângulo 3"/>
          <p:cNvSpPr/>
          <p:nvPr/>
        </p:nvSpPr>
        <p:spPr>
          <a:xfrm flipH="1">
            <a:off x="1905" y="-317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1851660"/>
            <a:ext cx="12192000" cy="2280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02495" y="2043430"/>
            <a:ext cx="2125980" cy="1899285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80" y="2349500"/>
            <a:ext cx="1431925" cy="1271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105" y="2250440"/>
            <a:ext cx="7979410" cy="14846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2435860"/>
            <a:ext cx="7550150" cy="1299210"/>
          </a:xfrm>
        </p:spPr>
        <p:txBody>
          <a:bodyPr>
            <a:noAutofit/>
          </a:bodyPr>
          <a:p>
            <a:pPr algn="r"/>
            <a:r>
              <a:rPr lang="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Usando Git e GitHub </a:t>
            </a:r>
            <a:br>
              <a:rPr lang="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</a:br>
            <a:r>
              <a:rPr lang="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em Projetos Colaborativos</a:t>
            </a:r>
            <a:endParaRPr lang="" altLang="en-US" sz="3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pic>
        <p:nvPicPr>
          <p:cNvPr id="12" name="Picture 11" descr="logo-chapter-jata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85" y="4518660"/>
            <a:ext cx="1212850" cy="1367155"/>
          </a:xfrm>
          <a:prstGeom prst="rect">
            <a:avLst/>
          </a:prstGeom>
        </p:spPr>
      </p:pic>
      <p:sp>
        <p:nvSpPr>
          <p:cNvPr id="13" name="Subtítulo 2"/>
          <p:cNvSpPr>
            <a:spLocks noGrp="1"/>
          </p:cNvSpPr>
          <p:nvPr/>
        </p:nvSpPr>
        <p:spPr>
          <a:xfrm>
            <a:off x="7087235" y="5314315"/>
            <a:ext cx="3549650" cy="567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Lohit Devanagari" panose="020B0600000000000000" charset="0"/>
                <a:cs typeface="Lohit Devanagari" panose="020B0600000000000000" charset="0"/>
              </a:rPr>
              <a:t>1</a:t>
            </a:r>
            <a:r>
              <a:rPr lang="" altLang="en-US">
                <a:latin typeface="Lohit Devanagari" panose="020B0600000000000000" charset="0"/>
                <a:cs typeface="Lohit Devanagari" panose="020B0600000000000000" charset="0"/>
              </a:rPr>
              <a:t>2</a:t>
            </a:r>
            <a:r>
              <a:rPr lang="en-US">
                <a:latin typeface="Lohit Devanagari" panose="020B0600000000000000" charset="0"/>
                <a:cs typeface="Lohit Devanagari" panose="020B0600000000000000" charset="0"/>
              </a:rPr>
              <a:t> de junho de 2019</a:t>
            </a:r>
            <a:endParaRPr lang="en-US">
              <a:latin typeface="Lohit Devanagari" panose="020B0600000000000000" charset="0"/>
              <a:cs typeface="Lohit Devanagari" panose="020B0600000000000000" charset="0"/>
            </a:endParaRPr>
          </a:p>
        </p:txBody>
      </p:sp>
      <p:sp>
        <p:nvSpPr>
          <p:cNvPr id="15" name="Retângulo 3"/>
          <p:cNvSpPr/>
          <p:nvPr/>
        </p:nvSpPr>
        <p:spPr>
          <a:xfrm flipH="1">
            <a:off x="8890" y="22669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3"/>
          <p:cNvSpPr/>
          <p:nvPr/>
        </p:nvSpPr>
        <p:spPr>
          <a:xfrm flipH="1">
            <a:off x="8890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15875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Preparar o “palco”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t="4054" b="4644"/>
          <a:stretch>
            <a:fillRect/>
          </a:stretch>
        </p:blipFill>
        <p:spPr>
          <a:xfrm>
            <a:off x="1610995" y="1712595"/>
            <a:ext cx="8685530" cy="44583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18655" y="2065020"/>
            <a:ext cx="3704590" cy="155702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Preparar o “palco”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62195" t="4054" b="56192"/>
          <a:stretch>
            <a:fillRect/>
          </a:stretch>
        </p:blipFill>
        <p:spPr>
          <a:xfrm>
            <a:off x="2176780" y="1736725"/>
            <a:ext cx="7821295" cy="46240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Preparar o “palco”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t="2841" b="8172"/>
          <a:stretch>
            <a:fillRect/>
          </a:stretch>
        </p:blipFill>
        <p:spPr>
          <a:xfrm>
            <a:off x="1315085" y="1727200"/>
            <a:ext cx="9168765" cy="45872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18655" y="2065020"/>
            <a:ext cx="3704590" cy="301244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Preparar o “palco”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l="61839" t="9702" b="38894"/>
          <a:stretch>
            <a:fillRect/>
          </a:stretch>
        </p:blipFill>
        <p:spPr>
          <a:xfrm>
            <a:off x="2955290" y="1755140"/>
            <a:ext cx="5774690" cy="43732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Submeter versão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2317115"/>
            <a:ext cx="9816465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2442210"/>
            <a:ext cx="921194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None/>
            </a:pPr>
            <a:r>
              <a:rPr lang="en-US" altLang="en-US" sz="6000">
                <a:latin typeface="Laksaman" panose="020B0500040200020003" charset="0"/>
                <a:cs typeface="Laksaman" panose="020B0500040200020003" charset="0"/>
              </a:rPr>
              <a:t>git commit –m “&lt;m</a:t>
            </a:r>
            <a:r>
              <a:rPr lang="" altLang="en-US" sz="6000">
                <a:latin typeface="Laksaman" panose="020B0500040200020003" charset="0"/>
                <a:cs typeface="Laksaman" panose="020B0500040200020003" charset="0"/>
              </a:rPr>
              <a:t>sg</a:t>
            </a:r>
            <a:r>
              <a:rPr lang="en-US" altLang="en-US" sz="6000">
                <a:latin typeface="Laksaman" panose="020B0500040200020003" charset="0"/>
                <a:cs typeface="Laksaman" panose="020B0500040200020003" charset="0"/>
              </a:rPr>
              <a:t>&gt;”</a:t>
            </a:r>
            <a:endParaRPr lang="en-US" altLang="en-US" sz="60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Submeter versão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t="4054" b="6380"/>
          <a:stretch>
            <a:fillRect/>
          </a:stretch>
        </p:blipFill>
        <p:spPr>
          <a:xfrm>
            <a:off x="1597025" y="1872615"/>
            <a:ext cx="8506460" cy="42837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71715" y="3464560"/>
            <a:ext cx="2857500" cy="269176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Submeter versão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l="69483" t="36875" b="6380"/>
          <a:stretch>
            <a:fillRect/>
          </a:stretch>
        </p:blipFill>
        <p:spPr>
          <a:xfrm>
            <a:off x="3734435" y="1820545"/>
            <a:ext cx="4221480" cy="4413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Submeter versão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t="2439" b="6356"/>
          <a:stretch>
            <a:fillRect/>
          </a:stretch>
        </p:blipFill>
        <p:spPr>
          <a:xfrm>
            <a:off x="1581785" y="1790700"/>
            <a:ext cx="8807450" cy="45161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1130" y="2172335"/>
            <a:ext cx="4144645" cy="101536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Submeter versão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13631" t="4054" r="39064" b="67879"/>
          <a:stretch>
            <a:fillRect/>
          </a:stretch>
        </p:blipFill>
        <p:spPr>
          <a:xfrm>
            <a:off x="240030" y="1787525"/>
            <a:ext cx="7882255" cy="2629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rcRect l="10757" t="4130" r="36604" b="65770"/>
          <a:stretch>
            <a:fillRect/>
          </a:stretch>
        </p:blipFill>
        <p:spPr>
          <a:xfrm>
            <a:off x="3731260" y="3642995"/>
            <a:ext cx="8249285" cy="26517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Clonar um repositório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2317115"/>
            <a:ext cx="9816465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2442210"/>
            <a:ext cx="921194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None/>
            </a:pPr>
            <a:r>
              <a:rPr lang="en-US" altLang="en-US" sz="6000">
                <a:latin typeface="Laksaman" panose="020B0500040200020003" charset="0"/>
                <a:cs typeface="Laksaman" panose="020B0500040200020003" charset="0"/>
              </a:rPr>
              <a:t>git clone &lt;</a:t>
            </a:r>
            <a:r>
              <a:rPr lang="" altLang="en-US" sz="6000">
                <a:latin typeface="Laksaman" panose="020B0500040200020003" charset="0"/>
                <a:cs typeface="Laksaman" panose="020B0500040200020003" charset="0"/>
              </a:rPr>
              <a:t>url_</a:t>
            </a:r>
            <a:r>
              <a:rPr lang="en-US" altLang="en-US" sz="6000">
                <a:latin typeface="Laksaman" panose="020B0500040200020003" charset="0"/>
                <a:cs typeface="Laksaman" panose="020B0500040200020003" charset="0"/>
              </a:rPr>
              <a:t>repo&gt;</a:t>
            </a:r>
            <a:endParaRPr lang="en-US" altLang="en-US" sz="60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Agenda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1842135"/>
            <a:ext cx="981646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1967230"/>
            <a:ext cx="7885430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" altLang="en-US" sz="2400">
                <a:latin typeface="Laksaman" panose="020B0500040200020003" charset="0"/>
                <a:cs typeface="Laksaman" panose="020B0500040200020003" charset="0"/>
              </a:rPr>
              <a:t>Git Básico</a:t>
            </a:r>
            <a:endParaRPr lang="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" altLang="en-US" sz="2400">
                <a:latin typeface="Laksaman" panose="020B0500040200020003" charset="0"/>
                <a:cs typeface="Laksaman" panose="020B0500040200020003" charset="0"/>
              </a:rPr>
              <a:t>Fluxo do GitHub</a:t>
            </a:r>
            <a:endParaRPr lang="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" altLang="en-US" sz="2400">
                <a:latin typeface="Laksaman" panose="020B0500040200020003" charset="0"/>
                <a:cs typeface="Laksaman" panose="020B0500040200020003" charset="0"/>
              </a:rPr>
              <a:t>GitHub Básico</a:t>
            </a:r>
            <a:endParaRPr lang="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" altLang="en-US" sz="2400">
                <a:latin typeface="Laksaman" panose="020B0500040200020003" charset="0"/>
                <a:cs typeface="Laksaman" panose="020B0500040200020003" charset="0"/>
              </a:rPr>
              <a:t>WorkFlows</a:t>
            </a:r>
            <a:endParaRPr lang="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" altLang="en-US" sz="2400">
                <a:latin typeface="Laksaman" panose="020B0500040200020003" charset="0"/>
                <a:cs typeface="Laksaman" panose="020B0500040200020003" charset="0"/>
              </a:rPr>
              <a:t>Links Interessantes</a:t>
            </a:r>
            <a:endParaRPr lang="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" altLang="en-US" sz="2400">
                <a:latin typeface="Laksaman" panose="020B0500040200020003" charset="0"/>
                <a:cs typeface="Laksaman" panose="020B0500040200020003" charset="0"/>
              </a:rPr>
              <a:t>Agradecimentos</a:t>
            </a:r>
            <a:endParaRPr lang="" altLang="en-US" sz="24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Clonar um repositório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5" y="1825625"/>
            <a:ext cx="7482205" cy="439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72785" y="5204460"/>
            <a:ext cx="4046220" cy="101536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Clonar um repositório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l="47261" r="5251" b="40927"/>
          <a:stretch>
            <a:fillRect/>
          </a:stretch>
        </p:blipFill>
        <p:spPr>
          <a:xfrm>
            <a:off x="3020695" y="1993265"/>
            <a:ext cx="5629275" cy="41122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8482965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Su</a:t>
            </a:r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bindo mudanças na nuvem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2317115"/>
            <a:ext cx="9816465" cy="128016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249045" y="2400300"/>
            <a:ext cx="921194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None/>
            </a:pPr>
            <a:r>
              <a:rPr lang="en-US" altLang="en-US" sz="4800">
                <a:latin typeface="Laksaman" panose="020B0500040200020003" charset="0"/>
                <a:cs typeface="Laksaman" panose="020B0500040200020003" charset="0"/>
              </a:rPr>
              <a:t>git remote origin add &lt;server&gt;</a:t>
            </a:r>
            <a:endParaRPr lang="en-US" altLang="en-US" sz="4800"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1395" y="3913505"/>
            <a:ext cx="9816465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74775" y="4038600"/>
            <a:ext cx="921194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None/>
            </a:pPr>
            <a:r>
              <a:rPr lang="en-US" altLang="en-US" sz="6000">
                <a:latin typeface="Laksaman" panose="020B0500040200020003" charset="0"/>
                <a:cs typeface="Laksaman" panose="020B0500040200020003" charset="0"/>
              </a:rPr>
              <a:t>git push origin master</a:t>
            </a:r>
            <a:endParaRPr lang="en-US" altLang="en-US" sz="60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8482965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Subindo mudanças na nuvem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t="4173" b="6884"/>
          <a:stretch>
            <a:fillRect/>
          </a:stretch>
        </p:blipFill>
        <p:spPr>
          <a:xfrm>
            <a:off x="1595120" y="1910715"/>
            <a:ext cx="8416290" cy="420941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61285" y="1824990"/>
            <a:ext cx="3693160" cy="175069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8482965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Subindo mudanças na nuvem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t="4173" r="43345" b="55884"/>
          <a:stretch>
            <a:fillRect/>
          </a:stretch>
        </p:blipFill>
        <p:spPr>
          <a:xfrm>
            <a:off x="1722120" y="2037715"/>
            <a:ext cx="9929495" cy="39363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8482965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Subindo mudanças na nuvem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t="4700" b="6372"/>
          <a:stretch>
            <a:fillRect/>
          </a:stretch>
        </p:blipFill>
        <p:spPr>
          <a:xfrm>
            <a:off x="2121535" y="2032000"/>
            <a:ext cx="7496810" cy="374840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13710" y="1923415"/>
            <a:ext cx="3340735" cy="165227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8482965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Subindo mudanças na nuvem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l="13959" t="4700" r="44130" b="63408"/>
          <a:stretch>
            <a:fillRect/>
          </a:stretch>
        </p:blipFill>
        <p:spPr>
          <a:xfrm>
            <a:off x="1456690" y="1960880"/>
            <a:ext cx="8955405" cy="38315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Outros comandos...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1842135"/>
            <a:ext cx="981646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1967230"/>
            <a:ext cx="7885430" cy="3448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git log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git status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git checkout –b &lt;new_branch&gt;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" altLang="en-US" sz="2400">
                <a:latin typeface="Laksaman" panose="020B0500040200020003" charset="0"/>
                <a:cs typeface="Laksaman" panose="020B0500040200020003" charset="0"/>
              </a:rPr>
              <a:t>g</a:t>
            </a: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it pull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git merge &lt;branch&gt;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git tag &lt;name&gt; &lt;commit_id&gt;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etc...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tângulo 3"/>
          <p:cNvSpPr/>
          <p:nvPr/>
        </p:nvSpPr>
        <p:spPr>
          <a:xfrm flipH="1">
            <a:off x="1905" y="-317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1851660"/>
            <a:ext cx="12192000" cy="2280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02495" y="2043430"/>
            <a:ext cx="2125980" cy="1899285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80" y="2349500"/>
            <a:ext cx="1431925" cy="1271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105" y="2250440"/>
            <a:ext cx="7979410" cy="14846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2315845"/>
            <a:ext cx="7550150" cy="1299210"/>
          </a:xfrm>
        </p:spPr>
        <p:txBody>
          <a:bodyPr>
            <a:noAutofit/>
          </a:bodyPr>
          <a:p>
            <a:pPr algn="r"/>
            <a:r>
              <a:rPr lang="" altLang="en-US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Fluxo do GitHub</a:t>
            </a:r>
            <a:endParaRPr lang="" altLang="en-US" sz="4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5" name="Retângulo 3"/>
          <p:cNvSpPr/>
          <p:nvPr/>
        </p:nvSpPr>
        <p:spPr>
          <a:xfrm flipH="1">
            <a:off x="8890" y="22669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3"/>
          <p:cNvSpPr/>
          <p:nvPr/>
        </p:nvSpPr>
        <p:spPr>
          <a:xfrm flipH="1">
            <a:off x="8890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15875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3947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Criar um Ramo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804545" y="1842135"/>
            <a:ext cx="1053655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4760" y="2253298"/>
            <a:ext cx="95631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tângulo 3"/>
          <p:cNvSpPr/>
          <p:nvPr/>
        </p:nvSpPr>
        <p:spPr>
          <a:xfrm flipH="1">
            <a:off x="1905" y="-317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1851660"/>
            <a:ext cx="12192000" cy="2280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02495" y="2043430"/>
            <a:ext cx="2125980" cy="1899285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80" y="2349500"/>
            <a:ext cx="1431925" cy="1271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105" y="2250440"/>
            <a:ext cx="7979410" cy="14846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2315845"/>
            <a:ext cx="7550150" cy="1299210"/>
          </a:xfrm>
        </p:spPr>
        <p:txBody>
          <a:bodyPr>
            <a:noAutofit/>
          </a:bodyPr>
          <a:p>
            <a:pPr algn="r"/>
            <a:r>
              <a:rPr lang="" altLang="en-US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Git Básico</a:t>
            </a:r>
            <a:endParaRPr lang="" altLang="en-US" sz="4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5" name="Retângulo 3"/>
          <p:cNvSpPr/>
          <p:nvPr/>
        </p:nvSpPr>
        <p:spPr>
          <a:xfrm flipH="1">
            <a:off x="8890" y="22669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3"/>
          <p:cNvSpPr/>
          <p:nvPr/>
        </p:nvSpPr>
        <p:spPr>
          <a:xfrm flipH="1">
            <a:off x="8890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15875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3947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Adicionar </a:t>
            </a:r>
            <a:r>
              <a:rPr lang="" altLang="en-US" sz="44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Commits</a:t>
            </a:r>
            <a:endParaRPr lang="" altLang="en-US" sz="440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804545" y="1842135"/>
            <a:ext cx="1053655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4465" y="2278698"/>
            <a:ext cx="93059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3947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Abrir </a:t>
            </a:r>
            <a:r>
              <a:rPr lang="" altLang="en-US" sz="44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Pull Request</a:t>
            </a:r>
            <a:endParaRPr lang="" altLang="en-US" sz="440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804545" y="1842135"/>
            <a:ext cx="1053655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9230" y="2271078"/>
            <a:ext cx="92773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3947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Discutir e Revisar</a:t>
            </a:r>
            <a:endParaRPr lang="" altLang="en-US" sz="440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804545" y="1842135"/>
            <a:ext cx="1053655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4310" y="2439670"/>
            <a:ext cx="93535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3947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Mesclar e Liberar</a:t>
            </a:r>
            <a:endParaRPr lang="" altLang="en-US" sz="440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804545" y="1842135"/>
            <a:ext cx="1053655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876" y="2349183"/>
            <a:ext cx="96869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tângulo 3"/>
          <p:cNvSpPr/>
          <p:nvPr/>
        </p:nvSpPr>
        <p:spPr>
          <a:xfrm flipH="1">
            <a:off x="1905" y="-317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1851660"/>
            <a:ext cx="12192000" cy="2280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02495" y="2043430"/>
            <a:ext cx="2125980" cy="1899285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80" y="2349500"/>
            <a:ext cx="1431925" cy="1271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105" y="2250440"/>
            <a:ext cx="7979410" cy="14846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2315845"/>
            <a:ext cx="7550150" cy="1299210"/>
          </a:xfrm>
        </p:spPr>
        <p:txBody>
          <a:bodyPr>
            <a:noAutofit/>
          </a:bodyPr>
          <a:p>
            <a:pPr algn="r"/>
            <a:r>
              <a:rPr lang="" altLang="en-US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GitHub Básico</a:t>
            </a:r>
            <a:endParaRPr lang="" altLang="en-US" sz="4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5" name="Retângulo 3"/>
          <p:cNvSpPr/>
          <p:nvPr/>
        </p:nvSpPr>
        <p:spPr>
          <a:xfrm flipH="1">
            <a:off x="8890" y="22669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3"/>
          <p:cNvSpPr/>
          <p:nvPr/>
        </p:nvSpPr>
        <p:spPr>
          <a:xfrm flipH="1">
            <a:off x="8890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15875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Por que usar o GitHub?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" y="2197100"/>
            <a:ext cx="9410700" cy="3933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 b="40194"/>
          <a:stretch>
            <a:fillRect/>
          </a:stretch>
        </p:blipFill>
        <p:spPr>
          <a:xfrm>
            <a:off x="7699375" y="1962785"/>
            <a:ext cx="4280535" cy="1094105"/>
          </a:xfrm>
          <a:prstGeom prst="rect">
            <a:avLst/>
          </a:prstGeom>
          <a:ln w="57150">
            <a:solidFill>
              <a:srgbClr val="003324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5455920" y="4478655"/>
            <a:ext cx="5947410" cy="1484630"/>
          </a:xfrm>
          <a:prstGeom prst="rect">
            <a:avLst/>
          </a:prstGeom>
          <a:solidFill>
            <a:schemeClr val="accent3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ítulo 1"/>
          <p:cNvSpPr>
            <a:spLocks noGrp="1"/>
          </p:cNvSpPr>
          <p:nvPr/>
        </p:nvSpPr>
        <p:spPr>
          <a:xfrm>
            <a:off x="5650230" y="4571365"/>
            <a:ext cx="5311775" cy="1299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Bastante utilizado</a:t>
            </a:r>
            <a:endParaRPr lang="" altLang="en-US" sz="400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Por que usar o GitHub?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" y="1815465"/>
            <a:ext cx="10175240" cy="44284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55920" y="4478655"/>
            <a:ext cx="5947410" cy="1484630"/>
          </a:xfrm>
          <a:prstGeom prst="rect">
            <a:avLst/>
          </a:prstGeom>
          <a:solidFill>
            <a:schemeClr val="accent3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/>
        </p:nvSpPr>
        <p:spPr>
          <a:xfrm>
            <a:off x="5650230" y="4571365"/>
            <a:ext cx="5311775" cy="1299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Tarefas e </a:t>
            </a:r>
            <a:r>
              <a:rPr lang="" altLang="en-US" sz="40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Milestones</a:t>
            </a:r>
            <a:endParaRPr lang="" altLang="en-US" sz="400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Por que usar o GitHub?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0" y="1888490"/>
            <a:ext cx="9203055" cy="43211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55920" y="4478655"/>
            <a:ext cx="5947410" cy="1484630"/>
          </a:xfrm>
          <a:prstGeom prst="rect">
            <a:avLst/>
          </a:prstGeom>
          <a:solidFill>
            <a:schemeClr val="accent3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/>
        </p:nvSpPr>
        <p:spPr>
          <a:xfrm>
            <a:off x="5650230" y="4777105"/>
            <a:ext cx="5311775" cy="1299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Pull Requests com comentários</a:t>
            </a:r>
            <a:endParaRPr lang="" altLang="en-US" sz="400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Por que usar o GitHub?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1870075"/>
            <a:ext cx="9621520" cy="42646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55920" y="4478655"/>
            <a:ext cx="5947410" cy="1484630"/>
          </a:xfrm>
          <a:prstGeom prst="rect">
            <a:avLst/>
          </a:prstGeom>
          <a:solidFill>
            <a:schemeClr val="accent3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/>
        </p:nvSpPr>
        <p:spPr>
          <a:xfrm>
            <a:off x="5650230" y="4777105"/>
            <a:ext cx="5311775" cy="1299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Gerenciador de Equipes Integrado</a:t>
            </a:r>
            <a:endParaRPr lang="" altLang="en-US" sz="4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Por que usar o GitHub?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15" y="1965325"/>
            <a:ext cx="9326245" cy="4178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09715" y="4478655"/>
            <a:ext cx="4793615" cy="1484630"/>
          </a:xfrm>
          <a:prstGeom prst="rect">
            <a:avLst/>
          </a:prstGeom>
          <a:solidFill>
            <a:schemeClr val="accent3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/>
        </p:nvSpPr>
        <p:spPr>
          <a:xfrm>
            <a:off x="6387465" y="4537075"/>
            <a:ext cx="5311775" cy="1299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Editor </a:t>
            </a:r>
            <a:r>
              <a:rPr lang="" altLang="en-US" sz="40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Markdown</a:t>
            </a:r>
            <a:endParaRPr lang="" altLang="en-US" sz="400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Snapshots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Rectangle 2"/>
          <p:cNvSpPr/>
          <p:nvPr/>
        </p:nvSpPr>
        <p:spPr>
          <a:xfrm>
            <a:off x="578485" y="1842135"/>
            <a:ext cx="11257280" cy="441452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9460" name="Picture 4" descr="Git stores data as snapshots of the project over tim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475" y="2060575"/>
            <a:ext cx="10421620" cy="3978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Por que usar o GitHub?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15" y="1624965"/>
            <a:ext cx="8686165" cy="47002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09715" y="4478655"/>
            <a:ext cx="4793615" cy="1484630"/>
          </a:xfrm>
          <a:prstGeom prst="rect">
            <a:avLst/>
          </a:prstGeom>
          <a:solidFill>
            <a:schemeClr val="accent3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/>
        </p:nvSpPr>
        <p:spPr>
          <a:xfrm>
            <a:off x="6387465" y="4537075"/>
            <a:ext cx="5311775" cy="1299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40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Highlight Code</a:t>
            </a:r>
            <a:endParaRPr lang="" altLang="en-US" sz="400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Por que usar o GitHub?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45" y="1969770"/>
            <a:ext cx="8792845" cy="39935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26480" y="4787265"/>
            <a:ext cx="5585460" cy="1484630"/>
          </a:xfrm>
          <a:prstGeom prst="rect">
            <a:avLst/>
          </a:prstGeom>
          <a:solidFill>
            <a:schemeClr val="accent3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ítulo 1"/>
          <p:cNvSpPr>
            <a:spLocks noGrp="1"/>
          </p:cNvSpPr>
          <p:nvPr/>
        </p:nvSpPr>
        <p:spPr>
          <a:xfrm>
            <a:off x="6195060" y="4879975"/>
            <a:ext cx="5448935" cy="1299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" altLang="en-US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Repositórios privados</a:t>
            </a:r>
            <a:endParaRPr lang="" altLang="en-US" sz="4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38580" y="1923415"/>
            <a:ext cx="2294890" cy="53276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Por que usar o GitHub?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1842135"/>
            <a:ext cx="981646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1981200"/>
            <a:ext cx="8605520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Renderização de formatos</a:t>
            </a:r>
            <a:br>
              <a:rPr lang="en-US" altLang="en-US" sz="2400"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	- CSV, STL 3D Models e GeoJSON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Aplicações nativas em várias plataformas</a:t>
            </a:r>
            <a:br>
              <a:rPr lang="en-US" altLang="en-US" sz="2400"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	- Windows, Linux, MacOS, Android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Páginas do GitHub</a:t>
            </a:r>
            <a:br>
              <a:rPr lang="en-US" altLang="en-US" sz="2400"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	- Publique um site </a:t>
            </a:r>
            <a:r>
              <a:rPr lang="" altLang="en-US" sz="2400">
                <a:latin typeface="Laksaman" panose="020B0500040200020003" charset="0"/>
                <a:cs typeface="Laksaman" panose="020B0500040200020003" charset="0"/>
              </a:rPr>
              <a:t>simples</a:t>
            </a: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do seu repositório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GitHub Básico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1842135"/>
            <a:ext cx="981646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2232660"/>
            <a:ext cx="7885430" cy="3448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Criar repositório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Criar uma tarefa (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issue</a:t>
            </a: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)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Criar uma 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milestone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Criar um ramo (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branch</a:t>
            </a: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)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Fazer um 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commit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Abrir uma 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Pull Request</a:t>
            </a:r>
            <a:endParaRPr lang="en-US" altLang="en-US" sz="2400" i="1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Mescle uma 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Pull Request</a:t>
            </a:r>
            <a:endParaRPr lang="en-US" altLang="en-US" sz="2400" i="1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tângulo 3"/>
          <p:cNvSpPr/>
          <p:nvPr/>
        </p:nvSpPr>
        <p:spPr>
          <a:xfrm flipH="1">
            <a:off x="1905" y="-317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1851660"/>
            <a:ext cx="12192000" cy="2280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02495" y="2043430"/>
            <a:ext cx="2125980" cy="1899285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80" y="2349500"/>
            <a:ext cx="1431925" cy="1271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105" y="2250440"/>
            <a:ext cx="7979410" cy="14846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2315845"/>
            <a:ext cx="7550150" cy="1299210"/>
          </a:xfrm>
        </p:spPr>
        <p:txBody>
          <a:bodyPr>
            <a:noAutofit/>
          </a:bodyPr>
          <a:p>
            <a:pPr algn="r"/>
            <a:r>
              <a:rPr lang="" altLang="en-US" sz="40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WorkFlows</a:t>
            </a:r>
            <a:endParaRPr lang="" altLang="en-US" sz="400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5" name="Retângulo 3"/>
          <p:cNvSpPr/>
          <p:nvPr/>
        </p:nvSpPr>
        <p:spPr>
          <a:xfrm flipH="1">
            <a:off x="8890" y="22669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3"/>
          <p:cNvSpPr/>
          <p:nvPr/>
        </p:nvSpPr>
        <p:spPr>
          <a:xfrm flipH="1">
            <a:off x="8890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15875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870839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WorkFlow: Subir repo no GitHub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1842135"/>
            <a:ext cx="981646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2232660"/>
            <a:ext cx="7885430" cy="3448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Aplicação do GitHub (opcional)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Criar repositório local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Faça commits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Suba seu repositório para o GitHub.com</a:t>
            </a:r>
            <a:br>
              <a:rPr lang="en-US" altLang="en-US" sz="2400">
                <a:latin typeface="Laksaman" panose="020B0500040200020003" charset="0"/>
                <a:cs typeface="Laksaman" panose="020B0500040200020003" charset="0"/>
              </a:rPr>
            </a:br>
            <a:br>
              <a:rPr lang="en-US" altLang="en-US" sz="2400"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Outras opções: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Puxar mudanças </a:t>
            </a:r>
            <a:r>
              <a:rPr lang="" altLang="en-US" sz="2400">
                <a:latin typeface="Laksaman" panose="020B0500040200020003" charset="0"/>
                <a:cs typeface="Laksaman" panose="020B0500040200020003" charset="0"/>
              </a:rPr>
              <a:t>--&gt;</a:t>
            </a: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sincronizar repositório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870839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WorkFlow: </a:t>
            </a:r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Contribuir em Projeto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1842135"/>
            <a:ext cx="7978140" cy="274637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2232660"/>
            <a:ext cx="7885430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Fork</a:t>
            </a: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o repositório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Clone seu 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fork</a:t>
            </a:r>
            <a:endParaRPr lang="en-US" altLang="en-US" sz="2400" i="1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Faça 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commits</a:t>
            </a: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e suba as modificações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Abra uma 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Pull request</a:t>
            </a:r>
            <a:endParaRPr lang="en-US" altLang="en-US" sz="2400" i="1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tângulo 3"/>
          <p:cNvSpPr/>
          <p:nvPr/>
        </p:nvSpPr>
        <p:spPr>
          <a:xfrm flipH="1">
            <a:off x="1905" y="-317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1851660"/>
            <a:ext cx="12192000" cy="2280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02495" y="2043430"/>
            <a:ext cx="2125980" cy="1899285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80" y="2349500"/>
            <a:ext cx="1431925" cy="1271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105" y="2250440"/>
            <a:ext cx="7979410" cy="14846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2315845"/>
            <a:ext cx="7550150" cy="1299210"/>
          </a:xfrm>
        </p:spPr>
        <p:txBody>
          <a:bodyPr>
            <a:noAutofit/>
          </a:bodyPr>
          <a:p>
            <a:pPr algn="r"/>
            <a:r>
              <a:rPr lang="" altLang="en-US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Links Interessantes</a:t>
            </a:r>
            <a:endParaRPr lang="" altLang="en-US" sz="4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5" name="Retângulo 3"/>
          <p:cNvSpPr/>
          <p:nvPr/>
        </p:nvSpPr>
        <p:spPr>
          <a:xfrm flipH="1">
            <a:off x="8890" y="22669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3"/>
          <p:cNvSpPr/>
          <p:nvPr/>
        </p:nvSpPr>
        <p:spPr>
          <a:xfrm flipH="1">
            <a:off x="8890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15875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Links Interessantes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1842135"/>
            <a:ext cx="981646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2232660"/>
            <a:ext cx="9045575" cy="3448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 b="1">
                <a:latin typeface="Laksaman" panose="020B0500040200020003" charset="0"/>
                <a:cs typeface="Laksaman" panose="020B0500040200020003" charset="0"/>
              </a:rPr>
              <a:t>Git</a:t>
            </a: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</a:t>
            </a:r>
            <a:r>
              <a:rPr lang="" altLang="en-US" sz="2400">
                <a:latin typeface="Laksaman" panose="020B0500040200020003" charset="0"/>
                <a:cs typeface="Laksaman" panose="020B0500040200020003" charset="0"/>
              </a:rPr>
              <a:t>| h</a:t>
            </a: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ttp://git-scm.com/ </a:t>
            </a:r>
            <a:br>
              <a:rPr lang="en-US" altLang="en-US" sz="2400"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http://marklodato.github.io/visual-git-guide/index-en.html   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 b="1">
                <a:latin typeface="Laksaman" panose="020B0500040200020003" charset="0"/>
                <a:cs typeface="Laksaman" panose="020B0500040200020003" charset="0"/>
              </a:rPr>
              <a:t>GitHub Guides</a:t>
            </a:r>
            <a:br>
              <a:rPr lang="en-US" altLang="en-US" sz="2400" b="1"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https://guides.github.com/ e www.youtube.com/user/GitHubGuides  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[Vídeo-aula] </a:t>
            </a:r>
            <a:r>
              <a:rPr lang="en-US" altLang="en-US" sz="2400" b="1">
                <a:latin typeface="Laksaman" panose="020B0500040200020003" charset="0"/>
                <a:cs typeface="Laksaman" panose="020B0500040200020003" charset="0"/>
              </a:rPr>
              <a:t>Como contribuir no Projeto com o GitHub</a:t>
            </a:r>
            <a:br>
              <a:rPr lang="en-US" altLang="en-US" sz="2400"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https://www.youtube.com/watch?v=7h7FmCKEHf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tângulo 3"/>
          <p:cNvSpPr/>
          <p:nvPr/>
        </p:nvSpPr>
        <p:spPr>
          <a:xfrm flipH="1">
            <a:off x="1905" y="-317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1851660"/>
            <a:ext cx="12192000" cy="2280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02495" y="2043430"/>
            <a:ext cx="2125980" cy="1899285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80" y="2349500"/>
            <a:ext cx="1431925" cy="1271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105" y="2250440"/>
            <a:ext cx="7979410" cy="14846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2315845"/>
            <a:ext cx="7550150" cy="1299210"/>
          </a:xfrm>
        </p:spPr>
        <p:txBody>
          <a:bodyPr>
            <a:noAutofit/>
          </a:bodyPr>
          <a:p>
            <a:pPr algn="r"/>
            <a:r>
              <a:rPr lang="en-US" altLang="en-US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Agradecimentos</a:t>
            </a:r>
            <a:endParaRPr lang="en-US" altLang="en-US" sz="4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5" name="Retângulo 3"/>
          <p:cNvSpPr/>
          <p:nvPr/>
        </p:nvSpPr>
        <p:spPr>
          <a:xfrm flipH="1">
            <a:off x="8890" y="22669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3"/>
          <p:cNvSpPr/>
          <p:nvPr/>
        </p:nvSpPr>
        <p:spPr>
          <a:xfrm flipH="1">
            <a:off x="8890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15875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3947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Os Três Estados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595755" y="1842135"/>
            <a:ext cx="922210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9458" name="Picture 2" descr="Working directory, staging area, and Git directory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5395" y="2022475"/>
            <a:ext cx="7847965" cy="43256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tângulo 3"/>
          <p:cNvSpPr/>
          <p:nvPr/>
        </p:nvSpPr>
        <p:spPr>
          <a:xfrm flipH="1">
            <a:off x="1905" y="-317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Retângulo 3"/>
          <p:cNvSpPr/>
          <p:nvPr/>
        </p:nvSpPr>
        <p:spPr>
          <a:xfrm flipH="1">
            <a:off x="8890" y="22669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3"/>
          <p:cNvSpPr/>
          <p:nvPr/>
        </p:nvSpPr>
        <p:spPr>
          <a:xfrm flipH="1">
            <a:off x="8890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15875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190" y="1781810"/>
            <a:ext cx="2489835" cy="3322320"/>
          </a:xfrm>
          <a:prstGeom prst="rect">
            <a:avLst/>
          </a:prstGeom>
        </p:spPr>
      </p:pic>
      <p:pic>
        <p:nvPicPr>
          <p:cNvPr id="6" name="Picture 5" descr="logo-chapter-jat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5" y="1315085"/>
            <a:ext cx="3477260" cy="391858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72160" y="1440180"/>
            <a:ext cx="2675255" cy="379349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" y="1781810"/>
            <a:ext cx="2270125" cy="332168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8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Rectangle 17"/>
          <p:cNvSpPr/>
          <p:nvPr/>
        </p:nvSpPr>
        <p:spPr>
          <a:xfrm>
            <a:off x="5547360" y="4459605"/>
            <a:ext cx="6567170" cy="148463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01840" y="4866640"/>
            <a:ext cx="5012690" cy="567690"/>
          </a:xfrm>
        </p:spPr>
        <p:txBody>
          <a:bodyPr>
            <a:normAutofit/>
          </a:bodyPr>
          <a:p>
            <a:pPr algn="l"/>
            <a:r>
              <a:rPr lang="pt-BR" altLang="en-US">
                <a:latin typeface="Lohit Devanagari" panose="020B0600000000000000" charset="0"/>
                <a:cs typeface="Lohit Devanagari" panose="020B0600000000000000" charset="0"/>
              </a:rPr>
              <a:t>Esdras L. Bispo Jr. </a:t>
            </a:r>
            <a:r>
              <a:rPr lang="en-US" altLang="pt-BR">
                <a:latin typeface="Lohit Devanagari" panose="020B0600000000000000" charset="0"/>
                <a:cs typeface="Lohit Devanagari" panose="020B0600000000000000" charset="0"/>
              </a:rPr>
              <a:t>|</a:t>
            </a:r>
            <a:r>
              <a:rPr lang="pt-BR" altLang="en-US">
                <a:latin typeface="Lohit Devanagari" panose="020B0600000000000000" charset="0"/>
                <a:cs typeface="Lohit Devanagari" panose="020B0600000000000000" charset="0"/>
              </a:rPr>
              <a:t> </a:t>
            </a:r>
            <a:r>
              <a:rPr lang="en-US" altLang="pt-BR">
                <a:latin typeface="Lohit Devanagari" panose="020B0600000000000000" charset="0"/>
                <a:cs typeface="Lohit Devanagari" panose="020B0600000000000000" charset="0"/>
              </a:rPr>
              <a:t>bispojr@ufg.br</a:t>
            </a:r>
            <a:endParaRPr lang="en-US" altLang="pt-BR">
              <a:latin typeface="Lohit Devanagari" panose="020B0600000000000000" charset="0"/>
              <a:cs typeface="Lohit Devanagari" panose="020B0600000000000000" charset="0"/>
            </a:endParaRPr>
          </a:p>
        </p:txBody>
      </p:sp>
      <p:sp>
        <p:nvSpPr>
          <p:cNvPr id="4" name="Retângulo 3"/>
          <p:cNvSpPr/>
          <p:nvPr/>
        </p:nvSpPr>
        <p:spPr>
          <a:xfrm flipH="1">
            <a:off x="1905" y="-317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1851660"/>
            <a:ext cx="12192000" cy="2280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02495" y="2043430"/>
            <a:ext cx="2125980" cy="1899285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80" y="2349500"/>
            <a:ext cx="1431925" cy="1271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105" y="2250440"/>
            <a:ext cx="7979410" cy="14846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2435860"/>
            <a:ext cx="7550150" cy="1299210"/>
          </a:xfrm>
        </p:spPr>
        <p:txBody>
          <a:bodyPr>
            <a:noAutofit/>
          </a:bodyPr>
          <a:p>
            <a:pPr algn="r"/>
            <a:r>
              <a:rPr lang="en-US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Usando Git e GitHub </a:t>
            </a:r>
            <a:br>
              <a:rPr lang="en-US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em Projetos Colaborativos</a:t>
            </a:r>
            <a:endParaRPr lang="en-US" altLang="en-US" sz="3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pic>
        <p:nvPicPr>
          <p:cNvPr id="12" name="Picture 11" descr="logo-chapter-jata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85" y="4518660"/>
            <a:ext cx="1212850" cy="1367155"/>
          </a:xfrm>
          <a:prstGeom prst="rect">
            <a:avLst/>
          </a:prstGeom>
        </p:spPr>
      </p:pic>
      <p:sp>
        <p:nvSpPr>
          <p:cNvPr id="13" name="Subtítulo 2"/>
          <p:cNvSpPr>
            <a:spLocks noGrp="1"/>
          </p:cNvSpPr>
          <p:nvPr/>
        </p:nvSpPr>
        <p:spPr>
          <a:xfrm>
            <a:off x="7087235" y="5314315"/>
            <a:ext cx="3549650" cy="567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Lohit Devanagari" panose="020B0600000000000000" charset="0"/>
                <a:cs typeface="Lohit Devanagari" panose="020B0600000000000000" charset="0"/>
              </a:rPr>
              <a:t>1</a:t>
            </a:r>
            <a:r>
              <a:rPr lang="en-US" altLang="en-US">
                <a:latin typeface="Lohit Devanagari" panose="020B0600000000000000" charset="0"/>
                <a:cs typeface="Lohit Devanagari" panose="020B0600000000000000" charset="0"/>
              </a:rPr>
              <a:t>2</a:t>
            </a:r>
            <a:r>
              <a:rPr lang="en-US">
                <a:latin typeface="Lohit Devanagari" panose="020B0600000000000000" charset="0"/>
                <a:cs typeface="Lohit Devanagari" panose="020B0600000000000000" charset="0"/>
              </a:rPr>
              <a:t> de junho de 2019</a:t>
            </a:r>
            <a:endParaRPr lang="en-US">
              <a:latin typeface="Lohit Devanagari" panose="020B0600000000000000" charset="0"/>
              <a:cs typeface="Lohit Devanagari" panose="020B0600000000000000" charset="0"/>
            </a:endParaRPr>
          </a:p>
        </p:txBody>
      </p:sp>
      <p:sp>
        <p:nvSpPr>
          <p:cNvPr id="15" name="Retângulo 3"/>
          <p:cNvSpPr/>
          <p:nvPr/>
        </p:nvSpPr>
        <p:spPr>
          <a:xfrm flipH="1">
            <a:off x="8890" y="22669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3"/>
          <p:cNvSpPr/>
          <p:nvPr/>
        </p:nvSpPr>
        <p:spPr>
          <a:xfrm flipH="1">
            <a:off x="8890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15875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Configuração inicial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2834005"/>
            <a:ext cx="9816465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2959100"/>
            <a:ext cx="860552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git config --global user.name "John Doe“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git config --global user.email johndoe@example.com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Criar um repositório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2317115"/>
            <a:ext cx="9816465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2442210"/>
            <a:ext cx="86055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None/>
            </a:pPr>
            <a:r>
              <a:rPr lang="" altLang="en-US" sz="6000">
                <a:latin typeface="Laksaman" panose="020B0500040200020003" charset="0"/>
                <a:cs typeface="Laksaman" panose="020B0500040200020003" charset="0"/>
              </a:rPr>
              <a:t>git init</a:t>
            </a:r>
            <a:endParaRPr lang="" altLang="en-US" sz="60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Criar um repositório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75" y="1784350"/>
            <a:ext cx="7730490" cy="45300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44345" y="2771775"/>
            <a:ext cx="1951990" cy="82169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Preparar o “palco”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2317115"/>
            <a:ext cx="9816465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2442210"/>
            <a:ext cx="86055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None/>
            </a:pPr>
            <a:r>
              <a:rPr lang="en-US" altLang="en-US" sz="6000">
                <a:latin typeface="Laksaman" panose="020B0500040200020003" charset="0"/>
                <a:cs typeface="Laksaman" panose="020B0500040200020003" charset="0"/>
              </a:rPr>
              <a:t>git add &lt;file&gt;</a:t>
            </a:r>
            <a:endParaRPr lang="en-US" altLang="en-US" sz="60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2484</Words>
  <Application>WPS Presentation</Application>
  <PresentationFormat>Widescreen</PresentationFormat>
  <Paragraphs>179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7" baseType="lpstr">
      <vt:lpstr>Arial</vt:lpstr>
      <vt:lpstr>SimSun</vt:lpstr>
      <vt:lpstr>Wingdings</vt:lpstr>
      <vt:lpstr>Times New Roman</vt:lpstr>
      <vt:lpstr>Lohit Devanagari</vt:lpstr>
      <vt:lpstr>Laksaman</vt:lpstr>
      <vt:lpstr>Calibri</vt:lpstr>
      <vt:lpstr>DejaVu Sans</vt:lpstr>
      <vt:lpstr>微软雅黑</vt:lpstr>
      <vt:lpstr>文泉驿微米黑</vt:lpstr>
      <vt:lpstr/>
      <vt:lpstr>Arial Unicode MS</vt:lpstr>
      <vt:lpstr>Calibri Light</vt:lpstr>
      <vt:lpstr>Gubbi</vt:lpstr>
      <vt:lpstr>Courier New</vt:lpstr>
      <vt:lpstr>Tema do Office</vt:lpstr>
      <vt:lpstr>O que a Inteligência Artificial pode  contribuir para a Educação?</vt:lpstr>
      <vt:lpstr>Agenda</vt:lpstr>
      <vt:lpstr>IA na Educação</vt:lpstr>
      <vt:lpstr>Por que usar o GitHub?</vt:lpstr>
      <vt:lpstr>Snapshots</vt:lpstr>
      <vt:lpstr>Por que usar o GitHub?</vt:lpstr>
      <vt:lpstr>Configuração inicial</vt:lpstr>
      <vt:lpstr>Criar um repositório</vt:lpstr>
      <vt:lpstr>Criar um repositório</vt:lpstr>
      <vt:lpstr>Preparar o “palco”</vt:lpstr>
      <vt:lpstr>Preparar o “palco”</vt:lpstr>
      <vt:lpstr>Preparar o “palco”</vt:lpstr>
      <vt:lpstr>Preparar o “palco”</vt:lpstr>
      <vt:lpstr>Preparar o “palco”</vt:lpstr>
      <vt:lpstr>Submeter versão</vt:lpstr>
      <vt:lpstr>Submeter versão</vt:lpstr>
      <vt:lpstr>Submeter versão</vt:lpstr>
      <vt:lpstr>Submeter versão</vt:lpstr>
      <vt:lpstr>Submeter versão</vt:lpstr>
      <vt:lpstr>Clonar um repositório</vt:lpstr>
      <vt:lpstr>Clonar um repositório</vt:lpstr>
      <vt:lpstr>Submeter versão</vt:lpstr>
      <vt:lpstr>Subindo mudanças na nuvem</vt:lpstr>
      <vt:lpstr>Subindo mudanças na nuvem</vt:lpstr>
      <vt:lpstr>Subindo mudanças na nuvem</vt:lpstr>
      <vt:lpstr>Subindo mudanças na nuvem</vt:lpstr>
      <vt:lpstr>Agenda</vt:lpstr>
      <vt:lpstr>Git Básico</vt:lpstr>
      <vt:lpstr>Os Três Estados</vt:lpstr>
      <vt:lpstr>Criar um Ramo</vt:lpstr>
      <vt:lpstr>Adicionar Commits</vt:lpstr>
      <vt:lpstr>Abrir Pull Request</vt:lpstr>
      <vt:lpstr>Discutir e Revisar</vt:lpstr>
      <vt:lpstr>IA na Educação</vt:lpstr>
      <vt:lpstr>Por que usar o GitHub?</vt:lpstr>
      <vt:lpstr>GitHub Básico</vt:lpstr>
      <vt:lpstr>Por que usar o GitHub?</vt:lpstr>
      <vt:lpstr>Por que usar o GitHub?</vt:lpstr>
      <vt:lpstr>Por que usar o GitHub?</vt:lpstr>
      <vt:lpstr>Por que usar o GitHub?</vt:lpstr>
      <vt:lpstr>Por que usar o GitHub?</vt:lpstr>
      <vt:lpstr>Por que usar o GitHub?</vt:lpstr>
      <vt:lpstr>Agenda</vt:lpstr>
      <vt:lpstr>GitHub Básico</vt:lpstr>
      <vt:lpstr>GitHub Básico</vt:lpstr>
      <vt:lpstr>WorkFlow: Subir repo no GitHub</vt:lpstr>
      <vt:lpstr>GitHub Básico</vt:lpstr>
      <vt:lpstr>GitHub Básico</vt:lpstr>
      <vt:lpstr>Agradecimentos</vt:lpstr>
      <vt:lpstr>PowerPoint 演示文稿</vt:lpstr>
      <vt:lpstr>Usando Git e GitHub  em Projetos Colaborativos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GraphViewer: um Sistema de Visualização de Algoritmos no Ensino de Provas por Indução em Teoria dos Grafos </dc:title>
  <dc:creator>M4T3US</dc:creator>
  <cp:lastModifiedBy>esdras</cp:lastModifiedBy>
  <cp:revision>60</cp:revision>
  <dcterms:created xsi:type="dcterms:W3CDTF">2019-06-10T21:18:51Z</dcterms:created>
  <dcterms:modified xsi:type="dcterms:W3CDTF">2019-06-10T21:18:51Z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