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94" r:id="rId4"/>
    <p:sldId id="260" r:id="rId5"/>
    <p:sldId id="277" r:id="rId6"/>
    <p:sldId id="262" r:id="rId7"/>
    <p:sldId id="261" r:id="rId8"/>
    <p:sldId id="263" r:id="rId9"/>
    <p:sldId id="278" r:id="rId10"/>
    <p:sldId id="279" r:id="rId11"/>
    <p:sldId id="264" r:id="rId12"/>
    <p:sldId id="274" r:id="rId13"/>
    <p:sldId id="302" r:id="rId14"/>
    <p:sldId id="275" r:id="rId15"/>
    <p:sldId id="265" r:id="rId16"/>
    <p:sldId id="301" r:id="rId17"/>
    <p:sldId id="281" r:id="rId18"/>
    <p:sldId id="266" r:id="rId19"/>
    <p:sldId id="300" r:id="rId20"/>
    <p:sldId id="284" r:id="rId21"/>
    <p:sldId id="267" r:id="rId22"/>
    <p:sldId id="299" r:id="rId23"/>
    <p:sldId id="285" r:id="rId24"/>
    <p:sldId id="268" r:id="rId25"/>
    <p:sldId id="286" r:id="rId26"/>
    <p:sldId id="269" r:id="rId27"/>
    <p:sldId id="287" r:id="rId28"/>
    <p:sldId id="298" r:id="rId29"/>
    <p:sldId id="270" r:id="rId30"/>
    <p:sldId id="288" r:id="rId31"/>
    <p:sldId id="271" r:id="rId32"/>
    <p:sldId id="289" r:id="rId33"/>
    <p:sldId id="272" r:id="rId34"/>
    <p:sldId id="290" r:id="rId35"/>
    <p:sldId id="292" r:id="rId36"/>
    <p:sldId id="273" r:id="rId37"/>
    <p:sldId id="291" r:id="rId38"/>
    <p:sldId id="293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4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23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2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3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8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9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2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23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62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02F4-7D6D-4BF1-B20A-EC910706A78B}" type="datetimeFigureOut">
              <a:rPr lang="pt-BR" smtClean="0"/>
              <a:t>27/01/2017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5656-0578-428C-BF82-99478EA6A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6" y="5757901"/>
            <a:ext cx="695435" cy="69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8" b="25367"/>
          <a:stretch/>
        </p:blipFill>
        <p:spPr>
          <a:xfrm>
            <a:off x="8341333" y="201708"/>
            <a:ext cx="3365484" cy="2057400"/>
          </a:xfrm>
          <a:prstGeom prst="rect">
            <a:avLst/>
          </a:prstGeom>
        </p:spPr>
      </p:pic>
      <p:cxnSp>
        <p:nvCxnSpPr>
          <p:cNvPr id="2" name="Conector reto 1"/>
          <p:cNvCxnSpPr/>
          <p:nvPr/>
        </p:nvCxnSpPr>
        <p:spPr>
          <a:xfrm>
            <a:off x="11706817" y="201708"/>
            <a:ext cx="0" cy="6395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 flipH="1">
            <a:off x="238546" y="6453336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02206" y="2147961"/>
            <a:ext cx="74510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A Área de Pesquisa em</a:t>
            </a:r>
          </a:p>
          <a:p>
            <a:r>
              <a:rPr lang="pt-BR" sz="4400" dirty="0" smtClean="0">
                <a:latin typeface="Caviar Dreams" panose="020B0402020204020504" pitchFamily="34" charset="0"/>
              </a:rPr>
              <a:t>Educação de Computação</a:t>
            </a:r>
            <a:endParaRPr lang="pt-BR" sz="4400" dirty="0">
              <a:latin typeface="Caviar Dreams" panose="020B04020202040205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H="1">
            <a:off x="379319" y="492124"/>
            <a:ext cx="55435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51794" y="512297"/>
            <a:ext cx="4068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Tw Cen MT" panose="020B0602020104020603" pitchFamily="34" charset="0"/>
              </a:rPr>
              <a:t>Seminários do NEC</a:t>
            </a:r>
            <a:endParaRPr lang="pt-BR" sz="4000" dirty="0">
              <a:latin typeface="Tw Cen MT" panose="020B0602020104020603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777318" y="5578992"/>
            <a:ext cx="4703391" cy="6295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554007" y="5632780"/>
            <a:ext cx="3712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Prof. Esdras Lins Bispo Jr.</a:t>
            </a:r>
            <a:endParaRPr lang="pt-BR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95303" y="5907618"/>
            <a:ext cx="313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Tw Cen MT" panose="020B0602020104020603" pitchFamily="34" charset="0"/>
              </a:rPr>
              <a:t>github.com/</a:t>
            </a:r>
            <a:r>
              <a:rPr lang="pt-BR" sz="2400" dirty="0" err="1" smtClean="0">
                <a:latin typeface="Tw Cen MT" panose="020B0602020104020603" pitchFamily="34" charset="0"/>
              </a:rPr>
              <a:t>bispojr</a:t>
            </a:r>
            <a:r>
              <a:rPr lang="pt-BR" sz="2400" dirty="0" smtClean="0">
                <a:latin typeface="Tw Cen MT" panose="020B0602020104020603" pitchFamily="34" charset="0"/>
              </a:rPr>
              <a:t>/</a:t>
            </a:r>
            <a:r>
              <a:rPr lang="pt-BR" sz="2400" dirty="0" err="1" smtClean="0">
                <a:latin typeface="Tw Cen MT" panose="020B0602020104020603" pitchFamily="34" charset="0"/>
              </a:rPr>
              <a:t>nec</a:t>
            </a:r>
            <a:endParaRPr lang="pt-BR" sz="2400" dirty="0">
              <a:latin typeface="Tw Cen MT" panose="020B0602020104020603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3" y="2954543"/>
            <a:ext cx="3001944" cy="196556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4922000" y="3571763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Tw Cen MT" panose="020B0602020104020603" pitchFamily="34" charset="0"/>
              </a:rPr>
              <a:t>27 de janeiro de 2017</a:t>
            </a:r>
            <a:endParaRPr lang="pt-BR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" y="1712755"/>
            <a:ext cx="2629873" cy="3976687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7670921" y="5119069"/>
            <a:ext cx="376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Fincher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Petre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2004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302435" y="2144293"/>
            <a:ext cx="6736972" cy="2147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4826873" y="2408749"/>
            <a:ext cx="595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Tw Cen MT" panose="020B0602020104020603" pitchFamily="34" charset="0"/>
              </a:rPr>
              <a:t>Computer Science </a:t>
            </a:r>
            <a:br>
              <a:rPr lang="pt-BR" sz="4800" dirty="0" smtClean="0">
                <a:latin typeface="Tw Cen MT" panose="020B0602020104020603" pitchFamily="34" charset="0"/>
              </a:rPr>
            </a:br>
            <a:r>
              <a:rPr lang="pt-BR" sz="4800" dirty="0" err="1" smtClean="0">
                <a:latin typeface="Tw Cen MT" panose="020B0602020104020603" pitchFamily="34" charset="0"/>
              </a:rPr>
              <a:t>Education</a:t>
            </a:r>
            <a:r>
              <a:rPr lang="pt-BR" sz="4800" dirty="0" smtClean="0">
                <a:latin typeface="Tw Cen MT" panose="020B0602020104020603" pitchFamily="34" charset="0"/>
              </a:rPr>
              <a:t> </a:t>
            </a:r>
            <a:r>
              <a:rPr lang="pt-BR" sz="4800" dirty="0" err="1" smtClean="0">
                <a:latin typeface="Tw Cen MT" panose="020B0602020104020603" pitchFamily="34" charset="0"/>
              </a:rPr>
              <a:t>Research</a:t>
            </a:r>
            <a:endParaRPr lang="pt-BR" sz="4800" dirty="0">
              <a:latin typeface="Tw Cen MT" panose="020B0602020104020603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55672" y="4039586"/>
            <a:ext cx="2300627" cy="1140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932969" y="4135036"/>
            <a:ext cx="1903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 smtClean="0">
                <a:solidFill>
                  <a:schemeClr val="bg1"/>
                </a:solidFill>
                <a:latin typeface="Tw Cen MT" panose="020B0602020104020603" pitchFamily="34" charset="0"/>
              </a:rPr>
              <a:t>CSEd</a:t>
            </a:r>
            <a:endParaRPr lang="pt-BR" sz="6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574072" y="1597793"/>
            <a:ext cx="2300627" cy="1140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9684093" y="1660128"/>
            <a:ext cx="1903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CSE</a:t>
            </a:r>
            <a:endParaRPr lang="pt-BR" sz="6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 animBg="1"/>
      <p:bldP spid="38" grpId="0"/>
      <p:bldP spid="12" grpId="0" animBg="1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 animBg="1"/>
      <p:bldP spid="4" grpId="0"/>
      <p:bldP spid="13" grpId="0" animBg="1"/>
      <p:bldP spid="2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575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Caviar Dreams" panose="020B0402020204020504" pitchFamily="34" charset="0"/>
              </a:rPr>
              <a:t>1. Métodos de Ensino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79300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Dinâmica da interação do ensino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Estilos de aprendizagem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Papel dos Projetos nas disciplinas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tek-talkz.com/wp-content/uploads/2016/05/code-phage-bu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34" y="1755809"/>
            <a:ext cx="7615758" cy="42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15969" y="2062514"/>
            <a:ext cx="4196976" cy="2987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575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1. Métodos de Ensino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15281" y="4472516"/>
            <a:ext cx="3519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Sphorer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., 1985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70518" y="2544240"/>
            <a:ext cx="3809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Tw Cen MT" panose="020B0602020104020603" pitchFamily="34" charset="0"/>
              </a:rPr>
              <a:t>Categorização </a:t>
            </a:r>
          </a:p>
          <a:p>
            <a:r>
              <a:rPr lang="pt-BR" sz="4400" dirty="0" smtClean="0">
                <a:latin typeface="Tw Cen MT" panose="020B0602020104020603" pitchFamily="34" charset="0"/>
              </a:rPr>
              <a:t>de Bugs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5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8084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Caviar Dreams" panose="020B0402020204020504" pitchFamily="34" charset="0"/>
              </a:rPr>
              <a:t>2. Compreensão do Estudante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802508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Modelos conceituais e mentais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Como os estudantes </a:t>
            </a:r>
            <a:br>
              <a:rPr lang="pt-BR" sz="4400" dirty="0" smtClean="0">
                <a:latin typeface="Tw Cen MT" panose="020B0602020104020603" pitchFamily="34" charset="0"/>
              </a:rPr>
            </a:br>
            <a:r>
              <a:rPr lang="pt-BR" sz="4400" dirty="0" smtClean="0">
                <a:latin typeface="Tw Cen MT" panose="020B0602020104020603" pitchFamily="34" charset="0"/>
              </a:rPr>
              <a:t>aprendem recursividade?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Como os estudantes aprendem </a:t>
            </a:r>
            <a:br>
              <a:rPr lang="pt-BR" sz="4400" dirty="0" smtClean="0">
                <a:latin typeface="Tw Cen MT" panose="020B0602020104020603" pitchFamily="34" charset="0"/>
              </a:rPr>
            </a:br>
            <a:r>
              <a:rPr lang="pt-BR" sz="4400" dirty="0" smtClean="0">
                <a:latin typeface="Tw Cen MT" panose="020B0602020104020603" pitchFamily="34" charset="0"/>
              </a:rPr>
              <a:t>os paradigmas de programação?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il2.picdn.net/shutterstock/videos/2856079/thumb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32" y="1603847"/>
            <a:ext cx="7541225" cy="424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6520424" y="2517933"/>
            <a:ext cx="4196976" cy="2987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8084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Caviar Dreams" panose="020B0402020204020504" pitchFamily="34" charset="0"/>
              </a:rPr>
              <a:t>2</a:t>
            </a:r>
            <a:r>
              <a:rPr lang="pt-BR" sz="4400" dirty="0" smtClean="0">
                <a:latin typeface="Caviar Dreams" panose="020B0402020204020504" pitchFamily="34" charset="0"/>
              </a:rPr>
              <a:t>. Compreensão do Estudante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068724" y="4920314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Ben-Ari, 2001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874973" y="2999659"/>
            <a:ext cx="3809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Tw Cen MT" panose="020B0602020104020603" pitchFamily="34" charset="0"/>
              </a:rPr>
              <a:t>Construtivismo em EC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7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1043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Caviar Dreams" panose="020B0402020204020504" pitchFamily="34" charset="0"/>
              </a:rPr>
              <a:t>3. Animação, Visualização e Simulação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63144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Animação de algoritmos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Visualização de processos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Simulação de técnicas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Estudos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2284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Agenda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23682" y="1611546"/>
            <a:ext cx="85892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O que é Educação de </a:t>
            </a:r>
            <a:r>
              <a:rPr lang="pt-BR" sz="4400" dirty="0" smtClean="0">
                <a:latin typeface="Tw Cen MT" panose="020B0602020104020603" pitchFamily="34" charset="0"/>
              </a:rPr>
              <a:t>Computação?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Tópicos de Pesquisa da </a:t>
            </a:r>
            <a:r>
              <a:rPr lang="pt-BR" sz="4400" dirty="0" smtClean="0">
                <a:latin typeface="Tw Cen MT" panose="020B0602020104020603" pitchFamily="34" charset="0"/>
              </a:rPr>
              <a:t>EC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Considerações Finais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9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84" y="1730718"/>
            <a:ext cx="9102748" cy="426569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16859" y="2487813"/>
            <a:ext cx="5233314" cy="3597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1043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3. Animação, Visualização e Simulação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23463" y="5424109"/>
            <a:ext cx="449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Carvalho 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 Bispo Jr., 2016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59384" y="2861773"/>
            <a:ext cx="38090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Tw Cen MT" panose="020B0602020104020603" pitchFamily="34" charset="0"/>
              </a:rPr>
              <a:t>Ensino de Demonstração em Grafos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7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3455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Caviar Dreams" panose="020B0402020204020504" pitchFamily="34" charset="0"/>
              </a:rPr>
              <a:t>4. Avaliação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96389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Tipos de avaliação (</a:t>
            </a:r>
            <a:r>
              <a:rPr lang="pt-BR" sz="4400" dirty="0" err="1" smtClean="0">
                <a:latin typeface="Tw Cen MT" panose="020B0602020104020603" pitchFamily="34" charset="0"/>
              </a:rPr>
              <a:t>somativa</a:t>
            </a:r>
            <a:r>
              <a:rPr lang="pt-BR" sz="4400" dirty="0" smtClean="0">
                <a:latin typeface="Tw Cen MT" panose="020B0602020104020603" pitchFamily="34" charset="0"/>
              </a:rPr>
              <a:t>, formativa)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Formato </a:t>
            </a:r>
            <a:r>
              <a:rPr lang="pt-BR" sz="4400" dirty="0">
                <a:latin typeface="Tw Cen MT" panose="020B0602020104020603" pitchFamily="34" charset="0"/>
              </a:rPr>
              <a:t>(</a:t>
            </a:r>
            <a:r>
              <a:rPr lang="pt-BR" sz="4400" dirty="0" smtClean="0">
                <a:latin typeface="Tw Cen MT" panose="020B0602020104020603" pitchFamily="34" charset="0"/>
              </a:rPr>
              <a:t>Avaliação aos Pares)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Automatização (Pontuação Automática)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3455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4. Avaliação</a:t>
            </a:r>
          </a:p>
        </p:txBody>
      </p:sp>
      <p:pic>
        <p:nvPicPr>
          <p:cNvPr id="26626" name="Picture 2" descr="http://www4.ncsu.edu/~brad_m/photos/plagia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86" y="1644314"/>
            <a:ext cx="3774980" cy="38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5390866" y="1835858"/>
            <a:ext cx="4779922" cy="3409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939166" y="4661006"/>
            <a:ext cx="292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Joy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Luck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1999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45415" y="2280933"/>
            <a:ext cx="3977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Tw Cen MT" panose="020B0602020104020603" pitchFamily="34" charset="0"/>
              </a:rPr>
              <a:t>Plágio em Atividades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5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0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121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5. Tecnologia Educacional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74637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Projeto de “Salas Inteligentes”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Tecnologia </a:t>
            </a:r>
            <a:r>
              <a:rPr lang="pt-BR" sz="4400" dirty="0" err="1" smtClean="0">
                <a:latin typeface="Tw Cen MT" panose="020B0602020104020603" pitchFamily="34" charset="0"/>
              </a:rPr>
              <a:t>Assistiva</a:t>
            </a:r>
            <a:r>
              <a:rPr lang="pt-BR" sz="4400" dirty="0" smtClean="0">
                <a:latin typeface="Tw Cen MT" panose="020B0602020104020603" pitchFamily="34" charset="0"/>
              </a:rPr>
              <a:t> no Ensino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Lousa Digital Interativa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10057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6. Transferência de Prática Profissional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62629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Programação aos Pares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Padrões </a:t>
            </a:r>
            <a:r>
              <a:rPr lang="pt-BR" sz="4400" dirty="0" smtClean="0">
                <a:latin typeface="Tw Cen MT" panose="020B0602020104020603" pitchFamily="34" charset="0"/>
              </a:rPr>
              <a:t>adotados (W3C</a:t>
            </a:r>
            <a:r>
              <a:rPr lang="pt-BR" sz="4400" dirty="0" smtClean="0">
                <a:latin typeface="Tw Cen MT" panose="020B06020201040206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i="1" dirty="0" err="1" smtClean="0">
                <a:latin typeface="Tw Cen MT" panose="020B0602020104020603" pitchFamily="34" charset="0"/>
              </a:rPr>
              <a:t>Fork</a:t>
            </a:r>
            <a:r>
              <a:rPr lang="pt-BR" sz="4400" i="1" dirty="0" smtClean="0">
                <a:latin typeface="Tw Cen MT" panose="020B0602020104020603" pitchFamily="34" charset="0"/>
              </a:rPr>
              <a:t> </a:t>
            </a:r>
            <a:r>
              <a:rPr lang="pt-BR" sz="4400" i="1" dirty="0" err="1" smtClean="0">
                <a:latin typeface="Tw Cen MT" panose="020B0602020104020603" pitchFamily="34" charset="0"/>
              </a:rPr>
              <a:t>and</a:t>
            </a:r>
            <a:r>
              <a:rPr lang="pt-BR" sz="4400" i="1" dirty="0" smtClean="0">
                <a:latin typeface="Tw Cen MT" panose="020B0602020104020603" pitchFamily="34" charset="0"/>
              </a:rPr>
              <a:t> </a:t>
            </a:r>
            <a:r>
              <a:rPr lang="pt-BR" sz="4400" i="1" dirty="0" err="1" smtClean="0">
                <a:latin typeface="Tw Cen MT" panose="020B0602020104020603" pitchFamily="34" charset="0"/>
              </a:rPr>
              <a:t>Pull</a:t>
            </a:r>
            <a:endParaRPr lang="pt-BR" sz="4400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10057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Caviar Dreams" panose="020B0402020204020504" pitchFamily="34" charset="0"/>
              </a:rPr>
              <a:t>6. Transferência de Prática Profissional</a:t>
            </a:r>
          </a:p>
        </p:txBody>
      </p:sp>
      <p:sp>
        <p:nvSpPr>
          <p:cNvPr id="2" name="AutoShape 2" descr="Resultado de imagem para laboratory teams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6" name="Picture 4" descr="https://www.cs.jhu.edu/wp-content/uploads/sites/8/2013/09/undergraduate-l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" y="1537253"/>
            <a:ext cx="9357003" cy="34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7777712" y="3246388"/>
            <a:ext cx="4196976" cy="2987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277024" y="5656390"/>
            <a:ext cx="3519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Alasbali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., 2015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132261" y="3728114"/>
            <a:ext cx="3809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Tw Cen MT" panose="020B0602020104020603" pitchFamily="34" charset="0"/>
              </a:rPr>
              <a:t>SL no Ensino de Programação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0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/>
          <p:cNvCxnSpPr/>
          <p:nvPr/>
        </p:nvCxnSpPr>
        <p:spPr>
          <a:xfrm flipH="1">
            <a:off x="252194" y="4355191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2764114"/>
            <a:ext cx="61125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O que é Educação </a:t>
            </a:r>
            <a:br>
              <a:rPr lang="pt-BR" sz="4400" dirty="0" smtClean="0">
                <a:latin typeface="Caviar Dreams" panose="020B0402020204020504" pitchFamily="34" charset="0"/>
              </a:rPr>
            </a:br>
            <a:r>
              <a:rPr lang="pt-BR" sz="4400" dirty="0" smtClean="0">
                <a:latin typeface="Caviar Dreams" panose="020B0402020204020504" pitchFamily="34" charset="0"/>
              </a:rPr>
              <a:t>de Computação (EC)?</a:t>
            </a:r>
          </a:p>
        </p:txBody>
      </p:sp>
      <p:cxnSp>
        <p:nvCxnSpPr>
          <p:cNvPr id="39" name="Conector reto 38"/>
          <p:cNvCxnSpPr/>
          <p:nvPr/>
        </p:nvCxnSpPr>
        <p:spPr>
          <a:xfrm flipH="1">
            <a:off x="252193" y="2676894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8" b="25367"/>
          <a:stretch/>
        </p:blipFill>
        <p:spPr>
          <a:xfrm>
            <a:off x="8826516" y="2544297"/>
            <a:ext cx="3365484" cy="2057400"/>
          </a:xfrm>
          <a:prstGeom prst="rect">
            <a:avLst/>
          </a:prstGeom>
        </p:spPr>
      </p:pic>
      <p:cxnSp>
        <p:nvCxnSpPr>
          <p:cNvPr id="41" name="Conector reto 4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>
            <a:off x="238546" y="5890835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10151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7. Incorporação de Novas Tendências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85984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Tecnologias emergentes da indústria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Processo de transição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Custo de transição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6647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8. Educação à Distância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71497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Transferência Campus </a:t>
            </a:r>
            <a:r>
              <a:rPr lang="pt-BR" sz="4400" dirty="0" smtClean="0">
                <a:latin typeface="Tw Cen MT" panose="020B0602020104020603" pitchFamily="34" charset="0"/>
                <a:sym typeface="Wingdings" panose="05000000000000000000" pitchFamily="2" charset="2"/>
              </a:rPr>
              <a:t> </a:t>
            </a:r>
            <a:r>
              <a:rPr lang="pt-BR" sz="4400" dirty="0" err="1" smtClean="0">
                <a:latin typeface="Tw Cen MT" panose="020B0602020104020603" pitchFamily="34" charset="0"/>
                <a:sym typeface="Wingdings" panose="05000000000000000000" pitchFamily="2" charset="2"/>
              </a:rPr>
              <a:t>EaD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Limitações de Tempo-Espaço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Interação Estudante-Professor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6064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9. Ingresso e Retenção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82716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Questões de gênero e diversidade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Questões de renda e permanência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Questões “irrelevantes”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4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www.cs.ox.ac.uk/WomeninCS/Girlsd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788" y="2114809"/>
            <a:ext cx="9667555" cy="31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16859" y="3009252"/>
            <a:ext cx="5175707" cy="2987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6064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9. Ingresso e Retenção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965160" y="5411633"/>
            <a:ext cx="3477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Oliveira </a:t>
            </a:r>
            <a:r>
              <a:rPr lang="pt-BR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., 2014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71409" y="3490978"/>
            <a:ext cx="3809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Tw Cen MT" panose="020B0602020104020603" pitchFamily="34" charset="0"/>
              </a:rPr>
              <a:t>Mulheres na</a:t>
            </a:r>
          </a:p>
          <a:p>
            <a:r>
              <a:rPr lang="pt-BR" sz="4400" dirty="0" smtClean="0">
                <a:latin typeface="Tw Cen MT" panose="020B0602020104020603" pitchFamily="34" charset="0"/>
              </a:rPr>
              <a:t>Computação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16859" y="1744659"/>
            <a:ext cx="2300627" cy="3865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12595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67624" y="2779426"/>
            <a:ext cx="159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Métodos de Ensino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78068" y="174811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138266" y="1762855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12595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578068" y="3108827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138266" y="3123563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012595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78068" y="4454799"/>
            <a:ext cx="2300627" cy="1140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8138266" y="4469535"/>
            <a:ext cx="2300627" cy="114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213848" y="1875241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Compreensão do estudante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76682" y="19027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Animação, Visualização e Simulação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6880" y="2133619"/>
            <a:ext cx="190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Avaliação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13848" y="3269764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Tecnologia Educacional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776682" y="3270387"/>
            <a:ext cx="1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Transferência de Prática Profissional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196078" y="4609467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Educação à Distância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76682" y="463047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Ingresso e Retenção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8336880" y="4592782"/>
            <a:ext cx="190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Construção de disciplinas</a:t>
            </a:r>
            <a:endParaRPr lang="pt-BR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36880" y="3343773"/>
            <a:ext cx="1903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Incorporação de </a:t>
            </a:r>
            <a:r>
              <a:rPr lang="pt-B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novas tendências</a:t>
            </a:r>
            <a:endParaRPr lang="pt-B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907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10. Construção de disciplinas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611546"/>
            <a:ext cx="72875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Questões de currículo do curso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Escopo de disciplinas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PBL e Computação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876" y="1508110"/>
            <a:ext cx="5386174" cy="457752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921826" y="2763593"/>
            <a:ext cx="5175707" cy="2987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7907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10. </a:t>
            </a:r>
            <a:r>
              <a:rPr lang="pt-BR" sz="4400" dirty="0">
                <a:latin typeface="Caviar Dreams" panose="020B0402020204020504" pitchFamily="34" charset="0"/>
              </a:rPr>
              <a:t>Construção de disciplinas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639835" y="5160053"/>
            <a:ext cx="3317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Kolling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2003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76376" y="3245319"/>
            <a:ext cx="3809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Tw Cen MT" panose="020B0602020104020603" pitchFamily="34" charset="0"/>
              </a:rPr>
              <a:t>POO antes ou depois?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/>
          <p:cNvCxnSpPr/>
          <p:nvPr/>
        </p:nvCxnSpPr>
        <p:spPr>
          <a:xfrm flipH="1">
            <a:off x="252194" y="4059766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3073603"/>
            <a:ext cx="5532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Considerações finais</a:t>
            </a:r>
          </a:p>
        </p:txBody>
      </p:sp>
      <p:cxnSp>
        <p:nvCxnSpPr>
          <p:cNvPr id="39" name="Conector reto 38"/>
          <p:cNvCxnSpPr/>
          <p:nvPr/>
        </p:nvCxnSpPr>
        <p:spPr>
          <a:xfrm flipH="1">
            <a:off x="252193" y="2901981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8" b="25367"/>
          <a:stretch/>
        </p:blipFill>
        <p:spPr>
          <a:xfrm>
            <a:off x="8826516" y="2544297"/>
            <a:ext cx="3365484" cy="2057400"/>
          </a:xfrm>
          <a:prstGeom prst="rect">
            <a:avLst/>
          </a:prstGeom>
        </p:spPr>
      </p:pic>
      <p:cxnSp>
        <p:nvCxnSpPr>
          <p:cNvPr id="41" name="Conector reto 4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>
            <a:off x="238546" y="5890835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11897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O que é Educação de Computação (EC)?</a:t>
            </a:r>
          </a:p>
        </p:txBody>
      </p:sp>
      <p:sp>
        <p:nvSpPr>
          <p:cNvPr id="11" name="Elipse 10"/>
          <p:cNvSpPr/>
          <p:nvPr/>
        </p:nvSpPr>
        <p:spPr>
          <a:xfrm>
            <a:off x="2238526" y="2410790"/>
            <a:ext cx="3496236" cy="2717640"/>
          </a:xfrm>
          <a:prstGeom prst="ellipse">
            <a:avLst/>
          </a:prstGeom>
          <a:solidFill>
            <a:schemeClr val="accent6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05384" y="2472385"/>
            <a:ext cx="3802440" cy="2717640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227383" y="3784181"/>
            <a:ext cx="1991807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384825" y="3756976"/>
            <a:ext cx="17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Educação</a:t>
            </a:r>
            <a:endParaRPr lang="pt-BR" sz="2800" dirty="0">
              <a:latin typeface="Tw Cen MT" panose="020B0602020104020603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3679758" y="3554302"/>
            <a:ext cx="3496236" cy="2717640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092496" y="1457954"/>
            <a:ext cx="3141592" cy="2560632"/>
          </a:xfrm>
          <a:prstGeom prst="ellipse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7944151" y="3816195"/>
            <a:ext cx="2189299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944151" y="3795101"/>
            <a:ext cx="221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Computação</a:t>
            </a:r>
            <a:endParaRPr lang="pt-BR" sz="2800" dirty="0">
              <a:latin typeface="Tw Cen MT" panose="020B0602020104020603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554937" y="1634685"/>
            <a:ext cx="2030339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558870" y="5615357"/>
            <a:ext cx="1991807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585276" y="5630755"/>
            <a:ext cx="177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Psicologia</a:t>
            </a:r>
            <a:endParaRPr lang="pt-BR" sz="2800" dirty="0">
              <a:latin typeface="Tw Cen MT" panose="020B0602020104020603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682802" y="1591435"/>
            <a:ext cx="190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Engenharias</a:t>
            </a:r>
            <a:endParaRPr lang="pt-BR" sz="2800" dirty="0">
              <a:latin typeface="Tw Cen MT" panose="020B0602020104020603" pitchFamily="34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02559" y="1588929"/>
            <a:ext cx="3496236" cy="2717640"/>
          </a:xfrm>
          <a:prstGeom prst="ellipse">
            <a:avLst/>
          </a:prstGeom>
          <a:solidFill>
            <a:schemeClr val="accent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816017" y="1588929"/>
            <a:ext cx="1991807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906604" y="1568118"/>
            <a:ext cx="177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Tecnologia</a:t>
            </a:r>
            <a:endParaRPr lang="pt-BR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30" grpId="0" animBg="1"/>
      <p:bldP spid="12" grpId="0"/>
      <p:bldP spid="23" grpId="0" animBg="1"/>
      <p:bldP spid="24" grpId="0" animBg="1"/>
      <p:bldP spid="31" grpId="0" animBg="1"/>
      <p:bldP spid="25" grpId="0"/>
      <p:bldP spid="29" grpId="0" animBg="1"/>
      <p:bldP spid="32" grpId="0" animBg="1"/>
      <p:bldP spid="20" grpId="0"/>
      <p:bldP spid="26" grpId="0"/>
      <p:bldP spid="27" grpId="0" animBg="1"/>
      <p:bldP spid="13" grpId="0" animBg="1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5532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Considerações finais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23682" y="1488714"/>
            <a:ext cx="988854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400" dirty="0" smtClean="0">
                <a:latin typeface="Tw Cen MT" panose="020B0602020104020603" pitchFamily="34" charset="0"/>
              </a:rPr>
              <a:t>Objetivos do NEC:</a:t>
            </a:r>
            <a:endParaRPr lang="pt-BR" sz="4400" dirty="0" smtClean="0"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discutir </a:t>
            </a:r>
            <a:r>
              <a:rPr lang="pt-BR" sz="4400" dirty="0" smtClean="0">
                <a:latin typeface="Tw Cen MT" panose="020B0602020104020603" pitchFamily="34" charset="0"/>
              </a:rPr>
              <a:t>desafios em abertos da EC;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compartilhar trabalhos relevantes em EC;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Tw Cen MT" panose="020B0602020104020603" pitchFamily="34" charset="0"/>
              </a:rPr>
              <a:t>promover espaço para o surgimento </a:t>
            </a:r>
            <a:br>
              <a:rPr lang="pt-BR" sz="4400" dirty="0" smtClean="0">
                <a:latin typeface="Tw Cen MT" panose="020B0602020104020603" pitchFamily="34" charset="0"/>
              </a:rPr>
            </a:br>
            <a:r>
              <a:rPr lang="pt-BR" sz="4400" dirty="0" smtClean="0">
                <a:latin typeface="Tw Cen MT" panose="020B0602020104020603" pitchFamily="34" charset="0"/>
              </a:rPr>
              <a:t>de novos projetos de pesquisas em EC.</a:t>
            </a:r>
            <a:endParaRPr lang="pt-B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6" y="5757901"/>
            <a:ext cx="695435" cy="69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8" b="25367"/>
          <a:stretch/>
        </p:blipFill>
        <p:spPr>
          <a:xfrm>
            <a:off x="8341333" y="201708"/>
            <a:ext cx="3365484" cy="2057400"/>
          </a:xfrm>
          <a:prstGeom prst="rect">
            <a:avLst/>
          </a:prstGeom>
        </p:spPr>
      </p:pic>
      <p:cxnSp>
        <p:nvCxnSpPr>
          <p:cNvPr id="2" name="Conector reto 1"/>
          <p:cNvCxnSpPr/>
          <p:nvPr/>
        </p:nvCxnSpPr>
        <p:spPr>
          <a:xfrm>
            <a:off x="11706817" y="201708"/>
            <a:ext cx="0" cy="6395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 flipH="1">
            <a:off x="238546" y="6453336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02206" y="2147961"/>
            <a:ext cx="74510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A Área de Pesquisa em</a:t>
            </a:r>
          </a:p>
          <a:p>
            <a:r>
              <a:rPr lang="pt-BR" sz="4400" dirty="0" smtClean="0">
                <a:latin typeface="Caviar Dreams" panose="020B0402020204020504" pitchFamily="34" charset="0"/>
              </a:rPr>
              <a:t>Educação de Computação</a:t>
            </a:r>
            <a:endParaRPr lang="pt-BR" sz="4400" dirty="0">
              <a:latin typeface="Caviar Dreams" panose="020B04020202040205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H="1">
            <a:off x="379319" y="492124"/>
            <a:ext cx="55435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51794" y="512297"/>
            <a:ext cx="4068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Tw Cen MT" panose="020B0602020104020603" pitchFamily="34" charset="0"/>
              </a:rPr>
              <a:t>Seminários do NEC</a:t>
            </a:r>
            <a:endParaRPr lang="pt-BR" sz="4000" dirty="0">
              <a:latin typeface="Tw Cen MT" panose="020B0602020104020603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777318" y="5578992"/>
            <a:ext cx="4703391" cy="6295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554007" y="5632780"/>
            <a:ext cx="3712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Prof. Esdras Lins Bispo Jr.</a:t>
            </a:r>
            <a:endParaRPr lang="pt-BR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95303" y="5907618"/>
            <a:ext cx="313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Tw Cen MT" panose="020B0602020104020603" pitchFamily="34" charset="0"/>
              </a:rPr>
              <a:t>github.com/</a:t>
            </a:r>
            <a:r>
              <a:rPr lang="pt-BR" sz="2400" dirty="0" err="1" smtClean="0">
                <a:latin typeface="Tw Cen MT" panose="020B0602020104020603" pitchFamily="34" charset="0"/>
              </a:rPr>
              <a:t>bispojr</a:t>
            </a:r>
            <a:r>
              <a:rPr lang="pt-BR" sz="2400" dirty="0" smtClean="0">
                <a:latin typeface="Tw Cen MT" panose="020B0602020104020603" pitchFamily="34" charset="0"/>
              </a:rPr>
              <a:t>/</a:t>
            </a:r>
            <a:r>
              <a:rPr lang="pt-BR" sz="2400" dirty="0" err="1" smtClean="0">
                <a:latin typeface="Tw Cen MT" panose="020B0602020104020603" pitchFamily="34" charset="0"/>
              </a:rPr>
              <a:t>nec</a:t>
            </a:r>
            <a:endParaRPr lang="pt-BR" sz="2400" dirty="0">
              <a:latin typeface="Tw Cen MT" panose="020B0602020104020603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3" y="2954543"/>
            <a:ext cx="3001944" cy="196556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4922000" y="3571763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Tw Cen MT" panose="020B0602020104020603" pitchFamily="34" charset="0"/>
              </a:rPr>
              <a:t>27 de janeiro de 2017</a:t>
            </a:r>
            <a:endParaRPr lang="pt-BR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11897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O que é Educação de Computação (EC)?</a:t>
            </a:r>
          </a:p>
        </p:txBody>
      </p:sp>
      <p:sp>
        <p:nvSpPr>
          <p:cNvPr id="11" name="Elipse 10"/>
          <p:cNvSpPr/>
          <p:nvPr/>
        </p:nvSpPr>
        <p:spPr>
          <a:xfrm>
            <a:off x="2238526" y="2410790"/>
            <a:ext cx="3496236" cy="2717640"/>
          </a:xfrm>
          <a:prstGeom prst="ellipse">
            <a:avLst/>
          </a:prstGeom>
          <a:solidFill>
            <a:schemeClr val="accent6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05384" y="2472385"/>
            <a:ext cx="3802440" cy="2717640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227383" y="3784181"/>
            <a:ext cx="1991807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384825" y="3756976"/>
            <a:ext cx="17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Educação</a:t>
            </a:r>
            <a:endParaRPr lang="pt-BR" sz="2800" dirty="0">
              <a:latin typeface="Tw Cen MT" panose="020B0602020104020603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3679758" y="3554302"/>
            <a:ext cx="3496236" cy="2717640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092496" y="1457954"/>
            <a:ext cx="3141592" cy="2560632"/>
          </a:xfrm>
          <a:prstGeom prst="ellipse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7944151" y="3816195"/>
            <a:ext cx="2189299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944151" y="3795101"/>
            <a:ext cx="221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Computação</a:t>
            </a:r>
            <a:endParaRPr lang="pt-BR" sz="2800" dirty="0">
              <a:latin typeface="Tw Cen MT" panose="020B0602020104020603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554937" y="1634685"/>
            <a:ext cx="2030339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558870" y="5615357"/>
            <a:ext cx="1991807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585276" y="5630755"/>
            <a:ext cx="177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Psicologia</a:t>
            </a:r>
            <a:endParaRPr lang="pt-BR" sz="2800" dirty="0">
              <a:latin typeface="Tw Cen MT" panose="020B0602020104020603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682802" y="1591435"/>
            <a:ext cx="190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Engenharias</a:t>
            </a:r>
            <a:endParaRPr lang="pt-BR" sz="2800" dirty="0">
              <a:latin typeface="Tw Cen MT" panose="020B0602020104020603" pitchFamily="34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02559" y="1588929"/>
            <a:ext cx="3496236" cy="2717640"/>
          </a:xfrm>
          <a:prstGeom prst="ellipse">
            <a:avLst/>
          </a:prstGeom>
          <a:solidFill>
            <a:schemeClr val="accent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816017" y="1588929"/>
            <a:ext cx="1991807" cy="5444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906604" y="1568118"/>
            <a:ext cx="177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w Cen MT" panose="020B0602020104020603" pitchFamily="34" charset="0"/>
              </a:rPr>
              <a:t>Tecnologia</a:t>
            </a:r>
            <a:endParaRPr lang="pt-BR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32" grpId="0" animBg="1"/>
      <p:bldP spid="20" grpId="0"/>
      <p:bldP spid="26" grpId="0"/>
      <p:bldP spid="27" grpId="0" animBg="1"/>
      <p:bldP spid="13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860616" y="1725709"/>
            <a:ext cx="8996078" cy="3115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5598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O que é Educação?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385053" y="1990166"/>
            <a:ext cx="80184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Tw Cen MT" panose="020B0602020104020603" pitchFamily="34" charset="0"/>
              </a:rPr>
              <a:t>“processo que visa ao desenvolvimento físico, intelectual e moral do ser humano, através da aplicação de métodos próprios, com o intuito de assegurar-lhe a integração social e a formação da cidadania”</a:t>
            </a:r>
            <a:endParaRPr lang="pt-BR" sz="3200" dirty="0">
              <a:latin typeface="Tw Cen MT" panose="020B06020201040206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983354" y="5020453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Dicionário Michaelis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1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748122" y="2290487"/>
            <a:ext cx="8243043" cy="2147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945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O que é Ciência da Computação?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72559" y="2554943"/>
            <a:ext cx="8018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Tw Cen MT" panose="020B0602020104020603" pitchFamily="34" charset="0"/>
              </a:rPr>
              <a:t>“é o estudo sistemático de algoritmos e estruturas de dados, </a:t>
            </a:r>
            <a:r>
              <a:rPr lang="pt-BR" sz="3200" i="1" dirty="0" smtClean="0">
                <a:latin typeface="Tw Cen MT" panose="020B0602020104020603" pitchFamily="34" charset="0"/>
              </a:rPr>
              <a:t>i.e</a:t>
            </a:r>
            <a:r>
              <a:rPr lang="pt-BR" sz="3200" dirty="0" smtClean="0">
                <a:latin typeface="Tw Cen MT" panose="020B0602020104020603" pitchFamily="34" charset="0"/>
              </a:rPr>
              <a:t>., o estudo do seu formalismo, desenvolvimento e aplicações.”</a:t>
            </a:r>
            <a:endParaRPr lang="pt-BR" sz="3200" dirty="0">
              <a:latin typeface="Tw Cen MT" panose="020B06020201040206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70921" y="5119069"/>
            <a:ext cx="3654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Gibbs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 Tucker, 1986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748122" y="2290487"/>
            <a:ext cx="6736972" cy="2147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t="27185" r="10945" b="48176"/>
          <a:stretch/>
        </p:blipFill>
        <p:spPr>
          <a:xfrm>
            <a:off x="10643569" y="6085636"/>
            <a:ext cx="1364655" cy="56223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H="1" flipV="1">
            <a:off x="416859" y="6283694"/>
            <a:ext cx="10022034" cy="51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41940" y="6283694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Núcleo de Estudo em Educação de Computação</a:t>
            </a:r>
            <a:endParaRPr lang="pt-BR" sz="16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480526"/>
            <a:ext cx="10272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Objetivo Principal da Pesquisa em EC?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72560" y="2554943"/>
            <a:ext cx="595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Tw Cen MT" panose="020B0602020104020603" pitchFamily="34" charset="0"/>
              </a:rPr>
              <a:t>“o aperfeiçoamento do processo </a:t>
            </a:r>
            <a:br>
              <a:rPr lang="pt-BR" sz="3200" dirty="0" smtClean="0">
                <a:latin typeface="Tw Cen MT" panose="020B0602020104020603" pitchFamily="34" charset="0"/>
              </a:rPr>
            </a:br>
            <a:r>
              <a:rPr lang="pt-BR" sz="3200" dirty="0" smtClean="0">
                <a:latin typeface="Tw Cen MT" panose="020B0602020104020603" pitchFamily="34" charset="0"/>
              </a:rPr>
              <a:t>de ensino e aprendizagem da </a:t>
            </a:r>
            <a:br>
              <a:rPr lang="pt-BR" sz="3200" dirty="0" smtClean="0">
                <a:latin typeface="Tw Cen MT" panose="020B0602020104020603" pitchFamily="34" charset="0"/>
              </a:rPr>
            </a:br>
            <a:r>
              <a:rPr lang="pt-BR" sz="3200" dirty="0" smtClean="0">
                <a:latin typeface="Tw Cen MT" panose="020B0602020104020603" pitchFamily="34" charset="0"/>
              </a:rPr>
              <a:t>Computação como ciência.”</a:t>
            </a:r>
            <a:endParaRPr lang="pt-BR" sz="3200" dirty="0">
              <a:latin typeface="Tw Cen MT" panose="020B06020201040206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70921" y="5119069"/>
            <a:ext cx="3724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Holmboe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., 2001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/>
          <p:cNvCxnSpPr/>
          <p:nvPr/>
        </p:nvCxnSpPr>
        <p:spPr>
          <a:xfrm flipH="1">
            <a:off x="252194" y="4059766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6859" y="3073603"/>
            <a:ext cx="780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aviar Dreams" panose="020B0402020204020504" pitchFamily="34" charset="0"/>
              </a:rPr>
              <a:t>Tópicos de Pesquisa da ECC</a:t>
            </a:r>
          </a:p>
        </p:txBody>
      </p:sp>
      <p:cxnSp>
        <p:nvCxnSpPr>
          <p:cNvPr id="39" name="Conector reto 38"/>
          <p:cNvCxnSpPr/>
          <p:nvPr/>
        </p:nvCxnSpPr>
        <p:spPr>
          <a:xfrm flipH="1">
            <a:off x="252193" y="2901981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8" b="25367"/>
          <a:stretch/>
        </p:blipFill>
        <p:spPr>
          <a:xfrm>
            <a:off x="8826516" y="2544297"/>
            <a:ext cx="3365484" cy="2057400"/>
          </a:xfrm>
          <a:prstGeom prst="rect">
            <a:avLst/>
          </a:prstGeom>
        </p:spPr>
      </p:pic>
      <p:cxnSp>
        <p:nvCxnSpPr>
          <p:cNvPr id="41" name="Conector reto 40"/>
          <p:cNvCxnSpPr/>
          <p:nvPr/>
        </p:nvCxnSpPr>
        <p:spPr>
          <a:xfrm flipH="1">
            <a:off x="238546" y="1316560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>
            <a:off x="238546" y="5890835"/>
            <a:ext cx="1161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1148</Words>
  <Application>Microsoft Office PowerPoint</Application>
  <PresentationFormat>Widescreen</PresentationFormat>
  <Paragraphs>270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Caviar Dreams</vt:lpstr>
      <vt:lpstr>Tw Cen MT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Esdras</dc:creator>
  <cp:lastModifiedBy>Esdras</cp:lastModifiedBy>
  <cp:revision>43</cp:revision>
  <dcterms:created xsi:type="dcterms:W3CDTF">2017-01-26T17:49:45Z</dcterms:created>
  <dcterms:modified xsi:type="dcterms:W3CDTF">2017-01-27T11:51:15Z</dcterms:modified>
</cp:coreProperties>
</file>