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rchivo Narrow"/>
      <p:regular r:id="rId11"/>
      <p:bold r:id="rId12"/>
      <p:italic r:id="rId13"/>
      <p:boldItalic r:id="rId14"/>
    </p:embeddedFont>
    <p:embeddedFont>
      <p:font typeface="Archiv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chivoNarrow-regular.fntdata"/><Relationship Id="rId10" Type="http://schemas.openxmlformats.org/officeDocument/2006/relationships/slide" Target="slides/slide5.xml"/><Relationship Id="rId13" Type="http://schemas.openxmlformats.org/officeDocument/2006/relationships/font" Target="fonts/ArchivoNarrow-italic.fntdata"/><Relationship Id="rId12" Type="http://schemas.openxmlformats.org/officeDocument/2006/relationships/font" Target="fonts/Archivo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chivo-regular.fntdata"/><Relationship Id="rId14" Type="http://schemas.openxmlformats.org/officeDocument/2006/relationships/font" Target="fonts/ArchivoNarrow-boldItalic.fntdata"/><Relationship Id="rId17" Type="http://schemas.openxmlformats.org/officeDocument/2006/relationships/font" Target="fonts/Archivo-italic.fntdata"/><Relationship Id="rId16" Type="http://schemas.openxmlformats.org/officeDocument/2006/relationships/font" Target="fonts/Archiv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rchiv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f4770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f4770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f50a23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f50a23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f50a23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f50a23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f50a23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f50a23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80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chivo"/>
                <a:ea typeface="Archivo"/>
                <a:cs typeface="Archivo"/>
                <a:sym typeface="Archivo"/>
              </a:rPr>
              <a:t>Nick, Kat, Bissenbay, Keshav</a:t>
            </a:r>
            <a:endParaRPr sz="26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chivo"/>
                <a:ea typeface="Archivo"/>
                <a:cs typeface="Archivo"/>
                <a:sym typeface="Archivo"/>
              </a:rPr>
              <a:t>Hack Haverhill 2018</a:t>
            </a:r>
            <a:endParaRPr sz="26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9083" l="0" r="0" t="28822"/>
          <a:stretch/>
        </p:blipFill>
        <p:spPr>
          <a:xfrm>
            <a:off x="2745438" y="1854925"/>
            <a:ext cx="3653137" cy="15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202501" y="516900"/>
            <a:ext cx="27390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Archivo Narrow"/>
                <a:ea typeface="Archivo Narrow"/>
                <a:cs typeface="Archivo Narrow"/>
                <a:sym typeface="Archivo Narrow"/>
              </a:rPr>
              <a:t>bridge</a:t>
            </a:r>
            <a:endParaRPr b="1" sz="80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102500" y="715313"/>
            <a:ext cx="693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Archivo"/>
              <a:buAutoNum type="arabicPeriod"/>
            </a:pPr>
            <a:r>
              <a:rPr b="1" lang="en" sz="3600">
                <a:latin typeface="Archivo"/>
                <a:ea typeface="Archivo"/>
                <a:cs typeface="Archivo"/>
                <a:sym typeface="Archivo"/>
              </a:rPr>
              <a:t>Putting communication first</a:t>
            </a:r>
            <a:endParaRPr b="1"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336050" y="1644563"/>
            <a:ext cx="64719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chivo"/>
                <a:ea typeface="Archivo"/>
                <a:cs typeface="Archivo"/>
                <a:sym typeface="Archivo"/>
              </a:rPr>
              <a:t>Core feature: SMS communication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Archivo"/>
              <a:buChar char="-"/>
            </a:pPr>
            <a:r>
              <a:rPr lang="en" sz="2000">
                <a:latin typeface="Archivo"/>
                <a:ea typeface="Archivo"/>
                <a:cs typeface="Archivo"/>
                <a:sym typeface="Archivo"/>
              </a:rPr>
              <a:t>Teachers ↔ classes, individual students ↔ teachers one-on-one, teachers ↔ parents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"/>
              <a:buChar char="-"/>
            </a:pPr>
            <a:r>
              <a:rPr lang="en" sz="2000">
                <a:latin typeface="Archivo"/>
                <a:ea typeface="Archivo"/>
                <a:cs typeface="Archivo"/>
                <a:sym typeface="Archivo"/>
              </a:rPr>
              <a:t>SMS: more accessible than email, more two-way than flyers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"/>
              <a:buChar char="-"/>
            </a:pPr>
            <a:r>
              <a:rPr lang="en" sz="2000">
                <a:latin typeface="Archivo"/>
                <a:ea typeface="Archivo"/>
                <a:cs typeface="Archivo"/>
                <a:sym typeface="Archivo"/>
              </a:rPr>
              <a:t>Highly customizable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102500" y="715313"/>
            <a:ext cx="693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chivo"/>
                <a:ea typeface="Archivo"/>
                <a:cs typeface="Archivo"/>
                <a:sym typeface="Archivo"/>
              </a:rPr>
              <a:t>2. Minimize paperwork</a:t>
            </a:r>
            <a:endParaRPr b="1"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336050" y="1644563"/>
            <a:ext cx="64719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"/>
              <a:buChar char="-"/>
            </a:pPr>
            <a:r>
              <a:rPr lang="en" sz="2000">
                <a:latin typeface="Archivo"/>
                <a:ea typeface="Archivo"/>
                <a:cs typeface="Archivo"/>
                <a:sym typeface="Archivo"/>
              </a:rPr>
              <a:t>Less bureaucracy, more meaningful relationships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"/>
              <a:buChar char="-"/>
            </a:pPr>
            <a:r>
              <a:rPr lang="en" sz="2000">
                <a:latin typeface="Archivo"/>
                <a:ea typeface="Archivo"/>
                <a:cs typeface="Archivo"/>
                <a:sym typeface="Archivo"/>
              </a:rPr>
              <a:t>Detailed user profiles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"/>
              <a:buChar char="-"/>
            </a:pPr>
            <a:r>
              <a:rPr lang="en" sz="2000">
                <a:latin typeface="Archivo"/>
                <a:ea typeface="Archivo"/>
                <a:cs typeface="Archivo"/>
                <a:sym typeface="Archivo"/>
              </a:rPr>
              <a:t>Accessible across organizations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"/>
              <a:buChar char="-"/>
            </a:pPr>
            <a:r>
              <a:rPr lang="en" sz="2000">
                <a:latin typeface="Archivo"/>
                <a:ea typeface="Archivo"/>
                <a:cs typeface="Archivo"/>
                <a:sym typeface="Archivo"/>
              </a:rPr>
              <a:t>Respects confidentiality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"/>
              <a:buChar char="-"/>
            </a:pPr>
            <a:r>
              <a:rPr lang="en" sz="2000">
                <a:latin typeface="Archivo"/>
                <a:ea typeface="Archivo"/>
                <a:cs typeface="Archivo"/>
                <a:sym typeface="Archivo"/>
              </a:rPr>
              <a:t>More efficient referrals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102500" y="715313"/>
            <a:ext cx="693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chivo"/>
                <a:ea typeface="Archivo"/>
                <a:cs typeface="Archivo"/>
                <a:sym typeface="Archivo"/>
              </a:rPr>
              <a:t>3. Conquer language barriers</a:t>
            </a:r>
            <a:endParaRPr b="1"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336050" y="1644563"/>
            <a:ext cx="64719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"/>
              <a:buChar char="-"/>
            </a:pPr>
            <a:r>
              <a:rPr lang="en" sz="2000">
                <a:latin typeface="Archivo"/>
                <a:ea typeface="Archivo"/>
                <a:cs typeface="Archivo"/>
                <a:sym typeface="Archivo"/>
              </a:rPr>
              <a:t>Quickly translate outgoing and incoming messages in SMS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"/>
              <a:buChar char="-"/>
            </a:pPr>
            <a:r>
              <a:rPr lang="en" sz="2000">
                <a:latin typeface="Archivo"/>
                <a:ea typeface="Archivo"/>
                <a:cs typeface="Archivo"/>
                <a:sym typeface="Archivo"/>
              </a:rPr>
              <a:t>Engage with immigrants in the community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97700" y="1561500"/>
            <a:ext cx="2748600" cy="20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Archivo"/>
                <a:ea typeface="Archivo"/>
                <a:cs typeface="Archivo"/>
                <a:sym typeface="Archivo"/>
              </a:rPr>
              <a:t>Intuitive</a:t>
            </a:r>
            <a:endParaRPr b="1" sz="4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Archivo"/>
                <a:ea typeface="Archivo"/>
                <a:cs typeface="Archivo"/>
                <a:sym typeface="Archivo"/>
              </a:rPr>
              <a:t>Organized</a:t>
            </a:r>
            <a:endParaRPr b="1" sz="4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Archivo"/>
                <a:ea typeface="Archivo"/>
                <a:cs typeface="Archivo"/>
                <a:sym typeface="Archivo"/>
              </a:rPr>
              <a:t>Flexible</a:t>
            </a:r>
            <a:endParaRPr b="1" sz="4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