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72" r:id="rId4"/>
    <p:sldId id="263" r:id="rId5"/>
    <p:sldId id="268" r:id="rId6"/>
    <p:sldId id="267" r:id="rId7"/>
    <p:sldId id="285" r:id="rId8"/>
    <p:sldId id="271" r:id="rId9"/>
    <p:sldId id="259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  <p:italic r:id="rId14"/>
      <p:boldItalic r:id="rId15"/>
    </p:embeddedFont>
    <p:embeddedFont>
      <p:font typeface="Manrope" panose="020B0604020202020204" charset="0"/>
      <p:regular r:id="rId16"/>
      <p:bold r:id="rId17"/>
    </p:embeddedFont>
    <p:embeddedFont>
      <p:font typeface="Manrope Medium" panose="020B0604020202020204" charset="0"/>
      <p:regular r:id="rId18"/>
      <p:bold r:id="rId19"/>
    </p:embeddedFont>
    <p:embeddedFont>
      <p:font typeface="Manrope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9048D-05AA-4AA5-8F5F-E80BEE5A99DF}">
  <a:tblStyle styleId="{F2D9048D-05AA-4AA5-8F5F-E80BEE5A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5" r:id="rId6"/>
    <p:sldLayoutId id="2147483666" r:id="rId7"/>
    <p:sldLayoutId id="2147483667" r:id="rId8"/>
    <p:sldLayoutId id="2147483675" r:id="rId9"/>
    <p:sldLayoutId id="2147483676" r:id="rId10"/>
    <p:sldLayoutId id="2147483679" r:id="rId11"/>
    <p:sldLayoutId id="2147483680" r:id="rId12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4" name="Google Shape;1624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6" name="Google Shape;1626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0" name="Google Shape;1640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77976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Pitch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SpendSence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1" name="Google Shape;1641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Viktoria Todorova</a:t>
            </a:r>
            <a:endParaRPr dirty="0"/>
          </a:p>
        </p:txBody>
      </p:sp>
      <p:cxnSp>
        <p:nvCxnSpPr>
          <p:cNvPr id="1642" name="Google Shape;1642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Description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Non-Funtional Requirements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Challanges</a:t>
            </a:r>
            <a:endParaRPr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Planning</a:t>
            </a:r>
            <a:endParaRPr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3224098"/>
            <a:ext cx="928626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—David Osborne</a:t>
            </a:r>
            <a:endParaRPr dirty="0"/>
          </a:p>
        </p:txBody>
      </p:sp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Money is a cruel mistress. If you don’t pay attention to her, she will leave you for somebody else.</a:t>
            </a:r>
            <a:endParaRPr i="1"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1031450" y="1644903"/>
            <a:ext cx="4045353" cy="251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Financial management system designed to help businesses and individuals track, manage, and analyze their finances.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Expense Tracking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Budget Creation and Management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Reports and Dashboards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/>
              <a:t>SpendSence</a:t>
            </a:r>
            <a:r>
              <a:rPr lang="en-US" sz="1400" dirty="0"/>
              <a:t> helps make managing finances easier in today's complicated financial world.</a:t>
            </a:r>
            <a:endParaRPr sz="1400" dirty="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140" name="Google Shape;2140;p50"/>
          <p:cNvSpPr txBox="1">
            <a:spLocks noGrp="1"/>
          </p:cNvSpPr>
          <p:nvPr>
            <p:ph type="subTitle" idx="1"/>
          </p:nvPr>
        </p:nvSpPr>
        <p:spPr>
          <a:xfrm>
            <a:off x="3518490" y="2571750"/>
            <a:ext cx="2403669" cy="106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Given the sensitive nature of financial data, ensuring data protection and user privacy is crucial</a:t>
            </a:r>
            <a:endParaRPr sz="1400" dirty="0"/>
          </a:p>
        </p:txBody>
      </p:sp>
      <p:sp>
        <p:nvSpPr>
          <p:cNvPr id="2141" name="Google Shape;2141;p50"/>
          <p:cNvSpPr txBox="1">
            <a:spLocks noGrp="1"/>
          </p:cNvSpPr>
          <p:nvPr>
            <p:ph type="subTitle" idx="2"/>
          </p:nvPr>
        </p:nvSpPr>
        <p:spPr>
          <a:xfrm>
            <a:off x="3606274" y="1873069"/>
            <a:ext cx="2228100" cy="689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Security and Compliance</a:t>
            </a:r>
          </a:p>
        </p:txBody>
      </p:sp>
      <p:sp>
        <p:nvSpPr>
          <p:cNvPr id="2146" name="Google Shape;2146;p50"/>
          <p:cNvSpPr txBox="1">
            <a:spLocks noGrp="1"/>
          </p:cNvSpPr>
          <p:nvPr>
            <p:ph type="subTitle" idx="7"/>
          </p:nvPr>
        </p:nvSpPr>
        <p:spPr>
          <a:xfrm>
            <a:off x="439873" y="2571750"/>
            <a:ext cx="2590045" cy="961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an enterprise system, handling large amounts of financial data across various sources is essential</a:t>
            </a:r>
            <a:endParaRPr sz="1400" dirty="0"/>
          </a:p>
        </p:txBody>
      </p:sp>
      <p:sp>
        <p:nvSpPr>
          <p:cNvPr id="2147" name="Google Shape;2147;p50"/>
          <p:cNvSpPr txBox="1">
            <a:spLocks noGrp="1"/>
          </p:cNvSpPr>
          <p:nvPr>
            <p:ph type="subTitle" idx="8"/>
          </p:nvPr>
        </p:nvSpPr>
        <p:spPr>
          <a:xfrm>
            <a:off x="590139" y="1843182"/>
            <a:ext cx="2289512" cy="719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Managing Complex Financial Data</a:t>
            </a:r>
            <a:endParaRPr sz="1800" dirty="0"/>
          </a:p>
        </p:txBody>
      </p:sp>
      <p:sp>
        <p:nvSpPr>
          <p:cNvPr id="2148" name="Google Shape;2148;p50"/>
          <p:cNvSpPr txBox="1">
            <a:spLocks noGrp="1"/>
          </p:cNvSpPr>
          <p:nvPr>
            <p:ph type="subTitle" idx="9"/>
          </p:nvPr>
        </p:nvSpPr>
        <p:spPr>
          <a:xfrm>
            <a:off x="6410732" y="2627843"/>
            <a:ext cx="2293395" cy="905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</a:t>
            </a:r>
            <a:r>
              <a:rPr lang="en-US" sz="1400" dirty="0"/>
              <a:t>he app needs to successfully handle an increasing number of users over time. </a:t>
            </a:r>
            <a:endParaRPr sz="1400" dirty="0"/>
          </a:p>
        </p:txBody>
      </p:sp>
      <p:sp>
        <p:nvSpPr>
          <p:cNvPr id="2149" name="Google Shape;2149;p50"/>
          <p:cNvSpPr txBox="1">
            <a:spLocks noGrp="1"/>
          </p:cNvSpPr>
          <p:nvPr>
            <p:ph type="subTitle" idx="13"/>
          </p:nvPr>
        </p:nvSpPr>
        <p:spPr>
          <a:xfrm>
            <a:off x="6443379" y="18637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Scalability and Performance</a:t>
            </a:r>
            <a:endParaRPr sz="1800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 REQUIREMENTS</a:t>
            </a:r>
            <a:endParaRPr dirty="0"/>
          </a:p>
        </p:txBody>
      </p:sp>
      <p:sp>
        <p:nvSpPr>
          <p:cNvPr id="2097" name="Google Shape;2097;p49"/>
          <p:cNvSpPr txBox="1">
            <a:spLocks noGrp="1"/>
          </p:cNvSpPr>
          <p:nvPr>
            <p:ph type="subTitle" idx="1"/>
          </p:nvPr>
        </p:nvSpPr>
        <p:spPr>
          <a:xfrm>
            <a:off x="1976398" y="1955447"/>
            <a:ext cx="2212254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should be able to handle increasing numbers of users and data</a:t>
            </a:r>
          </a:p>
        </p:txBody>
      </p:sp>
      <p:sp>
        <p:nvSpPr>
          <p:cNvPr id="2098" name="Google Shape;2098;p4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2099" name="Google Shape;2099;p4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301808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 data is sensitive, so the system must employ best practices for data protection</a:t>
            </a:r>
            <a:endParaRPr dirty="0"/>
          </a:p>
        </p:txBody>
      </p:sp>
      <p:sp>
        <p:nvSpPr>
          <p:cNvPr id="2100" name="Google Shape;2100;p4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2101" name="Google Shape;2101;p49"/>
          <p:cNvSpPr txBox="1">
            <a:spLocks noGrp="1"/>
          </p:cNvSpPr>
          <p:nvPr>
            <p:ph type="subTitle" idx="5"/>
          </p:nvPr>
        </p:nvSpPr>
        <p:spPr>
          <a:xfrm>
            <a:off x="5966386" y="1932200"/>
            <a:ext cx="2228966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should operate quickly, even when dealing with large datasets.</a:t>
            </a:r>
            <a:endParaRPr dirty="0"/>
          </a:p>
        </p:txBody>
      </p:sp>
      <p:sp>
        <p:nvSpPr>
          <p:cNvPr id="2102" name="Google Shape;2102;p49"/>
          <p:cNvSpPr txBox="1">
            <a:spLocks noGrp="1"/>
          </p:cNvSpPr>
          <p:nvPr>
            <p:ph type="subTitle" idx="6"/>
          </p:nvPr>
        </p:nvSpPr>
        <p:spPr>
          <a:xfrm>
            <a:off x="5954137" y="1477713"/>
            <a:ext cx="2228967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</a:t>
            </a:r>
            <a:endParaRPr dirty="0"/>
          </a:p>
        </p:txBody>
      </p:sp>
      <p:sp>
        <p:nvSpPr>
          <p:cNvPr id="2103" name="Google Shape;2103;p49"/>
          <p:cNvSpPr txBox="1">
            <a:spLocks noGrp="1"/>
          </p:cNvSpPr>
          <p:nvPr>
            <p:ph type="subTitle" idx="7"/>
          </p:nvPr>
        </p:nvSpPr>
        <p:spPr>
          <a:xfrm>
            <a:off x="5966386" y="3492354"/>
            <a:ext cx="236070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should comply with relevant financial regulations and standards, such as GDPR</a:t>
            </a:r>
            <a:endParaRPr dirty="0"/>
          </a:p>
        </p:txBody>
      </p:sp>
      <p:sp>
        <p:nvSpPr>
          <p:cNvPr id="2104" name="Google Shape;2104;p4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GDPR</a:t>
            </a:r>
            <a:endParaRPr dirty="0"/>
          </a:p>
        </p:txBody>
      </p:sp>
      <p:cxnSp>
        <p:nvCxnSpPr>
          <p:cNvPr id="2105" name="Google Shape;2105;p49"/>
          <p:cNvCxnSpPr/>
          <p:nvPr/>
        </p:nvCxnSpPr>
        <p:spPr>
          <a:xfrm>
            <a:off x="1031963" y="263973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49"/>
          <p:cNvCxnSpPr/>
          <p:nvPr/>
        </p:nvCxnSpPr>
        <p:spPr>
          <a:xfrm>
            <a:off x="5038188" y="263973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49"/>
          <p:cNvCxnSpPr/>
          <p:nvPr/>
        </p:nvCxnSpPr>
        <p:spPr>
          <a:xfrm>
            <a:off x="1031963" y="42557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49"/>
          <p:cNvCxnSpPr/>
          <p:nvPr/>
        </p:nvCxnSpPr>
        <p:spPr>
          <a:xfrm>
            <a:off x="5038188" y="42557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9" name="Google Shape;2109;p49"/>
          <p:cNvGrpSpPr/>
          <p:nvPr/>
        </p:nvGrpSpPr>
        <p:grpSpPr>
          <a:xfrm>
            <a:off x="5084169" y="1647637"/>
            <a:ext cx="726139" cy="676892"/>
            <a:chOff x="-3080947" y="1249394"/>
            <a:chExt cx="413425" cy="388126"/>
          </a:xfrm>
        </p:grpSpPr>
        <p:sp>
          <p:nvSpPr>
            <p:cNvPr id="2110" name="Google Shape;2110;p49"/>
            <p:cNvSpPr/>
            <p:nvPr/>
          </p:nvSpPr>
          <p:spPr>
            <a:xfrm>
              <a:off x="-2935528" y="1515776"/>
              <a:ext cx="122556" cy="121744"/>
            </a:xfrm>
            <a:custGeom>
              <a:avLst/>
              <a:gdLst/>
              <a:ahLst/>
              <a:cxnLst/>
              <a:rect l="l" t="t" r="r" b="b"/>
              <a:pathLst>
                <a:path w="3924" h="3898" extrusionOk="0">
                  <a:moveTo>
                    <a:pt x="1975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3012"/>
                    <a:pt x="886" y="3897"/>
                    <a:pt x="1975" y="3897"/>
                  </a:cubicBezTo>
                  <a:cubicBezTo>
                    <a:pt x="3063" y="3897"/>
                    <a:pt x="3923" y="3012"/>
                    <a:pt x="3923" y="1949"/>
                  </a:cubicBezTo>
                  <a:cubicBezTo>
                    <a:pt x="3923" y="861"/>
                    <a:pt x="3063" y="0"/>
                    <a:pt x="1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-279720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3771" y="1"/>
                  </a:moveTo>
                  <a:cubicBezTo>
                    <a:pt x="2278" y="1"/>
                    <a:pt x="1063" y="1215"/>
                    <a:pt x="1063" y="2709"/>
                  </a:cubicBezTo>
                  <a:lnTo>
                    <a:pt x="1063" y="4101"/>
                  </a:lnTo>
                  <a:lnTo>
                    <a:pt x="557" y="3594"/>
                  </a:lnTo>
                  <a:lnTo>
                    <a:pt x="1" y="4151"/>
                  </a:lnTo>
                  <a:lnTo>
                    <a:pt x="1443" y="5594"/>
                  </a:lnTo>
                  <a:lnTo>
                    <a:pt x="2886" y="4151"/>
                  </a:lnTo>
                  <a:lnTo>
                    <a:pt x="2329" y="3594"/>
                  </a:lnTo>
                  <a:lnTo>
                    <a:pt x="1823" y="4101"/>
                  </a:lnTo>
                  <a:lnTo>
                    <a:pt x="1823" y="2709"/>
                  </a:lnTo>
                  <a:cubicBezTo>
                    <a:pt x="1823" y="1646"/>
                    <a:pt x="2708" y="760"/>
                    <a:pt x="3771" y="760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-306911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4" y="760"/>
                    <a:pt x="1949" y="1646"/>
                    <a:pt x="1949" y="2709"/>
                  </a:cubicBezTo>
                  <a:lnTo>
                    <a:pt x="1949" y="4101"/>
                  </a:lnTo>
                  <a:lnTo>
                    <a:pt x="1443" y="3594"/>
                  </a:lnTo>
                  <a:lnTo>
                    <a:pt x="886" y="4151"/>
                  </a:lnTo>
                  <a:lnTo>
                    <a:pt x="2329" y="5594"/>
                  </a:lnTo>
                  <a:lnTo>
                    <a:pt x="3772" y="4151"/>
                  </a:lnTo>
                  <a:lnTo>
                    <a:pt x="3215" y="3594"/>
                  </a:lnTo>
                  <a:lnTo>
                    <a:pt x="2709" y="4101"/>
                  </a:lnTo>
                  <a:lnTo>
                    <a:pt x="2709" y="2709"/>
                  </a:lnTo>
                  <a:cubicBezTo>
                    <a:pt x="2709" y="1215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-3080947" y="1249394"/>
              <a:ext cx="413425" cy="64058"/>
            </a:xfrm>
            <a:custGeom>
              <a:avLst/>
              <a:gdLst/>
              <a:ahLst/>
              <a:cxnLst/>
              <a:rect l="l" t="t" r="r" b="b"/>
              <a:pathLst>
                <a:path w="13237" h="2051" extrusionOk="0">
                  <a:moveTo>
                    <a:pt x="0" y="0"/>
                  </a:moveTo>
                  <a:lnTo>
                    <a:pt x="0" y="760"/>
                  </a:lnTo>
                  <a:lnTo>
                    <a:pt x="380" y="760"/>
                  </a:lnTo>
                  <a:cubicBezTo>
                    <a:pt x="1594" y="760"/>
                    <a:pt x="2657" y="1266"/>
                    <a:pt x="3442" y="2050"/>
                  </a:cubicBezTo>
                  <a:lnTo>
                    <a:pt x="9794" y="2050"/>
                  </a:lnTo>
                  <a:cubicBezTo>
                    <a:pt x="10579" y="1266"/>
                    <a:pt x="11667" y="760"/>
                    <a:pt x="12856" y="760"/>
                  </a:cubicBezTo>
                  <a:lnTo>
                    <a:pt x="13236" y="760"/>
                  </a:lnTo>
                  <a:lnTo>
                    <a:pt x="13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-2954487" y="1337907"/>
              <a:ext cx="161285" cy="64870"/>
            </a:xfrm>
            <a:custGeom>
              <a:avLst/>
              <a:gdLst/>
              <a:ahLst/>
              <a:cxnLst/>
              <a:rect l="l" t="t" r="r" b="b"/>
              <a:pathLst>
                <a:path w="5164" h="2077" extrusionOk="0">
                  <a:moveTo>
                    <a:pt x="0" y="1"/>
                  </a:moveTo>
                  <a:cubicBezTo>
                    <a:pt x="355" y="608"/>
                    <a:pt x="582" y="1317"/>
                    <a:pt x="608" y="2076"/>
                  </a:cubicBezTo>
                  <a:lnTo>
                    <a:pt x="4556" y="2076"/>
                  </a:lnTo>
                  <a:cubicBezTo>
                    <a:pt x="4581" y="1317"/>
                    <a:pt x="4783" y="608"/>
                    <a:pt x="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-2935528" y="1427232"/>
              <a:ext cx="122556" cy="64058"/>
            </a:xfrm>
            <a:custGeom>
              <a:avLst/>
              <a:gdLst/>
              <a:ahLst/>
              <a:cxnLst/>
              <a:rect l="l" t="t" r="r" b="b"/>
              <a:pathLst>
                <a:path w="3924" h="2051" extrusionOk="0">
                  <a:moveTo>
                    <a:pt x="1" y="1"/>
                  </a:moveTo>
                  <a:lnTo>
                    <a:pt x="1" y="2051"/>
                  </a:lnTo>
                  <a:lnTo>
                    <a:pt x="3923" y="2051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9"/>
          <p:cNvGrpSpPr/>
          <p:nvPr/>
        </p:nvGrpSpPr>
        <p:grpSpPr>
          <a:xfrm>
            <a:off x="1077950" y="1647637"/>
            <a:ext cx="726139" cy="722374"/>
            <a:chOff x="-4491875" y="1926796"/>
            <a:chExt cx="413425" cy="414205"/>
          </a:xfrm>
        </p:grpSpPr>
        <p:sp>
          <p:nvSpPr>
            <p:cNvPr id="2117" name="Google Shape;2117;p49"/>
            <p:cNvSpPr/>
            <p:nvPr/>
          </p:nvSpPr>
          <p:spPr>
            <a:xfrm>
              <a:off x="-4491875" y="2218445"/>
              <a:ext cx="413425" cy="49816"/>
            </a:xfrm>
            <a:custGeom>
              <a:avLst/>
              <a:gdLst/>
              <a:ahLst/>
              <a:cxnLst/>
              <a:rect l="l" t="t" r="r" b="b"/>
              <a:pathLst>
                <a:path w="13237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3237" y="1595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-4491875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-4175709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-4394648" y="2291966"/>
              <a:ext cx="218971" cy="49035"/>
            </a:xfrm>
            <a:custGeom>
              <a:avLst/>
              <a:gdLst/>
              <a:ahLst/>
              <a:cxnLst/>
              <a:rect l="l" t="t" r="r" b="b"/>
              <a:pathLst>
                <a:path w="7011" h="1570" extrusionOk="0">
                  <a:moveTo>
                    <a:pt x="1570" y="0"/>
                  </a:moveTo>
                  <a:lnTo>
                    <a:pt x="1570" y="785"/>
                  </a:lnTo>
                  <a:lnTo>
                    <a:pt x="1" y="785"/>
                  </a:lnTo>
                  <a:lnTo>
                    <a:pt x="1" y="1569"/>
                  </a:lnTo>
                  <a:lnTo>
                    <a:pt x="7011" y="1569"/>
                  </a:lnTo>
                  <a:lnTo>
                    <a:pt x="7011" y="785"/>
                  </a:lnTo>
                  <a:lnTo>
                    <a:pt x="5442" y="78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-4248418" y="1928358"/>
              <a:ext cx="46661" cy="48254"/>
            </a:xfrm>
            <a:custGeom>
              <a:avLst/>
              <a:gdLst/>
              <a:ahLst/>
              <a:cxnLst/>
              <a:rect l="l" t="t" r="r" b="b"/>
              <a:pathLst>
                <a:path w="1494" h="1545" extrusionOk="0">
                  <a:moveTo>
                    <a:pt x="0" y="1"/>
                  </a:moveTo>
                  <a:lnTo>
                    <a:pt x="0" y="1544"/>
                  </a:lnTo>
                  <a:lnTo>
                    <a:pt x="1494" y="1544"/>
                  </a:lnTo>
                  <a:cubicBezTo>
                    <a:pt x="1342" y="785"/>
                    <a:pt x="760" y="1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-4370131" y="1926796"/>
              <a:ext cx="169967" cy="267975"/>
            </a:xfrm>
            <a:custGeom>
              <a:avLst/>
              <a:gdLst/>
              <a:ahLst/>
              <a:cxnLst/>
              <a:rect l="l" t="t" r="r" b="b"/>
              <a:pathLst>
                <a:path w="5442" h="8580" extrusionOk="0">
                  <a:moveTo>
                    <a:pt x="3113" y="3138"/>
                  </a:moveTo>
                  <a:lnTo>
                    <a:pt x="3113" y="3897"/>
                  </a:lnTo>
                  <a:lnTo>
                    <a:pt x="785" y="3897"/>
                  </a:lnTo>
                  <a:lnTo>
                    <a:pt x="785" y="3138"/>
                  </a:lnTo>
                  <a:close/>
                  <a:moveTo>
                    <a:pt x="4657" y="3138"/>
                  </a:moveTo>
                  <a:lnTo>
                    <a:pt x="4657" y="3897"/>
                  </a:lnTo>
                  <a:lnTo>
                    <a:pt x="3872" y="3897"/>
                  </a:lnTo>
                  <a:lnTo>
                    <a:pt x="3872" y="3138"/>
                  </a:lnTo>
                  <a:close/>
                  <a:moveTo>
                    <a:pt x="1544" y="4682"/>
                  </a:moveTo>
                  <a:lnTo>
                    <a:pt x="1544" y="5466"/>
                  </a:lnTo>
                  <a:lnTo>
                    <a:pt x="785" y="5466"/>
                  </a:lnTo>
                  <a:lnTo>
                    <a:pt x="785" y="4682"/>
                  </a:lnTo>
                  <a:close/>
                  <a:moveTo>
                    <a:pt x="4657" y="4682"/>
                  </a:moveTo>
                  <a:lnTo>
                    <a:pt x="4657" y="5466"/>
                  </a:lnTo>
                  <a:lnTo>
                    <a:pt x="2328" y="5466"/>
                  </a:lnTo>
                  <a:lnTo>
                    <a:pt x="2328" y="4682"/>
                  </a:lnTo>
                  <a:close/>
                  <a:moveTo>
                    <a:pt x="3113" y="6251"/>
                  </a:moveTo>
                  <a:lnTo>
                    <a:pt x="3113" y="7010"/>
                  </a:lnTo>
                  <a:lnTo>
                    <a:pt x="785" y="7010"/>
                  </a:lnTo>
                  <a:lnTo>
                    <a:pt x="785" y="6251"/>
                  </a:lnTo>
                  <a:close/>
                  <a:moveTo>
                    <a:pt x="4657" y="6251"/>
                  </a:moveTo>
                  <a:lnTo>
                    <a:pt x="4657" y="7010"/>
                  </a:lnTo>
                  <a:lnTo>
                    <a:pt x="3872" y="7010"/>
                  </a:lnTo>
                  <a:lnTo>
                    <a:pt x="3872" y="6251"/>
                  </a:lnTo>
                  <a:close/>
                  <a:moveTo>
                    <a:pt x="0" y="0"/>
                  </a:moveTo>
                  <a:lnTo>
                    <a:pt x="0" y="8579"/>
                  </a:lnTo>
                  <a:lnTo>
                    <a:pt x="5441" y="8579"/>
                  </a:lnTo>
                  <a:lnTo>
                    <a:pt x="5441" y="2354"/>
                  </a:lnTo>
                  <a:lnTo>
                    <a:pt x="3113" y="235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9"/>
          <p:cNvGrpSpPr/>
          <p:nvPr/>
        </p:nvGrpSpPr>
        <p:grpSpPr>
          <a:xfrm>
            <a:off x="1079813" y="3263582"/>
            <a:ext cx="722387" cy="619193"/>
            <a:chOff x="-5680678" y="2585989"/>
            <a:chExt cx="414237" cy="358081"/>
          </a:xfrm>
        </p:grpSpPr>
        <p:sp>
          <p:nvSpPr>
            <p:cNvPr id="2124" name="Google Shape;2124;p49"/>
            <p:cNvSpPr/>
            <p:nvPr/>
          </p:nvSpPr>
          <p:spPr>
            <a:xfrm>
              <a:off x="-5552625" y="2585989"/>
              <a:ext cx="64839" cy="67212"/>
            </a:xfrm>
            <a:custGeom>
              <a:avLst/>
              <a:gdLst/>
              <a:ahLst/>
              <a:cxnLst/>
              <a:rect l="l" t="t" r="r" b="b"/>
              <a:pathLst>
                <a:path w="2076" h="2152" extrusionOk="0">
                  <a:moveTo>
                    <a:pt x="1418" y="1"/>
                  </a:moveTo>
                  <a:lnTo>
                    <a:pt x="1" y="2152"/>
                  </a:lnTo>
                  <a:lnTo>
                    <a:pt x="937" y="2152"/>
                  </a:lnTo>
                  <a:lnTo>
                    <a:pt x="2076" y="45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-5459364" y="2585989"/>
              <a:ext cx="64870" cy="67212"/>
            </a:xfrm>
            <a:custGeom>
              <a:avLst/>
              <a:gdLst/>
              <a:ahLst/>
              <a:cxnLst/>
              <a:rect l="l" t="t" r="r" b="b"/>
              <a:pathLst>
                <a:path w="2077" h="2152" extrusionOk="0">
                  <a:moveTo>
                    <a:pt x="659" y="1"/>
                  </a:moveTo>
                  <a:lnTo>
                    <a:pt x="1" y="456"/>
                  </a:lnTo>
                  <a:lnTo>
                    <a:pt x="1140" y="2152"/>
                  </a:lnTo>
                  <a:lnTo>
                    <a:pt x="2076" y="2152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-5680678" y="2653170"/>
              <a:ext cx="414237" cy="72772"/>
            </a:xfrm>
            <a:custGeom>
              <a:avLst/>
              <a:gdLst/>
              <a:ahLst/>
              <a:cxnLst/>
              <a:rect l="l" t="t" r="r" b="b"/>
              <a:pathLst>
                <a:path w="13263" h="2330" extrusionOk="0">
                  <a:moveTo>
                    <a:pt x="1" y="1"/>
                  </a:moveTo>
                  <a:lnTo>
                    <a:pt x="1" y="2329"/>
                  </a:lnTo>
                  <a:lnTo>
                    <a:pt x="13262" y="2329"/>
                  </a:lnTo>
                  <a:lnTo>
                    <a:pt x="13262" y="1"/>
                  </a:lnTo>
                  <a:lnTo>
                    <a:pt x="9162" y="1"/>
                  </a:lnTo>
                  <a:lnTo>
                    <a:pt x="10073" y="1317"/>
                  </a:lnTo>
                  <a:lnTo>
                    <a:pt x="9415" y="1772"/>
                  </a:lnTo>
                  <a:lnTo>
                    <a:pt x="8226" y="1"/>
                  </a:lnTo>
                  <a:lnTo>
                    <a:pt x="5037" y="1"/>
                  </a:lnTo>
                  <a:lnTo>
                    <a:pt x="3848" y="1772"/>
                  </a:lnTo>
                  <a:lnTo>
                    <a:pt x="3190" y="1317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-5654599" y="2749616"/>
              <a:ext cx="362047" cy="194454"/>
            </a:xfrm>
            <a:custGeom>
              <a:avLst/>
              <a:gdLst/>
              <a:ahLst/>
              <a:cxnLst/>
              <a:rect l="l" t="t" r="r" b="b"/>
              <a:pathLst>
                <a:path w="11592" h="6226" extrusionOk="0">
                  <a:moveTo>
                    <a:pt x="5417" y="1164"/>
                  </a:moveTo>
                  <a:lnTo>
                    <a:pt x="5417" y="1949"/>
                  </a:lnTo>
                  <a:lnTo>
                    <a:pt x="2304" y="1949"/>
                  </a:lnTo>
                  <a:lnTo>
                    <a:pt x="2304" y="1164"/>
                  </a:lnTo>
                  <a:close/>
                  <a:moveTo>
                    <a:pt x="9289" y="1164"/>
                  </a:moveTo>
                  <a:lnTo>
                    <a:pt x="9289" y="1949"/>
                  </a:lnTo>
                  <a:lnTo>
                    <a:pt x="6176" y="1949"/>
                  </a:lnTo>
                  <a:lnTo>
                    <a:pt x="6176" y="1164"/>
                  </a:lnTo>
                  <a:close/>
                  <a:moveTo>
                    <a:pt x="5417" y="2734"/>
                  </a:moveTo>
                  <a:lnTo>
                    <a:pt x="5417" y="3493"/>
                  </a:lnTo>
                  <a:lnTo>
                    <a:pt x="2304" y="3493"/>
                  </a:lnTo>
                  <a:lnTo>
                    <a:pt x="2304" y="2734"/>
                  </a:lnTo>
                  <a:close/>
                  <a:moveTo>
                    <a:pt x="9289" y="2734"/>
                  </a:moveTo>
                  <a:lnTo>
                    <a:pt x="9289" y="3493"/>
                  </a:lnTo>
                  <a:lnTo>
                    <a:pt x="6176" y="3493"/>
                  </a:lnTo>
                  <a:lnTo>
                    <a:pt x="6176" y="2734"/>
                  </a:lnTo>
                  <a:close/>
                  <a:moveTo>
                    <a:pt x="5417" y="4277"/>
                  </a:moveTo>
                  <a:lnTo>
                    <a:pt x="5417" y="5062"/>
                  </a:lnTo>
                  <a:lnTo>
                    <a:pt x="2304" y="5062"/>
                  </a:lnTo>
                  <a:lnTo>
                    <a:pt x="2304" y="4277"/>
                  </a:lnTo>
                  <a:close/>
                  <a:moveTo>
                    <a:pt x="9289" y="4277"/>
                  </a:moveTo>
                  <a:lnTo>
                    <a:pt x="9289" y="5062"/>
                  </a:lnTo>
                  <a:lnTo>
                    <a:pt x="6176" y="5062"/>
                  </a:lnTo>
                  <a:lnTo>
                    <a:pt x="6176" y="4277"/>
                  </a:lnTo>
                  <a:close/>
                  <a:moveTo>
                    <a:pt x="1" y="0"/>
                  </a:moveTo>
                  <a:lnTo>
                    <a:pt x="760" y="6226"/>
                  </a:lnTo>
                  <a:lnTo>
                    <a:pt x="10833" y="6226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9"/>
          <p:cNvGrpSpPr/>
          <p:nvPr/>
        </p:nvGrpSpPr>
        <p:grpSpPr>
          <a:xfrm>
            <a:off x="5038188" y="3385914"/>
            <a:ext cx="722374" cy="505671"/>
            <a:chOff x="-2378278" y="2585989"/>
            <a:chExt cx="414205" cy="290900"/>
          </a:xfrm>
        </p:grpSpPr>
        <p:sp>
          <p:nvSpPr>
            <p:cNvPr id="2129" name="Google Shape;2129;p49"/>
            <p:cNvSpPr/>
            <p:nvPr/>
          </p:nvSpPr>
          <p:spPr>
            <a:xfrm>
              <a:off x="-2134821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8" y="1"/>
                    <a:pt x="0" y="178"/>
                    <a:pt x="0" y="406"/>
                  </a:cubicBezTo>
                  <a:cubicBezTo>
                    <a:pt x="0" y="608"/>
                    <a:pt x="178" y="785"/>
                    <a:pt x="405" y="785"/>
                  </a:cubicBezTo>
                  <a:lnTo>
                    <a:pt x="785" y="785"/>
                  </a:lnTo>
                  <a:lnTo>
                    <a:pt x="785" y="406"/>
                  </a:ln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-2086598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406"/>
                  </a:cubicBezTo>
                  <a:lnTo>
                    <a:pt x="0" y="785"/>
                  </a:lnTo>
                  <a:lnTo>
                    <a:pt x="405" y="785"/>
                  </a:lnTo>
                  <a:cubicBezTo>
                    <a:pt x="608" y="785"/>
                    <a:pt x="785" y="608"/>
                    <a:pt x="785" y="406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-2378278" y="2585989"/>
              <a:ext cx="153383" cy="152571"/>
            </a:xfrm>
            <a:custGeom>
              <a:avLst/>
              <a:gdLst/>
              <a:ahLst/>
              <a:cxnLst/>
              <a:rect l="l" t="t" r="r" b="b"/>
              <a:pathLst>
                <a:path w="4911" h="4885" extrusionOk="0">
                  <a:moveTo>
                    <a:pt x="1" y="1"/>
                  </a:moveTo>
                  <a:lnTo>
                    <a:pt x="1" y="4885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-2134821" y="2755925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0" y="1"/>
                  </a:moveTo>
                  <a:lnTo>
                    <a:pt x="0" y="1545"/>
                  </a:lnTo>
                  <a:lnTo>
                    <a:pt x="2329" y="154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-2378278" y="2585989"/>
              <a:ext cx="414205" cy="290900"/>
            </a:xfrm>
            <a:custGeom>
              <a:avLst/>
              <a:gdLst/>
              <a:ahLst/>
              <a:cxnLst/>
              <a:rect l="l" t="t" r="r" b="b"/>
              <a:pathLst>
                <a:path w="13262" h="9314" extrusionOk="0">
                  <a:moveTo>
                    <a:pt x="4683" y="5442"/>
                  </a:moveTo>
                  <a:lnTo>
                    <a:pt x="4683" y="6226"/>
                  </a:lnTo>
                  <a:lnTo>
                    <a:pt x="1570" y="6226"/>
                  </a:lnTo>
                  <a:lnTo>
                    <a:pt x="1570" y="5442"/>
                  </a:lnTo>
                  <a:close/>
                  <a:moveTo>
                    <a:pt x="4683" y="6986"/>
                  </a:moveTo>
                  <a:lnTo>
                    <a:pt x="4683" y="7770"/>
                  </a:lnTo>
                  <a:lnTo>
                    <a:pt x="1570" y="7770"/>
                  </a:lnTo>
                  <a:lnTo>
                    <a:pt x="1570" y="6986"/>
                  </a:lnTo>
                  <a:close/>
                  <a:moveTo>
                    <a:pt x="9744" y="1570"/>
                  </a:moveTo>
                  <a:cubicBezTo>
                    <a:pt x="10377" y="1570"/>
                    <a:pt x="10908" y="2076"/>
                    <a:pt x="10908" y="2734"/>
                  </a:cubicBezTo>
                  <a:cubicBezTo>
                    <a:pt x="10908" y="2860"/>
                    <a:pt x="10883" y="2987"/>
                    <a:pt x="10832" y="3113"/>
                  </a:cubicBezTo>
                  <a:lnTo>
                    <a:pt x="11668" y="3113"/>
                  </a:lnTo>
                  <a:lnTo>
                    <a:pt x="11668" y="5442"/>
                  </a:lnTo>
                  <a:lnTo>
                    <a:pt x="10908" y="5442"/>
                  </a:lnTo>
                  <a:lnTo>
                    <a:pt x="10908" y="7770"/>
                  </a:lnTo>
                  <a:lnTo>
                    <a:pt x="7011" y="7770"/>
                  </a:lnTo>
                  <a:lnTo>
                    <a:pt x="7011" y="5442"/>
                  </a:lnTo>
                  <a:lnTo>
                    <a:pt x="6252" y="5442"/>
                  </a:lnTo>
                  <a:lnTo>
                    <a:pt x="6252" y="3113"/>
                  </a:lnTo>
                  <a:lnTo>
                    <a:pt x="7087" y="3113"/>
                  </a:lnTo>
                  <a:cubicBezTo>
                    <a:pt x="7062" y="2987"/>
                    <a:pt x="7036" y="2860"/>
                    <a:pt x="7036" y="2734"/>
                  </a:cubicBezTo>
                  <a:cubicBezTo>
                    <a:pt x="7036" y="2076"/>
                    <a:pt x="7542" y="1570"/>
                    <a:pt x="8200" y="1570"/>
                  </a:cubicBezTo>
                  <a:cubicBezTo>
                    <a:pt x="8479" y="1570"/>
                    <a:pt x="8757" y="1671"/>
                    <a:pt x="8960" y="1873"/>
                  </a:cubicBezTo>
                  <a:cubicBezTo>
                    <a:pt x="9162" y="1671"/>
                    <a:pt x="9440" y="1570"/>
                    <a:pt x="9744" y="1570"/>
                  </a:cubicBezTo>
                  <a:close/>
                  <a:moveTo>
                    <a:pt x="5999" y="1"/>
                  </a:moveTo>
                  <a:lnTo>
                    <a:pt x="1" y="5999"/>
                  </a:lnTo>
                  <a:lnTo>
                    <a:pt x="1" y="9314"/>
                  </a:lnTo>
                  <a:lnTo>
                    <a:pt x="13262" y="9314"/>
                  </a:ln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-2158526" y="2707733"/>
              <a:ext cx="120963" cy="23737"/>
            </a:xfrm>
            <a:custGeom>
              <a:avLst/>
              <a:gdLst/>
              <a:ahLst/>
              <a:cxnLst/>
              <a:rect l="l" t="t" r="r" b="b"/>
              <a:pathLst>
                <a:path w="3873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72" y="75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2477" name="Google Shape;2477;p67"/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API GATEWAY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/>
          <p:cNvCxnSpPr>
            <a:cxnSpLocks/>
          </p:cNvCxnSpPr>
          <p:nvPr/>
        </p:nvCxnSpPr>
        <p:spPr>
          <a:xfrm>
            <a:off x="3519089" y="1714175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/>
          <p:cNvSpPr txBox="1"/>
          <p:nvPr/>
        </p:nvSpPr>
        <p:spPr>
          <a:xfrm>
            <a:off x="647175" y="3782497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microservice that allows users to add their spendings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0" name="Google Shape;2480;p67"/>
          <p:cNvSpPr txBox="1"/>
          <p:nvPr/>
        </p:nvSpPr>
        <p:spPr>
          <a:xfrm>
            <a:off x="647175" y="2447675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SPENDINGS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3" name="Google Shape;2483;p67"/>
          <p:cNvSpPr txBox="1"/>
          <p:nvPr/>
        </p:nvSpPr>
        <p:spPr>
          <a:xfrm>
            <a:off x="6643419" y="3790475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microservice that generates reports for the user spendings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4" name="Google Shape;2484;p67"/>
          <p:cNvSpPr txBox="1"/>
          <p:nvPr/>
        </p:nvSpPr>
        <p:spPr>
          <a:xfrm>
            <a:off x="6670304" y="2496466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REPORTS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5" name="Google Shape;2485;p67"/>
          <p:cNvSpPr txBox="1"/>
          <p:nvPr/>
        </p:nvSpPr>
        <p:spPr>
          <a:xfrm>
            <a:off x="3644874" y="3790475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microservice that lets users set bidgets and limits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6" name="Google Shape;2486;p67"/>
          <p:cNvSpPr txBox="1"/>
          <p:nvPr/>
        </p:nvSpPr>
        <p:spPr>
          <a:xfrm>
            <a:off x="3658739" y="2479910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BUDGET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87" name="Google Shape;2487;p67"/>
          <p:cNvCxnSpPr>
            <a:stCxn id="2480" idx="0"/>
            <a:endCxn id="2477" idx="2"/>
          </p:cNvCxnSpPr>
          <p:nvPr/>
        </p:nvCxnSpPr>
        <p:spPr>
          <a:xfrm rot="-5400000">
            <a:off x="2706375" y="581975"/>
            <a:ext cx="733500" cy="29979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7"/>
          <p:cNvCxnSpPr>
            <a:cxnSpLocks/>
            <a:endCxn id="2477" idx="2"/>
          </p:cNvCxnSpPr>
          <p:nvPr/>
        </p:nvCxnSpPr>
        <p:spPr>
          <a:xfrm rot="5400000" flipH="1">
            <a:off x="5705275" y="580775"/>
            <a:ext cx="733500" cy="30003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67"/>
          <p:cNvGrpSpPr/>
          <p:nvPr/>
        </p:nvGrpSpPr>
        <p:grpSpPr>
          <a:xfrm>
            <a:off x="7265847" y="3078166"/>
            <a:ext cx="612656" cy="462874"/>
            <a:chOff x="-2886525" y="2591517"/>
            <a:chExt cx="414237" cy="315417"/>
          </a:xfrm>
        </p:grpSpPr>
        <p:sp>
          <p:nvSpPr>
            <p:cNvPr id="2506" name="Google Shape;2506;p67"/>
            <p:cNvSpPr/>
            <p:nvPr/>
          </p:nvSpPr>
          <p:spPr>
            <a:xfrm>
              <a:off x="-2886525" y="2858680"/>
              <a:ext cx="414237" cy="48254"/>
            </a:xfrm>
            <a:custGeom>
              <a:avLst/>
              <a:gdLst/>
              <a:ahLst/>
              <a:cxnLst/>
              <a:rect l="l" t="t" r="r" b="b"/>
              <a:pathLst>
                <a:path w="13263" h="1545" extrusionOk="0">
                  <a:moveTo>
                    <a:pt x="1" y="1"/>
                  </a:moveTo>
                  <a:lnTo>
                    <a:pt x="1" y="760"/>
                  </a:lnTo>
                  <a:cubicBezTo>
                    <a:pt x="1" y="1190"/>
                    <a:pt x="355" y="1545"/>
                    <a:pt x="785" y="1545"/>
                  </a:cubicBezTo>
                  <a:lnTo>
                    <a:pt x="12478" y="1545"/>
                  </a:lnTo>
                  <a:cubicBezTo>
                    <a:pt x="12908" y="1545"/>
                    <a:pt x="13262" y="1190"/>
                    <a:pt x="13262" y="760"/>
                  </a:cubicBez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-2740294" y="2652389"/>
              <a:ext cx="119402" cy="108314"/>
            </a:xfrm>
            <a:custGeom>
              <a:avLst/>
              <a:gdLst/>
              <a:ahLst/>
              <a:cxnLst/>
              <a:rect l="l" t="t" r="r" b="b"/>
              <a:pathLst>
                <a:path w="3823" h="3468" extrusionOk="0">
                  <a:moveTo>
                    <a:pt x="1949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2557"/>
                    <a:pt x="304" y="3088"/>
                    <a:pt x="760" y="3468"/>
                  </a:cubicBezTo>
                  <a:cubicBezTo>
                    <a:pt x="836" y="2860"/>
                    <a:pt x="1140" y="2278"/>
                    <a:pt x="1620" y="1899"/>
                  </a:cubicBezTo>
                  <a:cubicBezTo>
                    <a:pt x="2054" y="1534"/>
                    <a:pt x="2571" y="1360"/>
                    <a:pt x="3098" y="1360"/>
                  </a:cubicBezTo>
                  <a:cubicBezTo>
                    <a:pt x="3340" y="1360"/>
                    <a:pt x="3584" y="1397"/>
                    <a:pt x="3822" y="1468"/>
                  </a:cubicBezTo>
                  <a:cubicBezTo>
                    <a:pt x="3620" y="633"/>
                    <a:pt x="2860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-2691290" y="2719164"/>
              <a:ext cx="57749" cy="39946"/>
            </a:xfrm>
            <a:custGeom>
              <a:avLst/>
              <a:gdLst/>
              <a:ahLst/>
              <a:cxnLst/>
              <a:rect l="l" t="t" r="r" b="b"/>
              <a:pathLst>
                <a:path w="1849" h="1279" extrusionOk="0">
                  <a:moveTo>
                    <a:pt x="1504" y="1"/>
                  </a:moveTo>
                  <a:cubicBezTo>
                    <a:pt x="1159" y="1"/>
                    <a:pt x="817" y="115"/>
                    <a:pt x="532" y="343"/>
                  </a:cubicBezTo>
                  <a:cubicBezTo>
                    <a:pt x="254" y="596"/>
                    <a:pt x="77" y="925"/>
                    <a:pt x="1" y="1279"/>
                  </a:cubicBezTo>
                  <a:lnTo>
                    <a:pt x="1848" y="39"/>
                  </a:lnTo>
                  <a:cubicBezTo>
                    <a:pt x="1734" y="14"/>
                    <a:pt x="1619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-2862007" y="2591517"/>
              <a:ext cx="365202" cy="242708"/>
            </a:xfrm>
            <a:custGeom>
              <a:avLst/>
              <a:gdLst/>
              <a:ahLst/>
              <a:cxnLst/>
              <a:rect l="l" t="t" r="r" b="b"/>
              <a:pathLst>
                <a:path w="11693" h="7771" extrusionOk="0">
                  <a:moveTo>
                    <a:pt x="5846" y="1165"/>
                  </a:moveTo>
                  <a:cubicBezTo>
                    <a:pt x="7340" y="1165"/>
                    <a:pt x="8554" y="2430"/>
                    <a:pt x="8554" y="3873"/>
                  </a:cubicBezTo>
                  <a:cubicBezTo>
                    <a:pt x="8554" y="3999"/>
                    <a:pt x="8554" y="4075"/>
                    <a:pt x="8554" y="4227"/>
                  </a:cubicBezTo>
                  <a:lnTo>
                    <a:pt x="5112" y="6505"/>
                  </a:lnTo>
                  <a:lnTo>
                    <a:pt x="4935" y="6454"/>
                  </a:lnTo>
                  <a:cubicBezTo>
                    <a:pt x="3847" y="6075"/>
                    <a:pt x="3113" y="5037"/>
                    <a:pt x="3113" y="3873"/>
                  </a:cubicBezTo>
                  <a:cubicBezTo>
                    <a:pt x="3113" y="2380"/>
                    <a:pt x="4353" y="1165"/>
                    <a:pt x="5846" y="1165"/>
                  </a:cubicBezTo>
                  <a:close/>
                  <a:moveTo>
                    <a:pt x="0" y="1"/>
                  </a:moveTo>
                  <a:lnTo>
                    <a:pt x="0" y="7770"/>
                  </a:lnTo>
                  <a:lnTo>
                    <a:pt x="11693" y="7770"/>
                  </a:lnTo>
                  <a:lnTo>
                    <a:pt x="11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7"/>
          <p:cNvGrpSpPr/>
          <p:nvPr/>
        </p:nvGrpSpPr>
        <p:grpSpPr>
          <a:xfrm>
            <a:off x="1301758" y="2947485"/>
            <a:ext cx="612654" cy="612649"/>
            <a:chOff x="-4219965" y="3208859"/>
            <a:chExt cx="413425" cy="413393"/>
          </a:xfrm>
        </p:grpSpPr>
        <p:sp>
          <p:nvSpPr>
            <p:cNvPr id="2511" name="Google Shape;2511;p67"/>
            <p:cNvSpPr/>
            <p:nvPr/>
          </p:nvSpPr>
          <p:spPr>
            <a:xfrm>
              <a:off x="-4122738" y="3391444"/>
              <a:ext cx="72740" cy="23737"/>
            </a:xfrm>
            <a:custGeom>
              <a:avLst/>
              <a:gdLst/>
              <a:ahLst/>
              <a:cxnLst/>
              <a:rect l="l" t="t" r="r" b="b"/>
              <a:pathLst>
                <a:path w="232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329" y="75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-4196260" y="3208859"/>
              <a:ext cx="366014" cy="267194"/>
            </a:xfrm>
            <a:custGeom>
              <a:avLst/>
              <a:gdLst/>
              <a:ahLst/>
              <a:cxnLst/>
              <a:rect l="l" t="t" r="r" b="b"/>
              <a:pathLst>
                <a:path w="11719" h="8555" extrusionOk="0">
                  <a:moveTo>
                    <a:pt x="7011" y="5062"/>
                  </a:moveTo>
                  <a:lnTo>
                    <a:pt x="7011" y="5846"/>
                  </a:lnTo>
                  <a:lnTo>
                    <a:pt x="6252" y="5846"/>
                  </a:lnTo>
                  <a:lnTo>
                    <a:pt x="6252" y="5062"/>
                  </a:lnTo>
                  <a:close/>
                  <a:moveTo>
                    <a:pt x="8580" y="5062"/>
                  </a:moveTo>
                  <a:lnTo>
                    <a:pt x="8580" y="5846"/>
                  </a:lnTo>
                  <a:lnTo>
                    <a:pt x="7796" y="5846"/>
                  </a:lnTo>
                  <a:lnTo>
                    <a:pt x="7796" y="5062"/>
                  </a:lnTo>
                  <a:close/>
                  <a:moveTo>
                    <a:pt x="10124" y="5062"/>
                  </a:moveTo>
                  <a:lnTo>
                    <a:pt x="10124" y="5846"/>
                  </a:lnTo>
                  <a:lnTo>
                    <a:pt x="9339" y="5846"/>
                  </a:lnTo>
                  <a:lnTo>
                    <a:pt x="9339" y="5062"/>
                  </a:lnTo>
                  <a:close/>
                  <a:moveTo>
                    <a:pt x="5467" y="5062"/>
                  </a:moveTo>
                  <a:lnTo>
                    <a:pt x="5467" y="7390"/>
                  </a:lnTo>
                  <a:lnTo>
                    <a:pt x="1595" y="7390"/>
                  </a:lnTo>
                  <a:lnTo>
                    <a:pt x="1595" y="5062"/>
                  </a:lnTo>
                  <a:close/>
                  <a:moveTo>
                    <a:pt x="7011" y="6631"/>
                  </a:moveTo>
                  <a:lnTo>
                    <a:pt x="7011" y="7390"/>
                  </a:lnTo>
                  <a:lnTo>
                    <a:pt x="6252" y="7390"/>
                  </a:lnTo>
                  <a:lnTo>
                    <a:pt x="6252" y="6631"/>
                  </a:lnTo>
                  <a:close/>
                  <a:moveTo>
                    <a:pt x="8580" y="6631"/>
                  </a:moveTo>
                  <a:lnTo>
                    <a:pt x="8580" y="7390"/>
                  </a:lnTo>
                  <a:lnTo>
                    <a:pt x="7796" y="7390"/>
                  </a:lnTo>
                  <a:lnTo>
                    <a:pt x="7796" y="6631"/>
                  </a:lnTo>
                  <a:close/>
                  <a:moveTo>
                    <a:pt x="10124" y="6631"/>
                  </a:moveTo>
                  <a:lnTo>
                    <a:pt x="10124" y="7390"/>
                  </a:lnTo>
                  <a:lnTo>
                    <a:pt x="9339" y="7390"/>
                  </a:lnTo>
                  <a:lnTo>
                    <a:pt x="9339" y="6631"/>
                  </a:lnTo>
                  <a:close/>
                  <a:moveTo>
                    <a:pt x="785" y="0"/>
                  </a:moveTo>
                  <a:lnTo>
                    <a:pt x="785" y="3138"/>
                  </a:lnTo>
                  <a:lnTo>
                    <a:pt x="3139" y="3138"/>
                  </a:lnTo>
                  <a:lnTo>
                    <a:pt x="3139" y="3897"/>
                  </a:lnTo>
                  <a:lnTo>
                    <a:pt x="1" y="3897"/>
                  </a:lnTo>
                  <a:lnTo>
                    <a:pt x="1" y="8554"/>
                  </a:lnTo>
                  <a:lnTo>
                    <a:pt x="11718" y="8554"/>
                  </a:lnTo>
                  <a:lnTo>
                    <a:pt x="11718" y="3897"/>
                  </a:lnTo>
                  <a:lnTo>
                    <a:pt x="3924" y="3897"/>
                  </a:lnTo>
                  <a:lnTo>
                    <a:pt x="3924" y="3138"/>
                  </a:lnTo>
                  <a:lnTo>
                    <a:pt x="6252" y="3138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-4219965" y="3500508"/>
              <a:ext cx="413425" cy="121744"/>
            </a:xfrm>
            <a:custGeom>
              <a:avLst/>
              <a:gdLst/>
              <a:ahLst/>
              <a:cxnLst/>
              <a:rect l="l" t="t" r="r" b="b"/>
              <a:pathLst>
                <a:path w="13237" h="3898" extrusionOk="0">
                  <a:moveTo>
                    <a:pt x="8555" y="785"/>
                  </a:moveTo>
                  <a:lnTo>
                    <a:pt x="8555" y="2329"/>
                  </a:lnTo>
                  <a:lnTo>
                    <a:pt x="4657" y="2329"/>
                  </a:lnTo>
                  <a:lnTo>
                    <a:pt x="4657" y="785"/>
                  </a:lnTo>
                  <a:lnTo>
                    <a:pt x="5442" y="785"/>
                  </a:lnTo>
                  <a:lnTo>
                    <a:pt x="5442" y="1544"/>
                  </a:lnTo>
                  <a:lnTo>
                    <a:pt x="7770" y="1544"/>
                  </a:lnTo>
                  <a:lnTo>
                    <a:pt x="7770" y="785"/>
                  </a:lnTo>
                  <a:close/>
                  <a:moveTo>
                    <a:pt x="1" y="1"/>
                  </a:moveTo>
                  <a:lnTo>
                    <a:pt x="1" y="3898"/>
                  </a:lnTo>
                  <a:lnTo>
                    <a:pt x="13237" y="389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67"/>
          <p:cNvGrpSpPr/>
          <p:nvPr/>
        </p:nvGrpSpPr>
        <p:grpSpPr>
          <a:xfrm>
            <a:off x="4299580" y="3034010"/>
            <a:ext cx="544590" cy="612651"/>
            <a:chOff x="-2157746" y="3259424"/>
            <a:chExt cx="364421" cy="414205"/>
          </a:xfrm>
        </p:grpSpPr>
        <p:sp>
          <p:nvSpPr>
            <p:cNvPr id="2515" name="Google Shape;2515;p67"/>
            <p:cNvSpPr/>
            <p:nvPr/>
          </p:nvSpPr>
          <p:spPr>
            <a:xfrm>
              <a:off x="-210874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3" y="785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-196329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0" y="1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2" y="785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-2157746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1" y="0"/>
                  </a:moveTo>
                  <a:lnTo>
                    <a:pt x="1" y="2379"/>
                  </a:lnTo>
                  <a:lnTo>
                    <a:pt x="5442" y="237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-1963292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5441" y="237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-2108742" y="3332165"/>
              <a:ext cx="266413" cy="168374"/>
            </a:xfrm>
            <a:custGeom>
              <a:avLst/>
              <a:gdLst/>
              <a:ahLst/>
              <a:cxnLst/>
              <a:rect l="l" t="t" r="r" b="b"/>
              <a:pathLst>
                <a:path w="8530" h="5391" extrusionOk="0">
                  <a:moveTo>
                    <a:pt x="1" y="0"/>
                  </a:moveTo>
                  <a:lnTo>
                    <a:pt x="1" y="2025"/>
                  </a:lnTo>
                  <a:lnTo>
                    <a:pt x="3873" y="4606"/>
                  </a:lnTo>
                  <a:lnTo>
                    <a:pt x="3873" y="3897"/>
                  </a:lnTo>
                  <a:lnTo>
                    <a:pt x="4657" y="3897"/>
                  </a:lnTo>
                  <a:lnTo>
                    <a:pt x="4657" y="5391"/>
                  </a:lnTo>
                  <a:lnTo>
                    <a:pt x="8529" y="2784"/>
                  </a:lnTo>
                  <a:lnTo>
                    <a:pt x="8529" y="0"/>
                  </a:lnTo>
                  <a:lnTo>
                    <a:pt x="4657" y="0"/>
                  </a:lnTo>
                  <a:lnTo>
                    <a:pt x="4657" y="785"/>
                  </a:lnTo>
                  <a:lnTo>
                    <a:pt x="3873" y="78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-2133228" y="3408028"/>
              <a:ext cx="121744" cy="167594"/>
            </a:xfrm>
            <a:custGeom>
              <a:avLst/>
              <a:gdLst/>
              <a:ahLst/>
              <a:cxnLst/>
              <a:rect l="l" t="t" r="r" b="b"/>
              <a:pathLst>
                <a:path w="3898" h="5366" extrusionOk="0">
                  <a:moveTo>
                    <a:pt x="0" y="1"/>
                  </a:moveTo>
                  <a:lnTo>
                    <a:pt x="0" y="5366"/>
                  </a:lnTo>
                  <a:lnTo>
                    <a:pt x="3897" y="5366"/>
                  </a:lnTo>
                  <a:lnTo>
                    <a:pt x="3897" y="2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-1938806" y="3432546"/>
              <a:ext cx="120963" cy="143076"/>
            </a:xfrm>
            <a:custGeom>
              <a:avLst/>
              <a:gdLst/>
              <a:ahLst/>
              <a:cxnLst/>
              <a:rect l="l" t="t" r="r" b="b"/>
              <a:pathLst>
                <a:path w="3873" h="4581" extrusionOk="0">
                  <a:moveTo>
                    <a:pt x="3873" y="0"/>
                  </a:moveTo>
                  <a:lnTo>
                    <a:pt x="1" y="2582"/>
                  </a:lnTo>
                  <a:lnTo>
                    <a:pt x="1" y="4581"/>
                  </a:lnTo>
                  <a:lnTo>
                    <a:pt x="3873" y="4581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487;p67">
            <a:extLst>
              <a:ext uri="{FF2B5EF4-FFF2-40B4-BE49-F238E27FC236}">
                <a16:creationId xmlns:a16="http://schemas.microsoft.com/office/drawing/2014/main" id="{225047A4-EDC4-A039-D34E-81F724826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88689" y="2264286"/>
            <a:ext cx="366750" cy="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</a:t>
            </a:r>
            <a:r>
              <a:rPr lang="en" dirty="0">
                <a:solidFill>
                  <a:schemeClr val="lt2"/>
                </a:solidFill>
              </a:rPr>
              <a:t>ANSWERS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56" name="Google Shape;2256;p53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756" name="Google Shape;1756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7" name="Google Shape;1757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758" name="Google Shape;1758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1"/>
          <p:cNvSpPr txBox="1">
            <a:spLocks noGrp="1"/>
          </p:cNvSpPr>
          <p:nvPr>
            <p:ph type="title"/>
          </p:nvPr>
        </p:nvSpPr>
        <p:spPr>
          <a:xfrm>
            <a:off x="3984639" y="1310875"/>
            <a:ext cx="419893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3" name="Google Shape;1773;p41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 any further questions, don’t hesitate to contact me at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v.todorova@fontysict.nl</a:t>
            </a:r>
            <a:endParaRPr dirty="0"/>
          </a:p>
        </p:txBody>
      </p:sp>
      <p:cxnSp>
        <p:nvCxnSpPr>
          <p:cNvPr id="1774" name="Google Shape;1774;p41"/>
          <p:cNvCxnSpPr/>
          <p:nvPr/>
        </p:nvCxnSpPr>
        <p:spPr>
          <a:xfrm>
            <a:off x="5077275" y="2556950"/>
            <a:ext cx="290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5" name="Google Shape;1775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76" name="Google Shape;1776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262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Inter</vt:lpstr>
      <vt:lpstr>Red Hat Display</vt:lpstr>
      <vt:lpstr>Arial</vt:lpstr>
      <vt:lpstr>Manrope Medium</vt:lpstr>
      <vt:lpstr>Manrope</vt:lpstr>
      <vt:lpstr>Manrope SemiBold</vt:lpstr>
      <vt:lpstr>Business Cost Analysis by Slidesgo</vt:lpstr>
      <vt:lpstr>Pitch SpendSence</vt:lpstr>
      <vt:lpstr>TABLE OF CONTENTS</vt:lpstr>
      <vt:lpstr>—David Osborne</vt:lpstr>
      <vt:lpstr>DESCRIPTION</vt:lpstr>
      <vt:lpstr>CHALLENGES</vt:lpstr>
      <vt:lpstr>NF REQUIREMENTS</vt:lpstr>
      <vt:lpstr>ARCHITECTURE</vt:lpstr>
      <vt:lpstr>QUESTIONS &amp; ANSWERS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Bisser Todorov</dc:creator>
  <cp:lastModifiedBy>Bisser Todorov</cp:lastModifiedBy>
  <cp:revision>5</cp:revision>
  <dcterms:modified xsi:type="dcterms:W3CDTF">2025-02-19T12:14:48Z</dcterms:modified>
</cp:coreProperties>
</file>