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9T16:32:31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554 191 24575,'464'-24'0,"-276"10"0,-184 13 0,169-4 0,-624 15 0,132 3 0,32-14 0,355-2 0,100-19 0,-101 11 0,7 1 0,16-2 0,0-3 0,97-31 0,-161 32 0,-25 7 0,-15 2 0,-36 0 0,-1 2 0,-66 5 0,25 1 0,-626-3 0,714 1 0,1-1 0,-1 0 0,0 0 0,1-1 0,-1 1 0,0-1 0,1 1 0,-1-1 0,1 0 0,-1-1 0,1 1 0,-1-1 0,-4-2 0,8 3 0,0 1 0,0 0 0,0-1 0,1 1 0,-1 0 0,0-1 0,0 1 0,0 0 0,0 0 0,1-1 0,-1 1 0,0 0 0,0 0 0,0-1 0,1 1 0,-1 0 0,0 0 0,1-1 0,-1 1 0,0 0 0,0 0 0,1 0 0,-1 0 0,0 0 0,1 0 0,-1-1 0,0 1 0,1 0 0,-1 0 0,0 0 0,1 0 0,-1 0 0,0 0 0,1 0 0,-1 0 0,0 1 0,1-1 0,16-2 0,28 2 0,0 2 0,89 17 0,36 2 0,49-22-1365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9T16:32:41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764 0 24575,'-303'14'0,"-91"-5"0,327-10 0,705 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9T16:32:45.4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911 26 24575,'-51'1'0,"2"0"0,0-2 0,-80-12 0,78 6 0,-1 3 0,1 2 0,-54 4 0,6 0 0,-176-2-1365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9T16:33:00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8D36-80E2-6D08-3B30-A453E5B5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62AD-F061-EE44-4BFF-8D1E45B02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9647-5F41-A647-59F4-B5FFBB22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8855-B2B0-CA24-945F-00655CC4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4AAB-F984-4766-9BD6-0CB54D84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28EBEF-BE47-461F-9AF6-FE61837AF91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CD7C71-A591-4A51-BF07-FB097AE54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4822-woman-business-scrum-confused-sign-vector-th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objective-success-141478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4012/jurnalsisteminformasidanilmukomputer.v6i1.2850" TargetMode="External"/><Relationship Id="rId2" Type="http://schemas.openxmlformats.org/officeDocument/2006/relationships/hyperlink" Target="https://doi.org/10.47760/ijcsmc.2022.v11i01.02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ublication/377721653" TargetMode="External"/><Relationship Id="rId5" Type="http://schemas.openxmlformats.org/officeDocument/2006/relationships/hyperlink" Target="https://journal.ijresm.com/index.php/ijresm/article/view/2961" TargetMode="External"/><Relationship Id="rId4" Type="http://schemas.openxmlformats.org/officeDocument/2006/relationships/hyperlink" Target="https://ijesat.com/ijesat/files/V23I9047_1694756701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11" Type="http://schemas.openxmlformats.org/officeDocument/2006/relationships/customXml" Target="../ink/ink4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F891-CD39-2864-924A-A33F20AE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035" y="775253"/>
            <a:ext cx="10555356" cy="2551543"/>
          </a:xfrm>
        </p:spPr>
        <p:txBody>
          <a:bodyPr>
            <a:normAutofit/>
          </a:bodyPr>
          <a:lstStyle/>
          <a:p>
            <a:r>
              <a:rPr lang="en-US" sz="4800" dirty="0"/>
              <a:t>Laptop price prediction using different machine learning algorithms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8AD3F-C108-C91B-75F2-EB71664CF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0570" y="4753717"/>
            <a:ext cx="8859821" cy="1457891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Anjala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Bhatta (23118/076)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Prapanna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Bista (23173/076)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Mahesh Chandra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Regmi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(23153/076)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3/31/2024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DEC4-537C-9146-7F98-282C8037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A397F-C5C2-1F9A-312B-6CD0C005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9352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F88C-277B-9FE7-78DF-79082BC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 descr="Linear Regression in Machine learning - GeeksforGeeks">
            <a:extLst>
              <a:ext uri="{FF2B5EF4-FFF2-40B4-BE49-F238E27FC236}">
                <a16:creationId xmlns:a16="http://schemas.microsoft.com/office/drawing/2014/main" id="{4B038436-B92A-BCB5-3DEC-BE4A9A3B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82" y="2697480"/>
            <a:ext cx="4471035" cy="280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7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4770-70B1-1F01-199C-86FFD591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Visualize Decision Trees and Understand Entropy | by Yun Wang | Medium">
            <a:extLst>
              <a:ext uri="{FF2B5EF4-FFF2-40B4-BE49-F238E27FC236}">
                <a16:creationId xmlns:a16="http://schemas.microsoft.com/office/drawing/2014/main" id="{FD281F14-3F82-C021-CC33-0BFBA104F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06" y="2756852"/>
            <a:ext cx="5045540" cy="304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3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7F5F-4058-CB9A-5657-14D5353B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4" name="Picture 3" descr="A linear Support Vector Machine (SVM) case. | Download Scientific Diagram">
            <a:extLst>
              <a:ext uri="{FF2B5EF4-FFF2-40B4-BE49-F238E27FC236}">
                <a16:creationId xmlns:a16="http://schemas.microsoft.com/office/drawing/2014/main" id="{54017D0D-29E9-01F9-733F-24299D41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81" y="2577654"/>
            <a:ext cx="3171190" cy="315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2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8E01-AD2A-96C9-7246-824E6768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F6C4F-D89A-CAB0-8014-805FB63051C4}"/>
              </a:ext>
            </a:extLst>
          </p:cNvPr>
          <p:cNvSpPr txBox="1"/>
          <p:nvPr/>
        </p:nvSpPr>
        <p:spPr>
          <a:xfrm>
            <a:off x="5288631" y="4762500"/>
            <a:ext cx="161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Kaggle dataset</a:t>
            </a:r>
          </a:p>
          <a:p>
            <a:pPr algn="ctr"/>
            <a:r>
              <a:rPr lang="en-US" dirty="0"/>
              <a:t>CSV Format</a:t>
            </a: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F9756DB2-C167-E163-E5C4-1F71DBAA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8542" y="3042826"/>
            <a:ext cx="1734914" cy="173491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8826513-5672-8523-B744-AD409F3075E4}"/>
              </a:ext>
            </a:extLst>
          </p:cNvPr>
          <p:cNvSpPr/>
          <p:nvPr/>
        </p:nvSpPr>
        <p:spPr>
          <a:xfrm rot="16200000">
            <a:off x="5897884" y="2287084"/>
            <a:ext cx="373380" cy="13944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D16934E-8439-22A3-6BA1-D3AAE7B0A0E0}"/>
              </a:ext>
            </a:extLst>
          </p:cNvPr>
          <p:cNvSpPr/>
          <p:nvPr/>
        </p:nvSpPr>
        <p:spPr>
          <a:xfrm>
            <a:off x="7009489" y="3429000"/>
            <a:ext cx="373380" cy="10058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C8573-1DE0-2576-354B-C18E574BE2A6}"/>
              </a:ext>
            </a:extLst>
          </p:cNvPr>
          <p:cNvSpPr txBox="1"/>
          <p:nvPr/>
        </p:nvSpPr>
        <p:spPr>
          <a:xfrm>
            <a:off x="7382869" y="3747254"/>
            <a:ext cx="11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1304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93A24-E642-1669-59C6-26E41E73CAC1}"/>
              </a:ext>
            </a:extLst>
          </p:cNvPr>
          <p:cNvSpPr txBox="1"/>
          <p:nvPr/>
        </p:nvSpPr>
        <p:spPr>
          <a:xfrm>
            <a:off x="5489699" y="24155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76254-437C-5ADD-E846-03E9CD9807ED}"/>
              </a:ext>
            </a:extLst>
          </p:cNvPr>
          <p:cNvSpPr txBox="1"/>
          <p:nvPr/>
        </p:nvSpPr>
        <p:spPr>
          <a:xfrm>
            <a:off x="2939289" y="3608754"/>
            <a:ext cx="210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– 80%</a:t>
            </a:r>
          </a:p>
          <a:p>
            <a:r>
              <a:rPr lang="en-US" dirty="0"/>
              <a:t>Testing data – 20%</a:t>
            </a:r>
          </a:p>
        </p:txBody>
      </p:sp>
    </p:spTree>
    <p:extLst>
      <p:ext uri="{BB962C8B-B14F-4D97-AF65-F5344CB8AC3E}">
        <p14:creationId xmlns:p14="http://schemas.microsoft.com/office/powerpoint/2010/main" val="13358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0DFD-9120-AE68-92C3-C0CE70ED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56769-8C10-D736-962F-878714A3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7" y="2287373"/>
            <a:ext cx="9080486" cy="3630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2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3DF-7922-4EF8-89FC-2B79FEB0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8E4EB9-DE78-732C-B611-8CEC11D5A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0930"/>
              </p:ext>
            </p:extLst>
          </p:nvPr>
        </p:nvGraphicFramePr>
        <p:xfrm>
          <a:off x="3275965" y="2657864"/>
          <a:ext cx="5640070" cy="74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652421532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505846475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3201834539"/>
                    </a:ext>
                  </a:extLst>
                </a:gridCol>
                <a:gridCol w="1426845">
                  <a:extLst>
                    <a:ext uri="{9D8B030D-6E8A-4147-A177-3AD203B41FA5}">
                      <a16:colId xmlns:a16="http://schemas.microsoft.com/office/drawing/2014/main" val="921807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S.N.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Methods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r>
                        <a:rPr lang="en-US" sz="1200" kern="0" baseline="30000">
                          <a:effectLst/>
                        </a:rPr>
                        <a:t>­2  </a:t>
                      </a:r>
                      <a:r>
                        <a:rPr lang="en-US" sz="1200" kern="0">
                          <a:effectLst/>
                        </a:rPr>
                        <a:t>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17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Linear Regression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0.203573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0.801030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042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0.201348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0.802387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53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SVM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0.204373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0.773879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76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60FFF4-F8B9-248A-2C09-4F342117D480}"/>
              </a:ext>
            </a:extLst>
          </p:cNvPr>
          <p:cNvSpPr txBox="1"/>
          <p:nvPr/>
        </p:nvSpPr>
        <p:spPr>
          <a:xfrm>
            <a:off x="4366260" y="2214694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Result Analysis of Different Algorithms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30678-1ECC-8795-B6F8-2255826756CB}"/>
              </a:ext>
            </a:extLst>
          </p:cNvPr>
          <p:cNvSpPr txBox="1"/>
          <p:nvPr/>
        </p:nvSpPr>
        <p:spPr>
          <a:xfrm>
            <a:off x="3275965" y="5934670"/>
            <a:ext cx="6183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+mn-cs"/>
              </a:rPr>
              <a:t>A lower MAE indicates better accuracy of the model </a:t>
            </a:r>
            <a:endParaRPr lang="en-US" sz="1800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+mn-cs"/>
              </a:rPr>
              <a:t>A higher R2 score indicates that the model fits the data better.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A93930-F48C-E6D3-3886-724408E8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80" y="3608513"/>
            <a:ext cx="3943837" cy="212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9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CC6-DC5F-78D5-1E8B-894AB73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B657-7F70-F6B2-4C1F-DA61C6F7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823" y="2405204"/>
            <a:ext cx="10018713" cy="3124201"/>
          </a:xfrm>
        </p:spPr>
        <p:txBody>
          <a:bodyPr/>
          <a:lstStyle/>
          <a:p>
            <a:r>
              <a:rPr lang="en-US" dirty="0"/>
              <a:t>Description of metrices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D5878-371E-1C48-1AEA-34BBE97B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28" y="2549448"/>
            <a:ext cx="2076740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A1201-9310-E6C9-ACA8-9BECD47F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2590735"/>
            <a:ext cx="2400635" cy="809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2989BB-F934-E234-A9E2-BF886579BB82}"/>
                  </a:ext>
                </a:extLst>
              </p:cNvPr>
              <p:cNvSpPr txBox="1"/>
              <p:nvPr/>
            </p:nvSpPr>
            <p:spPr>
              <a:xfrm>
                <a:off x="2968920" y="4308552"/>
                <a:ext cx="6068400" cy="2597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n </a:t>
                </a:r>
                <a:r>
                  <a:rPr lang="en-US" kern="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=</a:t>
                </a: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number of samples in the dataset.</a:t>
                </a: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y</a:t>
                </a:r>
                <a:r>
                  <a:rPr lang="en-US" sz="11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i</a:t>
                </a:r>
                <a:r>
                  <a:rPr lang="en-US" sz="11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​ </a:t>
                </a: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is the actual value of the target variable for the </a:t>
                </a:r>
                <a:r>
                  <a:rPr lang="en-US" kern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ith</a:t>
                </a: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sample.</a:t>
                </a:r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is the predicted value of the target variable for the </a:t>
                </a:r>
                <a:r>
                  <a:rPr lang="en-US" kern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ith</a:t>
                </a: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sample.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is the mean of the observed values.</a:t>
                </a: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2989BB-F934-E234-A9E2-BF886579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920" y="4308552"/>
                <a:ext cx="6068400" cy="2597058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9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4E29-7AFF-6D12-9CCA-5F810F22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9647-51A5-6136-7988-C00DF7A19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Model could have been trained with a much larger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Prediction failed with mac price prediction, as we have considered only intel and AMD processor during feature extraction.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kern="100" cap="none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It is difficult to address all available factor.</a:t>
            </a:r>
          </a:p>
        </p:txBody>
      </p:sp>
    </p:spTree>
    <p:extLst>
      <p:ext uri="{BB962C8B-B14F-4D97-AF65-F5344CB8AC3E}">
        <p14:creationId xmlns:p14="http://schemas.microsoft.com/office/powerpoint/2010/main" val="36448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7265-B7D9-08A1-B62D-E065FBB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EFFE1-D896-0CF0-35A5-A8DB4C47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Hence, this project aims to correctly predict price of laptop with the help of different machine learning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be explored further and implement with larger and relevant </a:t>
            </a:r>
            <a:r>
              <a:rPr lang="en-US" dirty="0" err="1"/>
              <a:t>datset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be integrated with ecommerce store like </a:t>
            </a:r>
            <a:r>
              <a:rPr lang="en-US" dirty="0" err="1"/>
              <a:t>daraz</a:t>
            </a:r>
            <a:r>
              <a:rPr lang="en-US" dirty="0"/>
              <a:t>, ITTI, </a:t>
            </a:r>
            <a:r>
              <a:rPr lang="en-US" dirty="0" err="1"/>
              <a:t>neostore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5773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5540-BF1D-B827-29D7-E46CE5F2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0740-299C-D6DB-84B4-00DDF050A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Literature Review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Result and Discussion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P" sz="2000" dirty="0">
                <a:solidFill>
                  <a:srgbClr val="3C2410"/>
                </a:solidFill>
                <a:latin typeface="+mj-lt"/>
              </a:rPr>
              <a:t>Conclusion</a:t>
            </a:r>
          </a:p>
          <a:p>
            <a:endParaRPr lang="en-NP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4253-502A-2AB0-A71A-237D0C2F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03" y="1566110"/>
            <a:ext cx="11814594" cy="3725779"/>
          </a:xfrm>
        </p:spPr>
        <p:txBody>
          <a:bodyPr/>
          <a:lstStyle/>
          <a:p>
            <a:r>
              <a:rPr lang="en-US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5867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97C-A819-2594-3B39-319251E3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75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E2DF-5865-8412-D72D-639DE48C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40EE-8C34-A886-E6C0-26472B347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This project aim is to analyze price of laptop using different machine learning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Algorithms used are Linear Regression, Decision Tree and SVM.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Web application that predict price in which user input different specification of the laptop.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Output shows graphical visualization of three algorithms and decide which is best among all.</a:t>
            </a:r>
          </a:p>
        </p:txBody>
      </p:sp>
    </p:spTree>
    <p:extLst>
      <p:ext uri="{BB962C8B-B14F-4D97-AF65-F5344CB8AC3E}">
        <p14:creationId xmlns:p14="http://schemas.microsoft.com/office/powerpoint/2010/main" val="265843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D2DE-65B8-D56A-41F8-70F961C6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3C1E0-9877-DABB-D34C-FF169E11F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The laptop price varies in different store so price need to be determined.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Different algorithms give different results so better one need to be selected.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00287-9852-E1C0-E47F-21C545FC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734" y="751851"/>
            <a:ext cx="2766060" cy="2763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F6352C-137A-24D9-0E19-56ACF33465A8}"/>
              </a:ext>
            </a:extLst>
          </p:cNvPr>
          <p:cNvSpPr txBox="1"/>
          <p:nvPr/>
        </p:nvSpPr>
        <p:spPr>
          <a:xfrm>
            <a:off x="2663819" y="6858000"/>
            <a:ext cx="6864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64822-woman-business-scrum-confused-sign-vector-th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28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EF1-E398-C5F9-EDF0-3F06D541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2C21-7DC3-184B-0F14-AB3A7AA17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 a GUI to predict laptop price on the basis of different features entered by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 a predicted price visualizer on the basis of different algorithm’s evaluation metrices.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CDD3-9E76-CB7A-7928-65FABC46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39749" y="278129"/>
            <a:ext cx="256794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8A88-5663-FEB3-CAF7-D8FB239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33E4-4DA8-A3BD-EAE7-A4B82B810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Surjuse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Lohakare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Barapatre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and A.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Chapke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“Laptop Price Prediction using Machine Learning,” International Journal of Computer Science and Mobile Computing, vol. 11, no. 1, pp. 164–168, Jan. 2022,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US" sz="1800" u="sng" kern="1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https://doi.org/10.47760/ijcsmc.2022.v11i01.021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 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A. D.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Siburian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et al., “Laptop Price Prediction with Machine Learning Using Regression Algorithm,”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Jurnal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Sistem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Informasi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dan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Ilmu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Komputer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Prima(JUSIKOM PRIMA), vol. 6, no. 1, pp. 87–91, Sep. 2022,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US" sz="1800" u="sng" kern="1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https://doi.org/10.34012/jurnalsisteminformasidanilmukomputer.v6i1.2850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V. Sarala, P. Sai, and P. Kumar, “Laptop Price Prediction.” Available: </a:t>
            </a:r>
            <a:r>
              <a:rPr lang="en-US" sz="1800" u="sng" kern="1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https://ijesat.com/ijesat/files/V23I9047_1694756701.pdf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“Laptop Price Estimation Using Machine Learning | International Journal of Research in Engineering, Science and Management,” journal.ijresm.com, Mar. 2024, Accessed: Mar. 28, 2024. [Online]. Available: </a:t>
            </a:r>
            <a:r>
              <a:rPr lang="en-US" sz="1800" u="sng" kern="1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https://journal.ijresm.com/index.php/ijresm/article/view/2961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Akkouh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"Machine Learning-Based Price Prediction for Laptops," Article, Jan. 2024. [Online]. Available: </a:t>
            </a:r>
            <a:r>
              <a:rPr lang="en-US" sz="1800" u="sng" kern="1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https://www.researchgate.net/publication/377721653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D500-DF6D-C6EB-2244-B9FBDAE1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25052-3AA8-DAFE-4E21-1FC3A446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73" y="2425254"/>
            <a:ext cx="7046606" cy="2771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C90B62-53E8-0E89-E4EC-640CBEE60C26}"/>
              </a:ext>
            </a:extLst>
          </p:cNvPr>
          <p:cNvSpPr txBox="1"/>
          <p:nvPr/>
        </p:nvSpPr>
        <p:spPr>
          <a:xfrm>
            <a:off x="4742944" y="5616019"/>
            <a:ext cx="17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38159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3628-A221-9BBD-0688-E1D3536F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31DD5-394E-C280-4E84-F2E19230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06" y="1946356"/>
            <a:ext cx="3009900" cy="3610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8361D-CC44-907D-817B-54FCD9F3DFFF}"/>
              </a:ext>
            </a:extLst>
          </p:cNvPr>
          <p:cNvSpPr txBox="1"/>
          <p:nvPr/>
        </p:nvSpPr>
        <p:spPr>
          <a:xfrm>
            <a:off x="5211014" y="5798820"/>
            <a:ext cx="176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Flowchart</a:t>
            </a:r>
          </a:p>
        </p:txBody>
      </p:sp>
    </p:spTree>
    <p:extLst>
      <p:ext uri="{BB962C8B-B14F-4D97-AF65-F5344CB8AC3E}">
        <p14:creationId xmlns:p14="http://schemas.microsoft.com/office/powerpoint/2010/main" val="3591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9A03-870B-A69A-0335-1971C96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6FE03E-74D8-3A6B-FD5C-CE05F57476B9}"/>
                  </a:ext>
                </a:extLst>
              </p14:cNvPr>
              <p14:cNvContentPartPr/>
              <p14:nvPr/>
            </p14:nvContentPartPr>
            <p14:xfrm>
              <a:off x="10080000" y="5257680"/>
              <a:ext cx="498240" cy="6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6FE03E-74D8-3A6B-FD5C-CE05F57476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7000" y="5195040"/>
                <a:ext cx="623880" cy="194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5EEA8-0D55-7E95-57B9-277ECF811AEF}"/>
              </a:ext>
            </a:extLst>
          </p:cNvPr>
          <p:cNvSpPr/>
          <p:nvPr/>
        </p:nvSpPr>
        <p:spPr>
          <a:xfrm>
            <a:off x="10293120" y="5402520"/>
            <a:ext cx="365760" cy="0"/>
          </a:xfrm>
          <a:custGeom>
            <a:avLst/>
            <a:gdLst>
              <a:gd name="connsiteX0" fmla="*/ 259920 w 325080"/>
              <a:gd name="connsiteY0" fmla="*/ 45720 h 45720"/>
              <a:gd name="connsiteX1" fmla="*/ 325080 w 325080"/>
              <a:gd name="connsiteY1" fmla="*/ 2880 h 45720"/>
              <a:gd name="connsiteX2" fmla="*/ 0 w 325080"/>
              <a:gd name="connsiteY2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0" t="0" r="0" b="0"/>
            <a:pathLst>
              <a:path w="325080" h="45720">
                <a:moveTo>
                  <a:pt x="259920" y="45720"/>
                </a:moveTo>
                <a:lnTo>
                  <a:pt x="325080" y="2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126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F2C907-1B5A-E14A-51E2-87E6DAB88D7C}"/>
                  </a:ext>
                </a:extLst>
              </p14:cNvPr>
              <p14:cNvContentPartPr/>
              <p14:nvPr/>
            </p14:nvContentPartPr>
            <p14:xfrm>
              <a:off x="10370160" y="5409960"/>
              <a:ext cx="275400" cy="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F2C907-1B5A-E14A-51E2-87E6DAB88D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07160" y="5346960"/>
                <a:ext cx="401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90E43D-2D48-3366-0561-3967ED5E6DDB}"/>
                  </a:ext>
                </a:extLst>
              </p14:cNvPr>
              <p14:cNvContentPartPr/>
              <p14:nvPr/>
            </p14:nvContentPartPr>
            <p14:xfrm>
              <a:off x="10362960" y="5492040"/>
              <a:ext cx="328320" cy="10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90E43D-2D48-3366-0561-3967ED5E6D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99960" y="5429400"/>
                <a:ext cx="453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323073-87FD-0815-568A-CEB0F8FF4E32}"/>
                  </a:ext>
                </a:extLst>
              </p14:cNvPr>
              <p14:cNvContentPartPr/>
              <p14:nvPr/>
            </p14:nvContentPartPr>
            <p14:xfrm>
              <a:off x="3634560" y="383280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323073-87FD-0815-568A-CEB0F8FF4E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71560" y="376980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F5DAB83-F3F8-38B2-AAF8-E801915A95A7}"/>
              </a:ext>
            </a:extLst>
          </p:cNvPr>
          <p:cNvGrpSpPr/>
          <p:nvPr/>
        </p:nvGrpSpPr>
        <p:grpSpPr>
          <a:xfrm>
            <a:off x="1803246" y="2294448"/>
            <a:ext cx="9539664" cy="3363884"/>
            <a:chOff x="1326168" y="2504254"/>
            <a:chExt cx="9539664" cy="33638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864A9F-9E46-ED99-7E53-E115FBCAC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26168" y="2504254"/>
              <a:ext cx="9539664" cy="33638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07FEE2-AF90-F383-851F-748DAC96CA2A}"/>
                </a:ext>
              </a:extLst>
            </p:cNvPr>
            <p:cNvSpPr/>
            <p:nvPr/>
          </p:nvSpPr>
          <p:spPr>
            <a:xfrm>
              <a:off x="10080000" y="5316640"/>
              <a:ext cx="730240" cy="545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3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503</TotalTime>
  <Words>680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Symbol</vt:lpstr>
      <vt:lpstr>Times New Roman</vt:lpstr>
      <vt:lpstr>Tw Cen MT</vt:lpstr>
      <vt:lpstr>Wingdings</vt:lpstr>
      <vt:lpstr>Parallax</vt:lpstr>
      <vt:lpstr>Laptop price prediction using different machine learning algorithms </vt:lpstr>
      <vt:lpstr>Table of content</vt:lpstr>
      <vt:lpstr>Introduction</vt:lpstr>
      <vt:lpstr>Problem Statement</vt:lpstr>
      <vt:lpstr>Objective</vt:lpstr>
      <vt:lpstr>Literature review</vt:lpstr>
      <vt:lpstr>Methodology used</vt:lpstr>
      <vt:lpstr>System Design</vt:lpstr>
      <vt:lpstr>Tools Used</vt:lpstr>
      <vt:lpstr>Algorithm used</vt:lpstr>
      <vt:lpstr>Linear regression</vt:lpstr>
      <vt:lpstr>Decision tree</vt:lpstr>
      <vt:lpstr>Support Vector machine (SVM)</vt:lpstr>
      <vt:lpstr>Dataset</vt:lpstr>
      <vt:lpstr>Overview of dataset</vt:lpstr>
      <vt:lpstr>Result analysis</vt:lpstr>
      <vt:lpstr>Result analysis</vt:lpstr>
      <vt:lpstr>Limitations</vt:lpstr>
      <vt:lpstr>Conclusion</vt:lpstr>
      <vt:lpstr>Project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 USING DIFFERENT MACHINE LEARNING ALGORITHMS</dc:title>
  <dc:creator>Dell</dc:creator>
  <cp:lastModifiedBy>Dell</cp:lastModifiedBy>
  <cp:revision>28</cp:revision>
  <dcterms:created xsi:type="dcterms:W3CDTF">2024-03-29T13:30:56Z</dcterms:created>
  <dcterms:modified xsi:type="dcterms:W3CDTF">2024-03-30T15:29:15Z</dcterms:modified>
</cp:coreProperties>
</file>