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2" r:id="rId1"/>
  </p:sldMasterIdLst>
  <p:notesMasterIdLst>
    <p:notesMasterId r:id="rId12"/>
  </p:notesMasterIdLst>
  <p:sldIdLst>
    <p:sldId id="256" r:id="rId2"/>
    <p:sldId id="459" r:id="rId3"/>
    <p:sldId id="429" r:id="rId4"/>
    <p:sldId id="460" r:id="rId5"/>
    <p:sldId id="467" r:id="rId6"/>
    <p:sldId id="468" r:id="rId7"/>
    <p:sldId id="469" r:id="rId8"/>
    <p:sldId id="466" r:id="rId9"/>
    <p:sldId id="321" r:id="rId10"/>
    <p:sldId id="465" r:id="rId1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9652AE-475F-F84E-862C-24E56D76C250}">
          <p14:sldIdLst>
            <p14:sldId id="256"/>
            <p14:sldId id="459"/>
            <p14:sldId id="429"/>
            <p14:sldId id="460"/>
            <p14:sldId id="467"/>
            <p14:sldId id="468"/>
            <p14:sldId id="469"/>
            <p14:sldId id="466"/>
            <p14:sldId id="321"/>
            <p14:sldId id="4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colm Gunaratnam | BISTEC Global" initials="MG|BG" lastIdx="1" clrIdx="0">
    <p:extLst>
      <p:ext uri="{19B8F6BF-5375-455C-9EA6-DF929625EA0E}">
        <p15:presenceInfo xmlns:p15="http://schemas.microsoft.com/office/powerpoint/2012/main" userId="S-1-12-1-4219496678-1148720029-904245409-42186960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662B91"/>
    <a:srgbClr val="E11FAE"/>
    <a:srgbClr val="2A6260"/>
    <a:srgbClr val="941651"/>
    <a:srgbClr val="3A77B3"/>
    <a:srgbClr val="264042"/>
    <a:srgbClr val="7C1890"/>
    <a:srgbClr val="878523"/>
    <a:srgbClr val="F5E7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7"/>
    <p:restoredTop sz="94514"/>
  </p:normalViewPr>
  <p:slideViewPr>
    <p:cSldViewPr snapToGrid="0">
      <p:cViewPr varScale="1">
        <p:scale>
          <a:sx n="132" d="100"/>
          <a:sy n="132" d="100"/>
        </p:scale>
        <p:origin x="1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CB432DB-EB6D-EE4D-B4D6-21E95E10093A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25C7A92-ADF1-0E44-BD87-DC24B9D85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369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C7A92-ADF1-0E44-BD87-DC24B9D8528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127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C7A92-ADF1-0E44-BD87-DC24B9D8528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812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C7A92-ADF1-0E44-BD87-DC24B9D8528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68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8D17158-F1A0-0D49-B6B9-F604707F94F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64BE-7E5B-4D4F-A538-AEE5CFBD23D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1477A-BDE5-E64F-8B4B-1E86C36F205A}"/>
              </a:ext>
            </a:extLst>
          </p:cNvPr>
          <p:cNvSpPr/>
          <p:nvPr userDrawn="1"/>
        </p:nvSpPr>
        <p:spPr>
          <a:xfrm>
            <a:off x="0" y="6589059"/>
            <a:ext cx="12192000" cy="268941"/>
          </a:xfrm>
          <a:prstGeom prst="rect">
            <a:avLst/>
          </a:prstGeom>
          <a:solidFill>
            <a:srgbClr val="3A77B3"/>
          </a:solidFill>
          <a:ln>
            <a:solidFill>
              <a:srgbClr val="3A7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61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7158-F1A0-0D49-B6B9-F604707F94F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64BE-7E5B-4D4F-A538-AEE5CFBD23D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B0A97-E55F-7E45-A80E-70DE8ACD5851}"/>
              </a:ext>
            </a:extLst>
          </p:cNvPr>
          <p:cNvSpPr/>
          <p:nvPr userDrawn="1"/>
        </p:nvSpPr>
        <p:spPr>
          <a:xfrm>
            <a:off x="0" y="6589059"/>
            <a:ext cx="12192000" cy="268941"/>
          </a:xfrm>
          <a:prstGeom prst="rect">
            <a:avLst/>
          </a:prstGeom>
          <a:solidFill>
            <a:srgbClr val="3A77B3"/>
          </a:solidFill>
          <a:ln>
            <a:solidFill>
              <a:srgbClr val="3A7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10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7158-F1A0-0D49-B6B9-F604707F94F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64BE-7E5B-4D4F-A538-AEE5CFBD23D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41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7158-F1A0-0D49-B6B9-F604707F94F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64BE-7E5B-4D4F-A538-AEE5CFBD23D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FBFB3C2-BF7C-FF48-A5C6-8D70C9358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09E12D-A908-2B45-A019-DC628BC0DB81}"/>
              </a:ext>
            </a:extLst>
          </p:cNvPr>
          <p:cNvSpPr/>
          <p:nvPr userDrawn="1"/>
        </p:nvSpPr>
        <p:spPr>
          <a:xfrm>
            <a:off x="0" y="6589059"/>
            <a:ext cx="12192000" cy="268941"/>
          </a:xfrm>
          <a:prstGeom prst="rect">
            <a:avLst/>
          </a:prstGeom>
          <a:solidFill>
            <a:srgbClr val="3A77B3"/>
          </a:solidFill>
          <a:ln>
            <a:solidFill>
              <a:srgbClr val="3A7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69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7158-F1A0-0D49-B6B9-F604707F94F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64BE-7E5B-4D4F-A538-AEE5CFBD23D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01410D1-8B11-2640-9BBA-C6AEB83CA097}"/>
              </a:ext>
            </a:extLst>
          </p:cNvPr>
          <p:cNvSpPr/>
          <p:nvPr userDrawn="1"/>
        </p:nvSpPr>
        <p:spPr>
          <a:xfrm>
            <a:off x="0" y="6589059"/>
            <a:ext cx="12192000" cy="268941"/>
          </a:xfrm>
          <a:prstGeom prst="rect">
            <a:avLst/>
          </a:prstGeom>
          <a:solidFill>
            <a:srgbClr val="3A77B3"/>
          </a:solidFill>
          <a:ln>
            <a:solidFill>
              <a:srgbClr val="3A7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2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7158-F1A0-0D49-B6B9-F604707F94F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64BE-7E5B-4D4F-A538-AEE5CFBD2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463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7158-F1A0-0D49-B6B9-F604707F94F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64BE-7E5B-4D4F-A538-AEE5CFBD2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608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7158-F1A0-0D49-B6B9-F604707F94F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64BE-7E5B-4D4F-A538-AEE5CFBD2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24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7158-F1A0-0D49-B6B9-F604707F94F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64BE-7E5B-4D4F-A538-AEE5CFBD23D6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B38CB2-A6B1-FD40-8308-AFC21D63A796}"/>
              </a:ext>
            </a:extLst>
          </p:cNvPr>
          <p:cNvSpPr/>
          <p:nvPr userDrawn="1"/>
        </p:nvSpPr>
        <p:spPr>
          <a:xfrm>
            <a:off x="0" y="6589059"/>
            <a:ext cx="12192000" cy="268941"/>
          </a:xfrm>
          <a:prstGeom prst="rect">
            <a:avLst/>
          </a:prstGeom>
          <a:solidFill>
            <a:srgbClr val="3A77B3"/>
          </a:solidFill>
          <a:ln>
            <a:solidFill>
              <a:srgbClr val="3A7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92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7158-F1A0-0D49-B6B9-F604707F94F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64BE-7E5B-4D4F-A538-AEE5CFBD23D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976606-4D81-BB4E-AFB6-5EB8DE32D422}"/>
              </a:ext>
            </a:extLst>
          </p:cNvPr>
          <p:cNvSpPr/>
          <p:nvPr userDrawn="1"/>
        </p:nvSpPr>
        <p:spPr>
          <a:xfrm>
            <a:off x="0" y="6589059"/>
            <a:ext cx="12192000" cy="268941"/>
          </a:xfrm>
          <a:prstGeom prst="rect">
            <a:avLst/>
          </a:prstGeom>
          <a:solidFill>
            <a:srgbClr val="3A77B3"/>
          </a:solidFill>
          <a:ln>
            <a:solidFill>
              <a:srgbClr val="3A7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689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7158-F1A0-0D49-B6B9-F604707F94F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64BE-7E5B-4D4F-A538-AEE5CFBD23D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7C1F4E8-28B7-7443-B35B-552D056DE209}"/>
              </a:ext>
            </a:extLst>
          </p:cNvPr>
          <p:cNvSpPr/>
          <p:nvPr userDrawn="1"/>
        </p:nvSpPr>
        <p:spPr>
          <a:xfrm>
            <a:off x="0" y="6589059"/>
            <a:ext cx="12192000" cy="268941"/>
          </a:xfrm>
          <a:prstGeom prst="rect">
            <a:avLst/>
          </a:prstGeom>
          <a:solidFill>
            <a:srgbClr val="3A77B3"/>
          </a:solidFill>
          <a:ln>
            <a:solidFill>
              <a:srgbClr val="3A7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32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8D17158-F1A0-0D49-B6B9-F604707F94F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2B364BE-7E5B-4D4F-A538-AEE5CFBD23D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C15DB4D-E5B7-AF4F-9139-95AC9230590E}"/>
              </a:ext>
            </a:extLst>
          </p:cNvPr>
          <p:cNvSpPr/>
          <p:nvPr userDrawn="1"/>
        </p:nvSpPr>
        <p:spPr>
          <a:xfrm>
            <a:off x="0" y="6592711"/>
            <a:ext cx="12192000" cy="265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7E30FC-DD72-DC4C-91F6-F1546DC65FC1}"/>
              </a:ext>
            </a:extLst>
          </p:cNvPr>
          <p:cNvSpPr/>
          <p:nvPr userDrawn="1"/>
        </p:nvSpPr>
        <p:spPr>
          <a:xfrm>
            <a:off x="0" y="6589059"/>
            <a:ext cx="12192000" cy="268941"/>
          </a:xfrm>
          <a:prstGeom prst="rect">
            <a:avLst/>
          </a:prstGeom>
          <a:solidFill>
            <a:srgbClr val="3A77B3"/>
          </a:solidFill>
          <a:ln>
            <a:solidFill>
              <a:srgbClr val="3A7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11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mailto:hello@bistecgloba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71">
            <a:extLst>
              <a:ext uri="{FF2B5EF4-FFF2-40B4-BE49-F238E27FC236}">
                <a16:creationId xmlns:a16="http://schemas.microsoft.com/office/drawing/2014/main" id="{2A85F7B3-F4E6-4FBF-B74E-43CAB468F5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10CBD-023E-9D40-80C0-595C265BAD17}"/>
              </a:ext>
            </a:extLst>
          </p:cNvPr>
          <p:cNvSpPr/>
          <p:nvPr/>
        </p:nvSpPr>
        <p:spPr>
          <a:xfrm>
            <a:off x="0" y="6589059"/>
            <a:ext cx="12192000" cy="268941"/>
          </a:xfrm>
          <a:prstGeom prst="rect">
            <a:avLst/>
          </a:prstGeom>
          <a:solidFill>
            <a:srgbClr val="3A77B3"/>
          </a:solidFill>
          <a:ln>
            <a:solidFill>
              <a:srgbClr val="3A7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D20B3D-1E55-BB42-AB07-C5B1EC4CB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1007" y="1741092"/>
            <a:ext cx="6100913" cy="3773883"/>
          </a:xfrm>
          <a:prstGeom prst="rect">
            <a:avLst/>
          </a:prstGeom>
        </p:spPr>
      </p:pic>
      <p:cxnSp>
        <p:nvCxnSpPr>
          <p:cNvPr id="88" name="Straight Connector 73">
            <a:extLst>
              <a:ext uri="{FF2B5EF4-FFF2-40B4-BE49-F238E27FC236}">
                <a16:creationId xmlns:a16="http://schemas.microsoft.com/office/drawing/2014/main" id="{73741D5B-1709-4CDB-963A-CC3C749412B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475488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240820F-FB3A-ED42-B5DE-81F975B0F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805" y="640080"/>
            <a:ext cx="4809406" cy="3034857"/>
          </a:xfrm>
        </p:spPr>
        <p:txBody>
          <a:bodyPr anchor="b">
            <a:normAutofit/>
          </a:bodyPr>
          <a:lstStyle/>
          <a:p>
            <a:r>
              <a:rPr lang="en-GB" sz="4400" dirty="0"/>
              <a:t>API Training – Day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D43A7B-F92B-654B-AC1B-FE05F905BE2D}"/>
              </a:ext>
            </a:extLst>
          </p:cNvPr>
          <p:cNvSpPr/>
          <p:nvPr/>
        </p:nvSpPr>
        <p:spPr>
          <a:xfrm>
            <a:off x="1584258" y="3995769"/>
            <a:ext cx="3543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cap="all">
                <a:solidFill>
                  <a:schemeClr val="accent2">
                    <a:lumMod val="75000"/>
                  </a:schemeClr>
                </a:solidFill>
                <a:latin typeface="Open Sans" panose="020B0606030504020204"/>
              </a:rPr>
              <a:t>BISTEC GLOBAL SERVICES (PVT) LTD</a:t>
            </a:r>
            <a:endParaRPr lang="en-US" b="1" i="0" cap="all">
              <a:solidFill>
                <a:schemeClr val="accent2">
                  <a:lumMod val="75000"/>
                </a:schemeClr>
              </a:solidFill>
              <a:effectLst/>
              <a:latin typeface="Open Sans" panose="020B0606030504020204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56D8987-5E3B-7040-8BF3-7C42BB5E2613}"/>
              </a:ext>
            </a:extLst>
          </p:cNvPr>
          <p:cNvSpPr txBox="1">
            <a:spLocks/>
          </p:cNvSpPr>
          <p:nvPr/>
        </p:nvSpPr>
        <p:spPr>
          <a:xfrm>
            <a:off x="700698" y="4839399"/>
            <a:ext cx="4809406" cy="1378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cap="none" dirty="0">
                <a:solidFill>
                  <a:srgbClr val="941651"/>
                </a:solidFill>
              </a:rPr>
              <a:t>Chandima Ranaweera</a:t>
            </a:r>
          </a:p>
        </p:txBody>
      </p:sp>
    </p:spTree>
    <p:extLst>
      <p:ext uri="{BB962C8B-B14F-4D97-AF65-F5344CB8AC3E}">
        <p14:creationId xmlns:p14="http://schemas.microsoft.com/office/powerpoint/2010/main" val="1779620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F9801B-5887-854D-BA74-BDE6110F3DC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45" y="16804"/>
            <a:ext cx="12203907" cy="6572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E47865-FADB-8B4D-AD08-3FC456020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4246544"/>
          </a:xfrm>
        </p:spPr>
        <p:txBody>
          <a:bodyPr>
            <a:normAutofit/>
          </a:bodyPr>
          <a:lstStyle/>
          <a:p>
            <a:r>
              <a:rPr lang="en-GB" dirty="0"/>
              <a:t>Contact us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36040A-06B3-DA4D-AAD2-A20C2770A88C}"/>
              </a:ext>
            </a:extLst>
          </p:cNvPr>
          <p:cNvSpPr/>
          <p:nvPr/>
        </p:nvSpPr>
        <p:spPr>
          <a:xfrm>
            <a:off x="1667069" y="5635013"/>
            <a:ext cx="5805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>
                <a:hlinkClick r:id="rId4"/>
              </a:rPr>
              <a:t>hello@bistecglobal.com</a:t>
            </a:r>
            <a:endParaRPr lang="en-US" sz="36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9B2154-D623-1E44-8990-428860ABE790}"/>
              </a:ext>
            </a:extLst>
          </p:cNvPr>
          <p:cNvSpPr/>
          <p:nvPr/>
        </p:nvSpPr>
        <p:spPr>
          <a:xfrm>
            <a:off x="0" y="6589059"/>
            <a:ext cx="12192000" cy="268941"/>
          </a:xfrm>
          <a:prstGeom prst="rect">
            <a:avLst/>
          </a:prstGeom>
          <a:solidFill>
            <a:srgbClr val="3A77B3"/>
          </a:solidFill>
          <a:ln>
            <a:solidFill>
              <a:srgbClr val="3A7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9A7009-474C-BF42-941E-C5264F1EE2B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80459" y="3322367"/>
            <a:ext cx="2852004" cy="176418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880BD0-43B9-5542-BBCF-3C8970CF9AD9}"/>
              </a:ext>
            </a:extLst>
          </p:cNvPr>
          <p:cNvCxnSpPr/>
          <p:nvPr/>
        </p:nvCxnSpPr>
        <p:spPr>
          <a:xfrm>
            <a:off x="8272461" y="3157541"/>
            <a:ext cx="22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4F81001-BB10-4E74-9726-3D7CA409D392}"/>
              </a:ext>
            </a:extLst>
          </p:cNvPr>
          <p:cNvSpPr/>
          <p:nvPr/>
        </p:nvSpPr>
        <p:spPr>
          <a:xfrm>
            <a:off x="1667069" y="3286127"/>
            <a:ext cx="561343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>
                <a:solidFill>
                  <a:schemeClr val="tx2"/>
                </a:solidFill>
              </a:rPr>
              <a:t>Sri Lanka</a:t>
            </a:r>
          </a:p>
          <a:p>
            <a:pPr lvl="0"/>
            <a:r>
              <a:rPr lang="en-US" sz="2400" dirty="0">
                <a:solidFill>
                  <a:schemeClr val="tx2"/>
                </a:solidFill>
              </a:rPr>
              <a:t>BISTEC Global Services Pvt Ltd.</a:t>
            </a:r>
          </a:p>
          <a:p>
            <a:pPr lvl="0"/>
            <a:r>
              <a:rPr lang="en-US" sz="2400" dirty="0">
                <a:solidFill>
                  <a:schemeClr val="tx2"/>
                </a:solidFill>
              </a:rPr>
              <a:t>No. 14, Sir Baron </a:t>
            </a:r>
            <a:r>
              <a:rPr lang="en-US" sz="2400" dirty="0" err="1">
                <a:solidFill>
                  <a:schemeClr val="tx2"/>
                </a:solidFill>
              </a:rPr>
              <a:t>Jayathilake</a:t>
            </a:r>
            <a:r>
              <a:rPr lang="en-US" sz="2400" dirty="0">
                <a:solidFill>
                  <a:schemeClr val="tx2"/>
                </a:solidFill>
              </a:rPr>
              <a:t> Mawatha, Colombo 00100.</a:t>
            </a:r>
          </a:p>
          <a:p>
            <a:pPr lvl="0"/>
            <a:r>
              <a:rPr lang="en-GB" sz="2400" dirty="0">
                <a:solidFill>
                  <a:schemeClr val="tx2"/>
                </a:solidFill>
              </a:rPr>
              <a:t>(+94) 77 768 1014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8F959-78F1-45DE-A04B-FF9CA24BD095}"/>
              </a:ext>
            </a:extLst>
          </p:cNvPr>
          <p:cNvSpPr/>
          <p:nvPr/>
        </p:nvSpPr>
        <p:spPr>
          <a:xfrm>
            <a:off x="1667069" y="751378"/>
            <a:ext cx="456998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>
                <a:solidFill>
                  <a:schemeClr val="tx2"/>
                </a:solidFill>
              </a:rPr>
              <a:t>Australia</a:t>
            </a:r>
          </a:p>
          <a:p>
            <a:r>
              <a:rPr lang="en-US" sz="2400" dirty="0">
                <a:solidFill>
                  <a:schemeClr val="tx2"/>
                </a:solidFill>
              </a:rPr>
              <a:t>BISTEC Global Pty Ltd.</a:t>
            </a:r>
          </a:p>
          <a:p>
            <a:pPr lvl="0"/>
            <a:r>
              <a:rPr lang="en-US" sz="2400" dirty="0">
                <a:solidFill>
                  <a:schemeClr val="tx2"/>
                </a:solidFill>
              </a:rPr>
              <a:t>Level 2/11 York St, Sydney NSW 2000</a:t>
            </a:r>
          </a:p>
          <a:p>
            <a:pPr lvl="0"/>
            <a:r>
              <a:rPr lang="en-GB" sz="2400" dirty="0">
                <a:solidFill>
                  <a:schemeClr val="tx2"/>
                </a:solidFill>
              </a:rPr>
              <a:t>(+61) 02 9052 4700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46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1ABC9A-F240-4543-A9B9-1400F11D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Hearts Academy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FA63C5-9CAF-B64A-9F35-3B6117975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06" y="3849539"/>
            <a:ext cx="3378098" cy="2367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Help our Hearts to improve their skills</a:t>
            </a:r>
            <a:endParaRPr 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ISTEC GLOBAL ">
            <a:extLst>
              <a:ext uri="{FF2B5EF4-FFF2-40B4-BE49-F238E27FC236}">
                <a16:creationId xmlns:a16="http://schemas.microsoft.com/office/drawing/2014/main" id="{F78CFE1C-8353-4140-B904-BF8375676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41108" y="640080"/>
            <a:ext cx="4124688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334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FA63C5-9CAF-B64A-9F35-3B6117975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API Testing</a:t>
            </a:r>
            <a:endParaRPr lang="en-LK" dirty="0"/>
          </a:p>
          <a:p>
            <a:pPr marL="457200" indent="-457200">
              <a:buAutoNum type="arabicPeriod"/>
            </a:pPr>
            <a:r>
              <a:rPr lang="en-US" dirty="0"/>
              <a:t>API Testing Tools</a:t>
            </a:r>
          </a:p>
          <a:p>
            <a:pPr marL="457200" indent="-457200">
              <a:buAutoNum type="arabicPeriod"/>
            </a:pPr>
            <a:r>
              <a:rPr lang="en-LK" dirty="0"/>
              <a:t>API Testing Strategy</a:t>
            </a:r>
          </a:p>
          <a:p>
            <a:pPr marL="457200" indent="-457200">
              <a:buAutoNum type="arabicPeriod"/>
            </a:pPr>
            <a:r>
              <a:rPr lang="en-LK"/>
              <a:t>Test Scenario categories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Demo - Postman</a:t>
            </a:r>
            <a:endParaRPr lang="en-L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1ABC9A-F240-4543-A9B9-1400F11D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534348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FA63C5-9CAF-B64A-9F35-3B6117975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Blackbox Testing</a:t>
            </a:r>
          </a:p>
          <a:p>
            <a:pPr marL="457200" indent="-457200">
              <a:buAutoNum type="arabicPeriod"/>
            </a:pPr>
            <a:r>
              <a:rPr lang="en-US" dirty="0"/>
              <a:t>Functionality</a:t>
            </a:r>
          </a:p>
          <a:p>
            <a:pPr marL="457200" indent="-457200">
              <a:buAutoNum type="arabicPeriod"/>
            </a:pPr>
            <a:r>
              <a:rPr lang="en-US" dirty="0"/>
              <a:t>Reliability</a:t>
            </a:r>
          </a:p>
          <a:p>
            <a:pPr marL="457200" indent="-457200">
              <a:buAutoNum type="arabicPeriod"/>
            </a:pPr>
            <a:r>
              <a:rPr lang="en-US" dirty="0"/>
              <a:t>Performance</a:t>
            </a:r>
          </a:p>
          <a:p>
            <a:pPr marL="457200" indent="-457200">
              <a:buAutoNum type="arabicPeriod"/>
            </a:pPr>
            <a:r>
              <a:rPr lang="en-US" dirty="0"/>
              <a:t>Security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1ABC9A-F240-4543-A9B9-1400F11D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API Testing</a:t>
            </a:r>
          </a:p>
        </p:txBody>
      </p:sp>
    </p:spTree>
    <p:extLst>
      <p:ext uri="{BB962C8B-B14F-4D97-AF65-F5344CB8AC3E}">
        <p14:creationId xmlns:p14="http://schemas.microsoft.com/office/powerpoint/2010/main" val="67458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FA63C5-9CAF-B64A-9F35-3B6117975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Postman</a:t>
            </a:r>
          </a:p>
          <a:p>
            <a:pPr marL="457200" indent="-457200">
              <a:buAutoNum type="arabicPeriod"/>
            </a:pPr>
            <a:r>
              <a:rPr lang="en-US" dirty="0"/>
              <a:t>SoapUI</a:t>
            </a:r>
          </a:p>
          <a:p>
            <a:pPr marL="457200" indent="-457200">
              <a:buAutoNum type="arabicPeriod"/>
            </a:pPr>
            <a:r>
              <a:rPr lang="en-US" dirty="0" err="1"/>
              <a:t>Katalon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err="1"/>
              <a:t>Jmeter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Code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1ABC9A-F240-4543-A9B9-1400F11D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API Testing Tools</a:t>
            </a:r>
          </a:p>
        </p:txBody>
      </p:sp>
    </p:spTree>
    <p:extLst>
      <p:ext uri="{BB962C8B-B14F-4D97-AF65-F5344CB8AC3E}">
        <p14:creationId xmlns:p14="http://schemas.microsoft.com/office/powerpoint/2010/main" val="234334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FA63C5-9CAF-B64A-9F35-3B6117975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Tw Cen MT" panose="020B0602020104020603" pitchFamily="34" charset="0"/>
              <a:buAutoNum type="arabicPeriod"/>
            </a:pPr>
            <a:r>
              <a:rPr lang="en-US" dirty="0"/>
              <a:t>Verify correct HTTP status code</a:t>
            </a:r>
          </a:p>
          <a:p>
            <a:pPr marL="457200" indent="-457200">
              <a:buFont typeface="Tw Cen MT" panose="020B0602020104020603" pitchFamily="34" charset="0"/>
              <a:buAutoNum type="arabicPeriod"/>
            </a:pPr>
            <a:r>
              <a:rPr lang="en-US" dirty="0"/>
              <a:t>Verify response payload</a:t>
            </a:r>
          </a:p>
          <a:p>
            <a:pPr marL="457200" indent="-457200">
              <a:buFont typeface="Tw Cen MT" panose="020B0602020104020603" pitchFamily="34" charset="0"/>
              <a:buAutoNum type="arabicPeriod"/>
            </a:pPr>
            <a:r>
              <a:rPr lang="en-US" dirty="0"/>
              <a:t>Verify response headers</a:t>
            </a:r>
          </a:p>
          <a:p>
            <a:pPr marL="457200" indent="-457200">
              <a:buFont typeface="Tw Cen MT" panose="020B0602020104020603" pitchFamily="34" charset="0"/>
              <a:buAutoNum type="arabicPeriod"/>
            </a:pPr>
            <a:r>
              <a:rPr lang="en-US" dirty="0"/>
              <a:t>Verify correct application state</a:t>
            </a:r>
          </a:p>
          <a:p>
            <a:pPr marL="457200" indent="-457200">
              <a:buFont typeface="Tw Cen MT" panose="020B0602020104020603" pitchFamily="34" charset="0"/>
              <a:buAutoNum type="arabicPeriod"/>
            </a:pPr>
            <a:r>
              <a:rPr lang="en-US" dirty="0"/>
              <a:t>Verify basic performance sanity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1ABC9A-F240-4543-A9B9-1400F11D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API Testing Strategy</a:t>
            </a:r>
          </a:p>
        </p:txBody>
      </p:sp>
    </p:spTree>
    <p:extLst>
      <p:ext uri="{BB962C8B-B14F-4D97-AF65-F5344CB8AC3E}">
        <p14:creationId xmlns:p14="http://schemas.microsoft.com/office/powerpoint/2010/main" val="239061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FA63C5-9CAF-B64A-9F35-3B6117975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Tw Cen MT" panose="020B0602020104020603" pitchFamily="34" charset="0"/>
              <a:buAutoNum type="arabicPeriod"/>
            </a:pPr>
            <a:r>
              <a:rPr lang="en-US" dirty="0"/>
              <a:t>Basic positive tests (happy paths)</a:t>
            </a:r>
          </a:p>
          <a:p>
            <a:pPr marL="457200" indent="-457200">
              <a:buFont typeface="Tw Cen MT" panose="020B0602020104020603" pitchFamily="34" charset="0"/>
              <a:buAutoNum type="arabicPeriod"/>
            </a:pPr>
            <a:r>
              <a:rPr lang="en-US" dirty="0"/>
              <a:t>Extended positive testing with optional parameters</a:t>
            </a:r>
          </a:p>
          <a:p>
            <a:pPr marL="457200" indent="-457200">
              <a:buFont typeface="Tw Cen MT" panose="020B0602020104020603" pitchFamily="34" charset="0"/>
              <a:buAutoNum type="arabicPeriod"/>
            </a:pPr>
            <a:r>
              <a:rPr lang="en-US" dirty="0"/>
              <a:t>Negative testing with valid input</a:t>
            </a:r>
          </a:p>
          <a:p>
            <a:pPr marL="457200" indent="-457200">
              <a:buFont typeface="Tw Cen MT" panose="020B0602020104020603" pitchFamily="34" charset="0"/>
              <a:buAutoNum type="arabicPeriod"/>
            </a:pPr>
            <a:r>
              <a:rPr lang="en-US" dirty="0"/>
              <a:t>Negative testing with invalid input</a:t>
            </a:r>
          </a:p>
          <a:p>
            <a:pPr marL="457200" indent="-457200">
              <a:buFont typeface="Tw Cen MT" panose="020B0602020104020603" pitchFamily="34" charset="0"/>
              <a:buAutoNum type="arabicPeriod"/>
            </a:pPr>
            <a:r>
              <a:rPr lang="en-US" dirty="0"/>
              <a:t>Destructive testing</a:t>
            </a:r>
          </a:p>
          <a:p>
            <a:pPr marL="457200" indent="-457200">
              <a:buFont typeface="Tw Cen MT" panose="020B0602020104020603" pitchFamily="34" charset="0"/>
              <a:buAutoNum type="arabicPeriod"/>
            </a:pPr>
            <a:r>
              <a:rPr lang="en-US" dirty="0"/>
              <a:t>Security, authorization, and permission tests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1ABC9A-F240-4543-A9B9-1400F11D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Test Scenario categories</a:t>
            </a:r>
          </a:p>
        </p:txBody>
      </p:sp>
    </p:spTree>
    <p:extLst>
      <p:ext uri="{BB962C8B-B14F-4D97-AF65-F5344CB8AC3E}">
        <p14:creationId xmlns:p14="http://schemas.microsoft.com/office/powerpoint/2010/main" val="373520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2DB4CA-28F4-5542-BEE6-763940ED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</a:t>
            </a:r>
            <a:endParaRPr lang="en-L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0AB81F-C161-4D25-950E-3979B0C61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38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7865-FADB-8B4D-AD08-3FC456020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4246544"/>
          </a:xfrm>
        </p:spPr>
        <p:txBody>
          <a:bodyPr>
            <a:normAutofit/>
          </a:bodyPr>
          <a:lstStyle/>
          <a:p>
            <a:r>
              <a:rPr lang="en-GB" dirty="0"/>
              <a:t>Questions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9B2154-D623-1E44-8990-428860ABE790}"/>
              </a:ext>
            </a:extLst>
          </p:cNvPr>
          <p:cNvSpPr/>
          <p:nvPr/>
        </p:nvSpPr>
        <p:spPr>
          <a:xfrm>
            <a:off x="0" y="6589059"/>
            <a:ext cx="12192000" cy="268941"/>
          </a:xfrm>
          <a:prstGeom prst="rect">
            <a:avLst/>
          </a:prstGeom>
          <a:solidFill>
            <a:srgbClr val="3A77B3"/>
          </a:solidFill>
          <a:ln>
            <a:solidFill>
              <a:srgbClr val="3A7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9A7009-474C-BF42-941E-C5264F1EE2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80459" y="3322367"/>
            <a:ext cx="2852004" cy="176418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880BD0-43B9-5542-BBCF-3C8970CF9AD9}"/>
              </a:ext>
            </a:extLst>
          </p:cNvPr>
          <p:cNvCxnSpPr/>
          <p:nvPr/>
        </p:nvCxnSpPr>
        <p:spPr>
          <a:xfrm>
            <a:off x="8272461" y="3157541"/>
            <a:ext cx="22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007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19412</TotalTime>
  <Words>171</Words>
  <Application>Microsoft Macintosh PowerPoint</Application>
  <PresentationFormat>Widescreen</PresentationFormat>
  <Paragraphs>51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Open Sans</vt:lpstr>
      <vt:lpstr>Tw Cen MT</vt:lpstr>
      <vt:lpstr>Tw Cen MT Condensed</vt:lpstr>
      <vt:lpstr>Wingdings 3</vt:lpstr>
      <vt:lpstr>Integral</vt:lpstr>
      <vt:lpstr>API Training – Day 2</vt:lpstr>
      <vt:lpstr>Hearts Academy</vt:lpstr>
      <vt:lpstr>Overview</vt:lpstr>
      <vt:lpstr>API Testing</vt:lpstr>
      <vt:lpstr>API Testing Tools</vt:lpstr>
      <vt:lpstr>API Testing Strategy</vt:lpstr>
      <vt:lpstr>Test Scenario categories</vt:lpstr>
      <vt:lpstr>Hands On</vt:lpstr>
      <vt:lpstr>Questions ?</vt:lpstr>
      <vt:lpstr>Contact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enable businesses to grow, globally.</dc:title>
  <dc:creator>Anuradha Gajanayaka | BISTEC Global</dc:creator>
  <cp:lastModifiedBy>Chandima Ranaweera</cp:lastModifiedBy>
  <cp:revision>31</cp:revision>
  <dcterms:created xsi:type="dcterms:W3CDTF">2020-07-10T11:10:59Z</dcterms:created>
  <dcterms:modified xsi:type="dcterms:W3CDTF">2022-03-22T12:12:34Z</dcterms:modified>
</cp:coreProperties>
</file>