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12"/>
  </p:notesMasterIdLst>
  <p:sldIdLst>
    <p:sldId id="256" r:id="rId2"/>
    <p:sldId id="459" r:id="rId3"/>
    <p:sldId id="429" r:id="rId4"/>
    <p:sldId id="460" r:id="rId5"/>
    <p:sldId id="469" r:id="rId6"/>
    <p:sldId id="470" r:id="rId7"/>
    <p:sldId id="468" r:id="rId8"/>
    <p:sldId id="466" r:id="rId9"/>
    <p:sldId id="321" r:id="rId10"/>
    <p:sldId id="465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652AE-475F-F84E-862C-24E56D76C250}">
          <p14:sldIdLst>
            <p14:sldId id="256"/>
            <p14:sldId id="459"/>
            <p14:sldId id="429"/>
            <p14:sldId id="460"/>
            <p14:sldId id="469"/>
            <p14:sldId id="470"/>
            <p14:sldId id="468"/>
            <p14:sldId id="466"/>
            <p14:sldId id="321"/>
            <p14:sldId id="4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Gunaratnam | BISTEC Global" initials="MG|BG" lastIdx="1" clrIdx="0">
    <p:extLst>
      <p:ext uri="{19B8F6BF-5375-455C-9EA6-DF929625EA0E}">
        <p15:presenceInfo xmlns:p15="http://schemas.microsoft.com/office/powerpoint/2012/main" userId="S-1-12-1-4219496678-1148720029-904245409-42186960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62B91"/>
    <a:srgbClr val="E11FAE"/>
    <a:srgbClr val="2A6260"/>
    <a:srgbClr val="941651"/>
    <a:srgbClr val="3A77B3"/>
    <a:srgbClr val="264042"/>
    <a:srgbClr val="7C1890"/>
    <a:srgbClr val="878523"/>
    <a:srgbClr val="F5E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9"/>
    <p:restoredTop sz="94534"/>
  </p:normalViewPr>
  <p:slideViewPr>
    <p:cSldViewPr snapToGrid="0">
      <p:cViewPr varScale="1">
        <p:scale>
          <a:sx n="104" d="100"/>
          <a:sy n="104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CB432DB-EB6D-EE4D-B4D6-21E95E10093A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5C7A92-ADF1-0E44-BD87-DC24B9D8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6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1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8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477A-BDE5-E64F-8B4B-1E86C36F205A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B0A97-E55F-7E45-A80E-70DE8ACD585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FBFB3C2-BF7C-FF48-A5C6-8D70C935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9E12D-A908-2B45-A019-DC628BC0DB8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1410D1-8B11-2640-9BBA-C6AEB83CA097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6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08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38CB2-A6B1-FD40-8308-AFC21D63A796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6606-4D81-BB4E-AFB6-5EB8DE32D422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8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C1F4E8-28B7-7443-B35B-552D056DE209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D17158-F1A0-0D49-B6B9-F604707F94F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15DB4D-E5B7-AF4F-9139-95AC9230590E}"/>
              </a:ext>
            </a:extLst>
          </p:cNvPr>
          <p:cNvSpPr/>
          <p:nvPr userDrawn="1"/>
        </p:nvSpPr>
        <p:spPr>
          <a:xfrm>
            <a:off x="0" y="6592711"/>
            <a:ext cx="12192000" cy="26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E30FC-DD72-DC4C-91F6-F1546DC65FC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hello@bistecgloba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2A85F7B3-F4E6-4FBF-B74E-43CAB468F5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10CBD-023E-9D40-80C0-595C265BAD17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0B3D-1E55-BB42-AB07-C5B1EC4C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007" y="1741092"/>
            <a:ext cx="6100913" cy="3773883"/>
          </a:xfrm>
          <a:prstGeom prst="rect">
            <a:avLst/>
          </a:prstGeom>
        </p:spPr>
      </p:pic>
      <p:cxnSp>
        <p:nvCxnSpPr>
          <p:cNvPr id="88" name="Straight Connector 73">
            <a:extLst>
              <a:ext uri="{FF2B5EF4-FFF2-40B4-BE49-F238E27FC236}">
                <a16:creationId xmlns:a16="http://schemas.microsoft.com/office/drawing/2014/main" id="{73741D5B-1709-4CDB-963A-CC3C749412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40820F-FB3A-ED42-B5DE-81F975B0F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4809406" cy="3034857"/>
          </a:xfrm>
        </p:spPr>
        <p:txBody>
          <a:bodyPr anchor="b">
            <a:normAutofit/>
          </a:bodyPr>
          <a:lstStyle/>
          <a:p>
            <a:r>
              <a:rPr lang="en-US" sz="4400" dirty="0"/>
              <a:t>Introduction to Azure DevOps Pipelines</a:t>
            </a:r>
            <a:endParaRPr lang="en-GB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43A7B-F92B-654B-AC1B-FE05F905BE2D}"/>
              </a:ext>
            </a:extLst>
          </p:cNvPr>
          <p:cNvSpPr/>
          <p:nvPr/>
        </p:nvSpPr>
        <p:spPr>
          <a:xfrm>
            <a:off x="1584258" y="3995769"/>
            <a:ext cx="35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>
                <a:solidFill>
                  <a:schemeClr val="accent2">
                    <a:lumMod val="75000"/>
                  </a:schemeClr>
                </a:solidFill>
                <a:latin typeface="Open Sans" panose="020B0606030504020204"/>
              </a:rPr>
              <a:t>BISTEC GLOBAL SERVICES (PVT) LTD</a:t>
            </a:r>
            <a:endParaRPr lang="en-US" b="1" i="0" cap="all">
              <a:solidFill>
                <a:schemeClr val="accent2">
                  <a:lumMod val="75000"/>
                </a:schemeClr>
              </a:solidFill>
              <a:effectLst/>
              <a:latin typeface="Open Sans" panose="020B060603050402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6D8987-5E3B-7040-8BF3-7C42BB5E2613}"/>
              </a:ext>
            </a:extLst>
          </p:cNvPr>
          <p:cNvSpPr txBox="1">
            <a:spLocks/>
          </p:cNvSpPr>
          <p:nvPr/>
        </p:nvSpPr>
        <p:spPr>
          <a:xfrm>
            <a:off x="700698" y="4839399"/>
            <a:ext cx="4809406" cy="1378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cap="none" dirty="0">
                <a:solidFill>
                  <a:srgbClr val="941651"/>
                </a:solidFill>
              </a:rPr>
              <a:t>Chandima Ranaweera</a:t>
            </a:r>
          </a:p>
        </p:txBody>
      </p:sp>
    </p:spTree>
    <p:extLst>
      <p:ext uri="{BB962C8B-B14F-4D97-AF65-F5344CB8AC3E}">
        <p14:creationId xmlns:p14="http://schemas.microsoft.com/office/powerpoint/2010/main" val="177962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9801B-5887-854D-BA74-BDE6110F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5" y="16804"/>
            <a:ext cx="12203907" cy="6572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Contact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6040A-06B3-DA4D-AAD2-A20C2770A88C}"/>
              </a:ext>
            </a:extLst>
          </p:cNvPr>
          <p:cNvSpPr/>
          <p:nvPr/>
        </p:nvSpPr>
        <p:spPr>
          <a:xfrm>
            <a:off x="1667069" y="5635013"/>
            <a:ext cx="580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hlinkClick r:id="rId4"/>
              </a:rPr>
              <a:t>hello@bistecglobal.com</a:t>
            </a:r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F81001-BB10-4E74-9726-3D7CA409D392}"/>
              </a:ext>
            </a:extLst>
          </p:cNvPr>
          <p:cNvSpPr/>
          <p:nvPr/>
        </p:nvSpPr>
        <p:spPr>
          <a:xfrm>
            <a:off x="1667069" y="3286127"/>
            <a:ext cx="56134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Sri Lanka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BISTEC Global Services Pvt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No. 14, Sir Baron </a:t>
            </a:r>
            <a:r>
              <a:rPr lang="en-US" sz="2400" dirty="0" err="1">
                <a:solidFill>
                  <a:schemeClr val="tx2"/>
                </a:solidFill>
              </a:rPr>
              <a:t>Jayathilake</a:t>
            </a:r>
            <a:r>
              <a:rPr lang="en-US" sz="2400" dirty="0">
                <a:solidFill>
                  <a:schemeClr val="tx2"/>
                </a:solidFill>
              </a:rPr>
              <a:t> Mawatha, Colombo 00100.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(+94) 77 768 1014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8F959-78F1-45DE-A04B-FF9CA24BD095}"/>
              </a:ext>
            </a:extLst>
          </p:cNvPr>
          <p:cNvSpPr/>
          <p:nvPr/>
        </p:nvSpPr>
        <p:spPr>
          <a:xfrm>
            <a:off x="1667069" y="751378"/>
            <a:ext cx="4569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Australia</a:t>
            </a:r>
          </a:p>
          <a:p>
            <a:r>
              <a:rPr lang="en-US" sz="2400" dirty="0">
                <a:solidFill>
                  <a:schemeClr val="tx2"/>
                </a:solidFill>
              </a:rPr>
              <a:t>BISTEC Global Pty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Level 2/11 York St, Sydney NSW 2000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(+61) 02 9052 4700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Deliver high-quality software to the customer via smooth QA</a:t>
            </a:r>
          </a:p>
          <a:p>
            <a:pPr marL="457200" indent="-457200">
              <a:buAutoNum type="arabicPeriod"/>
            </a:pPr>
            <a:r>
              <a:rPr lang="en-US" dirty="0"/>
              <a:t>Collaborative vision between Dev and QA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Bistec</a:t>
            </a:r>
            <a:r>
              <a:rPr lang="en-US" dirty="0"/>
              <a:t> Quality Circle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87933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Why DevOps</a:t>
            </a:r>
          </a:p>
          <a:p>
            <a:pPr marL="457200" indent="-457200">
              <a:buAutoNum type="arabicPeriod"/>
            </a:pPr>
            <a:r>
              <a:rPr lang="en-US" dirty="0" err="1"/>
              <a:t>GitOps</a:t>
            </a:r>
            <a:endParaRPr lang="en-LK" dirty="0"/>
          </a:p>
          <a:p>
            <a:pPr marL="457200" indent="-457200">
              <a:buAutoNum type="arabicPeriod"/>
            </a:pPr>
            <a:r>
              <a:rPr lang="en-US" dirty="0"/>
              <a:t>Classic pipelines vs YAML pipelines</a:t>
            </a:r>
          </a:p>
          <a:p>
            <a:pPr marL="457200" indent="-457200">
              <a:buAutoNum type="arabicPeriod"/>
            </a:pPr>
            <a:r>
              <a:rPr lang="en-US" dirty="0"/>
              <a:t>Hands on Demo</a:t>
            </a:r>
            <a:endParaRPr lang="en-L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343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Why devops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Continuous delivery of software</a:t>
            </a:r>
          </a:p>
          <a:p>
            <a:pPr marL="457200" indent="-457200">
              <a:buAutoNum type="arabicPeriod"/>
            </a:pPr>
            <a:r>
              <a:rPr lang="en-US" dirty="0"/>
              <a:t>Better collaboration between teams</a:t>
            </a:r>
          </a:p>
          <a:p>
            <a:pPr marL="457200" indent="-457200">
              <a:buAutoNum type="arabicPeriod"/>
            </a:pPr>
            <a:r>
              <a:rPr lang="en-US" dirty="0"/>
              <a:t>Easy deployment</a:t>
            </a:r>
          </a:p>
          <a:p>
            <a:pPr marL="457200" indent="-457200">
              <a:buAutoNum type="arabicPeriod"/>
            </a:pPr>
            <a:r>
              <a:rPr lang="en-US" dirty="0"/>
              <a:t>Better efficiency and scalability</a:t>
            </a:r>
          </a:p>
          <a:p>
            <a:pPr marL="457200" indent="-457200">
              <a:buAutoNum type="arabicPeriod"/>
            </a:pPr>
            <a:r>
              <a:rPr lang="en-US" dirty="0"/>
              <a:t>Errors are fixed at the initial stage</a:t>
            </a:r>
          </a:p>
          <a:p>
            <a:pPr marL="457200" indent="-457200">
              <a:buAutoNum type="arabicPeriod"/>
            </a:pPr>
            <a:r>
              <a:rPr lang="en-US" dirty="0"/>
              <a:t>More security</a:t>
            </a:r>
          </a:p>
          <a:p>
            <a:pPr marL="457200" indent="-457200">
              <a:buAutoNum type="arabicPeriod"/>
            </a:pPr>
            <a:r>
              <a:rPr lang="en-US" dirty="0"/>
              <a:t>Less manual intervention (which means fewer chances of error)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D9E7B-069D-4599-BF56-CE09323F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181350"/>
            <a:ext cx="5893482" cy="18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Build</a:t>
            </a:r>
          </a:p>
          <a:p>
            <a:pPr marL="457200" indent="-457200">
              <a:buAutoNum type="arabicPeriod"/>
            </a:pPr>
            <a:r>
              <a:rPr lang="en-US" dirty="0"/>
              <a:t>Unit Tests</a:t>
            </a:r>
          </a:p>
          <a:p>
            <a:pPr marL="457200" indent="-457200">
              <a:buAutoNum type="arabicPeriod"/>
            </a:pPr>
            <a:r>
              <a:rPr lang="en-US" dirty="0"/>
              <a:t>UI Tests</a:t>
            </a:r>
          </a:p>
          <a:p>
            <a:pPr marL="457200" indent="-457200">
              <a:buAutoNum type="arabicPeriod"/>
            </a:pPr>
            <a:r>
              <a:rPr lang="en-US" dirty="0"/>
              <a:t>Static code analysis (SonarQube)</a:t>
            </a:r>
          </a:p>
          <a:p>
            <a:pPr marL="457200" indent="-457200">
              <a:buAutoNum type="arabicPeriod"/>
            </a:pPr>
            <a:r>
              <a:rPr lang="en-US" dirty="0"/>
              <a:t>Deployments</a:t>
            </a:r>
          </a:p>
          <a:p>
            <a:pPr marL="457200" indent="-457200">
              <a:buAutoNum type="arabicPeriod"/>
            </a:pPr>
            <a:r>
              <a:rPr lang="en-US" dirty="0"/>
              <a:t>Etc..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automated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26267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Built around GIT version control system</a:t>
            </a:r>
          </a:p>
          <a:p>
            <a:pPr marL="457200" indent="-457200">
              <a:buAutoNum type="arabicPeriod"/>
            </a:pPr>
            <a:r>
              <a:rPr lang="en-US" dirty="0"/>
              <a:t>Each software feature is isolated into git branch (Git Flow)</a:t>
            </a:r>
          </a:p>
          <a:p>
            <a:pPr marL="457200" indent="-457200">
              <a:buAutoNum type="arabicPeriod"/>
            </a:pPr>
            <a:r>
              <a:rPr lang="en-US" dirty="0"/>
              <a:t>Pull requests to continuously integrate features to system</a:t>
            </a:r>
          </a:p>
          <a:p>
            <a:pPr marL="457200" indent="-457200">
              <a:buAutoNum type="arabicPeriod"/>
            </a:pPr>
            <a:r>
              <a:rPr lang="en-US" dirty="0"/>
              <a:t>Continues deliveries managed by YAML pipelines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Gitops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CI-CD</a:t>
            </a:r>
            <a:endParaRPr lang="en-LK" dirty="0"/>
          </a:p>
        </p:txBody>
      </p:sp>
      <p:pic>
        <p:nvPicPr>
          <p:cNvPr id="4" name="Picture 8" descr="Gitflow Workflow - Git Flow, HD Png Download , Transparent Png Image -  PNGitem">
            <a:extLst>
              <a:ext uri="{FF2B5EF4-FFF2-40B4-BE49-F238E27FC236}">
                <a16:creationId xmlns:a16="http://schemas.microsoft.com/office/drawing/2014/main" id="{0F22D3B0-0325-4EB3-A55D-77551304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1553"/>
            <a:ext cx="5753100" cy="433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4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00B7-C10E-4A05-81BD-9B8B4B48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29E55-35D5-4455-BCD0-909DD7654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Pipelines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B9D51-4639-4D65-A156-215C375EF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Azure DevOps Portal by dragging and dropping elements.</a:t>
            </a:r>
          </a:p>
          <a:p>
            <a:r>
              <a:rPr lang="en-US" dirty="0"/>
              <a:t>Separated into Build and Release pipelines.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E80F1-C01D-4E51-B701-F1A88258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YAML Pipelines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A3F8B-F238-450F-8BE3-DEB7367EBC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Created as </a:t>
            </a:r>
            <a:r>
              <a:rPr lang="en-US"/>
              <a:t>a YAML </a:t>
            </a:r>
            <a:r>
              <a:rPr lang="en-US" dirty="0"/>
              <a:t>text and committed to git repository.</a:t>
            </a:r>
          </a:p>
          <a:p>
            <a:r>
              <a:rPr lang="en-US" dirty="0"/>
              <a:t>Multistage pipelines within the same job</a:t>
            </a:r>
          </a:p>
          <a:p>
            <a:r>
              <a:rPr lang="en-US" dirty="0"/>
              <a:t>Future of the DevOps</a:t>
            </a:r>
          </a:p>
        </p:txBody>
      </p:sp>
    </p:spTree>
    <p:extLst>
      <p:ext uri="{BB962C8B-B14F-4D97-AF65-F5344CB8AC3E}">
        <p14:creationId xmlns:p14="http://schemas.microsoft.com/office/powerpoint/2010/main" val="1560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2DB4CA-28F4-5542-BEE6-763940ED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AB81F-C161-4D25-950E-3979B0C6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Questions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7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19478</TotalTime>
  <Words>239</Words>
  <Application>Microsoft Office PowerPoint</Application>
  <PresentationFormat>Widescreen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Open Sans</vt:lpstr>
      <vt:lpstr>Tw Cen MT</vt:lpstr>
      <vt:lpstr>Tw Cen MT Condensed</vt:lpstr>
      <vt:lpstr>Wingdings 3</vt:lpstr>
      <vt:lpstr>Integral</vt:lpstr>
      <vt:lpstr>Introduction to Azure DevOps Pipelines</vt:lpstr>
      <vt:lpstr>Bistec Quality Circle</vt:lpstr>
      <vt:lpstr>Overview</vt:lpstr>
      <vt:lpstr>Why devops</vt:lpstr>
      <vt:lpstr>What can be automated</vt:lpstr>
      <vt:lpstr>Gitops / CI-CD</vt:lpstr>
      <vt:lpstr>Azure Devops pipelines</vt:lpstr>
      <vt:lpstr>Hands On</vt:lpstr>
      <vt:lpstr>Questions ?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enable businesses to grow, globally.</dc:title>
  <dc:creator>Anuradha Gajanayaka | BISTEC Global</dc:creator>
  <cp:lastModifiedBy>Chandima Ranaweera</cp:lastModifiedBy>
  <cp:revision>34</cp:revision>
  <dcterms:created xsi:type="dcterms:W3CDTF">2020-07-10T11:10:59Z</dcterms:created>
  <dcterms:modified xsi:type="dcterms:W3CDTF">2022-01-06T09:51:22Z</dcterms:modified>
</cp:coreProperties>
</file>